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46"/>
  </p:notesMasterIdLst>
  <p:handoutMasterIdLst>
    <p:handoutMasterId r:id="rId47"/>
  </p:handoutMasterIdLst>
  <p:sldIdLst>
    <p:sldId id="2147308068" r:id="rId5"/>
    <p:sldId id="2134804377" r:id="rId6"/>
    <p:sldId id="2147308126" r:id="rId7"/>
    <p:sldId id="2147308125" r:id="rId8"/>
    <p:sldId id="2147308111" r:id="rId9"/>
    <p:sldId id="2147308122" r:id="rId10"/>
    <p:sldId id="2147308116" r:id="rId11"/>
    <p:sldId id="2147308123" r:id="rId12"/>
    <p:sldId id="2147308112" r:id="rId13"/>
    <p:sldId id="2147308113" r:id="rId14"/>
    <p:sldId id="2147308114" r:id="rId15"/>
    <p:sldId id="2147308124" r:id="rId16"/>
    <p:sldId id="2147308127" r:id="rId17"/>
    <p:sldId id="2147308117" r:id="rId18"/>
    <p:sldId id="2147308118" r:id="rId19"/>
    <p:sldId id="2147308119" r:id="rId20"/>
    <p:sldId id="2147308120" r:id="rId21"/>
    <p:sldId id="2147308128" r:id="rId22"/>
    <p:sldId id="2147308129" r:id="rId23"/>
    <p:sldId id="2147308145" r:id="rId24"/>
    <p:sldId id="2147308147" r:id="rId25"/>
    <p:sldId id="2147308143" r:id="rId26"/>
    <p:sldId id="2147308149" r:id="rId27"/>
    <p:sldId id="2147308150" r:id="rId28"/>
    <p:sldId id="2147308151" r:id="rId29"/>
    <p:sldId id="2147308152" r:id="rId30"/>
    <p:sldId id="2147308153" r:id="rId31"/>
    <p:sldId id="2147308154" r:id="rId32"/>
    <p:sldId id="2147308144" r:id="rId33"/>
    <p:sldId id="2147308148" r:id="rId34"/>
    <p:sldId id="2147308139" r:id="rId35"/>
    <p:sldId id="2147308131" r:id="rId36"/>
    <p:sldId id="2147308138" r:id="rId37"/>
    <p:sldId id="2147308133" r:id="rId38"/>
    <p:sldId id="2147308141" r:id="rId39"/>
    <p:sldId id="2147308142" r:id="rId40"/>
    <p:sldId id="2147308140" r:id="rId41"/>
    <p:sldId id="2147308134" r:id="rId42"/>
    <p:sldId id="2147308135" r:id="rId43"/>
    <p:sldId id="2147308136" r:id="rId44"/>
    <p:sldId id="2147308137" r:id="rId45"/>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0B9"/>
    <a:srgbClr val="EF8231"/>
    <a:srgbClr val="969696"/>
    <a:srgbClr val="63666A"/>
    <a:srgbClr val="F9F048"/>
    <a:srgbClr val="FFCD00"/>
    <a:srgbClr val="D9DF23"/>
    <a:srgbClr val="666666"/>
    <a:srgbClr val="330072"/>
    <a:srgbClr val="6024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20E57D-47BF-46C1-AB2F-95B7CDB2F9BB}" v="47" dt="2022-01-10T10:48:06.419"/>
  </p1510:revLst>
</p1510:revInfo>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3145" autoAdjust="0"/>
  </p:normalViewPr>
  <p:slideViewPr>
    <p:cSldViewPr snapToGrid="0" snapToObjects="1" showGuides="1">
      <p:cViewPr varScale="1">
        <p:scale>
          <a:sx n="61" d="100"/>
          <a:sy n="61" d="100"/>
        </p:scale>
        <p:origin x="78" y="450"/>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110" d="100"/>
          <a:sy n="110" d="100"/>
        </p:scale>
        <p:origin x="6648" y="114"/>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1/6/2022</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02">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6B86D8E4-D42C-4BA4-8C3D-EE6E0354EA3C}"/>
              </a:ext>
            </a:extLst>
          </p:cNvPr>
          <p:cNvPicPr>
            <a:picLocks noChangeAspect="1"/>
          </p:cNvPicPr>
          <p:nvPr userDrawn="1"/>
        </p:nvPicPr>
        <p:blipFill>
          <a:blip r:embed="rId2"/>
          <a:stretch>
            <a:fillRect/>
          </a:stretch>
        </p:blipFill>
        <p:spPr>
          <a:xfrm>
            <a:off x="1777" y="0"/>
            <a:ext cx="14626846"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31512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5"/>
          </a:xfrm>
        </p:spPr>
        <p:txBody>
          <a:bodyPr/>
          <a:lstStyle/>
          <a:p>
            <a:r>
              <a:rPr lang="en-US"/>
              <a:t>Click to edit Master title style</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January 6, 2022</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2021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4" name="Graphic 43">
            <a:extLst>
              <a:ext uri="{FF2B5EF4-FFF2-40B4-BE49-F238E27FC236}">
                <a16:creationId xmlns:a16="http://schemas.microsoft.com/office/drawing/2014/main" id="{C091593C-4446-42A7-AA75-762280E3CD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1">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29198B72-5069-45E9-8881-7A29D176F1BE}"/>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6,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6,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019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pic>
        <p:nvPicPr>
          <p:cNvPr id="14" name="Picture 13" descr="Graphical user interface, text, application&#10;&#10;Description automatically generated">
            <a:extLst>
              <a:ext uri="{FF2B5EF4-FFF2-40B4-BE49-F238E27FC236}">
                <a16:creationId xmlns:a16="http://schemas.microsoft.com/office/drawing/2014/main" id="{9E507C57-3285-4922-B672-48B625FD78D3}"/>
              </a:ext>
            </a:extLst>
          </p:cNvPr>
          <p:cNvPicPr>
            <a:picLocks noChangeAspect="1"/>
          </p:cNvPicPr>
          <p:nvPr userDrawn="1"/>
        </p:nvPicPr>
        <p:blipFill>
          <a:blip r:embed="rId2"/>
          <a:stretch>
            <a:fillRect/>
          </a:stretch>
        </p:blipFill>
        <p:spPr>
          <a:xfrm>
            <a:off x="0" y="1714"/>
            <a:ext cx="14630400" cy="8226172"/>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6,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6,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0" name="Footer Placeholder 4">
            <a:extLst>
              <a:ext uri="{FF2B5EF4-FFF2-40B4-BE49-F238E27FC236}">
                <a16:creationId xmlns:a16="http://schemas.microsoft.com/office/drawing/2014/main" id="{0C203C4F-2B7A-44AE-9CC5-974D0684C5F6}"/>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52" name="Graphic 51">
            <a:extLst>
              <a:ext uri="{FF2B5EF4-FFF2-40B4-BE49-F238E27FC236}">
                <a16:creationId xmlns:a16="http://schemas.microsoft.com/office/drawing/2014/main" id="{925DB904-DAE2-4F1E-A174-E29E8F75117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5800" y="7580437"/>
            <a:ext cx="2286000" cy="259238"/>
          </a:xfrm>
          <a:prstGeom prst="rect">
            <a:avLst/>
          </a:prstGeom>
        </p:spPr>
      </p:pic>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426144"/>
            <a:ext cx="10414000" cy="1631255"/>
          </a:xfrm>
        </p:spPr>
        <p:txBody>
          <a:bodyPr anchor="b" anchorCtr="0">
            <a:noAutofit/>
          </a:bodyPr>
          <a:lstStyle>
            <a:lvl1pPr>
              <a:defRPr sz="4800">
                <a:solidFill>
                  <a:schemeClr val="accent1"/>
                </a:solidFill>
              </a:defRPr>
            </a:lvl1pPr>
          </a:lstStyle>
          <a:p>
            <a:r>
              <a:rPr lang="en-US"/>
              <a:t>Click to edit Master title style</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2410169"/>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8250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January 6, 2022</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2021 DXC Technology Company. All rights reserved.</a:t>
            </a:r>
          </a:p>
        </p:txBody>
      </p:sp>
      <p:pic>
        <p:nvPicPr>
          <p:cNvPr id="44" name="Graphic 43">
            <a:extLst>
              <a:ext uri="{FF2B5EF4-FFF2-40B4-BE49-F238E27FC236}">
                <a16:creationId xmlns:a16="http://schemas.microsoft.com/office/drawing/2014/main" id="{A2BEF977-E587-4D30-B5BF-3E5AC49DEA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79053"/>
            <a:ext cx="2286000" cy="259237"/>
          </a:xfrm>
          <a:prstGeom prst="rect">
            <a:avLst/>
          </a:prstGeom>
        </p:spPr>
      </p:pic>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2021 DXC Technology Company. All rights reserved.</a:t>
            </a:r>
          </a:p>
        </p:txBody>
      </p:sp>
      <p:pic>
        <p:nvPicPr>
          <p:cNvPr id="2" name="Graphic 1">
            <a:extLst>
              <a:ext uri="{FF2B5EF4-FFF2-40B4-BE49-F238E27FC236}">
                <a16:creationId xmlns:a16="http://schemas.microsoft.com/office/drawing/2014/main" id="{204136C3-C0B2-4695-8464-42B084FBEA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09034" y="2856891"/>
            <a:ext cx="4612331" cy="2515817"/>
          </a:xfrm>
          <a:prstGeom prst="rect">
            <a:avLst/>
          </a:prstGeom>
        </p:spPr>
      </p:pic>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529C8293-F49A-4ADE-B483-5370C1597528}" type="datetimeFigureOut">
              <a:rPr lang="en-US" smtClean="0"/>
              <a:t>1/6/2022</a:t>
            </a:fld>
            <a:endParaRPr lang="en-US"/>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US"/>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1DB14FA5-9108-4B4B-80F0-3FDEA5B355C2}" type="slidenum">
              <a:rPr lang="en-US" smtClean="0"/>
              <a:t>‹#›</a:t>
            </a:fld>
            <a:endParaRPr lang="en-US"/>
          </a:p>
        </p:txBody>
      </p:sp>
    </p:spTree>
    <p:extLst>
      <p:ext uri="{BB962C8B-B14F-4D97-AF65-F5344CB8AC3E}">
        <p14:creationId xmlns:p14="http://schemas.microsoft.com/office/powerpoint/2010/main" val="4046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1_Title Slide 02">
    <p:spTree>
      <p:nvGrpSpPr>
        <p:cNvPr id="1" name=""/>
        <p:cNvGrpSpPr/>
        <p:nvPr/>
      </p:nvGrpSpPr>
      <p:grpSpPr>
        <a:xfrm>
          <a:off x="0" y="0"/>
          <a:ext cx="0" cy="0"/>
          <a:chOff x="0" y="0"/>
          <a:chExt cx="0" cy="0"/>
        </a:xfrm>
      </p:grpSpPr>
      <p:pic>
        <p:nvPicPr>
          <p:cNvPr id="6" name="Picture 5" descr="Shape&#10;&#10;Description automatically generated">
            <a:extLst>
              <a:ext uri="{FF2B5EF4-FFF2-40B4-BE49-F238E27FC236}">
                <a16:creationId xmlns:a16="http://schemas.microsoft.com/office/drawing/2014/main" id="{895B9EAE-C643-422A-A797-9B43958C65FB}"/>
              </a:ext>
            </a:extLst>
          </p:cNvPr>
          <p:cNvPicPr>
            <a:picLocks noChangeAspect="1"/>
          </p:cNvPicPr>
          <p:nvPr userDrawn="1"/>
        </p:nvPicPr>
        <p:blipFill>
          <a:blip r:embed="rId2"/>
          <a:stretch>
            <a:fillRect/>
          </a:stretch>
        </p:blipFill>
        <p:spPr>
          <a:xfrm>
            <a:off x="2369" y="0"/>
            <a:ext cx="14625662"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46" name="Graphic 45">
            <a:extLst>
              <a:ext uri="{FF2B5EF4-FFF2-40B4-BE49-F238E27FC236}">
                <a16:creationId xmlns:a16="http://schemas.microsoft.com/office/drawing/2014/main" id="{D07C659E-3F10-46E2-9676-61137FD9384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8975" y="685801"/>
            <a:ext cx="1430092" cy="781050"/>
          </a:xfrm>
          <a:prstGeom prst="rect">
            <a:avLst/>
          </a:prstGeom>
        </p:spPr>
      </p:pic>
      <p:sp>
        <p:nvSpPr>
          <p:cNvPr id="47" name="Title 1">
            <a:extLst>
              <a:ext uri="{FF2B5EF4-FFF2-40B4-BE49-F238E27FC236}">
                <a16:creationId xmlns:a16="http://schemas.microsoft.com/office/drawing/2014/main" id="{0131F459-E553-4CE6-92F0-91E2F09BA9B3}"/>
              </a:ext>
            </a:extLst>
          </p:cNvPr>
          <p:cNvSpPr>
            <a:spLocks noGrp="1"/>
          </p:cNvSpPr>
          <p:nvPr>
            <p:ph type="ctrTitle"/>
          </p:nvPr>
        </p:nvSpPr>
        <p:spPr>
          <a:xfrm>
            <a:off x="1168401" y="2781300"/>
            <a:ext cx="4858326" cy="2545080"/>
          </a:xfrm>
        </p:spPr>
        <p:txBody>
          <a:bodyPr anchor="ctr" anchorCtr="0">
            <a:noAutofit/>
          </a:bodyPr>
          <a:lstStyle>
            <a:lvl1pPr>
              <a:defRPr sz="4400">
                <a:solidFill>
                  <a:schemeClr val="bg1"/>
                </a:solidFill>
              </a:defRPr>
            </a:lvl1pPr>
          </a:lstStyle>
          <a:p>
            <a:r>
              <a:rPr lang="en-US"/>
              <a:t>Click to edit Master title style</a:t>
            </a:r>
            <a:endParaRPr lang="en-US" dirty="0"/>
          </a:p>
        </p:txBody>
      </p:sp>
      <p:sp>
        <p:nvSpPr>
          <p:cNvPr id="48" name="Subtitle 2">
            <a:extLst>
              <a:ext uri="{FF2B5EF4-FFF2-40B4-BE49-F238E27FC236}">
                <a16:creationId xmlns:a16="http://schemas.microsoft.com/office/drawing/2014/main" id="{00FE735E-E3CF-4086-AF37-051864E157BF}"/>
              </a:ext>
            </a:extLst>
          </p:cNvPr>
          <p:cNvSpPr>
            <a:spLocks noGrp="1"/>
          </p:cNvSpPr>
          <p:nvPr>
            <p:ph type="subTitle" idx="1"/>
          </p:nvPr>
        </p:nvSpPr>
        <p:spPr>
          <a:xfrm>
            <a:off x="1168401" y="5494020"/>
            <a:ext cx="4858326"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9" name="Footer Placeholder 4">
            <a:extLst>
              <a:ext uri="{FF2B5EF4-FFF2-40B4-BE49-F238E27FC236}">
                <a16:creationId xmlns:a16="http://schemas.microsoft.com/office/drawing/2014/main" id="{C589DB86-4B07-4158-9A0E-2A50E747053D}"/>
              </a:ext>
            </a:extLst>
          </p:cNvPr>
          <p:cNvSpPr txBox="1">
            <a:spLocks/>
          </p:cNvSpPr>
          <p:nvPr userDrawn="1"/>
        </p:nvSpPr>
        <p:spPr>
          <a:xfrm>
            <a:off x="685779" y="7688991"/>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tx1"/>
                </a:solidFill>
              </a:rPr>
              <a:t>© 2021 DXC Technology Company. All rights reserved.</a:t>
            </a:r>
          </a:p>
        </p:txBody>
      </p:sp>
    </p:spTree>
    <p:extLst>
      <p:ext uri="{BB962C8B-B14F-4D97-AF65-F5344CB8AC3E}">
        <p14:creationId xmlns:p14="http://schemas.microsoft.com/office/powerpoint/2010/main" val="75726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January 6, 2022</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2021 DXC Technology Company. All rights reserved.</a:t>
            </a:r>
          </a:p>
        </p:txBody>
      </p:sp>
      <p:pic>
        <p:nvPicPr>
          <p:cNvPr id="46" name="Graphic 45">
            <a:extLst>
              <a:ext uri="{FF2B5EF4-FFF2-40B4-BE49-F238E27FC236}">
                <a16:creationId xmlns:a16="http://schemas.microsoft.com/office/drawing/2014/main" id="{B6FF065E-2B34-4360-B045-0F02C20A28B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685800" y="7580437"/>
            <a:ext cx="2286000" cy="259238"/>
          </a:xfrm>
          <a:prstGeom prst="rect">
            <a:avLst/>
          </a:prstGeom>
        </p:spPr>
      </p:pic>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659" r:id="rId3"/>
    <p:sldLayoutId id="2147483667" r:id="rId4"/>
    <p:sldLayoutId id="2147483650" r:id="rId5"/>
    <p:sldLayoutId id="2147483752" r:id="rId6"/>
    <p:sldLayoutId id="2147483666" r:id="rId7"/>
    <p:sldLayoutId id="2147483652" r:id="rId8"/>
    <p:sldLayoutId id="2147483660" r:id="rId9"/>
    <p:sldLayoutId id="2147483662" r:id="rId10"/>
    <p:sldLayoutId id="2147483663" r:id="rId11"/>
    <p:sldLayoutId id="2147483832" r:id="rId12"/>
    <p:sldLayoutId id="2147483828" r:id="rId13"/>
    <p:sldLayoutId id="2147483655" r:id="rId14"/>
    <p:sldLayoutId id="2147483692" r:id="rId15"/>
    <p:sldLayoutId id="214748383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package" Target="../embeddings/Microsoft_Excel_Worksheet.xlsx"/><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E862AD-B39C-4D93-B1DE-3FE47229FB24}"/>
              </a:ext>
            </a:extLst>
          </p:cNvPr>
          <p:cNvSpPr>
            <a:spLocks noGrp="1"/>
          </p:cNvSpPr>
          <p:nvPr>
            <p:ph type="ctrTitle"/>
          </p:nvPr>
        </p:nvSpPr>
        <p:spPr>
          <a:xfrm>
            <a:off x="973394" y="2781300"/>
            <a:ext cx="5391547" cy="2545080"/>
          </a:xfrm>
        </p:spPr>
        <p:txBody>
          <a:bodyPr/>
          <a:lstStyle/>
          <a:p>
            <a:r>
              <a:rPr lang="en-US" sz="3600" dirty="0"/>
              <a:t>The Scott Morgan Foundation</a:t>
            </a:r>
            <a:br>
              <a:rPr lang="en-US" sz="3600" dirty="0"/>
            </a:br>
            <a:r>
              <a:rPr lang="en-US" sz="3600" dirty="0"/>
              <a:t>Technology Architecture</a:t>
            </a:r>
            <a:br>
              <a:rPr lang="en-US" sz="3600" dirty="0"/>
            </a:br>
            <a:r>
              <a:rPr lang="en-US" sz="3600" dirty="0"/>
              <a:t>AWS Proposition</a:t>
            </a:r>
          </a:p>
        </p:txBody>
      </p:sp>
      <p:sp>
        <p:nvSpPr>
          <p:cNvPr id="5" name="Subtitle 4">
            <a:extLst>
              <a:ext uri="{FF2B5EF4-FFF2-40B4-BE49-F238E27FC236}">
                <a16:creationId xmlns:a16="http://schemas.microsoft.com/office/drawing/2014/main" id="{543ED2F4-1C43-4034-89F3-91A562627E19}"/>
              </a:ext>
            </a:extLst>
          </p:cNvPr>
          <p:cNvSpPr>
            <a:spLocks noGrp="1"/>
          </p:cNvSpPr>
          <p:nvPr>
            <p:ph type="subTitle" idx="1"/>
          </p:nvPr>
        </p:nvSpPr>
        <p:spPr>
          <a:xfrm>
            <a:off x="973394" y="5494020"/>
            <a:ext cx="5053333" cy="914400"/>
          </a:xfrm>
        </p:spPr>
        <p:txBody>
          <a:bodyPr/>
          <a:lstStyle/>
          <a:p>
            <a:r>
              <a:rPr lang="en-US" dirty="0"/>
              <a:t>Steve Nicklin</a:t>
            </a:r>
          </a:p>
          <a:p>
            <a:r>
              <a:rPr lang="en-GB" dirty="0"/>
              <a:t>DXC</a:t>
            </a:r>
          </a:p>
          <a:p>
            <a:r>
              <a:rPr lang="en-GB" dirty="0"/>
              <a:t>November 25</a:t>
            </a:r>
            <a:r>
              <a:rPr lang="en-GB" baseline="30000" dirty="0"/>
              <a:t>th</a:t>
            </a:r>
            <a:r>
              <a:rPr lang="en-GB" dirty="0"/>
              <a:t> 2021</a:t>
            </a:r>
            <a:endParaRPr lang="en-US" dirty="0"/>
          </a:p>
        </p:txBody>
      </p:sp>
      <p:pic>
        <p:nvPicPr>
          <p:cNvPr id="10" name="Picture 9"/>
          <p:cNvPicPr>
            <a:picLocks noChangeAspect="1"/>
          </p:cNvPicPr>
          <p:nvPr/>
        </p:nvPicPr>
        <p:blipFill>
          <a:blip r:embed="rId2"/>
          <a:stretch>
            <a:fillRect/>
          </a:stretch>
        </p:blipFill>
        <p:spPr>
          <a:xfrm>
            <a:off x="11044040" y="227329"/>
            <a:ext cx="3411008" cy="2039289"/>
          </a:xfrm>
          <a:prstGeom prst="rect">
            <a:avLst/>
          </a:prstGeom>
        </p:spPr>
      </p:pic>
    </p:spTree>
    <p:extLst>
      <p:ext uri="{BB962C8B-B14F-4D97-AF65-F5344CB8AC3E}">
        <p14:creationId xmlns:p14="http://schemas.microsoft.com/office/powerpoint/2010/main" val="107499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a:t>Software View</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a:solidFill>
                  <a:schemeClr val="accent1"/>
                </a:solidFill>
              </a:rPr>
              <a:t>Upon the physical platforms, what software/applications do we need</a:t>
            </a:r>
          </a:p>
          <a:p>
            <a:pPr marL="0" lvl="2" indent="0">
              <a:buNone/>
            </a:pPr>
            <a:endParaRPr lang="en-GB"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Software View</a:t>
            </a:r>
          </a:p>
        </p:txBody>
      </p:sp>
      <p:sp>
        <p:nvSpPr>
          <p:cNvPr id="18" name="TextBox 17"/>
          <p:cNvSpPr txBox="1"/>
          <p:nvPr/>
        </p:nvSpPr>
        <p:spPr>
          <a:xfrm>
            <a:off x="1075765" y="2006315"/>
            <a:ext cx="1685364" cy="369332"/>
          </a:xfrm>
          <a:prstGeom prst="rect">
            <a:avLst/>
          </a:prstGeom>
          <a:noFill/>
        </p:spPr>
        <p:txBody>
          <a:bodyPr wrap="square" rtlCol="0">
            <a:spAutoFit/>
          </a:bodyPr>
          <a:lstStyle/>
          <a:p>
            <a:pPr algn="ctr">
              <a:lnSpc>
                <a:spcPct val="90000"/>
              </a:lnSpc>
              <a:spcAft>
                <a:spcPts val="400"/>
              </a:spcAft>
            </a:pPr>
            <a:r>
              <a:rPr lang="en-GB" sz="2000" u="sng" dirty="0"/>
              <a:t>On Human</a:t>
            </a:r>
            <a:endParaRPr lang="en-US" sz="2000" u="sng" dirty="0"/>
          </a:p>
        </p:txBody>
      </p:sp>
      <p:sp>
        <p:nvSpPr>
          <p:cNvPr id="20" name="TextBox 19"/>
          <p:cNvSpPr txBox="1"/>
          <p:nvPr/>
        </p:nvSpPr>
        <p:spPr>
          <a:xfrm>
            <a:off x="4433045" y="2028517"/>
            <a:ext cx="1685364" cy="369332"/>
          </a:xfrm>
          <a:prstGeom prst="rect">
            <a:avLst/>
          </a:prstGeom>
          <a:noFill/>
        </p:spPr>
        <p:txBody>
          <a:bodyPr wrap="square" rtlCol="0">
            <a:spAutoFit/>
          </a:bodyPr>
          <a:lstStyle/>
          <a:p>
            <a:pPr algn="ctr">
              <a:lnSpc>
                <a:spcPct val="90000"/>
              </a:lnSpc>
              <a:spcAft>
                <a:spcPts val="400"/>
              </a:spcAft>
            </a:pPr>
            <a:r>
              <a:rPr lang="en-GB" sz="2000" u="sng" dirty="0"/>
              <a:t>On Chair</a:t>
            </a:r>
            <a:endParaRPr lang="en-US" sz="2000" u="sng" dirty="0"/>
          </a:p>
        </p:txBody>
      </p:sp>
      <p:sp>
        <p:nvSpPr>
          <p:cNvPr id="21" name="TextBox 20"/>
          <p:cNvSpPr txBox="1"/>
          <p:nvPr/>
        </p:nvSpPr>
        <p:spPr>
          <a:xfrm>
            <a:off x="8215589" y="2028517"/>
            <a:ext cx="1685364" cy="369332"/>
          </a:xfrm>
          <a:prstGeom prst="rect">
            <a:avLst/>
          </a:prstGeom>
          <a:noFill/>
        </p:spPr>
        <p:txBody>
          <a:bodyPr wrap="square" rtlCol="0">
            <a:spAutoFit/>
          </a:bodyPr>
          <a:lstStyle/>
          <a:p>
            <a:pPr algn="ctr">
              <a:lnSpc>
                <a:spcPct val="90000"/>
              </a:lnSpc>
              <a:spcAft>
                <a:spcPts val="400"/>
              </a:spcAft>
            </a:pPr>
            <a:r>
              <a:rPr lang="en-GB" sz="2000" u="sng" dirty="0"/>
              <a:t>In House</a:t>
            </a:r>
            <a:endParaRPr lang="en-US" sz="2000" u="sng" dirty="0"/>
          </a:p>
        </p:txBody>
      </p:sp>
      <p:sp>
        <p:nvSpPr>
          <p:cNvPr id="22" name="TextBox 21"/>
          <p:cNvSpPr txBox="1"/>
          <p:nvPr/>
        </p:nvSpPr>
        <p:spPr>
          <a:xfrm>
            <a:off x="11425511" y="2032110"/>
            <a:ext cx="1685364" cy="369332"/>
          </a:xfrm>
          <a:prstGeom prst="rect">
            <a:avLst/>
          </a:prstGeom>
          <a:noFill/>
        </p:spPr>
        <p:txBody>
          <a:bodyPr wrap="square" rtlCol="0">
            <a:spAutoFit/>
          </a:bodyPr>
          <a:lstStyle/>
          <a:p>
            <a:pPr algn="ctr">
              <a:lnSpc>
                <a:spcPct val="90000"/>
              </a:lnSpc>
              <a:spcAft>
                <a:spcPts val="400"/>
              </a:spcAft>
            </a:pPr>
            <a:r>
              <a:rPr lang="en-GB" sz="2000" u="sng" dirty="0"/>
              <a:t>In Cloud</a:t>
            </a:r>
            <a:endParaRPr lang="en-US" sz="2000" u="sng" dirty="0"/>
          </a:p>
        </p:txBody>
      </p:sp>
      <p:cxnSp>
        <p:nvCxnSpPr>
          <p:cNvPr id="23" name="Straight Connector 22"/>
          <p:cNvCxnSpPr/>
          <p:nvPr/>
        </p:nvCxnSpPr>
        <p:spPr>
          <a:xfrm flipH="1">
            <a:off x="3343833" y="2375647"/>
            <a:ext cx="8965" cy="396000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4" name="Straight Connector 23"/>
          <p:cNvCxnSpPr/>
          <p:nvPr/>
        </p:nvCxnSpPr>
        <p:spPr>
          <a:xfrm flipH="1">
            <a:off x="7306232" y="2375647"/>
            <a:ext cx="8965" cy="396000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5" name="Straight Connector 24"/>
          <p:cNvCxnSpPr/>
          <p:nvPr/>
        </p:nvCxnSpPr>
        <p:spPr>
          <a:xfrm flipH="1">
            <a:off x="10873062" y="2375647"/>
            <a:ext cx="8965" cy="396000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26" name="TextBox 25"/>
          <p:cNvSpPr txBox="1"/>
          <p:nvPr/>
        </p:nvSpPr>
        <p:spPr>
          <a:xfrm>
            <a:off x="3675528" y="2418273"/>
            <a:ext cx="3388659" cy="4308872"/>
          </a:xfrm>
          <a:prstGeom prst="rect">
            <a:avLst/>
          </a:prstGeom>
          <a:noFill/>
        </p:spPr>
        <p:txBody>
          <a:bodyPr wrap="square" rtlCol="0">
            <a:spAutoFit/>
          </a:bodyPr>
          <a:lstStyle/>
          <a:p>
            <a:pPr algn="l">
              <a:lnSpc>
                <a:spcPct val="90000"/>
              </a:lnSpc>
              <a:spcAft>
                <a:spcPts val="400"/>
              </a:spcAft>
            </a:pPr>
            <a:r>
              <a:rPr lang="en-GB" sz="2000" dirty="0"/>
              <a:t>On Body Sensor Apps</a:t>
            </a:r>
          </a:p>
          <a:p>
            <a:pPr algn="l">
              <a:lnSpc>
                <a:spcPct val="90000"/>
              </a:lnSpc>
              <a:spcAft>
                <a:spcPts val="400"/>
              </a:spcAft>
            </a:pPr>
            <a:r>
              <a:rPr lang="en-GB" sz="2000" dirty="0"/>
              <a:t>Life Support Apps</a:t>
            </a:r>
          </a:p>
          <a:p>
            <a:pPr algn="l">
              <a:lnSpc>
                <a:spcPct val="90000"/>
              </a:lnSpc>
              <a:spcAft>
                <a:spcPts val="400"/>
              </a:spcAft>
            </a:pPr>
            <a:r>
              <a:rPr lang="en-GB" sz="2000" dirty="0"/>
              <a:t>Environmental Sensor Apps</a:t>
            </a:r>
          </a:p>
          <a:p>
            <a:pPr algn="l">
              <a:lnSpc>
                <a:spcPct val="90000"/>
              </a:lnSpc>
              <a:spcAft>
                <a:spcPts val="400"/>
              </a:spcAft>
            </a:pPr>
            <a:r>
              <a:rPr lang="en-GB" sz="2000" dirty="0"/>
              <a:t>Eye Tracking App</a:t>
            </a:r>
          </a:p>
          <a:p>
            <a:pPr algn="l">
              <a:lnSpc>
                <a:spcPct val="90000"/>
              </a:lnSpc>
              <a:spcAft>
                <a:spcPts val="400"/>
              </a:spcAft>
            </a:pPr>
            <a:r>
              <a:rPr lang="en-GB" sz="2000" dirty="0"/>
              <a:t>ACAT</a:t>
            </a:r>
          </a:p>
          <a:p>
            <a:pPr algn="l">
              <a:lnSpc>
                <a:spcPct val="90000"/>
              </a:lnSpc>
              <a:spcAft>
                <a:spcPts val="400"/>
              </a:spcAft>
            </a:pPr>
            <a:r>
              <a:rPr lang="en-GB" sz="2000" dirty="0"/>
              <a:t>Cereproc</a:t>
            </a:r>
          </a:p>
          <a:p>
            <a:pPr algn="l">
              <a:lnSpc>
                <a:spcPct val="90000"/>
              </a:lnSpc>
              <a:spcAft>
                <a:spcPts val="400"/>
              </a:spcAft>
            </a:pPr>
            <a:r>
              <a:rPr lang="en-GB" sz="2000" dirty="0"/>
              <a:t>Avatar</a:t>
            </a:r>
          </a:p>
          <a:p>
            <a:pPr algn="l">
              <a:lnSpc>
                <a:spcPct val="90000"/>
              </a:lnSpc>
              <a:spcAft>
                <a:spcPts val="400"/>
              </a:spcAft>
            </a:pPr>
            <a:r>
              <a:rPr lang="en-GB" sz="2000" b="1" i="1" dirty="0">
                <a:solidFill>
                  <a:srgbClr val="7030A0"/>
                </a:solidFill>
              </a:rPr>
              <a:t>Message Q</a:t>
            </a:r>
          </a:p>
          <a:p>
            <a:pPr algn="l">
              <a:lnSpc>
                <a:spcPct val="90000"/>
              </a:lnSpc>
              <a:spcAft>
                <a:spcPts val="400"/>
              </a:spcAft>
            </a:pPr>
            <a:r>
              <a:rPr lang="en-GB" sz="2000" b="1" i="1" dirty="0">
                <a:solidFill>
                  <a:srgbClr val="7030A0"/>
                </a:solidFill>
              </a:rPr>
              <a:t>Persistent Storage</a:t>
            </a:r>
          </a:p>
          <a:p>
            <a:pPr algn="l">
              <a:lnSpc>
                <a:spcPct val="90000"/>
              </a:lnSpc>
              <a:spcAft>
                <a:spcPts val="400"/>
              </a:spcAft>
            </a:pPr>
            <a:r>
              <a:rPr lang="en-GB" sz="2000" dirty="0"/>
              <a:t>Robotic Mobility Apps</a:t>
            </a:r>
          </a:p>
          <a:p>
            <a:pPr algn="l">
              <a:lnSpc>
                <a:spcPct val="90000"/>
              </a:lnSpc>
              <a:spcAft>
                <a:spcPts val="400"/>
              </a:spcAft>
            </a:pPr>
            <a:r>
              <a:rPr lang="en-GB" sz="2000" dirty="0"/>
              <a:t>Local Processing Apps</a:t>
            </a:r>
          </a:p>
          <a:p>
            <a:pPr algn="l">
              <a:lnSpc>
                <a:spcPct val="90000"/>
              </a:lnSpc>
              <a:spcAft>
                <a:spcPts val="400"/>
              </a:spcAft>
            </a:pPr>
            <a:r>
              <a:rPr lang="en-GB" sz="2000" dirty="0"/>
              <a:t>Camera/Microphone Apps</a:t>
            </a:r>
          </a:p>
          <a:p>
            <a:pPr algn="l">
              <a:lnSpc>
                <a:spcPct val="90000"/>
              </a:lnSpc>
              <a:spcAft>
                <a:spcPts val="400"/>
              </a:spcAft>
            </a:pPr>
            <a:endParaRPr lang="en-US" sz="2000" dirty="0"/>
          </a:p>
        </p:txBody>
      </p:sp>
      <p:sp>
        <p:nvSpPr>
          <p:cNvPr id="27" name="TextBox 26"/>
          <p:cNvSpPr txBox="1"/>
          <p:nvPr/>
        </p:nvSpPr>
        <p:spPr>
          <a:xfrm>
            <a:off x="7421651" y="2401442"/>
            <a:ext cx="3388659" cy="2667397"/>
          </a:xfrm>
          <a:prstGeom prst="rect">
            <a:avLst/>
          </a:prstGeom>
          <a:noFill/>
        </p:spPr>
        <p:txBody>
          <a:bodyPr wrap="square" rtlCol="0">
            <a:spAutoFit/>
          </a:bodyPr>
          <a:lstStyle/>
          <a:p>
            <a:pPr algn="l">
              <a:lnSpc>
                <a:spcPct val="90000"/>
              </a:lnSpc>
              <a:spcAft>
                <a:spcPts val="400"/>
              </a:spcAft>
            </a:pPr>
            <a:r>
              <a:rPr lang="en-GB" sz="2000" dirty="0"/>
              <a:t>Environmental Sensor Apps</a:t>
            </a:r>
          </a:p>
          <a:p>
            <a:pPr algn="l">
              <a:lnSpc>
                <a:spcPct val="90000"/>
              </a:lnSpc>
              <a:spcAft>
                <a:spcPts val="400"/>
              </a:spcAft>
            </a:pPr>
            <a:r>
              <a:rPr lang="en-GB" sz="2000" b="1" i="1" dirty="0">
                <a:solidFill>
                  <a:srgbClr val="7030A0"/>
                </a:solidFill>
              </a:rPr>
              <a:t>Message Q</a:t>
            </a:r>
          </a:p>
          <a:p>
            <a:pPr algn="l">
              <a:lnSpc>
                <a:spcPct val="90000"/>
              </a:lnSpc>
              <a:spcAft>
                <a:spcPts val="400"/>
              </a:spcAft>
            </a:pPr>
            <a:r>
              <a:rPr lang="en-GB" sz="2000" b="1" i="1" dirty="0">
                <a:solidFill>
                  <a:srgbClr val="7030A0"/>
                </a:solidFill>
              </a:rPr>
              <a:t>Persistent Storage</a:t>
            </a:r>
          </a:p>
          <a:p>
            <a:pPr algn="l">
              <a:lnSpc>
                <a:spcPct val="90000"/>
              </a:lnSpc>
              <a:spcAft>
                <a:spcPts val="400"/>
              </a:spcAft>
            </a:pPr>
            <a:r>
              <a:rPr lang="en-GB" sz="2000" dirty="0"/>
              <a:t>Robotic Mobility Apps</a:t>
            </a:r>
          </a:p>
          <a:p>
            <a:pPr algn="l">
              <a:lnSpc>
                <a:spcPct val="90000"/>
              </a:lnSpc>
              <a:spcAft>
                <a:spcPts val="400"/>
              </a:spcAft>
            </a:pPr>
            <a:r>
              <a:rPr lang="en-GB" sz="2000" dirty="0"/>
              <a:t>Local Processing Apps</a:t>
            </a:r>
          </a:p>
          <a:p>
            <a:pPr algn="l">
              <a:lnSpc>
                <a:spcPct val="90000"/>
              </a:lnSpc>
              <a:spcAft>
                <a:spcPts val="400"/>
              </a:spcAft>
            </a:pPr>
            <a:r>
              <a:rPr lang="en-GB" sz="2000" dirty="0"/>
              <a:t>Cameras/Microphone Apps</a:t>
            </a:r>
          </a:p>
          <a:p>
            <a:pPr algn="l">
              <a:lnSpc>
                <a:spcPct val="90000"/>
              </a:lnSpc>
              <a:spcAft>
                <a:spcPts val="400"/>
              </a:spcAft>
            </a:pPr>
            <a:r>
              <a:rPr lang="en-GB" sz="2000" dirty="0"/>
              <a:t>Smart Home Apps</a:t>
            </a:r>
          </a:p>
          <a:p>
            <a:pPr algn="l">
              <a:lnSpc>
                <a:spcPct val="90000"/>
              </a:lnSpc>
              <a:spcAft>
                <a:spcPts val="400"/>
              </a:spcAft>
            </a:pPr>
            <a:endParaRPr lang="en-US" sz="2000" dirty="0"/>
          </a:p>
        </p:txBody>
      </p:sp>
      <p:sp>
        <p:nvSpPr>
          <p:cNvPr id="28" name="TextBox 27"/>
          <p:cNvSpPr txBox="1"/>
          <p:nvPr/>
        </p:nvSpPr>
        <p:spPr>
          <a:xfrm>
            <a:off x="10898834" y="2401442"/>
            <a:ext cx="3632953" cy="2339102"/>
          </a:xfrm>
          <a:prstGeom prst="rect">
            <a:avLst/>
          </a:prstGeom>
          <a:noFill/>
        </p:spPr>
        <p:txBody>
          <a:bodyPr wrap="square" rtlCol="0">
            <a:spAutoFit/>
          </a:bodyPr>
          <a:lstStyle/>
          <a:p>
            <a:pPr algn="l">
              <a:lnSpc>
                <a:spcPct val="90000"/>
              </a:lnSpc>
              <a:spcAft>
                <a:spcPts val="400"/>
              </a:spcAft>
            </a:pPr>
            <a:r>
              <a:rPr lang="en-GB" sz="2000" dirty="0"/>
              <a:t>Hyper Scalar</a:t>
            </a:r>
          </a:p>
          <a:p>
            <a:pPr algn="l">
              <a:lnSpc>
                <a:spcPct val="90000"/>
              </a:lnSpc>
              <a:spcAft>
                <a:spcPts val="400"/>
              </a:spcAft>
            </a:pPr>
            <a:r>
              <a:rPr lang="en-GB" sz="2000" dirty="0"/>
              <a:t>Device Cloud Services</a:t>
            </a:r>
          </a:p>
          <a:p>
            <a:pPr>
              <a:lnSpc>
                <a:spcPct val="90000"/>
              </a:lnSpc>
              <a:spcAft>
                <a:spcPts val="400"/>
              </a:spcAft>
            </a:pPr>
            <a:r>
              <a:rPr lang="en-GB" sz="2000" dirty="0"/>
              <a:t>Smart Home Cloud Services</a:t>
            </a:r>
          </a:p>
          <a:p>
            <a:pPr algn="l">
              <a:lnSpc>
                <a:spcPct val="90000"/>
              </a:lnSpc>
              <a:spcAft>
                <a:spcPts val="400"/>
              </a:spcAft>
            </a:pPr>
            <a:r>
              <a:rPr lang="en-GB" sz="2000" b="1" i="1" dirty="0">
                <a:solidFill>
                  <a:srgbClr val="7030A0"/>
                </a:solidFill>
              </a:rPr>
              <a:t>Message Q</a:t>
            </a:r>
          </a:p>
          <a:p>
            <a:pPr algn="l">
              <a:lnSpc>
                <a:spcPct val="90000"/>
              </a:lnSpc>
              <a:spcAft>
                <a:spcPts val="400"/>
              </a:spcAft>
            </a:pPr>
            <a:r>
              <a:rPr lang="en-GB" sz="2000" b="1" i="1" dirty="0">
                <a:solidFill>
                  <a:srgbClr val="7030A0"/>
                </a:solidFill>
              </a:rPr>
              <a:t>Persistent Storage</a:t>
            </a:r>
          </a:p>
          <a:p>
            <a:pPr algn="l">
              <a:lnSpc>
                <a:spcPct val="90000"/>
              </a:lnSpc>
              <a:spcAft>
                <a:spcPts val="400"/>
              </a:spcAft>
            </a:pPr>
            <a:r>
              <a:rPr lang="en-GB" sz="2000" dirty="0"/>
              <a:t>Cloud Processing Apps</a:t>
            </a:r>
          </a:p>
          <a:p>
            <a:pPr algn="l">
              <a:lnSpc>
                <a:spcPct val="90000"/>
              </a:lnSpc>
              <a:spcAft>
                <a:spcPts val="400"/>
              </a:spcAft>
            </a:pPr>
            <a:endParaRPr lang="en-US" sz="2000" dirty="0"/>
          </a:p>
        </p:txBody>
      </p:sp>
      <p:sp>
        <p:nvSpPr>
          <p:cNvPr id="4" name="TextBox 3"/>
          <p:cNvSpPr txBox="1"/>
          <p:nvPr/>
        </p:nvSpPr>
        <p:spPr>
          <a:xfrm>
            <a:off x="605719" y="6440366"/>
            <a:ext cx="13631864" cy="840230"/>
          </a:xfrm>
          <a:prstGeom prst="rect">
            <a:avLst/>
          </a:prstGeom>
          <a:noFill/>
        </p:spPr>
        <p:txBody>
          <a:bodyPr wrap="square" rtlCol="0">
            <a:spAutoFit/>
          </a:bodyPr>
          <a:lstStyle/>
          <a:p>
            <a:pPr algn="l">
              <a:lnSpc>
                <a:spcPct val="90000"/>
              </a:lnSpc>
              <a:spcAft>
                <a:spcPts val="400"/>
              </a:spcAft>
            </a:pPr>
            <a:r>
              <a:rPr lang="en-GB" sz="1800" dirty="0">
                <a:solidFill>
                  <a:srgbClr val="7030A0"/>
                </a:solidFill>
              </a:rPr>
              <a:t>*NOTE – there is a need to host the Message Q and Persistent Storage across three distinct physical platforms – on the Chair, in the House and in the Cloud.  An appropriate clustering/replication solution is required to provide a ‘shared’ facility across all three locations – BUT segregation of data residency may well be needed to allow ‘location appropriate’ access to relevant data.</a:t>
            </a:r>
            <a:endParaRPr lang="en-US" sz="1800" dirty="0">
              <a:solidFill>
                <a:srgbClr val="7030A0"/>
              </a:solidFill>
            </a:endParaRPr>
          </a:p>
        </p:txBody>
      </p:sp>
      <p:sp>
        <p:nvSpPr>
          <p:cNvPr id="16" name="TextBox 15"/>
          <p:cNvSpPr txBox="1"/>
          <p:nvPr/>
        </p:nvSpPr>
        <p:spPr>
          <a:xfrm>
            <a:off x="589429" y="2410407"/>
            <a:ext cx="2658036" cy="1579920"/>
          </a:xfrm>
          <a:prstGeom prst="rect">
            <a:avLst/>
          </a:prstGeom>
          <a:noFill/>
        </p:spPr>
        <p:txBody>
          <a:bodyPr wrap="square" rtlCol="0">
            <a:spAutoFit/>
          </a:bodyPr>
          <a:lstStyle/>
          <a:p>
            <a:pPr algn="l">
              <a:lnSpc>
                <a:spcPct val="90000"/>
              </a:lnSpc>
              <a:spcAft>
                <a:spcPts val="400"/>
              </a:spcAft>
            </a:pPr>
            <a:r>
              <a:rPr lang="en-GB" sz="2000" dirty="0"/>
              <a:t>On body sensor firmware</a:t>
            </a:r>
          </a:p>
          <a:p>
            <a:pPr algn="l">
              <a:lnSpc>
                <a:spcPct val="90000"/>
              </a:lnSpc>
              <a:spcAft>
                <a:spcPts val="400"/>
              </a:spcAft>
            </a:pPr>
            <a:r>
              <a:rPr lang="en-GB" sz="2000" dirty="0"/>
              <a:t>Mobile Phone Firmware and Apps</a:t>
            </a:r>
          </a:p>
          <a:p>
            <a:pPr algn="l">
              <a:lnSpc>
                <a:spcPct val="90000"/>
              </a:lnSpc>
              <a:spcAft>
                <a:spcPts val="400"/>
              </a:spcAft>
            </a:pPr>
            <a:endParaRPr lang="en-US" sz="2000" dirty="0"/>
          </a:p>
        </p:txBody>
      </p:sp>
    </p:spTree>
    <p:extLst>
      <p:ext uri="{BB962C8B-B14F-4D97-AF65-F5344CB8AC3E}">
        <p14:creationId xmlns:p14="http://schemas.microsoft.com/office/powerpoint/2010/main" val="328747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a:t>Data View</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a:solidFill>
                  <a:schemeClr val="accent1"/>
                </a:solidFill>
              </a:rPr>
              <a:t>What data will we actually need to handle</a:t>
            </a:r>
          </a:p>
          <a:p>
            <a:pPr marL="0" lvl="2" indent="0">
              <a:buNone/>
            </a:pPr>
            <a:endParaRPr lang="en-GB"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Data View</a:t>
            </a:r>
          </a:p>
        </p:txBody>
      </p:sp>
      <p:sp>
        <p:nvSpPr>
          <p:cNvPr id="3" name="Rectangle 2"/>
          <p:cNvSpPr/>
          <p:nvPr/>
        </p:nvSpPr>
        <p:spPr>
          <a:xfrm>
            <a:off x="878541" y="1722213"/>
            <a:ext cx="2241176" cy="101301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Event</a:t>
            </a:r>
            <a:endParaRPr lang="en-US" dirty="0"/>
          </a:p>
        </p:txBody>
      </p:sp>
      <p:sp>
        <p:nvSpPr>
          <p:cNvPr id="6" name="Rectangle 5"/>
          <p:cNvSpPr/>
          <p:nvPr/>
        </p:nvSpPr>
        <p:spPr>
          <a:xfrm>
            <a:off x="6795250" y="1667760"/>
            <a:ext cx="2241176" cy="101301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Data</a:t>
            </a:r>
            <a:endParaRPr lang="en-US" dirty="0"/>
          </a:p>
        </p:txBody>
      </p:sp>
      <p:sp>
        <p:nvSpPr>
          <p:cNvPr id="4" name="TextBox 3"/>
          <p:cNvSpPr txBox="1"/>
          <p:nvPr/>
        </p:nvSpPr>
        <p:spPr>
          <a:xfrm>
            <a:off x="6723530" y="2765611"/>
            <a:ext cx="6329082" cy="4965462"/>
          </a:xfrm>
          <a:prstGeom prst="rect">
            <a:avLst/>
          </a:prstGeom>
          <a:noFill/>
        </p:spPr>
        <p:txBody>
          <a:bodyPr wrap="square" rtlCol="0">
            <a:spAutoFit/>
          </a:bodyPr>
          <a:lstStyle/>
          <a:p>
            <a:pPr algn="l">
              <a:lnSpc>
                <a:spcPct val="90000"/>
              </a:lnSpc>
              <a:spcAft>
                <a:spcPts val="400"/>
              </a:spcAft>
            </a:pPr>
            <a:r>
              <a:rPr lang="en-GB" sz="2000" dirty="0"/>
              <a:t>Environmental Data (House/Weather),</a:t>
            </a:r>
          </a:p>
          <a:p>
            <a:pPr algn="l">
              <a:lnSpc>
                <a:spcPct val="90000"/>
              </a:lnSpc>
              <a:spcAft>
                <a:spcPts val="400"/>
              </a:spcAft>
            </a:pPr>
            <a:r>
              <a:rPr lang="en-GB" sz="2000" dirty="0"/>
              <a:t>Personal Health Data (Temp/Heartbeat),</a:t>
            </a:r>
          </a:p>
          <a:p>
            <a:pPr algn="l">
              <a:lnSpc>
                <a:spcPct val="90000"/>
              </a:lnSpc>
              <a:spcAft>
                <a:spcPts val="400"/>
              </a:spcAft>
            </a:pPr>
            <a:r>
              <a:rPr lang="en-GB" sz="2000" dirty="0" err="1"/>
              <a:t>GeoLocation</a:t>
            </a:r>
            <a:r>
              <a:rPr lang="en-GB" sz="2000" dirty="0"/>
              <a:t> (Peter &amp; Others, Mapping),</a:t>
            </a:r>
          </a:p>
          <a:p>
            <a:pPr algn="l">
              <a:lnSpc>
                <a:spcPct val="90000"/>
              </a:lnSpc>
              <a:spcAft>
                <a:spcPts val="400"/>
              </a:spcAft>
            </a:pPr>
            <a:r>
              <a:rPr lang="en-GB" sz="2000" dirty="0"/>
              <a:t>Operational Status of Equipment</a:t>
            </a:r>
          </a:p>
          <a:p>
            <a:pPr algn="l">
              <a:lnSpc>
                <a:spcPct val="90000"/>
              </a:lnSpc>
              <a:spcAft>
                <a:spcPts val="400"/>
              </a:spcAft>
            </a:pPr>
            <a:r>
              <a:rPr lang="en-GB" sz="2000" dirty="0"/>
              <a:t>Photo/Video Data</a:t>
            </a:r>
          </a:p>
          <a:p>
            <a:pPr algn="l">
              <a:lnSpc>
                <a:spcPct val="90000"/>
              </a:lnSpc>
              <a:spcAft>
                <a:spcPts val="400"/>
              </a:spcAft>
            </a:pPr>
            <a:r>
              <a:rPr lang="en-GB" sz="2000" dirty="0"/>
              <a:t>People Near By</a:t>
            </a:r>
          </a:p>
          <a:p>
            <a:pPr algn="l">
              <a:lnSpc>
                <a:spcPct val="90000"/>
              </a:lnSpc>
              <a:spcAft>
                <a:spcPts val="400"/>
              </a:spcAft>
            </a:pPr>
            <a:r>
              <a:rPr lang="en-GB" sz="2000" dirty="0"/>
              <a:t>Autonomous Data (Mobility)</a:t>
            </a:r>
          </a:p>
          <a:p>
            <a:pPr algn="l">
              <a:lnSpc>
                <a:spcPct val="90000"/>
              </a:lnSpc>
              <a:spcAft>
                <a:spcPts val="400"/>
              </a:spcAft>
            </a:pPr>
            <a:r>
              <a:rPr lang="en-GB" sz="2000" dirty="0"/>
              <a:t>Conversational Data</a:t>
            </a:r>
          </a:p>
          <a:p>
            <a:pPr algn="l">
              <a:lnSpc>
                <a:spcPct val="90000"/>
              </a:lnSpc>
              <a:spcAft>
                <a:spcPts val="400"/>
              </a:spcAft>
            </a:pPr>
            <a:r>
              <a:rPr lang="en-GB" sz="2000" dirty="0"/>
              <a:t>Contextual Data</a:t>
            </a:r>
          </a:p>
          <a:p>
            <a:pPr algn="l">
              <a:lnSpc>
                <a:spcPct val="90000"/>
              </a:lnSpc>
              <a:spcAft>
                <a:spcPts val="400"/>
              </a:spcAft>
            </a:pPr>
            <a:r>
              <a:rPr lang="en-GB" sz="2000" dirty="0"/>
              <a:t>Media (Music/Art/AI)</a:t>
            </a:r>
          </a:p>
          <a:p>
            <a:pPr algn="l">
              <a:lnSpc>
                <a:spcPct val="90000"/>
              </a:lnSpc>
              <a:spcAft>
                <a:spcPts val="400"/>
              </a:spcAft>
            </a:pPr>
            <a:r>
              <a:rPr lang="en-GB" sz="2000" dirty="0"/>
              <a:t>External Data (newsworthy or items of interest)</a:t>
            </a:r>
          </a:p>
          <a:p>
            <a:pPr algn="l">
              <a:lnSpc>
                <a:spcPct val="90000"/>
              </a:lnSpc>
              <a:spcAft>
                <a:spcPts val="400"/>
              </a:spcAft>
            </a:pPr>
            <a:endParaRPr lang="en-GB" sz="2000" dirty="0"/>
          </a:p>
          <a:p>
            <a:pPr algn="l">
              <a:lnSpc>
                <a:spcPct val="90000"/>
              </a:lnSpc>
              <a:spcAft>
                <a:spcPts val="400"/>
              </a:spcAft>
            </a:pPr>
            <a:endParaRPr lang="en-GB" sz="2000" dirty="0"/>
          </a:p>
          <a:p>
            <a:pPr algn="l">
              <a:lnSpc>
                <a:spcPct val="90000"/>
              </a:lnSpc>
              <a:spcAft>
                <a:spcPts val="400"/>
              </a:spcAft>
            </a:pPr>
            <a:endParaRPr lang="en-GB" sz="2000" dirty="0"/>
          </a:p>
          <a:p>
            <a:pPr algn="l">
              <a:lnSpc>
                <a:spcPct val="90000"/>
              </a:lnSpc>
              <a:spcAft>
                <a:spcPts val="400"/>
              </a:spcAft>
            </a:pPr>
            <a:endParaRPr lang="en-US" sz="2000" dirty="0"/>
          </a:p>
        </p:txBody>
      </p:sp>
      <p:sp>
        <p:nvSpPr>
          <p:cNvPr id="5" name="TextBox 4"/>
          <p:cNvSpPr txBox="1"/>
          <p:nvPr/>
        </p:nvSpPr>
        <p:spPr>
          <a:xfrm>
            <a:off x="797856" y="2787849"/>
            <a:ext cx="5925673" cy="3980577"/>
          </a:xfrm>
          <a:prstGeom prst="rect">
            <a:avLst/>
          </a:prstGeom>
          <a:noFill/>
        </p:spPr>
        <p:txBody>
          <a:bodyPr wrap="square" rtlCol="0">
            <a:spAutoFit/>
          </a:bodyPr>
          <a:lstStyle/>
          <a:p>
            <a:pPr algn="l">
              <a:lnSpc>
                <a:spcPct val="90000"/>
              </a:lnSpc>
              <a:spcAft>
                <a:spcPts val="400"/>
              </a:spcAft>
            </a:pPr>
            <a:r>
              <a:rPr lang="en-GB" sz="2000" dirty="0"/>
              <a:t>Visual/audio input event (e.g. camera or mic feed)</a:t>
            </a:r>
          </a:p>
          <a:p>
            <a:pPr algn="l">
              <a:lnSpc>
                <a:spcPct val="90000"/>
              </a:lnSpc>
              <a:spcAft>
                <a:spcPts val="400"/>
              </a:spcAft>
            </a:pPr>
            <a:r>
              <a:rPr lang="en-GB" sz="2000" dirty="0"/>
              <a:t>Speech request from Peter</a:t>
            </a:r>
          </a:p>
          <a:p>
            <a:pPr algn="l">
              <a:lnSpc>
                <a:spcPct val="90000"/>
              </a:lnSpc>
              <a:spcAft>
                <a:spcPts val="400"/>
              </a:spcAft>
            </a:pPr>
            <a:r>
              <a:rPr lang="en-GB" sz="2000" dirty="0"/>
              <a:t>Alert from Peter</a:t>
            </a:r>
          </a:p>
          <a:p>
            <a:pPr algn="l">
              <a:lnSpc>
                <a:spcPct val="90000"/>
              </a:lnSpc>
              <a:spcAft>
                <a:spcPts val="400"/>
              </a:spcAft>
            </a:pPr>
            <a:r>
              <a:rPr lang="en-GB" sz="2000" dirty="0"/>
              <a:t>Robotic Mobility Request</a:t>
            </a:r>
          </a:p>
          <a:p>
            <a:pPr>
              <a:lnSpc>
                <a:spcPct val="90000"/>
              </a:lnSpc>
              <a:spcAft>
                <a:spcPts val="400"/>
              </a:spcAft>
            </a:pPr>
            <a:r>
              <a:rPr lang="en-GB" sz="2000" dirty="0"/>
              <a:t>Automated System alerts</a:t>
            </a:r>
          </a:p>
          <a:p>
            <a:pPr>
              <a:lnSpc>
                <a:spcPct val="90000"/>
              </a:lnSpc>
              <a:spcAft>
                <a:spcPts val="400"/>
              </a:spcAft>
            </a:pPr>
            <a:r>
              <a:rPr lang="en-GB" sz="2000" dirty="0"/>
              <a:t>Recognition event</a:t>
            </a:r>
          </a:p>
          <a:p>
            <a:pPr>
              <a:lnSpc>
                <a:spcPct val="90000"/>
              </a:lnSpc>
              <a:spcAft>
                <a:spcPts val="400"/>
              </a:spcAft>
            </a:pPr>
            <a:r>
              <a:rPr lang="en-GB" sz="2000" dirty="0"/>
              <a:t>Environmental control event</a:t>
            </a:r>
          </a:p>
          <a:p>
            <a:pPr>
              <a:lnSpc>
                <a:spcPct val="90000"/>
              </a:lnSpc>
              <a:spcAft>
                <a:spcPts val="400"/>
              </a:spcAft>
            </a:pPr>
            <a:r>
              <a:rPr lang="en-GB" sz="2000" dirty="0"/>
              <a:t>Calendar/time based events</a:t>
            </a:r>
          </a:p>
          <a:p>
            <a:pPr>
              <a:lnSpc>
                <a:spcPct val="90000"/>
              </a:lnSpc>
              <a:spcAft>
                <a:spcPts val="400"/>
              </a:spcAft>
            </a:pPr>
            <a:r>
              <a:rPr lang="en-GB" sz="2000" dirty="0" err="1"/>
              <a:t>Adhoc</a:t>
            </a:r>
            <a:r>
              <a:rPr lang="en-GB" sz="2000" dirty="0"/>
              <a:t> requests to/from any members of family</a:t>
            </a:r>
          </a:p>
          <a:p>
            <a:pPr>
              <a:lnSpc>
                <a:spcPct val="90000"/>
              </a:lnSpc>
              <a:spcAft>
                <a:spcPts val="400"/>
              </a:spcAft>
            </a:pPr>
            <a:endParaRPr lang="en-GB" sz="2000" dirty="0"/>
          </a:p>
          <a:p>
            <a:pPr algn="l">
              <a:lnSpc>
                <a:spcPct val="90000"/>
              </a:lnSpc>
              <a:spcAft>
                <a:spcPts val="400"/>
              </a:spcAft>
            </a:pPr>
            <a:endParaRPr lang="en-GB" sz="2000" dirty="0"/>
          </a:p>
          <a:p>
            <a:pPr algn="l">
              <a:lnSpc>
                <a:spcPct val="90000"/>
              </a:lnSpc>
              <a:spcAft>
                <a:spcPts val="400"/>
              </a:spcAft>
            </a:pPr>
            <a:endParaRPr lang="en-US" sz="2000" dirty="0"/>
          </a:p>
        </p:txBody>
      </p:sp>
    </p:spTree>
    <p:extLst>
      <p:ext uri="{BB962C8B-B14F-4D97-AF65-F5344CB8AC3E}">
        <p14:creationId xmlns:p14="http://schemas.microsoft.com/office/powerpoint/2010/main" val="366596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800" y="1505002"/>
            <a:ext cx="4114800" cy="5673673"/>
          </a:xfrm>
        </p:spPr>
        <p:txBody>
          <a:bodyPr/>
          <a:lstStyle/>
          <a:p>
            <a:r>
              <a:rPr lang="en-US" dirty="0">
                <a:solidFill>
                  <a:schemeClr val="accent1"/>
                </a:solidFill>
              </a:rPr>
              <a:t>Simple Data</a:t>
            </a:r>
          </a:p>
          <a:p>
            <a:r>
              <a:rPr lang="en-GB" b="0" dirty="0"/>
              <a:t>Singleton readings</a:t>
            </a:r>
          </a:p>
          <a:p>
            <a:r>
              <a:rPr lang="en-GB" b="0" dirty="0"/>
              <a:t>Array of readings</a:t>
            </a:r>
          </a:p>
          <a:p>
            <a:r>
              <a:rPr lang="en-GB" b="0" dirty="0"/>
              <a:t>Strings</a:t>
            </a:r>
          </a:p>
          <a:p>
            <a:r>
              <a:rPr lang="en-GB" b="0" dirty="0"/>
              <a:t>References</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sz="half" idx="2"/>
          </p:nvPr>
        </p:nvSpPr>
        <p:spPr>
          <a:xfrm>
            <a:off x="5257800" y="1505003"/>
            <a:ext cx="4114800" cy="5673672"/>
          </a:xfrm>
          <a:prstGeom prst="rect">
            <a:avLst/>
          </a:prstGeom>
          <a:noFill/>
        </p:spPr>
        <p:txBody>
          <a:bodyPr wrap="square" lIns="0" tIns="0" rIns="0" bIns="0" rtlCol="0" anchor="t" anchorCtr="0">
            <a:noAutofit/>
          </a:bodyPr>
          <a:lstStyle/>
          <a:p>
            <a:pPr>
              <a:lnSpc>
                <a:spcPct val="90000"/>
              </a:lnSpc>
            </a:pPr>
            <a:r>
              <a:rPr lang="en-US" b="1" dirty="0">
                <a:solidFill>
                  <a:schemeClr val="accent1"/>
                </a:solidFill>
              </a:rPr>
              <a:t>Complex Data</a:t>
            </a:r>
          </a:p>
          <a:p>
            <a:pPr>
              <a:lnSpc>
                <a:spcPct val="90000"/>
              </a:lnSpc>
            </a:pPr>
            <a:r>
              <a:rPr lang="en-GB" b="0" dirty="0"/>
              <a:t>JSON Data</a:t>
            </a:r>
          </a:p>
          <a:p>
            <a:pPr>
              <a:lnSpc>
                <a:spcPct val="90000"/>
              </a:lnSpc>
            </a:pPr>
            <a:r>
              <a:rPr lang="en-GB" b="0" dirty="0">
                <a:solidFill>
                  <a:schemeClr val="tx1"/>
                </a:solidFill>
              </a:rPr>
              <a:t>Image Data</a:t>
            </a:r>
          </a:p>
          <a:p>
            <a:pPr>
              <a:lnSpc>
                <a:spcPct val="90000"/>
              </a:lnSpc>
            </a:pPr>
            <a:r>
              <a:rPr lang="en-GB" b="0" dirty="0"/>
              <a:t>Video Data</a:t>
            </a:r>
          </a:p>
          <a:p>
            <a:pPr>
              <a:lnSpc>
                <a:spcPct val="90000"/>
              </a:lnSpc>
            </a:pPr>
            <a:r>
              <a:rPr lang="en-GB" b="0" dirty="0">
                <a:solidFill>
                  <a:schemeClr val="tx1"/>
                </a:solidFill>
              </a:rPr>
              <a:t>File Contents</a:t>
            </a:r>
          </a:p>
          <a:p>
            <a:pPr>
              <a:lnSpc>
                <a:spcPct val="90000"/>
              </a:lnSpc>
            </a:pPr>
            <a:r>
              <a:rPr lang="en-GB" b="0" dirty="0"/>
              <a:t>Meta-Data</a:t>
            </a:r>
          </a:p>
          <a:p>
            <a:pPr>
              <a:lnSpc>
                <a:spcPct val="90000"/>
              </a:lnSpc>
            </a:pPr>
            <a:r>
              <a:rPr lang="en-GB" b="0" dirty="0">
                <a:solidFill>
                  <a:schemeClr val="tx1"/>
                </a:solidFill>
              </a:rPr>
              <a:t>Proprietary Formats (</a:t>
            </a:r>
            <a:r>
              <a:rPr lang="en-GB" b="0" dirty="0" err="1">
                <a:solidFill>
                  <a:schemeClr val="tx1"/>
                </a:solidFill>
              </a:rPr>
              <a:t>e.g</a:t>
            </a:r>
            <a:r>
              <a:rPr lang="en-GB" b="0" dirty="0">
                <a:solidFill>
                  <a:schemeClr val="tx1"/>
                </a:solidFill>
              </a:rPr>
              <a:t> Healthcare data such as HL7 and FHIR)</a:t>
            </a:r>
            <a:endParaRPr lang="en-US" b="0" dirty="0">
              <a:solidFill>
                <a:schemeClr val="tx1"/>
              </a:solidFill>
            </a:endParaRPr>
          </a:p>
        </p:txBody>
      </p:sp>
      <p:sp>
        <p:nvSpPr>
          <p:cNvPr id="8" name="Content Placeholder 7"/>
          <p:cNvSpPr>
            <a:spLocks noGrp="1"/>
          </p:cNvSpPr>
          <p:nvPr>
            <p:ph sz="half" idx="13"/>
          </p:nvPr>
        </p:nvSpPr>
        <p:spPr>
          <a:xfrm>
            <a:off x="9829800" y="1505003"/>
            <a:ext cx="4114800" cy="5673672"/>
          </a:xfrm>
        </p:spPr>
        <p:txBody>
          <a:bodyPr/>
          <a:lstStyle/>
          <a:p>
            <a:r>
              <a:rPr lang="en-GB" dirty="0">
                <a:solidFill>
                  <a:schemeClr val="accent1"/>
                </a:solidFill>
              </a:rPr>
              <a:t>Events</a:t>
            </a:r>
          </a:p>
          <a:p>
            <a:r>
              <a:rPr lang="en-GB" b="0" dirty="0"/>
              <a:t>Event Type &amp; Class with Supporting Data (Simple or Complex)</a:t>
            </a:r>
          </a:p>
          <a:p>
            <a:r>
              <a:rPr lang="en-GB" b="0" dirty="0"/>
              <a:t>Acknowledgments</a:t>
            </a:r>
            <a:endParaRPr lang="en-US"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Data Characterisation</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Data Characterisation</a:t>
            </a:r>
          </a:p>
        </p:txBody>
      </p:sp>
      <p:sp>
        <p:nvSpPr>
          <p:cNvPr id="9" name="TextBox 8"/>
          <p:cNvSpPr txBox="1"/>
          <p:nvPr/>
        </p:nvSpPr>
        <p:spPr>
          <a:xfrm>
            <a:off x="1234911" y="7099316"/>
            <a:ext cx="11819098" cy="369332"/>
          </a:xfrm>
          <a:prstGeom prst="rect">
            <a:avLst/>
          </a:prstGeom>
          <a:noFill/>
        </p:spPr>
        <p:txBody>
          <a:bodyPr wrap="square" rtlCol="0">
            <a:spAutoFit/>
          </a:bodyPr>
          <a:lstStyle/>
          <a:p>
            <a:pPr algn="l">
              <a:lnSpc>
                <a:spcPct val="90000"/>
              </a:lnSpc>
              <a:spcAft>
                <a:spcPts val="400"/>
              </a:spcAft>
            </a:pPr>
            <a:r>
              <a:rPr lang="en-GB" sz="2000" dirty="0"/>
              <a:t>Assumption: Every piece of data/event has an associated timestamp, topic and source as a minimum</a:t>
            </a:r>
            <a:endParaRPr lang="en-US" sz="2000" dirty="0"/>
          </a:p>
        </p:txBody>
      </p:sp>
    </p:spTree>
    <p:extLst>
      <p:ext uri="{BB962C8B-B14F-4D97-AF65-F5344CB8AC3E}">
        <p14:creationId xmlns:p14="http://schemas.microsoft.com/office/powerpoint/2010/main" val="207103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615421" cy="5673673"/>
          </a:xfrm>
        </p:spPr>
        <p:txBody>
          <a:bodyPr/>
          <a:lstStyle/>
          <a:p>
            <a:r>
              <a:rPr lang="en-US" dirty="0">
                <a:solidFill>
                  <a:schemeClr val="accent1"/>
                </a:solidFill>
              </a:rPr>
              <a:t>Using Data Flows to Validate Architecture against Requirements</a:t>
            </a:r>
          </a:p>
          <a:p>
            <a:r>
              <a:rPr lang="en-GB" b="0" dirty="0"/>
              <a:t>The next slides show how data flows around the solution between the various elements to meet requirements documented in the embedded Requirements Traceability matrix</a:t>
            </a:r>
          </a:p>
          <a:p>
            <a:r>
              <a:rPr lang="en-GB" b="0" dirty="0"/>
              <a:t>The following slide shows a conceptual data flow architecture and is followed by a set of swim lane diagrams which show how data flows between the architectural components is achieved to meet a candidate set of requirements.  The set does not cover all requirement, rather it covers range of types of requirement.  This set will be expanded as more requirement types are identified</a:t>
            </a:r>
          </a:p>
          <a:p>
            <a:r>
              <a:rPr lang="en-GB" b="0" dirty="0"/>
              <a:t>The objective is to demonstrate that the proposed architecture can meet all of the requirements of the solution.</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Data Flows</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Data Flows</a:t>
            </a:r>
          </a:p>
        </p:txBody>
      </p:sp>
    </p:spTree>
    <p:extLst>
      <p:ext uri="{BB962C8B-B14F-4D97-AF65-F5344CB8AC3E}">
        <p14:creationId xmlns:p14="http://schemas.microsoft.com/office/powerpoint/2010/main" val="104694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ight Arrow 25"/>
          <p:cNvSpPr/>
          <p:nvPr/>
        </p:nvSpPr>
        <p:spPr>
          <a:xfrm rot="19201495">
            <a:off x="7642945" y="3365526"/>
            <a:ext cx="1864661" cy="5682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600" dirty="0"/>
              <a:t>All Data/Events</a:t>
            </a:r>
            <a:endParaRPr lang="en-US" sz="1600" dirty="0"/>
          </a:p>
        </p:txBody>
      </p:sp>
      <p:sp>
        <p:nvSpPr>
          <p:cNvPr id="4" name="Oval 3"/>
          <p:cNvSpPr/>
          <p:nvPr/>
        </p:nvSpPr>
        <p:spPr>
          <a:xfrm>
            <a:off x="5731327" y="4080837"/>
            <a:ext cx="3144883" cy="297833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Distributed </a:t>
            </a:r>
          </a:p>
          <a:p>
            <a:pPr algn="ctr"/>
            <a:r>
              <a:rPr lang="en-GB" sz="1600" dirty="0"/>
              <a:t>Message Queuing</a:t>
            </a:r>
            <a:endParaRPr lang="en-US" sz="1600" dirty="0"/>
          </a:p>
        </p:txBody>
      </p:sp>
      <p:sp>
        <p:nvSpPr>
          <p:cNvPr id="5" name="Rectangle 4"/>
          <p:cNvSpPr/>
          <p:nvPr/>
        </p:nvSpPr>
        <p:spPr>
          <a:xfrm>
            <a:off x="1400993" y="4766634"/>
            <a:ext cx="2096587" cy="16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Passive Device</a:t>
            </a:r>
          </a:p>
          <a:p>
            <a:pPr algn="ctr"/>
            <a:r>
              <a:rPr lang="en-GB" sz="1600" dirty="0"/>
              <a:t>A</a:t>
            </a:r>
          </a:p>
          <a:p>
            <a:pPr algn="ctr"/>
            <a:r>
              <a:rPr lang="en-GB" sz="1600" dirty="0"/>
              <a:t>(can push)</a:t>
            </a:r>
            <a:endParaRPr lang="en-US" sz="1600" dirty="0"/>
          </a:p>
        </p:txBody>
      </p:sp>
      <p:sp>
        <p:nvSpPr>
          <p:cNvPr id="7" name="Rectangle 6"/>
          <p:cNvSpPr/>
          <p:nvPr/>
        </p:nvSpPr>
        <p:spPr>
          <a:xfrm>
            <a:off x="6028508" y="1716459"/>
            <a:ext cx="2550522" cy="16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Real-Time Logic Processor</a:t>
            </a:r>
            <a:endParaRPr lang="en-US" sz="1600" dirty="0"/>
          </a:p>
        </p:txBody>
      </p:sp>
      <p:sp>
        <p:nvSpPr>
          <p:cNvPr id="8" name="Right Arrow 7"/>
          <p:cNvSpPr/>
          <p:nvPr/>
        </p:nvSpPr>
        <p:spPr>
          <a:xfrm>
            <a:off x="4790801" y="5334871"/>
            <a:ext cx="940526" cy="5682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p>
        </p:txBody>
      </p:sp>
      <p:sp>
        <p:nvSpPr>
          <p:cNvPr id="9" name="Right Arrow 8"/>
          <p:cNvSpPr/>
          <p:nvPr/>
        </p:nvSpPr>
        <p:spPr>
          <a:xfrm rot="2089777">
            <a:off x="5129057" y="4125656"/>
            <a:ext cx="989059" cy="56823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10" name="Up-Down Arrow 9"/>
          <p:cNvSpPr/>
          <p:nvPr/>
        </p:nvSpPr>
        <p:spPr>
          <a:xfrm>
            <a:off x="6993787" y="3323190"/>
            <a:ext cx="657593" cy="757646"/>
          </a:xfrm>
          <a:prstGeom prst="upDownArrow">
            <a:avLst>
              <a:gd name="adj1" fmla="val 50000"/>
              <a:gd name="adj2" fmla="val 331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p>
        </p:txBody>
      </p:sp>
      <p:sp>
        <p:nvSpPr>
          <p:cNvPr id="11" name="Rectangle 10"/>
          <p:cNvSpPr/>
          <p:nvPr/>
        </p:nvSpPr>
        <p:spPr>
          <a:xfrm rot="16200000">
            <a:off x="3660049" y="5242610"/>
            <a:ext cx="1606733" cy="6547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Device A</a:t>
            </a:r>
            <a:br>
              <a:rPr lang="en-GB" sz="1600" dirty="0"/>
            </a:br>
            <a:r>
              <a:rPr lang="en-GB" sz="1600" dirty="0"/>
              <a:t>Processor</a:t>
            </a:r>
            <a:endParaRPr lang="en-US" sz="1600" dirty="0"/>
          </a:p>
        </p:txBody>
      </p:sp>
      <p:sp>
        <p:nvSpPr>
          <p:cNvPr id="12" name="Right Arrow 11"/>
          <p:cNvSpPr/>
          <p:nvPr/>
        </p:nvSpPr>
        <p:spPr>
          <a:xfrm>
            <a:off x="3522889" y="5334871"/>
            <a:ext cx="654778" cy="568234"/>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p>
        </p:txBody>
      </p:sp>
      <p:sp>
        <p:nvSpPr>
          <p:cNvPr id="13" name="Curved Right Arrow 12"/>
          <p:cNvSpPr/>
          <p:nvPr/>
        </p:nvSpPr>
        <p:spPr>
          <a:xfrm rot="1992299">
            <a:off x="3740692" y="3113082"/>
            <a:ext cx="994338" cy="90133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14" name="Rectangle 13"/>
          <p:cNvSpPr/>
          <p:nvPr/>
        </p:nvSpPr>
        <p:spPr>
          <a:xfrm rot="18164472">
            <a:off x="4168604" y="3583182"/>
            <a:ext cx="1606733" cy="6547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Device B</a:t>
            </a:r>
            <a:br>
              <a:rPr lang="en-GB" sz="1600" dirty="0"/>
            </a:br>
            <a:r>
              <a:rPr lang="en-GB" sz="1600" dirty="0"/>
              <a:t>Processor</a:t>
            </a:r>
            <a:endParaRPr lang="en-US" sz="1600" dirty="0"/>
          </a:p>
        </p:txBody>
      </p:sp>
      <p:sp>
        <p:nvSpPr>
          <p:cNvPr id="6" name="Rectangle 5"/>
          <p:cNvSpPr/>
          <p:nvPr/>
        </p:nvSpPr>
        <p:spPr>
          <a:xfrm>
            <a:off x="2085311" y="2033223"/>
            <a:ext cx="1851660" cy="16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Passive Device</a:t>
            </a:r>
          </a:p>
          <a:p>
            <a:pPr algn="ctr"/>
            <a:r>
              <a:rPr lang="en-GB" sz="1600" dirty="0"/>
              <a:t>B</a:t>
            </a:r>
            <a:br>
              <a:rPr lang="en-GB" sz="1600" dirty="0"/>
            </a:br>
            <a:r>
              <a:rPr lang="en-GB" sz="1600" dirty="0"/>
              <a:t>(can only be polled)</a:t>
            </a:r>
            <a:endParaRPr lang="en-US" sz="1600" dirty="0"/>
          </a:p>
        </p:txBody>
      </p:sp>
      <p:sp>
        <p:nvSpPr>
          <p:cNvPr id="16" name="Rectangle 15"/>
          <p:cNvSpPr/>
          <p:nvPr/>
        </p:nvSpPr>
        <p:spPr>
          <a:xfrm rot="5400000">
            <a:off x="9162776" y="5239344"/>
            <a:ext cx="1606733" cy="6547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Device C Processor</a:t>
            </a:r>
            <a:endParaRPr lang="en-US" sz="1600" dirty="0"/>
          </a:p>
        </p:txBody>
      </p:sp>
      <p:sp>
        <p:nvSpPr>
          <p:cNvPr id="17" name="Up-Down Arrow 16"/>
          <p:cNvSpPr/>
          <p:nvPr/>
        </p:nvSpPr>
        <p:spPr>
          <a:xfrm rot="5400000">
            <a:off x="8970986" y="5187907"/>
            <a:ext cx="577889" cy="757646"/>
          </a:xfrm>
          <a:prstGeom prst="upDownArrow">
            <a:avLst>
              <a:gd name="adj1" fmla="val 50000"/>
              <a:gd name="adj2" fmla="val 331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p>
        </p:txBody>
      </p:sp>
      <p:sp>
        <p:nvSpPr>
          <p:cNvPr id="19" name="Curved Right Arrow 18"/>
          <p:cNvSpPr/>
          <p:nvPr/>
        </p:nvSpPr>
        <p:spPr>
          <a:xfrm rot="10800000">
            <a:off x="10283791" y="5116062"/>
            <a:ext cx="994338" cy="901337"/>
          </a:xfrm>
          <a:prstGeom prst="curv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a:solidFill>
                <a:schemeClr val="tx1"/>
              </a:solidFill>
            </a:endParaRPr>
          </a:p>
        </p:txBody>
      </p:sp>
      <p:sp>
        <p:nvSpPr>
          <p:cNvPr id="15" name="Rectangle 14"/>
          <p:cNvSpPr/>
          <p:nvPr/>
        </p:nvSpPr>
        <p:spPr>
          <a:xfrm>
            <a:off x="11142616" y="4763367"/>
            <a:ext cx="2096587" cy="1606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Active Device</a:t>
            </a:r>
          </a:p>
          <a:p>
            <a:pPr algn="ctr"/>
            <a:r>
              <a:rPr lang="en-GB" sz="1600" dirty="0"/>
              <a:t>C</a:t>
            </a:r>
          </a:p>
          <a:p>
            <a:pPr algn="ctr"/>
            <a:r>
              <a:rPr lang="en-GB" sz="1600" dirty="0"/>
              <a:t>(can take commands)</a:t>
            </a:r>
            <a:endParaRPr lang="en-US" sz="1600" dirty="0"/>
          </a:p>
        </p:txBody>
      </p:sp>
      <p:sp>
        <p:nvSpPr>
          <p:cNvPr id="21" name="Down Arrow 20"/>
          <p:cNvSpPr/>
          <p:nvPr/>
        </p:nvSpPr>
        <p:spPr>
          <a:xfrm rot="10800000">
            <a:off x="583434" y="6982135"/>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22" name="Down Arrow 21"/>
          <p:cNvSpPr/>
          <p:nvPr/>
        </p:nvSpPr>
        <p:spPr>
          <a:xfrm>
            <a:off x="584498" y="7266680"/>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23" name="TextBox 22"/>
          <p:cNvSpPr txBox="1"/>
          <p:nvPr/>
        </p:nvSpPr>
        <p:spPr>
          <a:xfrm>
            <a:off x="1073292" y="6892821"/>
            <a:ext cx="3583475" cy="584775"/>
          </a:xfrm>
          <a:prstGeom prst="rect">
            <a:avLst/>
          </a:prstGeom>
          <a:noFill/>
        </p:spPr>
        <p:txBody>
          <a:bodyPr wrap="square" rtlCol="0">
            <a:spAutoFit/>
          </a:bodyPr>
          <a:lstStyle/>
          <a:p>
            <a:r>
              <a:rPr lang="en-GB" sz="1600" dirty="0"/>
              <a:t>No latency message</a:t>
            </a:r>
          </a:p>
          <a:p>
            <a:r>
              <a:rPr lang="en-GB" sz="1600" dirty="0"/>
              <a:t>Message with latency</a:t>
            </a:r>
            <a:endParaRPr lang="en-US" sz="1600" dirty="0"/>
          </a:p>
        </p:txBody>
      </p:sp>
      <p:sp>
        <p:nvSpPr>
          <p:cNvPr id="24"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Queue Processing</a:t>
            </a:r>
          </a:p>
        </p:txBody>
      </p:sp>
      <p:sp>
        <p:nvSpPr>
          <p:cNvPr id="2" name="Can 1"/>
          <p:cNvSpPr/>
          <p:nvPr/>
        </p:nvSpPr>
        <p:spPr>
          <a:xfrm>
            <a:off x="9266634" y="2079657"/>
            <a:ext cx="1649506" cy="1988884"/>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Persistent Storage</a:t>
            </a:r>
            <a:endParaRPr lang="en-US" sz="1600" dirty="0"/>
          </a:p>
        </p:txBody>
      </p:sp>
      <p:sp>
        <p:nvSpPr>
          <p:cNvPr id="27" name="Rectangle 26"/>
          <p:cNvSpPr/>
          <p:nvPr/>
        </p:nvSpPr>
        <p:spPr>
          <a:xfrm>
            <a:off x="12150536" y="3221906"/>
            <a:ext cx="1927218" cy="134424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600" dirty="0"/>
              <a:t>Cloud Logic Processor</a:t>
            </a:r>
            <a:endParaRPr lang="en-US" sz="1600" dirty="0"/>
          </a:p>
        </p:txBody>
      </p:sp>
      <p:sp>
        <p:nvSpPr>
          <p:cNvPr id="3" name="Left-Right Arrow 2"/>
          <p:cNvSpPr/>
          <p:nvPr/>
        </p:nvSpPr>
        <p:spPr>
          <a:xfrm rot="20786124">
            <a:off x="8570650" y="4083418"/>
            <a:ext cx="3650048" cy="55095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30" name="Left-Right Arrow 29"/>
          <p:cNvSpPr/>
          <p:nvPr/>
        </p:nvSpPr>
        <p:spPr>
          <a:xfrm rot="1410272">
            <a:off x="10871493" y="3138334"/>
            <a:ext cx="1317779" cy="55095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18" name="TextBox 17"/>
          <p:cNvSpPr txBox="1"/>
          <p:nvPr/>
        </p:nvSpPr>
        <p:spPr>
          <a:xfrm>
            <a:off x="9000565" y="6538746"/>
            <a:ext cx="5199529" cy="978729"/>
          </a:xfrm>
          <a:prstGeom prst="rect">
            <a:avLst/>
          </a:prstGeom>
          <a:noFill/>
        </p:spPr>
        <p:txBody>
          <a:bodyPr wrap="square" rtlCol="0">
            <a:spAutoFit/>
          </a:bodyPr>
          <a:lstStyle/>
          <a:p>
            <a:pPr algn="l">
              <a:lnSpc>
                <a:spcPct val="90000"/>
              </a:lnSpc>
              <a:spcAft>
                <a:spcPts val="400"/>
              </a:spcAft>
            </a:pPr>
            <a:r>
              <a:rPr lang="en-GB" sz="1600" dirty="0"/>
              <a:t>*Device C may be physical with local processing OR a device which is only accessible through cloud services and the processor will access it through those cloud services</a:t>
            </a:r>
            <a:endParaRPr lang="en-US" sz="1600" dirty="0"/>
          </a:p>
        </p:txBody>
      </p:sp>
      <p:sp>
        <p:nvSpPr>
          <p:cNvPr id="33" name="Rectangle 32"/>
          <p:cNvSpPr/>
          <p:nvPr/>
        </p:nvSpPr>
        <p:spPr>
          <a:xfrm>
            <a:off x="3299010" y="7251484"/>
            <a:ext cx="415674" cy="18941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294114" y="6988817"/>
            <a:ext cx="415674" cy="18941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TextBox 34"/>
          <p:cNvSpPr txBox="1"/>
          <p:nvPr/>
        </p:nvSpPr>
        <p:spPr>
          <a:xfrm>
            <a:off x="3714685" y="6931665"/>
            <a:ext cx="2784726" cy="584775"/>
          </a:xfrm>
          <a:prstGeom prst="rect">
            <a:avLst/>
          </a:prstGeom>
          <a:noFill/>
        </p:spPr>
        <p:txBody>
          <a:bodyPr wrap="square" rtlCol="0">
            <a:spAutoFit/>
          </a:bodyPr>
          <a:lstStyle/>
          <a:p>
            <a:r>
              <a:rPr lang="en-GB" sz="1600" dirty="0"/>
              <a:t>Foundation Service/Product</a:t>
            </a:r>
          </a:p>
          <a:p>
            <a:r>
              <a:rPr lang="en-GB" sz="1600" dirty="0"/>
              <a:t>Device Service/Product</a:t>
            </a:r>
            <a:endParaRPr lang="en-US" sz="1600" dirty="0"/>
          </a:p>
        </p:txBody>
      </p:sp>
      <p:sp>
        <p:nvSpPr>
          <p:cNvPr id="28" name="Title 27"/>
          <p:cNvSpPr>
            <a:spLocks noGrp="1"/>
          </p:cNvSpPr>
          <p:nvPr>
            <p:ph type="ctrTitle"/>
          </p:nvPr>
        </p:nvSpPr>
        <p:spPr>
          <a:xfrm>
            <a:off x="557140" y="493695"/>
            <a:ext cx="13493256" cy="685309"/>
          </a:xfrm>
        </p:spPr>
        <p:txBody>
          <a:bodyPr anchor="ctr">
            <a:noAutofit/>
          </a:bodyPr>
          <a:lstStyle/>
          <a:p>
            <a:pPr algn="l"/>
            <a:r>
              <a:rPr lang="en-US" sz="3200" dirty="0"/>
              <a:t>Message Queue – Generic Device/Logic/Processing</a:t>
            </a:r>
          </a:p>
        </p:txBody>
      </p:sp>
      <p:sp>
        <p:nvSpPr>
          <p:cNvPr id="29" name="Subtitle 28"/>
          <p:cNvSpPr>
            <a:spLocks noGrp="1"/>
          </p:cNvSpPr>
          <p:nvPr>
            <p:ph type="subTitle" idx="1"/>
          </p:nvPr>
        </p:nvSpPr>
        <p:spPr>
          <a:xfrm>
            <a:off x="504824" y="1152394"/>
            <a:ext cx="13812839" cy="973338"/>
          </a:xfrm>
        </p:spPr>
        <p:txBody>
          <a:bodyPr>
            <a:normAutofit/>
          </a:bodyPr>
          <a:lstStyle/>
          <a:p>
            <a:pPr algn="l"/>
            <a:r>
              <a:rPr lang="en-GB" sz="2400" b="0" dirty="0"/>
              <a:t>This</a:t>
            </a:r>
            <a:r>
              <a:rPr lang="en-GB" sz="2400" b="0" baseline="0" dirty="0"/>
              <a:t> slide provides a simplified view of the architecture irrespective of physical placement</a:t>
            </a:r>
            <a:endParaRPr lang="en-US" sz="2400" b="0" dirty="0"/>
          </a:p>
        </p:txBody>
      </p:sp>
    </p:spTree>
    <p:extLst>
      <p:ext uri="{BB962C8B-B14F-4D97-AF65-F5344CB8AC3E}">
        <p14:creationId xmlns:p14="http://schemas.microsoft.com/office/powerpoint/2010/main" val="237753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1"/>
            <a:ext cx="12618720" cy="639535"/>
          </a:xfrm>
        </p:spPr>
        <p:txBody>
          <a:bodyPr>
            <a:normAutofit/>
          </a:bodyPr>
          <a:lstStyle/>
          <a:p>
            <a:pPr algn="ctr"/>
            <a:r>
              <a:rPr lang="en-GB" dirty="0"/>
              <a:t>Example Swim Lane 1 – Smart Device A triggers Device 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1596420"/>
              </p:ext>
            </p:extLst>
          </p:nvPr>
        </p:nvGraphicFramePr>
        <p:xfrm>
          <a:off x="705391" y="1216296"/>
          <a:ext cx="13177152" cy="5539663"/>
        </p:xfrm>
        <a:graphic>
          <a:graphicData uri="http://schemas.openxmlformats.org/drawingml/2006/table">
            <a:tbl>
              <a:tblPr firstRow="1" bandRow="1">
                <a:tableStyleId>{616DA210-FB5B-4158-B5E0-FEB733F419BA}</a:tableStyleId>
              </a:tblPr>
              <a:tblGrid>
                <a:gridCol w="1098096">
                  <a:extLst>
                    <a:ext uri="{9D8B030D-6E8A-4147-A177-3AD203B41FA5}">
                      <a16:colId xmlns:a16="http://schemas.microsoft.com/office/drawing/2014/main" val="20000"/>
                    </a:ext>
                  </a:extLst>
                </a:gridCol>
                <a:gridCol w="1098096">
                  <a:extLst>
                    <a:ext uri="{9D8B030D-6E8A-4147-A177-3AD203B41FA5}">
                      <a16:colId xmlns:a16="http://schemas.microsoft.com/office/drawing/2014/main" val="20001"/>
                    </a:ext>
                  </a:extLst>
                </a:gridCol>
                <a:gridCol w="1098096">
                  <a:extLst>
                    <a:ext uri="{9D8B030D-6E8A-4147-A177-3AD203B41FA5}">
                      <a16:colId xmlns:a16="http://schemas.microsoft.com/office/drawing/2014/main" val="20002"/>
                    </a:ext>
                  </a:extLst>
                </a:gridCol>
                <a:gridCol w="1098096">
                  <a:extLst>
                    <a:ext uri="{9D8B030D-6E8A-4147-A177-3AD203B41FA5}">
                      <a16:colId xmlns:a16="http://schemas.microsoft.com/office/drawing/2014/main" val="20003"/>
                    </a:ext>
                  </a:extLst>
                </a:gridCol>
                <a:gridCol w="1098096">
                  <a:extLst>
                    <a:ext uri="{9D8B030D-6E8A-4147-A177-3AD203B41FA5}">
                      <a16:colId xmlns:a16="http://schemas.microsoft.com/office/drawing/2014/main" val="20004"/>
                    </a:ext>
                  </a:extLst>
                </a:gridCol>
                <a:gridCol w="1098096">
                  <a:extLst>
                    <a:ext uri="{9D8B030D-6E8A-4147-A177-3AD203B41FA5}">
                      <a16:colId xmlns:a16="http://schemas.microsoft.com/office/drawing/2014/main" val="20005"/>
                    </a:ext>
                  </a:extLst>
                </a:gridCol>
                <a:gridCol w="1098096">
                  <a:extLst>
                    <a:ext uri="{9D8B030D-6E8A-4147-A177-3AD203B41FA5}">
                      <a16:colId xmlns:a16="http://schemas.microsoft.com/office/drawing/2014/main" val="20006"/>
                    </a:ext>
                  </a:extLst>
                </a:gridCol>
                <a:gridCol w="1098096">
                  <a:extLst>
                    <a:ext uri="{9D8B030D-6E8A-4147-A177-3AD203B41FA5}">
                      <a16:colId xmlns:a16="http://schemas.microsoft.com/office/drawing/2014/main" val="20007"/>
                    </a:ext>
                  </a:extLst>
                </a:gridCol>
                <a:gridCol w="1098096">
                  <a:extLst>
                    <a:ext uri="{9D8B030D-6E8A-4147-A177-3AD203B41FA5}">
                      <a16:colId xmlns:a16="http://schemas.microsoft.com/office/drawing/2014/main" val="20008"/>
                    </a:ext>
                  </a:extLst>
                </a:gridCol>
                <a:gridCol w="1098096">
                  <a:extLst>
                    <a:ext uri="{9D8B030D-6E8A-4147-A177-3AD203B41FA5}">
                      <a16:colId xmlns:a16="http://schemas.microsoft.com/office/drawing/2014/main" val="20009"/>
                    </a:ext>
                  </a:extLst>
                </a:gridCol>
                <a:gridCol w="1098096">
                  <a:extLst>
                    <a:ext uri="{9D8B030D-6E8A-4147-A177-3AD203B41FA5}">
                      <a16:colId xmlns:a16="http://schemas.microsoft.com/office/drawing/2014/main" val="20010"/>
                    </a:ext>
                  </a:extLst>
                </a:gridCol>
                <a:gridCol w="1098096">
                  <a:extLst>
                    <a:ext uri="{9D8B030D-6E8A-4147-A177-3AD203B41FA5}">
                      <a16:colId xmlns:a16="http://schemas.microsoft.com/office/drawing/2014/main" val="20011"/>
                    </a:ext>
                  </a:extLst>
                </a:gridCol>
              </a:tblGrid>
              <a:tr h="369043">
                <a:tc>
                  <a:txBody>
                    <a:bodyPr/>
                    <a:lstStyle/>
                    <a:p>
                      <a:endParaRPr lang="en-US" sz="1800" dirty="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extLst>
                  <a:ext uri="{0D108BD9-81ED-4DB2-BD59-A6C34878D82A}">
                    <a16:rowId xmlns:a16="http://schemas.microsoft.com/office/drawing/2014/main" val="10000"/>
                  </a:ext>
                </a:extLst>
              </a:tr>
              <a:tr h="717209">
                <a:tc>
                  <a:txBody>
                    <a:bodyPr/>
                    <a:lstStyle/>
                    <a:p>
                      <a:r>
                        <a:rPr lang="en-GB" sz="1400" dirty="0"/>
                        <a:t>Devi</a:t>
                      </a:r>
                      <a:r>
                        <a:rPr lang="en-GB" sz="1400" baseline="0" dirty="0"/>
                        <a:t>ce A</a:t>
                      </a:r>
                    </a:p>
                    <a:p>
                      <a:endParaRPr lang="en-US" sz="1400" dirty="0"/>
                    </a:p>
                  </a:txBody>
                  <a:tcPr marL="109728" marR="109728" marT="54864" marB="54864"/>
                </a:tc>
                <a:tc>
                  <a:txBody>
                    <a:bodyPr/>
                    <a:lstStyle/>
                    <a:p>
                      <a:pPr marL="0" indent="0">
                        <a:buFont typeface="+mj-lt"/>
                        <a:buNone/>
                      </a:pPr>
                      <a:r>
                        <a:rPr lang="en-GB" sz="1000" dirty="0"/>
                        <a:t>At a frequency</a:t>
                      </a:r>
                    </a:p>
                    <a:p>
                      <a:pPr marL="0" indent="0">
                        <a:buFont typeface="+mj-lt"/>
                        <a:buNone/>
                      </a:pPr>
                      <a:r>
                        <a:rPr lang="en-GB" sz="1000" dirty="0"/>
                        <a:t>takes a</a:t>
                      </a:r>
                      <a:r>
                        <a:rPr lang="en-GB" sz="1000" baseline="0" dirty="0"/>
                        <a:t> reading</a:t>
                      </a:r>
                    </a:p>
                    <a:p>
                      <a:pPr marL="0" indent="0">
                        <a:buFont typeface="+mj-lt"/>
                        <a:buNone/>
                      </a:pPr>
                      <a:endParaRPr lang="en-US" sz="1000" dirty="0"/>
                    </a:p>
                  </a:txBody>
                  <a:tcPr marL="109728" marR="109728" marT="54864" marB="54864"/>
                </a:tc>
                <a:tc>
                  <a:txBody>
                    <a:bodyPr/>
                    <a:lstStyle/>
                    <a:p>
                      <a:pPr marL="0" indent="0">
                        <a:buFont typeface="+mj-lt"/>
                        <a:buNone/>
                      </a:pPr>
                      <a:r>
                        <a:rPr lang="en-GB" sz="1000" baseline="0" dirty="0"/>
                        <a:t>Sends reading to Device A processor</a:t>
                      </a: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1"/>
                  </a:ext>
                </a:extLst>
              </a:tr>
              <a:tr h="691224">
                <a:tc>
                  <a:txBody>
                    <a:bodyPr/>
                    <a:lstStyle/>
                    <a:p>
                      <a:r>
                        <a:rPr lang="en-GB" sz="1400" dirty="0"/>
                        <a:t>Device A</a:t>
                      </a:r>
                      <a:r>
                        <a:rPr lang="en-GB" sz="1400" baseline="0" dirty="0"/>
                        <a:t>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a:t>
                      </a:r>
                      <a:r>
                        <a:rPr lang="en-GB" sz="1000" baseline="0" dirty="0"/>
                        <a:t> reading from Device A</a:t>
                      </a:r>
                    </a:p>
                    <a:p>
                      <a:pPr marL="0" indent="0">
                        <a:buFont typeface="+mj-lt"/>
                        <a:buNone/>
                      </a:pPr>
                      <a:endParaRPr lang="en-US" sz="1000" dirty="0"/>
                    </a:p>
                  </a:txBody>
                  <a:tcPr marL="109728" marR="109728" marT="54864" marB="54864"/>
                </a:tc>
                <a:tc>
                  <a:txBody>
                    <a:bodyPr/>
                    <a:lstStyle/>
                    <a:p>
                      <a:pPr marL="0" indent="0">
                        <a:buFont typeface="+mj-lt"/>
                        <a:buNone/>
                      </a:pPr>
                      <a:r>
                        <a:rPr lang="en-GB" sz="1000" dirty="0"/>
                        <a:t>Packages Reading into a MSG</a:t>
                      </a:r>
                      <a:endParaRPr lang="en-US" sz="1000" dirty="0"/>
                    </a:p>
                  </a:txBody>
                  <a:tcPr marL="109728" marR="109728" marT="54864" marB="54864"/>
                </a:tc>
                <a:tc>
                  <a:txBody>
                    <a:bodyPr/>
                    <a:lstStyle/>
                    <a:p>
                      <a:pPr marL="0" indent="0">
                        <a:buFont typeface="+mj-lt"/>
                        <a:buNone/>
                      </a:pPr>
                      <a:r>
                        <a:rPr lang="en-GB" sz="1000" dirty="0"/>
                        <a:t>Sends DATA MSG to MSGQ</a:t>
                      </a: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2"/>
                  </a:ext>
                </a:extLst>
              </a:tr>
              <a:tr h="515489">
                <a:tc>
                  <a:txBody>
                    <a:bodyPr/>
                    <a:lstStyle/>
                    <a:p>
                      <a:r>
                        <a:rPr lang="en-GB" sz="1400" dirty="0"/>
                        <a:t>Device B</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3"/>
                  </a:ext>
                </a:extLst>
              </a:tr>
              <a:tr h="675020">
                <a:tc>
                  <a:txBody>
                    <a:bodyPr/>
                    <a:lstStyle/>
                    <a:p>
                      <a:r>
                        <a:rPr lang="en-GB" sz="1400" dirty="0"/>
                        <a:t>Device B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4"/>
                  </a:ext>
                </a:extLst>
              </a:tr>
              <a:tr h="544778">
                <a:tc>
                  <a:txBody>
                    <a:bodyPr/>
                    <a:lstStyle/>
                    <a:p>
                      <a:r>
                        <a:rPr lang="en-GB" sz="1400" dirty="0"/>
                        <a:t>Device C</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Performs</a:t>
                      </a:r>
                      <a:r>
                        <a:rPr lang="en-GB" sz="1000" baseline="0" dirty="0"/>
                        <a:t> Action based on request</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5"/>
                  </a:ext>
                </a:extLst>
              </a:tr>
              <a:tr h="675020">
                <a:tc>
                  <a:txBody>
                    <a:bodyPr/>
                    <a:lstStyle/>
                    <a:p>
                      <a:r>
                        <a:rPr lang="en-GB" sz="1400" dirty="0"/>
                        <a:t>Device C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MSGQ</a:t>
                      </a:r>
                      <a:endParaRPr lang="en-US" sz="1000" dirty="0"/>
                    </a:p>
                  </a:txBody>
                  <a:tcPr marL="109728" marR="109728" marT="54864" marB="54864"/>
                </a:tc>
                <a:tc>
                  <a:txBody>
                    <a:bodyPr/>
                    <a:lstStyle/>
                    <a:p>
                      <a:pPr marL="0" indent="0">
                        <a:buFont typeface="+mj-lt"/>
                        <a:buNone/>
                      </a:pPr>
                      <a:r>
                        <a:rPr lang="en-GB" sz="1000" dirty="0"/>
                        <a:t>Instructs</a:t>
                      </a:r>
                      <a:r>
                        <a:rPr lang="en-GB" sz="1000" baseline="0" dirty="0"/>
                        <a:t> Device C based on MSG</a:t>
                      </a:r>
                      <a:endParaRPr lang="en-US" sz="1000" dirty="0"/>
                    </a:p>
                  </a:txBody>
                  <a:tcPr marL="109728" marR="109728" marT="54864" marB="54864"/>
                </a:tc>
                <a:tc>
                  <a:txBody>
                    <a:bodyPr/>
                    <a:lstStyle/>
                    <a:p>
                      <a:pPr marL="0" indent="0">
                        <a:buFont typeface="+mj-lt"/>
                        <a:buNone/>
                      </a:pPr>
                      <a:r>
                        <a:rPr lang="en-GB" sz="1000" dirty="0"/>
                        <a:t>Sends MSG to MSGQ</a:t>
                      </a:r>
                      <a:r>
                        <a:rPr lang="en-GB" sz="1000" baseline="0" dirty="0"/>
                        <a:t> as per Device C </a:t>
                      </a:r>
                      <a:r>
                        <a:rPr lang="en-GB" sz="1000" baseline="0" dirty="0" err="1"/>
                        <a:t>resp</a:t>
                      </a:r>
                      <a:endParaRPr lang="en-US" sz="1000" dirty="0"/>
                    </a:p>
                  </a:txBody>
                  <a:tcPr marL="109728" marR="109728" marT="54864" marB="54864"/>
                </a:tc>
                <a:extLst>
                  <a:ext uri="{0D108BD9-81ED-4DB2-BD59-A6C34878D82A}">
                    <a16:rowId xmlns:a16="http://schemas.microsoft.com/office/drawing/2014/main" val="10006"/>
                  </a:ext>
                </a:extLst>
              </a:tr>
              <a:tr h="675020">
                <a:tc>
                  <a:txBody>
                    <a:bodyPr/>
                    <a:lstStyle/>
                    <a:p>
                      <a:r>
                        <a:rPr lang="en-GB" sz="1400" dirty="0"/>
                        <a:t>Logic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endParaRPr lang="en-US" sz="1000" dirty="0"/>
                    </a:p>
                  </a:txBody>
                  <a:tcPr marL="109728" marR="109728" marT="54864" marB="54864"/>
                </a:tc>
                <a:tc>
                  <a:txBody>
                    <a:bodyPr/>
                    <a:lstStyle/>
                    <a:p>
                      <a:r>
                        <a:rPr lang="en-GB" sz="1000" dirty="0"/>
                        <a:t>Receives MSG from MSGQ</a:t>
                      </a:r>
                      <a:endParaRPr lang="en-US" sz="1000" dirty="0"/>
                    </a:p>
                  </a:txBody>
                  <a:tcPr marL="109728" marR="109728" marT="54864" marB="54864"/>
                </a:tc>
                <a:tc>
                  <a:txBody>
                    <a:bodyPr/>
                    <a:lstStyle/>
                    <a:p>
                      <a:pPr marL="0" indent="0">
                        <a:buFont typeface="+mj-lt"/>
                        <a:buNone/>
                      </a:pPr>
                      <a:r>
                        <a:rPr lang="en-GB" sz="1000" dirty="0"/>
                        <a:t>Performs logic on MSG content</a:t>
                      </a:r>
                      <a:endParaRPr lang="en-US" sz="1000" dirty="0"/>
                    </a:p>
                  </a:txBody>
                  <a:tcPr marL="109728" marR="109728" marT="54864" marB="54864"/>
                </a:tc>
                <a:tc>
                  <a:txBody>
                    <a:bodyPr/>
                    <a:lstStyle/>
                    <a:p>
                      <a:pPr marL="0" indent="0">
                        <a:buFont typeface="+mj-lt"/>
                        <a:buNone/>
                      </a:pPr>
                      <a:r>
                        <a:rPr lang="en-GB" sz="1000" dirty="0"/>
                        <a:t>Packages </a:t>
                      </a:r>
                      <a:r>
                        <a:rPr lang="en-GB" sz="1000" baseline="0" dirty="0"/>
                        <a:t>outputs into new MSG(s)</a:t>
                      </a:r>
                      <a:endParaRPr lang="en-US" sz="1000" dirty="0"/>
                    </a:p>
                  </a:txBody>
                  <a:tcPr marL="109728" marR="109728" marT="54864" marB="54864"/>
                </a:tc>
                <a:tc>
                  <a:txBody>
                    <a:bodyPr/>
                    <a:lstStyle/>
                    <a:p>
                      <a:pPr marL="0" indent="0">
                        <a:buFont typeface="+mj-lt"/>
                        <a:buNone/>
                      </a:pPr>
                      <a:r>
                        <a:rPr lang="en-GB" sz="1000" dirty="0"/>
                        <a:t>Sends EVENT MSG to MSGQ</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7"/>
                  </a:ext>
                </a:extLst>
              </a:tr>
              <a:tr h="590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*MSG</a:t>
                      </a:r>
                      <a:r>
                        <a:rPr lang="en-GB" sz="1400" baseline="0" dirty="0"/>
                        <a:t> Q</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Device A Processor</a:t>
                      </a:r>
                      <a:endParaRPr lang="en-US" sz="1000" dirty="0"/>
                    </a:p>
                  </a:txBody>
                  <a:tcPr marL="109728" marR="109728" marT="54864" marB="54864"/>
                </a:tc>
                <a:tc>
                  <a:txBody>
                    <a:bodyPr/>
                    <a:lstStyle/>
                    <a:p>
                      <a:pPr marL="0" indent="0">
                        <a:buFont typeface="+mj-lt"/>
                        <a:buNone/>
                      </a:pPr>
                      <a:r>
                        <a:rPr lang="en-GB" sz="1000" dirty="0"/>
                        <a:t>Forwards MSG to Logic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Logic Processor</a:t>
                      </a:r>
                      <a:endParaRPr lang="en-US" sz="1000" dirty="0"/>
                    </a:p>
                  </a:txBody>
                  <a:tcPr marL="109728" marR="109728" marT="54864" marB="54864"/>
                </a:tc>
                <a:tc>
                  <a:txBody>
                    <a:bodyPr/>
                    <a:lstStyle/>
                    <a:p>
                      <a:pPr marL="0" indent="0">
                        <a:buFont typeface="+mj-lt"/>
                        <a:buNone/>
                      </a:pPr>
                      <a:r>
                        <a:rPr lang="en-GB" sz="1000" dirty="0"/>
                        <a:t>Forwards MSG to Device C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Device</a:t>
                      </a:r>
                      <a:r>
                        <a:rPr lang="en-GB" sz="1000" baseline="0" dirty="0"/>
                        <a:t> C </a:t>
                      </a:r>
                      <a:r>
                        <a:rPr lang="en-GB" sz="1000" dirty="0"/>
                        <a:t>Processor</a:t>
                      </a:r>
                      <a:endParaRPr lang="en-US" sz="1000" dirty="0"/>
                    </a:p>
                  </a:txBody>
                  <a:tcPr marL="109728" marR="109728" marT="54864" marB="54864"/>
                </a:tc>
                <a:extLst>
                  <a:ext uri="{0D108BD9-81ED-4DB2-BD59-A6C34878D82A}">
                    <a16:rowId xmlns:a16="http://schemas.microsoft.com/office/drawing/2014/main" val="10008"/>
                  </a:ext>
                </a:extLst>
              </a:tr>
            </a:tbl>
          </a:graphicData>
        </a:graphic>
      </p:graphicFrame>
      <p:sp>
        <p:nvSpPr>
          <p:cNvPr id="6" name="Down Arrow 5"/>
          <p:cNvSpPr/>
          <p:nvPr/>
        </p:nvSpPr>
        <p:spPr>
          <a:xfrm>
            <a:off x="5398223" y="2870563"/>
            <a:ext cx="489858" cy="33604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 name="Down Arrow 6"/>
          <p:cNvSpPr/>
          <p:nvPr/>
        </p:nvSpPr>
        <p:spPr>
          <a:xfrm>
            <a:off x="3131817" y="2191295"/>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8" name="Down Arrow 7"/>
          <p:cNvSpPr/>
          <p:nvPr/>
        </p:nvSpPr>
        <p:spPr>
          <a:xfrm>
            <a:off x="9741622" y="60415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9" name="Down Arrow 8"/>
          <p:cNvSpPr/>
          <p:nvPr/>
        </p:nvSpPr>
        <p:spPr>
          <a:xfrm>
            <a:off x="13079182" y="5509260"/>
            <a:ext cx="489858" cy="72172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0" name="Down Arrow 9"/>
          <p:cNvSpPr/>
          <p:nvPr/>
        </p:nvSpPr>
        <p:spPr>
          <a:xfrm rot="10800000">
            <a:off x="6495502" y="59942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1" name="Down Arrow 10"/>
          <p:cNvSpPr/>
          <p:nvPr/>
        </p:nvSpPr>
        <p:spPr>
          <a:xfrm rot="10800000">
            <a:off x="10842166" y="5470071"/>
            <a:ext cx="489858" cy="7136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3" name="Up-Down Arrow 12"/>
          <p:cNvSpPr/>
          <p:nvPr/>
        </p:nvSpPr>
        <p:spPr>
          <a:xfrm>
            <a:off x="11952513" y="4761411"/>
            <a:ext cx="404947" cy="244930"/>
          </a:xfrm>
          <a:prstGeom prst="upDownArrow">
            <a:avLst>
              <a:gd name="adj1" fmla="val 54838"/>
              <a:gd name="adj2" fmla="val 378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4" name="Down Arrow 13"/>
          <p:cNvSpPr/>
          <p:nvPr/>
        </p:nvSpPr>
        <p:spPr>
          <a:xfrm rot="10800000">
            <a:off x="1004777" y="6901455"/>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p>
        </p:txBody>
      </p:sp>
      <p:sp>
        <p:nvSpPr>
          <p:cNvPr id="15" name="TextBox 14"/>
          <p:cNvSpPr txBox="1"/>
          <p:nvPr/>
        </p:nvSpPr>
        <p:spPr>
          <a:xfrm>
            <a:off x="1494635" y="6812141"/>
            <a:ext cx="3583475" cy="707886"/>
          </a:xfrm>
          <a:prstGeom prst="rect">
            <a:avLst/>
          </a:prstGeom>
          <a:noFill/>
        </p:spPr>
        <p:txBody>
          <a:bodyPr wrap="square" rtlCol="0">
            <a:spAutoFit/>
          </a:bodyPr>
          <a:lstStyle/>
          <a:p>
            <a:r>
              <a:rPr lang="en-GB" sz="2000" dirty="0"/>
              <a:t>Foundation Message</a:t>
            </a:r>
          </a:p>
          <a:p>
            <a:r>
              <a:rPr lang="en-GB" sz="2000" dirty="0"/>
              <a:t>Device Vendor Message</a:t>
            </a:r>
            <a:endParaRPr lang="en-US" sz="2000" dirty="0"/>
          </a:p>
        </p:txBody>
      </p:sp>
      <p:sp>
        <p:nvSpPr>
          <p:cNvPr id="16" name="Down Arrow 15"/>
          <p:cNvSpPr/>
          <p:nvPr/>
        </p:nvSpPr>
        <p:spPr>
          <a:xfrm>
            <a:off x="1005841" y="7257720"/>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7" name="TextBox 16"/>
          <p:cNvSpPr txBox="1"/>
          <p:nvPr/>
        </p:nvSpPr>
        <p:spPr>
          <a:xfrm>
            <a:off x="5847757" y="7019365"/>
            <a:ext cx="8054381" cy="341632"/>
          </a:xfrm>
          <a:prstGeom prst="rect">
            <a:avLst/>
          </a:prstGeom>
          <a:noFill/>
        </p:spPr>
        <p:txBody>
          <a:bodyPr wrap="square" rtlCol="0">
            <a:spAutoFit/>
          </a:bodyPr>
          <a:lstStyle/>
          <a:p>
            <a:pPr algn="l">
              <a:lnSpc>
                <a:spcPct val="90000"/>
              </a:lnSpc>
              <a:spcAft>
                <a:spcPts val="400"/>
              </a:spcAft>
            </a:pPr>
            <a:r>
              <a:rPr lang="en-GB" sz="1800" dirty="0"/>
              <a:t>*All data/events processed through MSG Q logged to persistent storage</a:t>
            </a:r>
            <a:endParaRPr lang="en-US" sz="1800" dirty="0"/>
          </a:p>
        </p:txBody>
      </p:sp>
    </p:spTree>
    <p:extLst>
      <p:ext uri="{BB962C8B-B14F-4D97-AF65-F5344CB8AC3E}">
        <p14:creationId xmlns:p14="http://schemas.microsoft.com/office/powerpoint/2010/main" val="401361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87" y="438151"/>
            <a:ext cx="13177151" cy="639535"/>
          </a:xfrm>
        </p:spPr>
        <p:txBody>
          <a:bodyPr>
            <a:normAutofit/>
          </a:bodyPr>
          <a:lstStyle/>
          <a:p>
            <a:pPr algn="ctr"/>
            <a:r>
              <a:rPr lang="en-GB" sz="2800" dirty="0"/>
              <a:t>Example Swim Lane 2 – Dumb Device B Processor triggers Device C</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513256072"/>
              </p:ext>
            </p:extLst>
          </p:nvPr>
        </p:nvGraphicFramePr>
        <p:xfrm>
          <a:off x="724987" y="1333853"/>
          <a:ext cx="13177152" cy="5508659"/>
        </p:xfrm>
        <a:graphic>
          <a:graphicData uri="http://schemas.openxmlformats.org/drawingml/2006/table">
            <a:tbl>
              <a:tblPr firstRow="1" bandRow="1">
                <a:tableStyleId>{616DA210-FB5B-4158-B5E0-FEB733F419BA}</a:tableStyleId>
              </a:tblPr>
              <a:tblGrid>
                <a:gridCol w="1098096">
                  <a:extLst>
                    <a:ext uri="{9D8B030D-6E8A-4147-A177-3AD203B41FA5}">
                      <a16:colId xmlns:a16="http://schemas.microsoft.com/office/drawing/2014/main" val="20000"/>
                    </a:ext>
                  </a:extLst>
                </a:gridCol>
                <a:gridCol w="1098096">
                  <a:extLst>
                    <a:ext uri="{9D8B030D-6E8A-4147-A177-3AD203B41FA5}">
                      <a16:colId xmlns:a16="http://schemas.microsoft.com/office/drawing/2014/main" val="20001"/>
                    </a:ext>
                  </a:extLst>
                </a:gridCol>
                <a:gridCol w="1098096">
                  <a:extLst>
                    <a:ext uri="{9D8B030D-6E8A-4147-A177-3AD203B41FA5}">
                      <a16:colId xmlns:a16="http://schemas.microsoft.com/office/drawing/2014/main" val="20002"/>
                    </a:ext>
                  </a:extLst>
                </a:gridCol>
                <a:gridCol w="1098096">
                  <a:extLst>
                    <a:ext uri="{9D8B030D-6E8A-4147-A177-3AD203B41FA5}">
                      <a16:colId xmlns:a16="http://schemas.microsoft.com/office/drawing/2014/main" val="20003"/>
                    </a:ext>
                  </a:extLst>
                </a:gridCol>
                <a:gridCol w="1098096">
                  <a:extLst>
                    <a:ext uri="{9D8B030D-6E8A-4147-A177-3AD203B41FA5}">
                      <a16:colId xmlns:a16="http://schemas.microsoft.com/office/drawing/2014/main" val="20004"/>
                    </a:ext>
                  </a:extLst>
                </a:gridCol>
                <a:gridCol w="1098096">
                  <a:extLst>
                    <a:ext uri="{9D8B030D-6E8A-4147-A177-3AD203B41FA5}">
                      <a16:colId xmlns:a16="http://schemas.microsoft.com/office/drawing/2014/main" val="20005"/>
                    </a:ext>
                  </a:extLst>
                </a:gridCol>
                <a:gridCol w="1098096">
                  <a:extLst>
                    <a:ext uri="{9D8B030D-6E8A-4147-A177-3AD203B41FA5}">
                      <a16:colId xmlns:a16="http://schemas.microsoft.com/office/drawing/2014/main" val="20006"/>
                    </a:ext>
                  </a:extLst>
                </a:gridCol>
                <a:gridCol w="1098096">
                  <a:extLst>
                    <a:ext uri="{9D8B030D-6E8A-4147-A177-3AD203B41FA5}">
                      <a16:colId xmlns:a16="http://schemas.microsoft.com/office/drawing/2014/main" val="20007"/>
                    </a:ext>
                  </a:extLst>
                </a:gridCol>
                <a:gridCol w="1098096">
                  <a:extLst>
                    <a:ext uri="{9D8B030D-6E8A-4147-A177-3AD203B41FA5}">
                      <a16:colId xmlns:a16="http://schemas.microsoft.com/office/drawing/2014/main" val="20008"/>
                    </a:ext>
                  </a:extLst>
                </a:gridCol>
                <a:gridCol w="1098096">
                  <a:extLst>
                    <a:ext uri="{9D8B030D-6E8A-4147-A177-3AD203B41FA5}">
                      <a16:colId xmlns:a16="http://schemas.microsoft.com/office/drawing/2014/main" val="20009"/>
                    </a:ext>
                  </a:extLst>
                </a:gridCol>
                <a:gridCol w="1098096">
                  <a:extLst>
                    <a:ext uri="{9D8B030D-6E8A-4147-A177-3AD203B41FA5}">
                      <a16:colId xmlns:a16="http://schemas.microsoft.com/office/drawing/2014/main" val="20010"/>
                    </a:ext>
                  </a:extLst>
                </a:gridCol>
                <a:gridCol w="1098096">
                  <a:extLst>
                    <a:ext uri="{9D8B030D-6E8A-4147-A177-3AD203B41FA5}">
                      <a16:colId xmlns:a16="http://schemas.microsoft.com/office/drawing/2014/main" val="20011"/>
                    </a:ext>
                  </a:extLst>
                </a:gridCol>
              </a:tblGrid>
              <a:tr h="388824">
                <a:tc>
                  <a:txBody>
                    <a:bodyPr/>
                    <a:lstStyle/>
                    <a:p>
                      <a:endParaRPr lang="en-US" sz="1600" dirty="0"/>
                    </a:p>
                  </a:txBody>
                  <a:tcPr marL="109728" marR="109728" marT="54864" marB="54864"/>
                </a:tc>
                <a:tc>
                  <a:txBody>
                    <a:bodyPr/>
                    <a:lstStyle/>
                    <a:p>
                      <a:endParaRPr lang="en-US" sz="900" dirty="0"/>
                    </a:p>
                  </a:txBody>
                  <a:tcPr marL="109728" marR="109728" marT="54864" marB="54864"/>
                </a:tc>
                <a:tc>
                  <a:txBody>
                    <a:bodyPr/>
                    <a:lstStyle/>
                    <a:p>
                      <a:endParaRPr lang="en-US" sz="900"/>
                    </a:p>
                  </a:txBody>
                  <a:tcPr marL="109728" marR="109728" marT="54864" marB="54864"/>
                </a:tc>
                <a:tc>
                  <a:txBody>
                    <a:bodyPr/>
                    <a:lstStyle/>
                    <a:p>
                      <a:endParaRPr lang="en-US" sz="900"/>
                    </a:p>
                  </a:txBody>
                  <a:tcPr marL="109728" marR="109728" marT="54864" marB="54864"/>
                </a:tc>
                <a:tc>
                  <a:txBody>
                    <a:bodyPr/>
                    <a:lstStyle/>
                    <a:p>
                      <a:endParaRPr lang="en-US" sz="900" dirty="0"/>
                    </a:p>
                  </a:txBody>
                  <a:tcPr marL="109728" marR="109728" marT="54864" marB="54864"/>
                </a:tc>
                <a:tc>
                  <a:txBody>
                    <a:bodyPr/>
                    <a:lstStyle/>
                    <a:p>
                      <a:endParaRPr lang="en-US" sz="900" dirty="0"/>
                    </a:p>
                  </a:txBody>
                  <a:tcPr marL="109728" marR="109728" marT="54864" marB="54864"/>
                </a:tc>
                <a:tc>
                  <a:txBody>
                    <a:bodyPr/>
                    <a:lstStyle/>
                    <a:p>
                      <a:endParaRPr lang="en-US" sz="900"/>
                    </a:p>
                  </a:txBody>
                  <a:tcPr marL="109728" marR="109728" marT="54864" marB="54864"/>
                </a:tc>
                <a:tc>
                  <a:txBody>
                    <a:bodyPr/>
                    <a:lstStyle/>
                    <a:p>
                      <a:endParaRPr lang="en-US" sz="900"/>
                    </a:p>
                  </a:txBody>
                  <a:tcPr marL="109728" marR="109728" marT="54864" marB="54864"/>
                </a:tc>
                <a:tc>
                  <a:txBody>
                    <a:bodyPr/>
                    <a:lstStyle/>
                    <a:p>
                      <a:endParaRPr lang="en-US" sz="900" dirty="0"/>
                    </a:p>
                  </a:txBody>
                  <a:tcPr marL="109728" marR="109728" marT="54864" marB="54864"/>
                </a:tc>
                <a:tc>
                  <a:txBody>
                    <a:bodyPr/>
                    <a:lstStyle/>
                    <a:p>
                      <a:endParaRPr lang="en-US" sz="900" dirty="0"/>
                    </a:p>
                  </a:txBody>
                  <a:tcPr marL="109728" marR="109728" marT="54864" marB="54864"/>
                </a:tc>
                <a:tc>
                  <a:txBody>
                    <a:bodyPr/>
                    <a:lstStyle/>
                    <a:p>
                      <a:endParaRPr lang="en-US" sz="900"/>
                    </a:p>
                  </a:txBody>
                  <a:tcPr marL="109728" marR="109728" marT="54864" marB="54864"/>
                </a:tc>
                <a:tc>
                  <a:txBody>
                    <a:bodyPr/>
                    <a:lstStyle/>
                    <a:p>
                      <a:endParaRPr lang="en-US" sz="900" dirty="0"/>
                    </a:p>
                  </a:txBody>
                  <a:tcPr marL="109728" marR="109728" marT="54864" marB="54864"/>
                </a:tc>
                <a:extLst>
                  <a:ext uri="{0D108BD9-81ED-4DB2-BD59-A6C34878D82A}">
                    <a16:rowId xmlns:a16="http://schemas.microsoft.com/office/drawing/2014/main" val="10000"/>
                  </a:ext>
                </a:extLst>
              </a:tr>
              <a:tr h="543119">
                <a:tc>
                  <a:txBody>
                    <a:bodyPr/>
                    <a:lstStyle/>
                    <a:p>
                      <a:r>
                        <a:rPr lang="en-GB" sz="1400" dirty="0"/>
                        <a:t>Devi</a:t>
                      </a:r>
                      <a:r>
                        <a:rPr lang="en-GB" sz="1400" baseline="0" dirty="0"/>
                        <a:t>ce A</a:t>
                      </a:r>
                    </a:p>
                    <a:p>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extLst>
                  <a:ext uri="{0D108BD9-81ED-4DB2-BD59-A6C34878D82A}">
                    <a16:rowId xmlns:a16="http://schemas.microsoft.com/office/drawing/2014/main" val="10001"/>
                  </a:ext>
                </a:extLst>
              </a:tr>
              <a:tr h="694986">
                <a:tc>
                  <a:txBody>
                    <a:bodyPr/>
                    <a:lstStyle/>
                    <a:p>
                      <a:r>
                        <a:rPr lang="en-GB" sz="1400" dirty="0"/>
                        <a:t>Device A</a:t>
                      </a:r>
                      <a:r>
                        <a:rPr lang="en-GB" sz="1400" baseline="0" dirty="0"/>
                        <a:t> Processor</a:t>
                      </a:r>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endParaRPr lang="en-US" sz="1600"/>
                    </a:p>
                  </a:txBody>
                  <a:tcPr marL="109728" marR="109728" marT="54864" marB="54864"/>
                </a:tc>
                <a:tc>
                  <a:txBody>
                    <a:bodyPr/>
                    <a:lstStyle/>
                    <a:p>
                      <a:endParaRPr lang="en-US" sz="1600"/>
                    </a:p>
                  </a:txBody>
                  <a:tcPr marL="109728" marR="109728" marT="54864" marB="54864"/>
                </a:tc>
                <a:tc>
                  <a:txBody>
                    <a:bodyPr/>
                    <a:lstStyle/>
                    <a:p>
                      <a:endParaRPr lang="en-US" sz="16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extLst>
                  <a:ext uri="{0D108BD9-81ED-4DB2-BD59-A6C34878D82A}">
                    <a16:rowId xmlns:a16="http://schemas.microsoft.com/office/drawing/2014/main" val="10002"/>
                  </a:ext>
                </a:extLst>
              </a:tr>
              <a:tr h="611397">
                <a:tc>
                  <a:txBody>
                    <a:bodyPr/>
                    <a:lstStyle/>
                    <a:p>
                      <a:r>
                        <a:rPr lang="en-GB" sz="1400" dirty="0"/>
                        <a:t>Device B</a:t>
                      </a:r>
                    </a:p>
                    <a:p>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Returns a reading to Device B Proc.</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extLst>
                  <a:ext uri="{0D108BD9-81ED-4DB2-BD59-A6C34878D82A}">
                    <a16:rowId xmlns:a16="http://schemas.microsoft.com/office/drawing/2014/main" val="10003"/>
                  </a:ext>
                </a:extLst>
              </a:tr>
              <a:tr h="694986">
                <a:tc>
                  <a:txBody>
                    <a:bodyPr/>
                    <a:lstStyle/>
                    <a:p>
                      <a:r>
                        <a:rPr lang="en-GB" sz="1400" dirty="0"/>
                        <a:t>Device B Processor</a:t>
                      </a:r>
                      <a:endParaRPr lang="en-US" sz="1400" dirty="0"/>
                    </a:p>
                  </a:txBody>
                  <a:tcPr marL="109728" marR="109728" marT="54864" marB="54864"/>
                </a:tc>
                <a:tc>
                  <a:txBody>
                    <a:bodyPr/>
                    <a:lstStyle/>
                    <a:p>
                      <a:pPr marL="0" indent="0">
                        <a:buFont typeface="+mj-lt"/>
                        <a:buNone/>
                      </a:pPr>
                      <a:r>
                        <a:rPr lang="en-GB" sz="900" dirty="0"/>
                        <a:t>At a frequency requests </a:t>
                      </a:r>
                      <a:r>
                        <a:rPr lang="en-GB" sz="900" baseline="0" dirty="0"/>
                        <a:t>from Device B </a:t>
                      </a:r>
                      <a:endParaRPr lang="en-US" sz="900" dirty="0"/>
                    </a:p>
                  </a:txBody>
                  <a:tcPr marL="109728" marR="109728" marT="54864" marB="54864"/>
                </a:tc>
                <a:tc>
                  <a:txBody>
                    <a:bodyPr/>
                    <a:lstStyle/>
                    <a:p>
                      <a:pPr marL="0" indent="0">
                        <a:buFont typeface="+mj-lt"/>
                        <a:buNone/>
                      </a:pPr>
                      <a:r>
                        <a:rPr lang="en-GB" sz="900" dirty="0"/>
                        <a:t>Receives</a:t>
                      </a:r>
                      <a:r>
                        <a:rPr lang="en-GB" sz="900" baseline="0" dirty="0"/>
                        <a:t> reading from Device B</a:t>
                      </a:r>
                    </a:p>
                  </a:txBody>
                  <a:tcPr marL="109728" marR="109728" marT="54864" marB="54864"/>
                </a:tc>
                <a:tc>
                  <a:txBody>
                    <a:bodyPr/>
                    <a:lstStyle/>
                    <a:p>
                      <a:pPr marL="0" indent="0">
                        <a:buFont typeface="+mj-lt"/>
                        <a:buNone/>
                      </a:pPr>
                      <a:r>
                        <a:rPr lang="en-GB" sz="900" dirty="0"/>
                        <a:t>Packages Reading into a MSG</a:t>
                      </a:r>
                      <a:endParaRPr lang="en-US" sz="900" dirty="0"/>
                    </a:p>
                  </a:txBody>
                  <a:tcPr marL="109728" marR="109728" marT="54864" marB="54864"/>
                </a:tc>
                <a:tc>
                  <a:txBody>
                    <a:bodyPr/>
                    <a:lstStyle/>
                    <a:p>
                      <a:pPr marL="0" indent="0">
                        <a:buFont typeface="+mj-lt"/>
                        <a:buNone/>
                      </a:pPr>
                      <a:r>
                        <a:rPr lang="en-GB" sz="900" dirty="0"/>
                        <a:t>Sends DATA MSG to MSGQ</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extLst>
                  <a:ext uri="{0D108BD9-81ED-4DB2-BD59-A6C34878D82A}">
                    <a16:rowId xmlns:a16="http://schemas.microsoft.com/office/drawing/2014/main" val="10004"/>
                  </a:ext>
                </a:extLst>
              </a:tr>
              <a:tr h="573978">
                <a:tc>
                  <a:txBody>
                    <a:bodyPr/>
                    <a:lstStyle/>
                    <a:p>
                      <a:r>
                        <a:rPr lang="en-GB" sz="1400" dirty="0"/>
                        <a:t>Device C</a:t>
                      </a:r>
                    </a:p>
                    <a:p>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Performs</a:t>
                      </a:r>
                      <a:r>
                        <a:rPr lang="en-GB" sz="900" baseline="0" dirty="0"/>
                        <a:t> Action based on request</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extLst>
                  <a:ext uri="{0D108BD9-81ED-4DB2-BD59-A6C34878D82A}">
                    <a16:rowId xmlns:a16="http://schemas.microsoft.com/office/drawing/2014/main" val="10005"/>
                  </a:ext>
                </a:extLst>
              </a:tr>
              <a:tr h="694986">
                <a:tc>
                  <a:txBody>
                    <a:bodyPr/>
                    <a:lstStyle/>
                    <a:p>
                      <a:r>
                        <a:rPr lang="en-GB" sz="1400" dirty="0"/>
                        <a:t>Device C Processor</a:t>
                      </a:r>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Receives EVENT MSG from MSGQ</a:t>
                      </a:r>
                      <a:endParaRPr lang="en-US" sz="900" dirty="0"/>
                    </a:p>
                  </a:txBody>
                  <a:tcPr marL="109728" marR="109728" marT="54864" marB="54864"/>
                </a:tc>
                <a:tc>
                  <a:txBody>
                    <a:bodyPr/>
                    <a:lstStyle/>
                    <a:p>
                      <a:pPr marL="0" indent="0">
                        <a:buFont typeface="+mj-lt"/>
                        <a:buNone/>
                      </a:pPr>
                      <a:r>
                        <a:rPr lang="en-GB" sz="900" dirty="0"/>
                        <a:t>Instructs</a:t>
                      </a:r>
                      <a:r>
                        <a:rPr lang="en-GB" sz="900" baseline="0" dirty="0"/>
                        <a:t> Device C based on MSG</a:t>
                      </a:r>
                      <a:endParaRPr lang="en-US" sz="900" dirty="0"/>
                    </a:p>
                  </a:txBody>
                  <a:tcPr marL="109728" marR="109728" marT="54864" marB="54864"/>
                </a:tc>
                <a:tc>
                  <a:txBody>
                    <a:bodyPr/>
                    <a:lstStyle/>
                    <a:p>
                      <a:pPr marL="0" indent="0">
                        <a:buFont typeface="+mj-lt"/>
                        <a:buNone/>
                      </a:pPr>
                      <a:r>
                        <a:rPr lang="en-GB" sz="900" dirty="0"/>
                        <a:t>Sends MSG to MSGQ</a:t>
                      </a:r>
                      <a:r>
                        <a:rPr lang="en-GB" sz="900" baseline="0" dirty="0"/>
                        <a:t> as per Device C </a:t>
                      </a:r>
                      <a:r>
                        <a:rPr lang="en-GB" sz="900" baseline="0" dirty="0" err="1"/>
                        <a:t>resp</a:t>
                      </a:r>
                      <a:endParaRPr lang="en-US" sz="900" dirty="0"/>
                    </a:p>
                  </a:txBody>
                  <a:tcPr marL="109728" marR="109728" marT="54864" marB="54864"/>
                </a:tc>
                <a:extLst>
                  <a:ext uri="{0D108BD9-81ED-4DB2-BD59-A6C34878D82A}">
                    <a16:rowId xmlns:a16="http://schemas.microsoft.com/office/drawing/2014/main" val="10006"/>
                  </a:ext>
                </a:extLst>
              </a:tr>
              <a:tr h="694986">
                <a:tc>
                  <a:txBody>
                    <a:bodyPr/>
                    <a:lstStyle/>
                    <a:p>
                      <a:r>
                        <a:rPr lang="en-GB" sz="1400" dirty="0"/>
                        <a:t>Logic Processor</a:t>
                      </a:r>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endParaRPr lang="en-US" sz="900" dirty="0"/>
                    </a:p>
                  </a:txBody>
                  <a:tcPr marL="109728" marR="109728" marT="54864" marB="54864"/>
                </a:tc>
                <a:tc>
                  <a:txBody>
                    <a:bodyPr/>
                    <a:lstStyle/>
                    <a:p>
                      <a:r>
                        <a:rPr lang="en-GB" sz="900" dirty="0"/>
                        <a:t>Receives MSG from MSGQ</a:t>
                      </a:r>
                      <a:endParaRPr lang="en-US" sz="900" dirty="0"/>
                    </a:p>
                  </a:txBody>
                  <a:tcPr marL="109728" marR="109728" marT="54864" marB="54864"/>
                </a:tc>
                <a:tc>
                  <a:txBody>
                    <a:bodyPr/>
                    <a:lstStyle/>
                    <a:p>
                      <a:pPr marL="0" indent="0">
                        <a:buFont typeface="+mj-lt"/>
                        <a:buNone/>
                      </a:pPr>
                      <a:r>
                        <a:rPr lang="en-GB" sz="900" dirty="0"/>
                        <a:t>Performs logic on MSG content</a:t>
                      </a:r>
                      <a:endParaRPr lang="en-US" sz="900" dirty="0"/>
                    </a:p>
                  </a:txBody>
                  <a:tcPr marL="109728" marR="109728" marT="54864" marB="54864"/>
                </a:tc>
                <a:tc>
                  <a:txBody>
                    <a:bodyPr/>
                    <a:lstStyle/>
                    <a:p>
                      <a:pPr marL="0" indent="0">
                        <a:buFont typeface="+mj-lt"/>
                        <a:buNone/>
                      </a:pPr>
                      <a:r>
                        <a:rPr lang="en-GB" sz="900" dirty="0"/>
                        <a:t>Packages </a:t>
                      </a:r>
                      <a:r>
                        <a:rPr lang="en-GB" sz="900" baseline="0" dirty="0"/>
                        <a:t>outputs into new MSG(s)</a:t>
                      </a:r>
                      <a:endParaRPr lang="en-US" sz="900" dirty="0"/>
                    </a:p>
                  </a:txBody>
                  <a:tcPr marL="109728" marR="109728" marT="54864" marB="54864"/>
                </a:tc>
                <a:tc>
                  <a:txBody>
                    <a:bodyPr/>
                    <a:lstStyle/>
                    <a:p>
                      <a:pPr marL="0" indent="0">
                        <a:buFont typeface="+mj-lt"/>
                        <a:buNone/>
                      </a:pPr>
                      <a:r>
                        <a:rPr lang="en-GB" sz="900" dirty="0"/>
                        <a:t>Sends EVENT MSG to MSGQ</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extLst>
                  <a:ext uri="{0D108BD9-81ED-4DB2-BD59-A6C34878D82A}">
                    <a16:rowId xmlns:a16="http://schemas.microsoft.com/office/drawing/2014/main" val="10007"/>
                  </a:ext>
                </a:extLst>
              </a:tr>
              <a:tr h="6113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*MSG</a:t>
                      </a:r>
                      <a:r>
                        <a:rPr lang="en-GB" sz="1400" baseline="0" dirty="0"/>
                        <a:t> Q</a:t>
                      </a:r>
                    </a:p>
                    <a:p>
                      <a:endParaRPr lang="en-US" sz="14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Receives MSG from Device B Processor</a:t>
                      </a:r>
                      <a:endParaRPr lang="en-US" sz="900" dirty="0"/>
                    </a:p>
                  </a:txBody>
                  <a:tcPr marL="109728" marR="109728" marT="54864" marB="54864"/>
                </a:tc>
                <a:tc>
                  <a:txBody>
                    <a:bodyPr/>
                    <a:lstStyle/>
                    <a:p>
                      <a:pPr marL="0" indent="0">
                        <a:buFont typeface="+mj-lt"/>
                        <a:buNone/>
                      </a:pPr>
                      <a:r>
                        <a:rPr lang="en-GB" sz="900" dirty="0"/>
                        <a:t>Forwards MSG to Logic Processor</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Receives MSG from Logic Processor</a:t>
                      </a:r>
                      <a:endParaRPr lang="en-US" sz="900" dirty="0"/>
                    </a:p>
                  </a:txBody>
                  <a:tcPr marL="109728" marR="109728" marT="54864" marB="54864"/>
                </a:tc>
                <a:tc>
                  <a:txBody>
                    <a:bodyPr/>
                    <a:lstStyle/>
                    <a:p>
                      <a:pPr marL="0" indent="0">
                        <a:buFont typeface="+mj-lt"/>
                        <a:buNone/>
                      </a:pPr>
                      <a:r>
                        <a:rPr lang="en-GB" sz="900" dirty="0"/>
                        <a:t>Forwards MSG to Device C Processor</a:t>
                      </a:r>
                      <a:endParaRPr lang="en-US" sz="900" dirty="0"/>
                    </a:p>
                  </a:txBody>
                  <a:tcPr marL="109728" marR="109728" marT="54864" marB="54864"/>
                </a:tc>
                <a:tc>
                  <a:txBody>
                    <a:bodyPr/>
                    <a:lstStyle/>
                    <a:p>
                      <a:pPr marL="0" indent="0">
                        <a:buFont typeface="+mj-lt"/>
                        <a:buNone/>
                      </a:pPr>
                      <a:endParaRPr lang="en-US" sz="900" dirty="0"/>
                    </a:p>
                  </a:txBody>
                  <a:tcPr marL="109728" marR="109728" marT="54864" marB="54864"/>
                </a:tc>
                <a:tc>
                  <a:txBody>
                    <a:bodyPr/>
                    <a:lstStyle/>
                    <a:p>
                      <a:pPr marL="0" indent="0">
                        <a:buFont typeface="+mj-lt"/>
                        <a:buNone/>
                      </a:pPr>
                      <a:r>
                        <a:rPr lang="en-GB" sz="900" dirty="0"/>
                        <a:t>Receives MSG from Device</a:t>
                      </a:r>
                      <a:r>
                        <a:rPr lang="en-GB" sz="900" baseline="0" dirty="0"/>
                        <a:t> C </a:t>
                      </a:r>
                      <a:r>
                        <a:rPr lang="en-GB" sz="900" dirty="0"/>
                        <a:t>Processor</a:t>
                      </a:r>
                      <a:endParaRPr lang="en-US" sz="900" dirty="0"/>
                    </a:p>
                  </a:txBody>
                  <a:tcPr marL="109728" marR="109728" marT="54864" marB="54864"/>
                </a:tc>
                <a:extLst>
                  <a:ext uri="{0D108BD9-81ED-4DB2-BD59-A6C34878D82A}">
                    <a16:rowId xmlns:a16="http://schemas.microsoft.com/office/drawing/2014/main" val="10008"/>
                  </a:ext>
                </a:extLst>
              </a:tr>
            </a:tbl>
          </a:graphicData>
        </a:graphic>
      </p:graphicFrame>
      <p:sp>
        <p:nvSpPr>
          <p:cNvPr id="4" name="Down Arrow 3"/>
          <p:cNvSpPr/>
          <p:nvPr/>
        </p:nvSpPr>
        <p:spPr>
          <a:xfrm>
            <a:off x="5417819" y="4046220"/>
            <a:ext cx="489858" cy="218476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a:p>
        </p:txBody>
      </p:sp>
      <p:sp>
        <p:nvSpPr>
          <p:cNvPr id="6" name="Down Arrow 5"/>
          <p:cNvSpPr/>
          <p:nvPr/>
        </p:nvSpPr>
        <p:spPr>
          <a:xfrm>
            <a:off x="3112225" y="3533502"/>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456"/>
          </a:p>
        </p:txBody>
      </p:sp>
      <p:sp>
        <p:nvSpPr>
          <p:cNvPr id="7" name="Down Arrow 6"/>
          <p:cNvSpPr/>
          <p:nvPr/>
        </p:nvSpPr>
        <p:spPr>
          <a:xfrm>
            <a:off x="9761218" y="60415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a:p>
        </p:txBody>
      </p:sp>
      <p:sp>
        <p:nvSpPr>
          <p:cNvPr id="8" name="Down Arrow 7"/>
          <p:cNvSpPr/>
          <p:nvPr/>
        </p:nvSpPr>
        <p:spPr>
          <a:xfrm>
            <a:off x="13098778" y="5509260"/>
            <a:ext cx="489858" cy="72172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a:p>
        </p:txBody>
      </p:sp>
      <p:sp>
        <p:nvSpPr>
          <p:cNvPr id="9" name="Down Arrow 8"/>
          <p:cNvSpPr/>
          <p:nvPr/>
        </p:nvSpPr>
        <p:spPr>
          <a:xfrm rot="10800000">
            <a:off x="6515098" y="59942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a:p>
        </p:txBody>
      </p:sp>
      <p:sp>
        <p:nvSpPr>
          <p:cNvPr id="10" name="Down Arrow 9"/>
          <p:cNvSpPr/>
          <p:nvPr/>
        </p:nvSpPr>
        <p:spPr>
          <a:xfrm rot="10800000">
            <a:off x="10861762" y="5470071"/>
            <a:ext cx="489858" cy="7136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a:p>
        </p:txBody>
      </p:sp>
      <p:sp>
        <p:nvSpPr>
          <p:cNvPr id="11" name="Up-Down Arrow 10"/>
          <p:cNvSpPr/>
          <p:nvPr/>
        </p:nvSpPr>
        <p:spPr>
          <a:xfrm>
            <a:off x="11972109" y="4761411"/>
            <a:ext cx="404947" cy="244930"/>
          </a:xfrm>
          <a:prstGeom prst="upDownArrow">
            <a:avLst>
              <a:gd name="adj1" fmla="val 54838"/>
              <a:gd name="adj2" fmla="val 378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456"/>
          </a:p>
        </p:txBody>
      </p:sp>
      <p:sp>
        <p:nvSpPr>
          <p:cNvPr id="12" name="Down Arrow 11"/>
          <p:cNvSpPr/>
          <p:nvPr/>
        </p:nvSpPr>
        <p:spPr>
          <a:xfrm rot="10800000">
            <a:off x="1004777" y="6919383"/>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3456" dirty="0"/>
          </a:p>
        </p:txBody>
      </p:sp>
      <p:sp>
        <p:nvSpPr>
          <p:cNvPr id="3" name="TextBox 2"/>
          <p:cNvSpPr txBox="1"/>
          <p:nvPr/>
        </p:nvSpPr>
        <p:spPr>
          <a:xfrm>
            <a:off x="1494635" y="6830069"/>
            <a:ext cx="3583475" cy="707886"/>
          </a:xfrm>
          <a:prstGeom prst="rect">
            <a:avLst/>
          </a:prstGeom>
          <a:noFill/>
        </p:spPr>
        <p:txBody>
          <a:bodyPr wrap="square" rtlCol="0">
            <a:spAutoFit/>
          </a:bodyPr>
          <a:lstStyle/>
          <a:p>
            <a:r>
              <a:rPr lang="en-GB" sz="2000" dirty="0"/>
              <a:t>Foundation Message</a:t>
            </a:r>
          </a:p>
          <a:p>
            <a:r>
              <a:rPr lang="en-GB" sz="2000" dirty="0"/>
              <a:t>Device Vendor Message</a:t>
            </a:r>
            <a:endParaRPr lang="en-US" sz="2000" dirty="0"/>
          </a:p>
        </p:txBody>
      </p:sp>
      <p:sp>
        <p:nvSpPr>
          <p:cNvPr id="13" name="Down Arrow 12"/>
          <p:cNvSpPr/>
          <p:nvPr/>
        </p:nvSpPr>
        <p:spPr>
          <a:xfrm>
            <a:off x="1005841" y="7275648"/>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456"/>
          </a:p>
        </p:txBody>
      </p:sp>
      <p:sp>
        <p:nvSpPr>
          <p:cNvPr id="14" name="TextBox 13"/>
          <p:cNvSpPr txBox="1"/>
          <p:nvPr/>
        </p:nvSpPr>
        <p:spPr>
          <a:xfrm>
            <a:off x="5847757" y="7019365"/>
            <a:ext cx="8054381" cy="341632"/>
          </a:xfrm>
          <a:prstGeom prst="rect">
            <a:avLst/>
          </a:prstGeom>
          <a:noFill/>
        </p:spPr>
        <p:txBody>
          <a:bodyPr wrap="square" rtlCol="0">
            <a:spAutoFit/>
          </a:bodyPr>
          <a:lstStyle/>
          <a:p>
            <a:pPr algn="l">
              <a:lnSpc>
                <a:spcPct val="90000"/>
              </a:lnSpc>
              <a:spcAft>
                <a:spcPts val="400"/>
              </a:spcAft>
            </a:pPr>
            <a:r>
              <a:rPr lang="en-GB" sz="1800" dirty="0"/>
              <a:t>*All data/events processed through MSG Q logged to persistent storage</a:t>
            </a:r>
            <a:endParaRPr lang="en-US" sz="1800" dirty="0"/>
          </a:p>
        </p:txBody>
      </p:sp>
    </p:spTree>
    <p:extLst>
      <p:ext uri="{BB962C8B-B14F-4D97-AF65-F5344CB8AC3E}">
        <p14:creationId xmlns:p14="http://schemas.microsoft.com/office/powerpoint/2010/main" val="320807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1"/>
            <a:ext cx="12618720" cy="639535"/>
          </a:xfrm>
        </p:spPr>
        <p:txBody>
          <a:bodyPr>
            <a:normAutofit fontScale="90000"/>
          </a:bodyPr>
          <a:lstStyle/>
          <a:p>
            <a:pPr algn="ctr"/>
            <a:r>
              <a:rPr lang="en-GB" dirty="0"/>
              <a:t>Example Swim Lane 3 – Cloud Logic Processor triggers Device 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6022917"/>
              </p:ext>
            </p:extLst>
          </p:nvPr>
        </p:nvGraphicFramePr>
        <p:xfrm>
          <a:off x="705391" y="1216296"/>
          <a:ext cx="13177152" cy="5511559"/>
        </p:xfrm>
        <a:graphic>
          <a:graphicData uri="http://schemas.openxmlformats.org/drawingml/2006/table">
            <a:tbl>
              <a:tblPr firstRow="1" bandRow="1">
                <a:tableStyleId>{616DA210-FB5B-4158-B5E0-FEB733F419BA}</a:tableStyleId>
              </a:tblPr>
              <a:tblGrid>
                <a:gridCol w="1098096">
                  <a:extLst>
                    <a:ext uri="{9D8B030D-6E8A-4147-A177-3AD203B41FA5}">
                      <a16:colId xmlns:a16="http://schemas.microsoft.com/office/drawing/2014/main" val="20000"/>
                    </a:ext>
                  </a:extLst>
                </a:gridCol>
                <a:gridCol w="1098096">
                  <a:extLst>
                    <a:ext uri="{9D8B030D-6E8A-4147-A177-3AD203B41FA5}">
                      <a16:colId xmlns:a16="http://schemas.microsoft.com/office/drawing/2014/main" val="20001"/>
                    </a:ext>
                  </a:extLst>
                </a:gridCol>
                <a:gridCol w="1098096">
                  <a:extLst>
                    <a:ext uri="{9D8B030D-6E8A-4147-A177-3AD203B41FA5}">
                      <a16:colId xmlns:a16="http://schemas.microsoft.com/office/drawing/2014/main" val="20002"/>
                    </a:ext>
                  </a:extLst>
                </a:gridCol>
                <a:gridCol w="1098096">
                  <a:extLst>
                    <a:ext uri="{9D8B030D-6E8A-4147-A177-3AD203B41FA5}">
                      <a16:colId xmlns:a16="http://schemas.microsoft.com/office/drawing/2014/main" val="20003"/>
                    </a:ext>
                  </a:extLst>
                </a:gridCol>
                <a:gridCol w="1098096">
                  <a:extLst>
                    <a:ext uri="{9D8B030D-6E8A-4147-A177-3AD203B41FA5}">
                      <a16:colId xmlns:a16="http://schemas.microsoft.com/office/drawing/2014/main" val="20004"/>
                    </a:ext>
                  </a:extLst>
                </a:gridCol>
                <a:gridCol w="1098096">
                  <a:extLst>
                    <a:ext uri="{9D8B030D-6E8A-4147-A177-3AD203B41FA5}">
                      <a16:colId xmlns:a16="http://schemas.microsoft.com/office/drawing/2014/main" val="20005"/>
                    </a:ext>
                  </a:extLst>
                </a:gridCol>
                <a:gridCol w="1098096">
                  <a:extLst>
                    <a:ext uri="{9D8B030D-6E8A-4147-A177-3AD203B41FA5}">
                      <a16:colId xmlns:a16="http://schemas.microsoft.com/office/drawing/2014/main" val="20006"/>
                    </a:ext>
                  </a:extLst>
                </a:gridCol>
                <a:gridCol w="1098096">
                  <a:extLst>
                    <a:ext uri="{9D8B030D-6E8A-4147-A177-3AD203B41FA5}">
                      <a16:colId xmlns:a16="http://schemas.microsoft.com/office/drawing/2014/main" val="20007"/>
                    </a:ext>
                  </a:extLst>
                </a:gridCol>
                <a:gridCol w="1098096">
                  <a:extLst>
                    <a:ext uri="{9D8B030D-6E8A-4147-A177-3AD203B41FA5}">
                      <a16:colId xmlns:a16="http://schemas.microsoft.com/office/drawing/2014/main" val="20008"/>
                    </a:ext>
                  </a:extLst>
                </a:gridCol>
                <a:gridCol w="1098096">
                  <a:extLst>
                    <a:ext uri="{9D8B030D-6E8A-4147-A177-3AD203B41FA5}">
                      <a16:colId xmlns:a16="http://schemas.microsoft.com/office/drawing/2014/main" val="20009"/>
                    </a:ext>
                  </a:extLst>
                </a:gridCol>
                <a:gridCol w="1098096">
                  <a:extLst>
                    <a:ext uri="{9D8B030D-6E8A-4147-A177-3AD203B41FA5}">
                      <a16:colId xmlns:a16="http://schemas.microsoft.com/office/drawing/2014/main" val="20010"/>
                    </a:ext>
                  </a:extLst>
                </a:gridCol>
                <a:gridCol w="1098096">
                  <a:extLst>
                    <a:ext uri="{9D8B030D-6E8A-4147-A177-3AD203B41FA5}">
                      <a16:colId xmlns:a16="http://schemas.microsoft.com/office/drawing/2014/main" val="20011"/>
                    </a:ext>
                  </a:extLst>
                </a:gridCol>
              </a:tblGrid>
              <a:tr h="369043">
                <a:tc>
                  <a:txBody>
                    <a:bodyPr/>
                    <a:lstStyle/>
                    <a:p>
                      <a:endParaRPr lang="en-US" sz="1800" dirty="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extLst>
                  <a:ext uri="{0D108BD9-81ED-4DB2-BD59-A6C34878D82A}">
                    <a16:rowId xmlns:a16="http://schemas.microsoft.com/office/drawing/2014/main" val="10000"/>
                  </a:ext>
                </a:extLst>
              </a:tr>
              <a:tr h="717209">
                <a:tc>
                  <a:txBody>
                    <a:bodyPr/>
                    <a:lstStyle/>
                    <a:p>
                      <a:r>
                        <a:rPr lang="en-GB" sz="1400" dirty="0"/>
                        <a:t>*Persistent Storage</a:t>
                      </a:r>
                      <a:endParaRPr lang="en-US" sz="1400" dirty="0"/>
                    </a:p>
                  </a:txBody>
                  <a:tcPr marL="109728" marR="109728" marT="54864" marB="54864"/>
                </a:tc>
                <a:tc>
                  <a:txBody>
                    <a:bodyPr/>
                    <a:lstStyle/>
                    <a:p>
                      <a:pPr marL="0" indent="0">
                        <a:buFont typeface="+mj-lt"/>
                        <a:buNone/>
                      </a:pPr>
                      <a:r>
                        <a:rPr lang="en-GB" sz="1000" baseline="0" dirty="0"/>
                        <a:t>Retains data from previous activities</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1"/>
                  </a:ext>
                </a:extLst>
              </a:tr>
              <a:tr h="691224">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200" dirty="0"/>
                        <a:t>Cloud Logic</a:t>
                      </a:r>
                      <a:r>
                        <a:rPr lang="en-GB" sz="1200" baseline="0" dirty="0"/>
                        <a:t> </a:t>
                      </a:r>
                      <a:r>
                        <a:rPr lang="en-GB" sz="1400" dirty="0"/>
                        <a:t>Processor</a:t>
                      </a:r>
                      <a:endParaRPr lang="en-GB" sz="1400" baseline="0" dirty="0"/>
                    </a:p>
                  </a:txBody>
                  <a:tcPr marL="109728" marR="109728" marT="54864" marB="54864"/>
                </a:tc>
                <a:tc>
                  <a:txBody>
                    <a:bodyPr/>
                    <a:lstStyle/>
                    <a:p>
                      <a:pPr marL="0" indent="0">
                        <a:buFont typeface="+mj-lt"/>
                        <a:buNone/>
                      </a:pPr>
                      <a:r>
                        <a:rPr lang="en-GB" sz="1000" dirty="0"/>
                        <a:t>Reads data</a:t>
                      </a:r>
                      <a:r>
                        <a:rPr lang="en-GB" sz="1000" baseline="0" dirty="0"/>
                        <a:t> from Persistent Storage</a:t>
                      </a:r>
                      <a:endParaRPr lang="en-US" sz="1000" dirty="0"/>
                    </a:p>
                  </a:txBody>
                  <a:tcPr marL="109728" marR="109728" marT="54864" marB="54864"/>
                </a:tc>
                <a:tc>
                  <a:txBody>
                    <a:bodyPr/>
                    <a:lstStyle/>
                    <a:p>
                      <a:pPr marL="0" indent="0">
                        <a:buFont typeface="+mj-lt"/>
                        <a:buNone/>
                      </a:pPr>
                      <a:r>
                        <a:rPr lang="en-GB" sz="1000" dirty="0"/>
                        <a:t>Processes data from Persistent Storage</a:t>
                      </a:r>
                      <a:endParaRPr lang="en-US" sz="1000" dirty="0"/>
                    </a:p>
                  </a:txBody>
                  <a:tcPr marL="109728" marR="109728" marT="54864" marB="54864"/>
                </a:tc>
                <a:tc>
                  <a:txBody>
                    <a:bodyPr/>
                    <a:lstStyle/>
                    <a:p>
                      <a:pPr marL="0" indent="0">
                        <a:buFont typeface="+mj-lt"/>
                        <a:buNone/>
                      </a:pPr>
                      <a:r>
                        <a:rPr lang="en-GB" sz="1000" dirty="0"/>
                        <a:t>Packages Reading into a MSG</a:t>
                      </a:r>
                      <a:endParaRPr lang="en-US" sz="1000" dirty="0"/>
                    </a:p>
                  </a:txBody>
                  <a:tcPr marL="109728" marR="109728" marT="54864" marB="54864"/>
                </a:tc>
                <a:tc>
                  <a:txBody>
                    <a:bodyPr/>
                    <a:lstStyle/>
                    <a:p>
                      <a:pPr marL="0" indent="0">
                        <a:buFont typeface="+mj-lt"/>
                        <a:buNone/>
                      </a:pPr>
                      <a:r>
                        <a:rPr lang="en-GB" sz="1000" dirty="0"/>
                        <a:t>Sends DATA MSG to MSGQ</a:t>
                      </a: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2"/>
                  </a:ext>
                </a:extLst>
              </a:tr>
              <a:tr h="515489">
                <a:tc>
                  <a:txBody>
                    <a:bodyPr/>
                    <a:lstStyle/>
                    <a:p>
                      <a:r>
                        <a:rPr lang="en-GB" sz="1400" dirty="0"/>
                        <a:t>Device B</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3"/>
                  </a:ext>
                </a:extLst>
              </a:tr>
              <a:tr h="675020">
                <a:tc>
                  <a:txBody>
                    <a:bodyPr/>
                    <a:lstStyle/>
                    <a:p>
                      <a:r>
                        <a:rPr lang="en-GB" sz="1400" dirty="0"/>
                        <a:t>Device B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4"/>
                  </a:ext>
                </a:extLst>
              </a:tr>
              <a:tr h="544778">
                <a:tc>
                  <a:txBody>
                    <a:bodyPr/>
                    <a:lstStyle/>
                    <a:p>
                      <a:r>
                        <a:rPr lang="en-GB" sz="1400" dirty="0"/>
                        <a:t>Device C</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Performs</a:t>
                      </a:r>
                      <a:r>
                        <a:rPr lang="en-GB" sz="1000" baseline="0" dirty="0"/>
                        <a:t> Action based on request</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5"/>
                  </a:ext>
                </a:extLst>
              </a:tr>
              <a:tr h="675020">
                <a:tc>
                  <a:txBody>
                    <a:bodyPr/>
                    <a:lstStyle/>
                    <a:p>
                      <a:r>
                        <a:rPr lang="en-GB" sz="1400" dirty="0"/>
                        <a:t>Device C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MSGQ</a:t>
                      </a:r>
                      <a:endParaRPr lang="en-US" sz="1000" dirty="0"/>
                    </a:p>
                  </a:txBody>
                  <a:tcPr marL="109728" marR="109728" marT="54864" marB="54864"/>
                </a:tc>
                <a:tc>
                  <a:txBody>
                    <a:bodyPr/>
                    <a:lstStyle/>
                    <a:p>
                      <a:pPr marL="0" indent="0">
                        <a:buFont typeface="+mj-lt"/>
                        <a:buNone/>
                      </a:pPr>
                      <a:r>
                        <a:rPr lang="en-GB" sz="1000" dirty="0"/>
                        <a:t>Instructs</a:t>
                      </a:r>
                      <a:r>
                        <a:rPr lang="en-GB" sz="1000" baseline="0" dirty="0"/>
                        <a:t> Device C based on MSG</a:t>
                      </a:r>
                      <a:endParaRPr lang="en-US" sz="1000" dirty="0"/>
                    </a:p>
                  </a:txBody>
                  <a:tcPr marL="109728" marR="109728" marT="54864" marB="54864"/>
                </a:tc>
                <a:tc>
                  <a:txBody>
                    <a:bodyPr/>
                    <a:lstStyle/>
                    <a:p>
                      <a:pPr marL="0" indent="0">
                        <a:buFont typeface="+mj-lt"/>
                        <a:buNone/>
                      </a:pPr>
                      <a:r>
                        <a:rPr lang="en-GB" sz="1000" dirty="0"/>
                        <a:t>Sends MSG to MSGQ</a:t>
                      </a:r>
                      <a:r>
                        <a:rPr lang="en-GB" sz="1000" baseline="0" dirty="0"/>
                        <a:t> as per Device C </a:t>
                      </a:r>
                      <a:r>
                        <a:rPr lang="en-GB" sz="1000" baseline="0" dirty="0" err="1"/>
                        <a:t>resp</a:t>
                      </a:r>
                      <a:endParaRPr lang="en-US" sz="1000" dirty="0"/>
                    </a:p>
                  </a:txBody>
                  <a:tcPr marL="109728" marR="109728" marT="54864" marB="54864"/>
                </a:tc>
                <a:extLst>
                  <a:ext uri="{0D108BD9-81ED-4DB2-BD59-A6C34878D82A}">
                    <a16:rowId xmlns:a16="http://schemas.microsoft.com/office/drawing/2014/main" val="10006"/>
                  </a:ext>
                </a:extLst>
              </a:tr>
              <a:tr h="675020">
                <a:tc>
                  <a:txBody>
                    <a:bodyPr/>
                    <a:lstStyle/>
                    <a:p>
                      <a:r>
                        <a:rPr lang="en-GB" sz="1400" dirty="0"/>
                        <a:t>Logic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endParaRPr lang="en-US" sz="1000" dirty="0"/>
                    </a:p>
                  </a:txBody>
                  <a:tcPr marL="109728" marR="109728" marT="54864" marB="54864"/>
                </a:tc>
                <a:tc>
                  <a:txBody>
                    <a:bodyPr/>
                    <a:lstStyle/>
                    <a:p>
                      <a:r>
                        <a:rPr lang="en-GB" sz="1000" dirty="0"/>
                        <a:t>Receives DATA MSG from MSGQ</a:t>
                      </a:r>
                      <a:endParaRPr lang="en-US" sz="1000" dirty="0"/>
                    </a:p>
                  </a:txBody>
                  <a:tcPr marL="109728" marR="109728" marT="54864" marB="54864"/>
                </a:tc>
                <a:tc>
                  <a:txBody>
                    <a:bodyPr/>
                    <a:lstStyle/>
                    <a:p>
                      <a:pPr marL="0" indent="0">
                        <a:buFont typeface="+mj-lt"/>
                        <a:buNone/>
                      </a:pPr>
                      <a:r>
                        <a:rPr lang="en-GB" sz="1000" dirty="0"/>
                        <a:t>Performs logic on MSG content</a:t>
                      </a:r>
                      <a:endParaRPr lang="en-US" sz="1000" dirty="0"/>
                    </a:p>
                  </a:txBody>
                  <a:tcPr marL="109728" marR="109728" marT="54864" marB="54864"/>
                </a:tc>
                <a:tc>
                  <a:txBody>
                    <a:bodyPr/>
                    <a:lstStyle/>
                    <a:p>
                      <a:pPr marL="0" indent="0">
                        <a:buFont typeface="+mj-lt"/>
                        <a:buNone/>
                      </a:pPr>
                      <a:r>
                        <a:rPr lang="en-GB" sz="1000" dirty="0"/>
                        <a:t>Packages </a:t>
                      </a:r>
                      <a:r>
                        <a:rPr lang="en-GB" sz="1000" baseline="0" dirty="0"/>
                        <a:t>outputs into new MSG(s)</a:t>
                      </a:r>
                      <a:endParaRPr lang="en-US" sz="1000" dirty="0"/>
                    </a:p>
                  </a:txBody>
                  <a:tcPr marL="109728" marR="109728" marT="54864" marB="54864"/>
                </a:tc>
                <a:tc>
                  <a:txBody>
                    <a:bodyPr/>
                    <a:lstStyle/>
                    <a:p>
                      <a:pPr marL="0" indent="0">
                        <a:buFont typeface="+mj-lt"/>
                        <a:buNone/>
                      </a:pPr>
                      <a:r>
                        <a:rPr lang="en-GB" sz="1000" dirty="0"/>
                        <a:t>Sends EVENT MSG to MSGQ</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7"/>
                  </a:ext>
                </a:extLst>
              </a:tr>
              <a:tr h="590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*MSG</a:t>
                      </a:r>
                      <a:r>
                        <a:rPr lang="en-GB" sz="1400" baseline="0" dirty="0"/>
                        <a:t> Q</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Device A Processor</a:t>
                      </a:r>
                      <a:endParaRPr lang="en-US" sz="1000" dirty="0"/>
                    </a:p>
                  </a:txBody>
                  <a:tcPr marL="109728" marR="109728" marT="54864" marB="54864"/>
                </a:tc>
                <a:tc>
                  <a:txBody>
                    <a:bodyPr/>
                    <a:lstStyle/>
                    <a:p>
                      <a:pPr marL="0" indent="0">
                        <a:buFont typeface="+mj-lt"/>
                        <a:buNone/>
                      </a:pPr>
                      <a:r>
                        <a:rPr lang="en-GB" sz="1000" dirty="0"/>
                        <a:t>Forwards MSG to Logic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Logic Processor</a:t>
                      </a:r>
                      <a:endParaRPr lang="en-US" sz="1000" dirty="0"/>
                    </a:p>
                  </a:txBody>
                  <a:tcPr marL="109728" marR="109728" marT="54864" marB="54864"/>
                </a:tc>
                <a:tc>
                  <a:txBody>
                    <a:bodyPr/>
                    <a:lstStyle/>
                    <a:p>
                      <a:pPr marL="0" indent="0">
                        <a:buFont typeface="+mj-lt"/>
                        <a:buNone/>
                      </a:pPr>
                      <a:r>
                        <a:rPr lang="en-GB" sz="1000" dirty="0"/>
                        <a:t>Forwards MSG to Device C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MSG from Device</a:t>
                      </a:r>
                      <a:r>
                        <a:rPr lang="en-GB" sz="1000" baseline="0" dirty="0"/>
                        <a:t> C </a:t>
                      </a:r>
                      <a:r>
                        <a:rPr lang="en-GB" sz="1000" dirty="0"/>
                        <a:t>Processor</a:t>
                      </a:r>
                      <a:endParaRPr lang="en-US" sz="1000" dirty="0"/>
                    </a:p>
                  </a:txBody>
                  <a:tcPr marL="109728" marR="109728" marT="54864" marB="54864"/>
                </a:tc>
                <a:extLst>
                  <a:ext uri="{0D108BD9-81ED-4DB2-BD59-A6C34878D82A}">
                    <a16:rowId xmlns:a16="http://schemas.microsoft.com/office/drawing/2014/main" val="10008"/>
                  </a:ext>
                </a:extLst>
              </a:tr>
            </a:tbl>
          </a:graphicData>
        </a:graphic>
      </p:graphicFrame>
      <p:sp>
        <p:nvSpPr>
          <p:cNvPr id="6" name="Down Arrow 5"/>
          <p:cNvSpPr/>
          <p:nvPr/>
        </p:nvSpPr>
        <p:spPr>
          <a:xfrm>
            <a:off x="5398223" y="2870563"/>
            <a:ext cx="489858" cy="336042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7" name="Down Arrow 6"/>
          <p:cNvSpPr/>
          <p:nvPr/>
        </p:nvSpPr>
        <p:spPr>
          <a:xfrm>
            <a:off x="2073982" y="2218190"/>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8" name="Down Arrow 7"/>
          <p:cNvSpPr/>
          <p:nvPr/>
        </p:nvSpPr>
        <p:spPr>
          <a:xfrm>
            <a:off x="9741622" y="60415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9" name="Down Arrow 8"/>
          <p:cNvSpPr/>
          <p:nvPr/>
        </p:nvSpPr>
        <p:spPr>
          <a:xfrm>
            <a:off x="13079182" y="5509260"/>
            <a:ext cx="489858" cy="72172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0" name="Down Arrow 9"/>
          <p:cNvSpPr/>
          <p:nvPr/>
        </p:nvSpPr>
        <p:spPr>
          <a:xfrm rot="10800000">
            <a:off x="6495502" y="5994272"/>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1" name="Down Arrow 10"/>
          <p:cNvSpPr/>
          <p:nvPr/>
        </p:nvSpPr>
        <p:spPr>
          <a:xfrm rot="10800000">
            <a:off x="10842166" y="5470071"/>
            <a:ext cx="489858" cy="7136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3" name="Up-Down Arrow 12"/>
          <p:cNvSpPr/>
          <p:nvPr/>
        </p:nvSpPr>
        <p:spPr>
          <a:xfrm>
            <a:off x="11952513" y="4698656"/>
            <a:ext cx="404947" cy="244930"/>
          </a:xfrm>
          <a:prstGeom prst="upDownArrow">
            <a:avLst>
              <a:gd name="adj1" fmla="val 54838"/>
              <a:gd name="adj2" fmla="val 378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4" name="Down Arrow 13"/>
          <p:cNvSpPr/>
          <p:nvPr/>
        </p:nvSpPr>
        <p:spPr>
          <a:xfrm rot="10800000">
            <a:off x="1004777" y="6901455"/>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p>
        </p:txBody>
      </p:sp>
      <p:sp>
        <p:nvSpPr>
          <p:cNvPr id="15" name="TextBox 14"/>
          <p:cNvSpPr txBox="1"/>
          <p:nvPr/>
        </p:nvSpPr>
        <p:spPr>
          <a:xfrm>
            <a:off x="1494635" y="6812141"/>
            <a:ext cx="3583475" cy="707886"/>
          </a:xfrm>
          <a:prstGeom prst="rect">
            <a:avLst/>
          </a:prstGeom>
          <a:noFill/>
        </p:spPr>
        <p:txBody>
          <a:bodyPr wrap="square" rtlCol="0">
            <a:spAutoFit/>
          </a:bodyPr>
          <a:lstStyle/>
          <a:p>
            <a:r>
              <a:rPr lang="en-GB" sz="2000" dirty="0"/>
              <a:t>Foundation Message</a:t>
            </a:r>
          </a:p>
          <a:p>
            <a:r>
              <a:rPr lang="en-GB" sz="2000" dirty="0"/>
              <a:t>Device Vendor Message</a:t>
            </a:r>
            <a:endParaRPr lang="en-US" sz="2000" dirty="0"/>
          </a:p>
        </p:txBody>
      </p:sp>
      <p:sp>
        <p:nvSpPr>
          <p:cNvPr id="16" name="Down Arrow 15"/>
          <p:cNvSpPr/>
          <p:nvPr/>
        </p:nvSpPr>
        <p:spPr>
          <a:xfrm>
            <a:off x="1005841" y="7257720"/>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7" name="TextBox 16"/>
          <p:cNvSpPr txBox="1"/>
          <p:nvPr/>
        </p:nvSpPr>
        <p:spPr>
          <a:xfrm>
            <a:off x="5847757" y="7019365"/>
            <a:ext cx="8054381" cy="341632"/>
          </a:xfrm>
          <a:prstGeom prst="rect">
            <a:avLst/>
          </a:prstGeom>
          <a:noFill/>
        </p:spPr>
        <p:txBody>
          <a:bodyPr wrap="square" rtlCol="0">
            <a:spAutoFit/>
          </a:bodyPr>
          <a:lstStyle/>
          <a:p>
            <a:pPr algn="l">
              <a:lnSpc>
                <a:spcPct val="90000"/>
              </a:lnSpc>
              <a:spcAft>
                <a:spcPts val="400"/>
              </a:spcAft>
            </a:pPr>
            <a:r>
              <a:rPr lang="en-GB" sz="1800" dirty="0"/>
              <a:t>*All data/events processed through MSG Q logged to persistent storage</a:t>
            </a:r>
            <a:endParaRPr lang="en-US" sz="1800" dirty="0"/>
          </a:p>
        </p:txBody>
      </p:sp>
    </p:spTree>
    <p:extLst>
      <p:ext uri="{BB962C8B-B14F-4D97-AF65-F5344CB8AC3E}">
        <p14:creationId xmlns:p14="http://schemas.microsoft.com/office/powerpoint/2010/main" val="16637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1"/>
            <a:ext cx="12618720" cy="639535"/>
          </a:xfrm>
        </p:spPr>
        <p:txBody>
          <a:bodyPr>
            <a:normAutofit/>
          </a:bodyPr>
          <a:lstStyle/>
          <a:p>
            <a:pPr algn="ctr"/>
            <a:r>
              <a:rPr lang="en-GB" dirty="0"/>
              <a:t>Example Swim Lane 4 – Peter is Typing… Message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31808901"/>
              </p:ext>
            </p:extLst>
          </p:nvPr>
        </p:nvGraphicFramePr>
        <p:xfrm>
          <a:off x="705391" y="1216296"/>
          <a:ext cx="13177152" cy="5643563"/>
        </p:xfrm>
        <a:graphic>
          <a:graphicData uri="http://schemas.openxmlformats.org/drawingml/2006/table">
            <a:tbl>
              <a:tblPr firstRow="1" bandRow="1">
                <a:tableStyleId>{616DA210-FB5B-4158-B5E0-FEB733F419BA}</a:tableStyleId>
              </a:tblPr>
              <a:tblGrid>
                <a:gridCol w="1098096">
                  <a:extLst>
                    <a:ext uri="{9D8B030D-6E8A-4147-A177-3AD203B41FA5}">
                      <a16:colId xmlns:a16="http://schemas.microsoft.com/office/drawing/2014/main" val="20000"/>
                    </a:ext>
                  </a:extLst>
                </a:gridCol>
                <a:gridCol w="1098096">
                  <a:extLst>
                    <a:ext uri="{9D8B030D-6E8A-4147-A177-3AD203B41FA5}">
                      <a16:colId xmlns:a16="http://schemas.microsoft.com/office/drawing/2014/main" val="20001"/>
                    </a:ext>
                  </a:extLst>
                </a:gridCol>
                <a:gridCol w="1098096">
                  <a:extLst>
                    <a:ext uri="{9D8B030D-6E8A-4147-A177-3AD203B41FA5}">
                      <a16:colId xmlns:a16="http://schemas.microsoft.com/office/drawing/2014/main" val="20002"/>
                    </a:ext>
                  </a:extLst>
                </a:gridCol>
                <a:gridCol w="1098096">
                  <a:extLst>
                    <a:ext uri="{9D8B030D-6E8A-4147-A177-3AD203B41FA5}">
                      <a16:colId xmlns:a16="http://schemas.microsoft.com/office/drawing/2014/main" val="20003"/>
                    </a:ext>
                  </a:extLst>
                </a:gridCol>
                <a:gridCol w="1098096">
                  <a:extLst>
                    <a:ext uri="{9D8B030D-6E8A-4147-A177-3AD203B41FA5}">
                      <a16:colId xmlns:a16="http://schemas.microsoft.com/office/drawing/2014/main" val="20004"/>
                    </a:ext>
                  </a:extLst>
                </a:gridCol>
                <a:gridCol w="1098096">
                  <a:extLst>
                    <a:ext uri="{9D8B030D-6E8A-4147-A177-3AD203B41FA5}">
                      <a16:colId xmlns:a16="http://schemas.microsoft.com/office/drawing/2014/main" val="20005"/>
                    </a:ext>
                  </a:extLst>
                </a:gridCol>
                <a:gridCol w="1098096">
                  <a:extLst>
                    <a:ext uri="{9D8B030D-6E8A-4147-A177-3AD203B41FA5}">
                      <a16:colId xmlns:a16="http://schemas.microsoft.com/office/drawing/2014/main" val="20006"/>
                    </a:ext>
                  </a:extLst>
                </a:gridCol>
                <a:gridCol w="1098096">
                  <a:extLst>
                    <a:ext uri="{9D8B030D-6E8A-4147-A177-3AD203B41FA5}">
                      <a16:colId xmlns:a16="http://schemas.microsoft.com/office/drawing/2014/main" val="20007"/>
                    </a:ext>
                  </a:extLst>
                </a:gridCol>
                <a:gridCol w="1098096">
                  <a:extLst>
                    <a:ext uri="{9D8B030D-6E8A-4147-A177-3AD203B41FA5}">
                      <a16:colId xmlns:a16="http://schemas.microsoft.com/office/drawing/2014/main" val="20008"/>
                    </a:ext>
                  </a:extLst>
                </a:gridCol>
                <a:gridCol w="1098096">
                  <a:extLst>
                    <a:ext uri="{9D8B030D-6E8A-4147-A177-3AD203B41FA5}">
                      <a16:colId xmlns:a16="http://schemas.microsoft.com/office/drawing/2014/main" val="20009"/>
                    </a:ext>
                  </a:extLst>
                </a:gridCol>
                <a:gridCol w="1098096">
                  <a:extLst>
                    <a:ext uri="{9D8B030D-6E8A-4147-A177-3AD203B41FA5}">
                      <a16:colId xmlns:a16="http://schemas.microsoft.com/office/drawing/2014/main" val="20010"/>
                    </a:ext>
                  </a:extLst>
                </a:gridCol>
                <a:gridCol w="1098096">
                  <a:extLst>
                    <a:ext uri="{9D8B030D-6E8A-4147-A177-3AD203B41FA5}">
                      <a16:colId xmlns:a16="http://schemas.microsoft.com/office/drawing/2014/main" val="20011"/>
                    </a:ext>
                  </a:extLst>
                </a:gridCol>
              </a:tblGrid>
              <a:tr h="369043">
                <a:tc>
                  <a:txBody>
                    <a:bodyPr/>
                    <a:lstStyle/>
                    <a:p>
                      <a:endParaRPr lang="en-US" sz="1800" dirty="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tc>
                  <a:txBody>
                    <a:bodyPr/>
                    <a:lstStyle/>
                    <a:p>
                      <a:endParaRPr lang="en-US" sz="1000"/>
                    </a:p>
                  </a:txBody>
                  <a:tcPr marL="109728" marR="109728" marT="54864" marB="54864"/>
                </a:tc>
                <a:tc>
                  <a:txBody>
                    <a:bodyPr/>
                    <a:lstStyle/>
                    <a:p>
                      <a:endParaRPr lang="en-US" sz="1000" dirty="0"/>
                    </a:p>
                  </a:txBody>
                  <a:tcPr marL="109728" marR="109728" marT="54864" marB="54864"/>
                </a:tc>
                <a:extLst>
                  <a:ext uri="{0D108BD9-81ED-4DB2-BD59-A6C34878D82A}">
                    <a16:rowId xmlns:a16="http://schemas.microsoft.com/office/drawing/2014/main" val="10000"/>
                  </a:ext>
                </a:extLst>
              </a:tr>
              <a:tr h="717209">
                <a:tc>
                  <a:txBody>
                    <a:bodyPr/>
                    <a:lstStyle/>
                    <a:p>
                      <a:r>
                        <a:rPr lang="en-GB" sz="1400" dirty="0"/>
                        <a:t>ACAT</a:t>
                      </a:r>
                      <a:endParaRPr lang="en-GB" sz="1400" baseline="0" dirty="0"/>
                    </a:p>
                    <a:p>
                      <a:r>
                        <a:rPr lang="en-GB" sz="1200" baseline="0" dirty="0"/>
                        <a:t>(with TOBII)</a:t>
                      </a:r>
                      <a:endParaRPr lang="en-US" sz="1400" dirty="0"/>
                    </a:p>
                  </a:txBody>
                  <a:tcPr marL="109728" marR="109728" marT="54864" marB="54864"/>
                </a:tc>
                <a:tc>
                  <a:txBody>
                    <a:bodyPr/>
                    <a:lstStyle/>
                    <a:p>
                      <a:pPr marL="0" indent="0">
                        <a:buFont typeface="+mj-lt"/>
                        <a:buNone/>
                      </a:pPr>
                      <a:r>
                        <a:rPr lang="en-GB" sz="1000" dirty="0"/>
                        <a:t>After a suitable break in</a:t>
                      </a:r>
                      <a:r>
                        <a:rPr lang="en-GB" sz="1000" baseline="0" dirty="0"/>
                        <a:t> typing Peter starts to type</a:t>
                      </a:r>
                      <a:endParaRPr lang="en-US" sz="1000" dirty="0"/>
                    </a:p>
                  </a:txBody>
                  <a:tcPr marL="109728" marR="109728" marT="54864" marB="54864"/>
                </a:tc>
                <a:tc>
                  <a:txBody>
                    <a:bodyPr/>
                    <a:lstStyle/>
                    <a:p>
                      <a:pPr marL="0" indent="0">
                        <a:buFont typeface="+mj-lt"/>
                        <a:buNone/>
                      </a:pPr>
                      <a:r>
                        <a:rPr lang="en-GB" sz="1000" dirty="0"/>
                        <a:t>Send “Peter is Typing “EVENT MSG to MSGQ</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Peter selects</a:t>
                      </a:r>
                      <a:r>
                        <a:rPr lang="en-GB" sz="1000" baseline="0" dirty="0"/>
                        <a:t> “Speak” OR there is a gap in typing</a:t>
                      </a:r>
                      <a:endParaRPr lang="en-US" sz="1000" dirty="0"/>
                    </a:p>
                  </a:txBody>
                  <a:tcPr marL="109728" marR="109728" marT="54864" marB="54864"/>
                </a:tc>
                <a:tc>
                  <a:txBody>
                    <a:bodyPr/>
                    <a:lstStyle/>
                    <a:p>
                      <a:pPr marL="0" indent="0">
                        <a:buFont typeface="+mj-lt"/>
                        <a:buNone/>
                      </a:pPr>
                      <a:r>
                        <a:rPr lang="en-GB" sz="1000" dirty="0"/>
                        <a:t>Send “Peter is not Typing “EVENT MSG to MSGQ</a:t>
                      </a: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1"/>
                  </a:ext>
                </a:extLst>
              </a:tr>
              <a:tr h="691224">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400" baseline="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2"/>
                  </a:ext>
                </a:extLst>
              </a:tr>
              <a:tr h="515489">
                <a:tc>
                  <a:txBody>
                    <a:bodyPr/>
                    <a:lstStyle/>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3"/>
                  </a:ext>
                </a:extLst>
              </a:tr>
              <a:tr h="675020">
                <a:tc>
                  <a:txBody>
                    <a:bodyPr/>
                    <a:lstStyle/>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extLst>
                  <a:ext uri="{0D108BD9-81ED-4DB2-BD59-A6C34878D82A}">
                    <a16:rowId xmlns:a16="http://schemas.microsoft.com/office/drawing/2014/main" val="10004"/>
                  </a:ext>
                </a:extLst>
              </a:tr>
              <a:tr h="544778">
                <a:tc>
                  <a:txBody>
                    <a:bodyPr/>
                    <a:lstStyle/>
                    <a:p>
                      <a:r>
                        <a:rPr lang="en-GB" sz="1000" dirty="0"/>
                        <a:t>Peter Is Typing</a:t>
                      </a:r>
                      <a:r>
                        <a:rPr lang="en-GB" sz="1400" dirty="0"/>
                        <a:t> Display</a:t>
                      </a:r>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Displays Peter is Typing</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Display is cleared</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5"/>
                  </a:ext>
                </a:extLst>
              </a:tr>
              <a:tr h="675020">
                <a:tc>
                  <a:txBody>
                    <a:bodyPr/>
                    <a:lstStyle/>
                    <a:p>
                      <a:r>
                        <a:rPr lang="en-GB" sz="1400" dirty="0"/>
                        <a:t>Display Processor</a:t>
                      </a:r>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MSGQ</a:t>
                      </a:r>
                      <a:endParaRPr lang="en-US" sz="1000" dirty="0"/>
                    </a:p>
                  </a:txBody>
                  <a:tcPr marL="109728" marR="109728" marT="54864" marB="54864"/>
                </a:tc>
                <a:tc>
                  <a:txBody>
                    <a:bodyPr/>
                    <a:lstStyle/>
                    <a:p>
                      <a:pPr marL="0" indent="0">
                        <a:buFont typeface="+mj-lt"/>
                        <a:buNone/>
                      </a:pPr>
                      <a:r>
                        <a:rPr lang="en-GB" sz="1000" dirty="0"/>
                        <a:t>Drives Display to indicate Peter is Typing</a:t>
                      </a:r>
                      <a:endParaRPr lang="en-US" sz="1000" dirty="0"/>
                    </a:p>
                  </a:txBody>
                  <a:tcPr marL="109728" marR="109728" marT="54864" marB="54864"/>
                </a:tc>
                <a:tc>
                  <a:txBody>
                    <a:bodyPr/>
                    <a:lstStyle/>
                    <a:p>
                      <a:pPr marL="0" indent="0">
                        <a:buFont typeface="+mj-lt"/>
                        <a:buNone/>
                      </a:pPr>
                      <a:r>
                        <a:rPr lang="en-GB" sz="1000" dirty="0"/>
                        <a:t>Sends</a:t>
                      </a:r>
                      <a:r>
                        <a:rPr lang="en-GB" sz="1000" baseline="0" dirty="0"/>
                        <a:t> ACK MSG to MSGQ</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MSGQ</a:t>
                      </a:r>
                      <a:endParaRPr lang="en-US" sz="1000" dirty="0"/>
                    </a:p>
                  </a:txBody>
                  <a:tcPr marL="109728" marR="109728" marT="54864" marB="54864"/>
                </a:tc>
                <a:tc>
                  <a:txBody>
                    <a:bodyPr/>
                    <a:lstStyle/>
                    <a:p>
                      <a:pPr marL="0" indent="0">
                        <a:buFont typeface="+mj-lt"/>
                        <a:buNone/>
                      </a:pPr>
                      <a:r>
                        <a:rPr lang="en-GB" sz="1000" dirty="0"/>
                        <a:t>Drives Display to clear Peter is Typing message</a:t>
                      </a:r>
                      <a:endParaRPr lang="en-US" sz="1000" dirty="0"/>
                    </a:p>
                  </a:txBody>
                  <a:tcPr marL="109728" marR="109728" marT="54864" marB="54864"/>
                </a:tc>
                <a:tc>
                  <a:txBody>
                    <a:bodyPr/>
                    <a:lstStyle/>
                    <a:p>
                      <a:pPr marL="0" indent="0">
                        <a:buFont typeface="+mj-lt"/>
                        <a:buNone/>
                      </a:pPr>
                      <a:r>
                        <a:rPr lang="en-GB" sz="1000" dirty="0"/>
                        <a:t>Sends</a:t>
                      </a:r>
                      <a:r>
                        <a:rPr lang="en-GB" sz="1000" baseline="0" dirty="0"/>
                        <a:t> ACK MSG to MSGQ</a:t>
                      </a:r>
                      <a:endParaRPr lang="en-US" sz="1000" dirty="0"/>
                    </a:p>
                  </a:txBody>
                  <a:tcPr marL="109728" marR="109728" marT="54864" marB="54864"/>
                </a:tc>
                <a:extLst>
                  <a:ext uri="{0D108BD9-81ED-4DB2-BD59-A6C34878D82A}">
                    <a16:rowId xmlns:a16="http://schemas.microsoft.com/office/drawing/2014/main" val="10006"/>
                  </a:ext>
                </a:extLst>
              </a:tr>
              <a:tr h="675020">
                <a:tc>
                  <a:txBody>
                    <a:bodyPr/>
                    <a:lstStyle/>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endParaRPr lang="en-US" sz="1000" dirty="0"/>
                    </a:p>
                  </a:txBody>
                  <a:tcPr marL="109728" marR="109728" marT="54864" marB="54864"/>
                </a:tc>
                <a:tc>
                  <a:txBody>
                    <a:bodyPr/>
                    <a:lstStyle/>
                    <a:p>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extLst>
                  <a:ext uri="{0D108BD9-81ED-4DB2-BD59-A6C34878D82A}">
                    <a16:rowId xmlns:a16="http://schemas.microsoft.com/office/drawing/2014/main" val="10007"/>
                  </a:ext>
                </a:extLst>
              </a:tr>
              <a:tr h="590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*MSG</a:t>
                      </a:r>
                      <a:r>
                        <a:rPr lang="en-GB" sz="1400" baseline="0" dirty="0"/>
                        <a:t> Q</a:t>
                      </a:r>
                    </a:p>
                    <a:p>
                      <a:endParaRPr lang="en-US" sz="14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ACAT</a:t>
                      </a:r>
                      <a:endParaRPr lang="en-US" sz="1000" dirty="0"/>
                    </a:p>
                  </a:txBody>
                  <a:tcPr marL="109728" marR="109728" marT="54864" marB="54864"/>
                </a:tc>
                <a:tc>
                  <a:txBody>
                    <a:bodyPr/>
                    <a:lstStyle/>
                    <a:p>
                      <a:pPr marL="0" indent="0">
                        <a:buFont typeface="+mj-lt"/>
                        <a:buNone/>
                      </a:pPr>
                      <a:r>
                        <a:rPr lang="en-GB" sz="1000" dirty="0"/>
                        <a:t>Forwards EVENT MSG to Display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ACK MSG from Display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EVENT MSG from ACAT</a:t>
                      </a:r>
                      <a:endParaRPr lang="en-US" sz="1000" dirty="0"/>
                    </a:p>
                  </a:txBody>
                  <a:tcPr marL="109728" marR="109728" marT="54864" marB="54864"/>
                </a:tc>
                <a:tc>
                  <a:txBody>
                    <a:bodyPr/>
                    <a:lstStyle/>
                    <a:p>
                      <a:pPr marL="0" indent="0">
                        <a:buFont typeface="+mj-lt"/>
                        <a:buNone/>
                      </a:pPr>
                      <a:r>
                        <a:rPr lang="en-GB" sz="1000" dirty="0"/>
                        <a:t>Forwards EVENT MSG to Display Processor</a:t>
                      </a:r>
                      <a:endParaRPr lang="en-US" sz="1000" dirty="0"/>
                    </a:p>
                  </a:txBody>
                  <a:tcPr marL="109728" marR="109728" marT="54864" marB="54864"/>
                </a:tc>
                <a:tc>
                  <a:txBody>
                    <a:bodyPr/>
                    <a:lstStyle/>
                    <a:p>
                      <a:pPr marL="0" indent="0">
                        <a:buFont typeface="+mj-lt"/>
                        <a:buNone/>
                      </a:pPr>
                      <a:r>
                        <a:rPr lang="en-GB" sz="1000" dirty="0"/>
                        <a:t>Forwards MSG to Device C Processor</a:t>
                      </a:r>
                      <a:endParaRPr lang="en-US" sz="1000" dirty="0"/>
                    </a:p>
                  </a:txBody>
                  <a:tcPr marL="109728" marR="109728" marT="54864" marB="54864"/>
                </a:tc>
                <a:tc>
                  <a:txBody>
                    <a:bodyPr/>
                    <a:lstStyle/>
                    <a:p>
                      <a:pPr marL="0" indent="0">
                        <a:buFont typeface="+mj-lt"/>
                        <a:buNone/>
                      </a:pPr>
                      <a:endParaRPr lang="en-US" sz="1000" dirty="0"/>
                    </a:p>
                  </a:txBody>
                  <a:tcPr marL="109728" marR="109728" marT="54864" marB="54864"/>
                </a:tc>
                <a:tc>
                  <a:txBody>
                    <a:bodyPr/>
                    <a:lstStyle/>
                    <a:p>
                      <a:pPr marL="0" indent="0">
                        <a:buFont typeface="+mj-lt"/>
                        <a:buNone/>
                      </a:pPr>
                      <a:r>
                        <a:rPr lang="en-GB" sz="1000" dirty="0"/>
                        <a:t>Receives ACK MSG from Display Processor</a:t>
                      </a:r>
                      <a:endParaRPr lang="en-US" sz="1000" dirty="0"/>
                    </a:p>
                  </a:txBody>
                  <a:tcPr marL="109728" marR="109728" marT="54864" marB="54864"/>
                </a:tc>
                <a:extLst>
                  <a:ext uri="{0D108BD9-81ED-4DB2-BD59-A6C34878D82A}">
                    <a16:rowId xmlns:a16="http://schemas.microsoft.com/office/drawing/2014/main" val="10008"/>
                  </a:ext>
                </a:extLst>
              </a:tr>
            </a:tbl>
          </a:graphicData>
        </a:graphic>
      </p:graphicFrame>
      <p:sp>
        <p:nvSpPr>
          <p:cNvPr id="6" name="Down Arrow 5"/>
          <p:cNvSpPr/>
          <p:nvPr/>
        </p:nvSpPr>
        <p:spPr>
          <a:xfrm>
            <a:off x="3157941" y="2281287"/>
            <a:ext cx="489858" cy="398740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9" name="Down Arrow 8"/>
          <p:cNvSpPr/>
          <p:nvPr/>
        </p:nvSpPr>
        <p:spPr>
          <a:xfrm>
            <a:off x="13101032" y="5356209"/>
            <a:ext cx="489858" cy="72172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0" name="Down Arrow 9"/>
          <p:cNvSpPr/>
          <p:nvPr/>
        </p:nvSpPr>
        <p:spPr>
          <a:xfrm rot="10800000">
            <a:off x="5357899" y="4603950"/>
            <a:ext cx="489858" cy="189412"/>
          </a:xfrm>
          <a:prstGeom prst="downArrow">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1" name="Down Arrow 10"/>
          <p:cNvSpPr/>
          <p:nvPr/>
        </p:nvSpPr>
        <p:spPr>
          <a:xfrm rot="10800000">
            <a:off x="10842166" y="5470071"/>
            <a:ext cx="489858" cy="7136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4" name="Down Arrow 13"/>
          <p:cNvSpPr/>
          <p:nvPr/>
        </p:nvSpPr>
        <p:spPr>
          <a:xfrm rot="10800000">
            <a:off x="1004777" y="6901455"/>
            <a:ext cx="489858" cy="18941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dirty="0"/>
          </a:p>
        </p:txBody>
      </p:sp>
      <p:sp>
        <p:nvSpPr>
          <p:cNvPr id="15" name="TextBox 14"/>
          <p:cNvSpPr txBox="1"/>
          <p:nvPr/>
        </p:nvSpPr>
        <p:spPr>
          <a:xfrm>
            <a:off x="1494635" y="6812141"/>
            <a:ext cx="3583475" cy="707886"/>
          </a:xfrm>
          <a:prstGeom prst="rect">
            <a:avLst/>
          </a:prstGeom>
          <a:noFill/>
        </p:spPr>
        <p:txBody>
          <a:bodyPr wrap="square" rtlCol="0">
            <a:spAutoFit/>
          </a:bodyPr>
          <a:lstStyle/>
          <a:p>
            <a:r>
              <a:rPr lang="en-GB" sz="2000" dirty="0"/>
              <a:t>Foundation Message</a:t>
            </a:r>
          </a:p>
          <a:p>
            <a:r>
              <a:rPr lang="en-GB" sz="2000" dirty="0"/>
              <a:t>Device Vendor Message</a:t>
            </a:r>
            <a:endParaRPr lang="en-US" sz="2000" dirty="0"/>
          </a:p>
        </p:txBody>
      </p:sp>
      <p:sp>
        <p:nvSpPr>
          <p:cNvPr id="16" name="Down Arrow 15"/>
          <p:cNvSpPr/>
          <p:nvPr/>
        </p:nvSpPr>
        <p:spPr>
          <a:xfrm>
            <a:off x="1005841" y="7257720"/>
            <a:ext cx="489858" cy="18941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000"/>
          </a:p>
        </p:txBody>
      </p:sp>
      <p:sp>
        <p:nvSpPr>
          <p:cNvPr id="17" name="TextBox 16"/>
          <p:cNvSpPr txBox="1"/>
          <p:nvPr/>
        </p:nvSpPr>
        <p:spPr>
          <a:xfrm>
            <a:off x="5847757" y="7019365"/>
            <a:ext cx="8054381" cy="341632"/>
          </a:xfrm>
          <a:prstGeom prst="rect">
            <a:avLst/>
          </a:prstGeom>
          <a:noFill/>
        </p:spPr>
        <p:txBody>
          <a:bodyPr wrap="square" rtlCol="0">
            <a:spAutoFit/>
          </a:bodyPr>
          <a:lstStyle/>
          <a:p>
            <a:pPr algn="l">
              <a:lnSpc>
                <a:spcPct val="90000"/>
              </a:lnSpc>
              <a:spcAft>
                <a:spcPts val="400"/>
              </a:spcAft>
            </a:pPr>
            <a:r>
              <a:rPr lang="en-GB" sz="1800" dirty="0"/>
              <a:t>*All data/events processed through MSG Q logged to persistent storage</a:t>
            </a:r>
            <a:endParaRPr lang="en-US" sz="1800" dirty="0"/>
          </a:p>
        </p:txBody>
      </p:sp>
      <p:sp>
        <p:nvSpPr>
          <p:cNvPr id="18" name="Down Arrow 17"/>
          <p:cNvSpPr/>
          <p:nvPr/>
        </p:nvSpPr>
        <p:spPr>
          <a:xfrm rot="10800000">
            <a:off x="4258485" y="5297864"/>
            <a:ext cx="489858" cy="83841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19" name="Down Arrow 18"/>
          <p:cNvSpPr/>
          <p:nvPr/>
        </p:nvSpPr>
        <p:spPr>
          <a:xfrm>
            <a:off x="6425369" y="5297865"/>
            <a:ext cx="489858" cy="83841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20" name="Down Arrow 19"/>
          <p:cNvSpPr/>
          <p:nvPr/>
        </p:nvSpPr>
        <p:spPr>
          <a:xfrm>
            <a:off x="8674152" y="2243580"/>
            <a:ext cx="489858" cy="398740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21" name="Down Arrow 20"/>
          <p:cNvSpPr/>
          <p:nvPr/>
        </p:nvSpPr>
        <p:spPr>
          <a:xfrm rot="10800000">
            <a:off x="11990405" y="4603950"/>
            <a:ext cx="489858" cy="189412"/>
          </a:xfrm>
          <a:prstGeom prst="downArrow">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000"/>
          </a:p>
        </p:txBody>
      </p:sp>
      <p:sp>
        <p:nvSpPr>
          <p:cNvPr id="4" name="Oval 3"/>
          <p:cNvSpPr/>
          <p:nvPr/>
        </p:nvSpPr>
        <p:spPr>
          <a:xfrm>
            <a:off x="85289" y="4477565"/>
            <a:ext cx="735291" cy="631596"/>
          </a:xfrm>
          <a:prstGeom prst="ellipse">
            <a:avLst/>
          </a:prstGeom>
          <a:ln>
            <a:noFill/>
          </a:ln>
        </p:spPr>
        <p:style>
          <a:lnRef idx="0">
            <a:schemeClr val="accent1"/>
          </a:lnRef>
          <a:fillRef idx="1">
            <a:schemeClr val="accent1"/>
          </a:fillRef>
          <a:effectRef idx="0">
            <a:schemeClr val="accent1"/>
          </a:effectRef>
          <a:fontRef idx="minor">
            <a:schemeClr val="lt1"/>
          </a:fontRef>
        </p:style>
        <p:txBody>
          <a:bodyPr wrap="none" rtlCol="0" anchor="ctr"/>
          <a:lstStyle/>
          <a:p>
            <a:pPr algn="ctr"/>
            <a:r>
              <a:rPr lang="en-GB" sz="1200" dirty="0">
                <a:latin typeface="Arial Narrow" panose="020B0606020202030204" pitchFamily="34" charset="0"/>
              </a:rPr>
              <a:t>Device</a:t>
            </a:r>
            <a:br>
              <a:rPr lang="en-GB" sz="1200" dirty="0">
                <a:latin typeface="Arial Narrow" panose="020B0606020202030204" pitchFamily="34" charset="0"/>
              </a:rPr>
            </a:br>
            <a:r>
              <a:rPr lang="en-GB" sz="1200" dirty="0">
                <a:latin typeface="Arial Narrow" panose="020B0606020202030204" pitchFamily="34" charset="0"/>
              </a:rPr>
              <a:t>C on</a:t>
            </a:r>
            <a:br>
              <a:rPr lang="en-GB" sz="1200" dirty="0">
                <a:latin typeface="Arial Narrow" panose="020B0606020202030204" pitchFamily="34" charset="0"/>
              </a:rPr>
            </a:br>
            <a:r>
              <a:rPr lang="en-GB" sz="1200" dirty="0">
                <a:latin typeface="Arial Narrow" panose="020B0606020202030204" pitchFamily="34" charset="0"/>
              </a:rPr>
              <a:t>diagram</a:t>
            </a:r>
            <a:endParaRPr lang="en-US" sz="1200" dirty="0">
              <a:latin typeface="Arial Narrow" panose="020B0606020202030204" pitchFamily="34" charset="0"/>
            </a:endParaRPr>
          </a:p>
        </p:txBody>
      </p:sp>
    </p:spTree>
    <p:extLst>
      <p:ext uri="{BB962C8B-B14F-4D97-AF65-F5344CB8AC3E}">
        <p14:creationId xmlns:p14="http://schemas.microsoft.com/office/powerpoint/2010/main" val="168083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fontScale="92500" lnSpcReduction="20000"/>
          </a:bodyPr>
          <a:lstStyle/>
          <a:p>
            <a:r>
              <a:rPr lang="en-US" dirty="0">
                <a:solidFill>
                  <a:schemeClr val="accent1"/>
                </a:solidFill>
              </a:rPr>
              <a:t>From the detail provided in this deck, the key selections to be made are as follows:</a:t>
            </a:r>
          </a:p>
          <a:p>
            <a:pPr marL="342900" indent="-342900">
              <a:buFont typeface="Arial" panose="020B0604020202020204" pitchFamily="34" charset="0"/>
              <a:buChar char="•"/>
            </a:pPr>
            <a:r>
              <a:rPr lang="en-GB" b="0" dirty="0"/>
              <a:t>Real/Time Message Based Event Hub – this is the core of the solution and is used/consumed by all major </a:t>
            </a:r>
            <a:r>
              <a:rPr lang="en-GB" b="0" dirty="0" err="1"/>
              <a:t>componets</a:t>
            </a:r>
            <a:r>
              <a:rPr lang="en-GB" b="0" dirty="0"/>
              <a:t> or </a:t>
            </a:r>
            <a:r>
              <a:rPr lang="en-GB" b="0" dirty="0" err="1"/>
              <a:t>microservices</a:t>
            </a:r>
            <a:endParaRPr lang="en-GB" b="0" dirty="0"/>
          </a:p>
          <a:p>
            <a:pPr marL="342900" indent="-342900">
              <a:buFont typeface="Arial" panose="020B0604020202020204" pitchFamily="34" charset="0"/>
              <a:buChar char="•"/>
            </a:pPr>
            <a:r>
              <a:rPr lang="en-GB" b="0" dirty="0"/>
              <a:t>Persistent Storage – this is the core of the post-real-time solution for ongoing analytics and reporting</a:t>
            </a:r>
          </a:p>
          <a:p>
            <a:pPr marL="342900" indent="-342900">
              <a:buFont typeface="Arial" panose="020B0604020202020204" pitchFamily="34" charset="0"/>
              <a:buChar char="•"/>
            </a:pPr>
            <a:r>
              <a:rPr lang="en-GB" b="0" dirty="0"/>
              <a:t>Hyper Scalar Selection – this is the host platform for cloud related components</a:t>
            </a:r>
          </a:p>
          <a:p>
            <a:pPr marL="342900" indent="-342900">
              <a:buFont typeface="Arial" panose="020B0604020202020204" pitchFamily="34" charset="0"/>
              <a:buChar char="•"/>
            </a:pPr>
            <a:r>
              <a:rPr lang="en-GB" b="0" dirty="0"/>
              <a:t>Foundation API Standards – API standards provide the common access route for multiple </a:t>
            </a:r>
            <a:r>
              <a:rPr lang="en-GB" b="0" dirty="0" err="1"/>
              <a:t>microservices</a:t>
            </a:r>
            <a:r>
              <a:rPr lang="en-GB" b="0" dirty="0"/>
              <a:t> produced by multiple partners</a:t>
            </a:r>
          </a:p>
          <a:p>
            <a:pPr marL="342900" indent="-342900">
              <a:buFont typeface="Arial" panose="020B0604020202020204" pitchFamily="34" charset="0"/>
              <a:buChar char="•"/>
            </a:pPr>
            <a:r>
              <a:rPr lang="en-GB" b="0" dirty="0"/>
              <a:t>Foundation Data and Data Flow Standards – complementing the API standards, Data and associated Data Flow standards provide the required vehicles for the creation of multiple </a:t>
            </a:r>
            <a:r>
              <a:rPr lang="en-GB" b="0" dirty="0" err="1"/>
              <a:t>microservices</a:t>
            </a:r>
            <a:r>
              <a:rPr lang="en-GB" b="0" dirty="0"/>
              <a:t> being produced by multiple vendors</a:t>
            </a:r>
          </a:p>
          <a:p>
            <a:r>
              <a:rPr lang="en-GB" dirty="0">
                <a:solidFill>
                  <a:schemeClr val="accent1"/>
                </a:solidFill>
              </a:rPr>
              <a:t>There are other selections that need to be made but these do not constitute key architecture decisions</a:t>
            </a:r>
          </a:p>
          <a:p>
            <a:pPr marL="342900" indent="-342900">
              <a:buFont typeface="Arial" panose="020B0604020202020204" pitchFamily="34" charset="0"/>
              <a:buChar char="•"/>
            </a:pPr>
            <a:r>
              <a:rPr lang="en-GB" b="0" dirty="0"/>
              <a:t>Commodity Compute Operating System</a:t>
            </a:r>
          </a:p>
          <a:p>
            <a:pPr marL="342900" indent="-342900">
              <a:buFont typeface="Arial" panose="020B0604020202020204" pitchFamily="34" charset="0"/>
              <a:buChar char="•"/>
            </a:pPr>
            <a:r>
              <a:rPr lang="en-GB" b="0" dirty="0"/>
              <a:t>Programming Language Choice</a:t>
            </a:r>
          </a:p>
          <a:p>
            <a:pPr marL="342900" indent="-342900">
              <a:buFont typeface="Arial" panose="020B0604020202020204" pitchFamily="34" charset="0"/>
              <a:buChar char="•"/>
            </a:pPr>
            <a:r>
              <a:rPr lang="en-GB" b="0" dirty="0"/>
              <a:t>Hardware Device Choice</a:t>
            </a:r>
          </a:p>
          <a:p>
            <a:r>
              <a:rPr lang="en-GB" dirty="0">
                <a:solidFill>
                  <a:schemeClr val="accent1"/>
                </a:solidFill>
              </a:rPr>
              <a:t>This version of the document assumes, wherever possible, the architecture will be based on Amazon (AWS) solutions – the next slides will document each of the selections as derived from the AWS Reference Architecture for Connected Medical Devices (RA4CMD).</a:t>
            </a:r>
            <a:endParaRPr lang="en-GB" b="0" dirty="0"/>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Option Selections</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296475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graphicFrame>
        <p:nvGraphicFramePr>
          <p:cNvPr id="8" name="Table 7">
            <a:extLst>
              <a:ext uri="{FF2B5EF4-FFF2-40B4-BE49-F238E27FC236}">
                <a16:creationId xmlns:a16="http://schemas.microsoft.com/office/drawing/2014/main" id="{9FF01DB6-FFA0-4F5E-AA4F-188CAB3D1438}"/>
              </a:ext>
            </a:extLst>
          </p:cNvPr>
          <p:cNvGraphicFramePr>
            <a:graphicFrameLocks noGrp="1"/>
          </p:cNvGraphicFramePr>
          <p:nvPr>
            <p:extLst>
              <p:ext uri="{D42A27DB-BD31-4B8C-83A1-F6EECF244321}">
                <p14:modId xmlns:p14="http://schemas.microsoft.com/office/powerpoint/2010/main" val="2033106783"/>
              </p:ext>
            </p:extLst>
          </p:nvPr>
        </p:nvGraphicFramePr>
        <p:xfrm>
          <a:off x="1127940" y="1348580"/>
          <a:ext cx="12374519" cy="6173370"/>
        </p:xfrm>
        <a:graphic>
          <a:graphicData uri="http://schemas.openxmlformats.org/drawingml/2006/table">
            <a:tbl>
              <a:tblPr firstRow="1" bandRow="1"/>
              <a:tblGrid>
                <a:gridCol w="8659368">
                  <a:extLst>
                    <a:ext uri="{9D8B030D-6E8A-4147-A177-3AD203B41FA5}">
                      <a16:colId xmlns:a16="http://schemas.microsoft.com/office/drawing/2014/main" val="366164871"/>
                    </a:ext>
                  </a:extLst>
                </a:gridCol>
                <a:gridCol w="3715151">
                  <a:extLst>
                    <a:ext uri="{9D8B030D-6E8A-4147-A177-3AD203B41FA5}">
                      <a16:colId xmlns:a16="http://schemas.microsoft.com/office/drawing/2014/main" val="3793889646"/>
                    </a:ext>
                  </a:extLst>
                </a:gridCol>
              </a:tblGrid>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US" sz="2400" b="1" dirty="0">
                          <a:solidFill>
                            <a:schemeClr val="accent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1" dirty="0">
                        <a:solidFill>
                          <a:schemeClr val="accent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600554"/>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a:solidFill>
                            <a:schemeClr val="tx1"/>
                          </a:solidFill>
                        </a:rPr>
                        <a:t>Architectural Principles</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a:solidFill>
                            <a:schemeClr val="tx1"/>
                          </a:solidFill>
                        </a:rPr>
                        <a:t>Requirements View</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113994"/>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lang="en-GB" sz="2400" b="0" dirty="0">
                          <a:solidFill>
                            <a:schemeClr val="tx1"/>
                          </a:solidFill>
                        </a:rPr>
                        <a:t>Logical View</a:t>
                      </a: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Arial"/>
                          <a:ea typeface="+mn-ea"/>
                          <a:cs typeface="+mn-cs"/>
                        </a:rPr>
                        <a:t>Networks View</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4722705"/>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Arial"/>
                          <a:ea typeface="+mn-ea"/>
                          <a:cs typeface="+mn-cs"/>
                        </a:rPr>
                        <a:t>Physical View</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Arial"/>
                          <a:ea typeface="+mn-ea"/>
                          <a:cs typeface="+mn-cs"/>
                        </a:rPr>
                        <a:t>Software/Apps View</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5989047"/>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Arial"/>
                          <a:ea typeface="+mn-ea"/>
                          <a:cs typeface="+mn-cs"/>
                        </a:rPr>
                        <a:t>Data Views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685930">
                <a:tc>
                  <a:txBody>
                    <a:bodyPr/>
                    <a:lstStyle/>
                    <a:p>
                      <a:pPr marL="0" marR="0" lvl="0" indent="0" algn="l" defTabSz="1219151"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Arial"/>
                          <a:ea typeface="+mn-ea"/>
                          <a:cs typeface="+mn-cs"/>
                        </a:rPr>
                        <a:t>AWS Reference Architecture for Connected Medical Devices</a:t>
                      </a: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tx1"/>
                        </a:solidFill>
                        <a:effectLst/>
                        <a:uLnTx/>
                        <a:uFillTx/>
                        <a:latin typeface="Arial"/>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6741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Following sessions between AWS Team (dedicated to DXC) and SMF Team the following has been proposed by the AWS team as a starting point:</a:t>
            </a:r>
          </a:p>
          <a:p>
            <a:pPr algn="ctr"/>
            <a:r>
              <a:rPr lang="en-US" b="0" dirty="0"/>
              <a:t>    </a:t>
            </a:r>
            <a:r>
              <a:rPr lang="en-US" b="0" u="sng" dirty="0"/>
              <a:t>AWS Reference Architecture for Connected Medical Devices with AWS IoT</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AWS Reference Architecture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Reference Architecture</a:t>
            </a:r>
          </a:p>
        </p:txBody>
      </p:sp>
      <p:pic>
        <p:nvPicPr>
          <p:cNvPr id="4" name="Picture 3" descr="A picture containing graphical user interface&#10;&#10;Description automatically generated">
            <a:extLst>
              <a:ext uri="{FF2B5EF4-FFF2-40B4-BE49-F238E27FC236}">
                <a16:creationId xmlns:a16="http://schemas.microsoft.com/office/drawing/2014/main" id="{1C70E204-1EE8-4276-9491-C2B35ACB2CE0}"/>
              </a:ext>
            </a:extLst>
          </p:cNvPr>
          <p:cNvPicPr>
            <a:picLocks noChangeAspect="1"/>
          </p:cNvPicPr>
          <p:nvPr/>
        </p:nvPicPr>
        <p:blipFill rotWithShape="1">
          <a:blip r:embed="rId2"/>
          <a:srcRect t="15103" b="6964"/>
          <a:stretch/>
        </p:blipFill>
        <p:spPr>
          <a:xfrm>
            <a:off x="2985605" y="2669458"/>
            <a:ext cx="8659191" cy="4920378"/>
          </a:xfrm>
          <a:prstGeom prst="rect">
            <a:avLst/>
          </a:prstGeom>
        </p:spPr>
      </p:pic>
      <p:sp>
        <p:nvSpPr>
          <p:cNvPr id="6" name="TextBox 5">
            <a:extLst>
              <a:ext uri="{FF2B5EF4-FFF2-40B4-BE49-F238E27FC236}">
                <a16:creationId xmlns:a16="http://schemas.microsoft.com/office/drawing/2014/main" id="{7FFE4F77-2F62-45DE-A0F0-E1953FA11D07}"/>
              </a:ext>
            </a:extLst>
          </p:cNvPr>
          <p:cNvSpPr txBox="1"/>
          <p:nvPr/>
        </p:nvSpPr>
        <p:spPr>
          <a:xfrm>
            <a:off x="11644795" y="5009087"/>
            <a:ext cx="2672868" cy="2581219"/>
          </a:xfrm>
          <a:prstGeom prst="rect">
            <a:avLst/>
          </a:prstGeom>
          <a:noFill/>
        </p:spPr>
        <p:txBody>
          <a:bodyPr wrap="square" rtlCol="0">
            <a:spAutoFit/>
          </a:bodyPr>
          <a:lstStyle/>
          <a:p>
            <a:pPr algn="l">
              <a:lnSpc>
                <a:spcPct val="90000"/>
              </a:lnSpc>
              <a:spcAft>
                <a:spcPts val="400"/>
              </a:spcAft>
            </a:pPr>
            <a:r>
              <a:rPr lang="en-GB" sz="1600" dirty="0"/>
              <a:t>Target:</a:t>
            </a:r>
            <a:br>
              <a:rPr lang="en-GB" sz="1600" dirty="0"/>
            </a:br>
            <a:r>
              <a:rPr lang="en-GB" sz="1600" dirty="0"/>
              <a:t>Manufacturer managed Medical Devices in hospitals, clinics and homes.</a:t>
            </a:r>
          </a:p>
          <a:p>
            <a:pPr algn="l">
              <a:lnSpc>
                <a:spcPct val="90000"/>
              </a:lnSpc>
              <a:spcAft>
                <a:spcPts val="400"/>
              </a:spcAft>
            </a:pPr>
            <a:r>
              <a:rPr lang="en-GB" sz="1600" dirty="0"/>
              <a:t>Coverage:</a:t>
            </a:r>
            <a:br>
              <a:rPr lang="en-GB" sz="1600" dirty="0"/>
            </a:br>
            <a:r>
              <a:rPr lang="en-GB" sz="1600" dirty="0"/>
              <a:t>Device Management, Data Collection and insights fir better patient care, cost savings and new business models</a:t>
            </a:r>
          </a:p>
        </p:txBody>
      </p:sp>
    </p:spTree>
    <p:extLst>
      <p:ext uri="{BB962C8B-B14F-4D97-AF65-F5344CB8AC3E}">
        <p14:creationId xmlns:p14="http://schemas.microsoft.com/office/powerpoint/2010/main" val="2582255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b="0" u="sng" dirty="0"/>
              <a:t>AWS Reference Architecture for Connected Medical Devices with AWS IoT</a:t>
            </a:r>
          </a:p>
        </p:txBody>
      </p:sp>
      <p:sp>
        <p:nvSpPr>
          <p:cNvPr id="2" name="Title 1"/>
          <p:cNvSpPr>
            <a:spLocks noGrp="1"/>
          </p:cNvSpPr>
          <p:nvPr>
            <p:ph type="title"/>
          </p:nvPr>
        </p:nvSpPr>
        <p:spPr>
          <a:xfrm>
            <a:off x="685800" y="639764"/>
            <a:ext cx="13258800" cy="865238"/>
          </a:xfrm>
        </p:spPr>
        <p:txBody>
          <a:bodyPr>
            <a:normAutofit/>
          </a:bodyPr>
          <a:lstStyle/>
          <a:p>
            <a:r>
              <a:rPr lang="en-US" sz="4000" dirty="0"/>
              <a:t>AWS Reference Architecture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Reference Architecture</a:t>
            </a:r>
          </a:p>
        </p:txBody>
      </p:sp>
      <p:pic>
        <p:nvPicPr>
          <p:cNvPr id="4" name="Picture 3" descr="A picture containing graphical user interface&#10;&#10;Description automatically generated">
            <a:extLst>
              <a:ext uri="{FF2B5EF4-FFF2-40B4-BE49-F238E27FC236}">
                <a16:creationId xmlns:a16="http://schemas.microsoft.com/office/drawing/2014/main" id="{1C70E204-1EE8-4276-9491-C2B35ACB2CE0}"/>
              </a:ext>
            </a:extLst>
          </p:cNvPr>
          <p:cNvPicPr>
            <a:picLocks noChangeAspect="1"/>
          </p:cNvPicPr>
          <p:nvPr/>
        </p:nvPicPr>
        <p:blipFill rotWithShape="1">
          <a:blip r:embed="rId2"/>
          <a:srcRect t="15103" b="6964"/>
          <a:stretch/>
        </p:blipFill>
        <p:spPr>
          <a:xfrm>
            <a:off x="450654" y="1883757"/>
            <a:ext cx="8812142" cy="5007288"/>
          </a:xfrm>
          <a:prstGeom prst="rect">
            <a:avLst/>
          </a:prstGeom>
        </p:spPr>
      </p:pic>
      <p:pic>
        <p:nvPicPr>
          <p:cNvPr id="5" name="Picture 4" descr="Text&#10;&#10;Description automatically generated">
            <a:extLst>
              <a:ext uri="{FF2B5EF4-FFF2-40B4-BE49-F238E27FC236}">
                <a16:creationId xmlns:a16="http://schemas.microsoft.com/office/drawing/2014/main" id="{45FC8A74-1DFA-4F82-8F25-7E1457E7E8DA}"/>
              </a:ext>
            </a:extLst>
          </p:cNvPr>
          <p:cNvPicPr>
            <a:picLocks noChangeAspect="1"/>
          </p:cNvPicPr>
          <p:nvPr/>
        </p:nvPicPr>
        <p:blipFill rotWithShape="1">
          <a:blip r:embed="rId3"/>
          <a:srcRect l="2418" t="13475" r="4725" b="41280"/>
          <a:stretch/>
        </p:blipFill>
        <p:spPr>
          <a:xfrm>
            <a:off x="10737748" y="868381"/>
            <a:ext cx="3653730" cy="3723406"/>
          </a:xfrm>
          <a:prstGeom prst="rect">
            <a:avLst/>
          </a:prstGeom>
        </p:spPr>
      </p:pic>
      <p:pic>
        <p:nvPicPr>
          <p:cNvPr id="13" name="Picture 12" descr="Text&#10;&#10;Description automatically generated">
            <a:extLst>
              <a:ext uri="{FF2B5EF4-FFF2-40B4-BE49-F238E27FC236}">
                <a16:creationId xmlns:a16="http://schemas.microsoft.com/office/drawing/2014/main" id="{16FE437E-769B-4DFA-9EC1-801FFC8E66D4}"/>
              </a:ext>
            </a:extLst>
          </p:cNvPr>
          <p:cNvPicPr>
            <a:picLocks noChangeAspect="1"/>
          </p:cNvPicPr>
          <p:nvPr/>
        </p:nvPicPr>
        <p:blipFill rotWithShape="1">
          <a:blip r:embed="rId3"/>
          <a:srcRect l="2899" t="58488" b="2074"/>
          <a:stretch/>
        </p:blipFill>
        <p:spPr>
          <a:xfrm>
            <a:off x="10737748" y="4387401"/>
            <a:ext cx="3820683" cy="3245670"/>
          </a:xfrm>
          <a:prstGeom prst="rect">
            <a:avLst/>
          </a:prstGeom>
        </p:spPr>
      </p:pic>
      <p:pic>
        <p:nvPicPr>
          <p:cNvPr id="14" name="Picture 13" descr="Text&#10;&#10;Description automatically generated">
            <a:extLst>
              <a:ext uri="{FF2B5EF4-FFF2-40B4-BE49-F238E27FC236}">
                <a16:creationId xmlns:a16="http://schemas.microsoft.com/office/drawing/2014/main" id="{A0DA4E7A-FC0E-464F-8658-1368EA7CDFFC}"/>
              </a:ext>
            </a:extLst>
          </p:cNvPr>
          <p:cNvPicPr>
            <a:picLocks noChangeAspect="1"/>
          </p:cNvPicPr>
          <p:nvPr/>
        </p:nvPicPr>
        <p:blipFill rotWithShape="1">
          <a:blip r:embed="rId3"/>
          <a:srcRect l="5516" r="5180" b="93065"/>
          <a:stretch/>
        </p:blipFill>
        <p:spPr>
          <a:xfrm>
            <a:off x="2197866" y="6854544"/>
            <a:ext cx="3513908" cy="570659"/>
          </a:xfrm>
          <a:prstGeom prst="rect">
            <a:avLst/>
          </a:prstGeom>
        </p:spPr>
      </p:pic>
      <p:pic>
        <p:nvPicPr>
          <p:cNvPr id="15" name="Picture 14" descr="Text&#10;&#10;Description automatically generated">
            <a:extLst>
              <a:ext uri="{FF2B5EF4-FFF2-40B4-BE49-F238E27FC236}">
                <a16:creationId xmlns:a16="http://schemas.microsoft.com/office/drawing/2014/main" id="{D40F6F12-D50B-4F71-87D4-081C488375FD}"/>
              </a:ext>
            </a:extLst>
          </p:cNvPr>
          <p:cNvPicPr>
            <a:picLocks noChangeAspect="1"/>
          </p:cNvPicPr>
          <p:nvPr/>
        </p:nvPicPr>
        <p:blipFill rotWithShape="1">
          <a:blip r:embed="rId3"/>
          <a:srcRect l="5513" t="6980" r="14811" b="87095"/>
          <a:stretch/>
        </p:blipFill>
        <p:spPr>
          <a:xfrm>
            <a:off x="5747656" y="6937646"/>
            <a:ext cx="3135087" cy="487557"/>
          </a:xfrm>
          <a:prstGeom prst="rect">
            <a:avLst/>
          </a:prstGeom>
        </p:spPr>
      </p:pic>
    </p:spTree>
    <p:extLst>
      <p:ext uri="{BB962C8B-B14F-4D97-AF65-F5344CB8AC3E}">
        <p14:creationId xmlns:p14="http://schemas.microsoft.com/office/powerpoint/2010/main" val="4088053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AWS CMD RA covers more functionality than we need:</a:t>
            </a:r>
          </a:p>
          <a:p>
            <a:pPr marL="342900" indent="-342900">
              <a:buFont typeface="Arial" panose="020B0604020202020204" pitchFamily="34" charset="0"/>
              <a:buChar char="•"/>
            </a:pPr>
            <a:r>
              <a:rPr lang="en-GB" b="0" dirty="0"/>
              <a:t>AWS SRA definition for Hospitals/Clinics needs ‘downgrading’ for Peter’s House</a:t>
            </a:r>
          </a:p>
          <a:p>
            <a:pPr marL="342900" indent="-342900">
              <a:buFont typeface="Arial" panose="020B0604020202020204" pitchFamily="34" charset="0"/>
              <a:buChar char="•"/>
            </a:pPr>
            <a:r>
              <a:rPr lang="en-GB" b="0" dirty="0"/>
              <a:t>Evaluation of ‘Single Person’ Data Requirements (versus institution) may impact product choices</a:t>
            </a:r>
          </a:p>
          <a:p>
            <a:pPr marL="342900" indent="-342900">
              <a:buFont typeface="Arial" panose="020B0604020202020204" pitchFamily="34" charset="0"/>
              <a:buChar char="•"/>
            </a:pPr>
            <a:r>
              <a:rPr lang="en-GB" b="0" dirty="0"/>
              <a:t>Cost overheads of implementing full RA for CMD may be cost prohibitive</a:t>
            </a:r>
          </a:p>
          <a:p>
            <a:pPr marL="342900" indent="-342900">
              <a:buFont typeface="Arial" panose="020B0604020202020204" pitchFamily="34" charset="0"/>
              <a:buChar char="•"/>
            </a:pPr>
            <a:r>
              <a:rPr lang="en-GB" b="0" dirty="0"/>
              <a:t>We will evaluate the AWS RA for CMD against the SMF Architecture using the </a:t>
            </a:r>
            <a:r>
              <a:rPr lang="en-GB" b="0" dirty="0">
                <a:solidFill>
                  <a:schemeClr val="bg1"/>
                </a:solidFill>
                <a:highlight>
                  <a:srgbClr val="1870B9"/>
                </a:highlight>
              </a:rPr>
              <a:t> 12  </a:t>
            </a:r>
            <a:r>
              <a:rPr lang="en-GB" b="0" dirty="0"/>
              <a:t> items highlighted</a:t>
            </a:r>
          </a:p>
          <a:p>
            <a:endParaRPr lang="en-GB" b="0" dirty="0"/>
          </a:p>
          <a:p>
            <a:endParaRPr lang="en-GB" b="0" dirty="0"/>
          </a:p>
        </p:txBody>
      </p:sp>
      <p:sp>
        <p:nvSpPr>
          <p:cNvPr id="2" name="Title 1"/>
          <p:cNvSpPr>
            <a:spLocks noGrp="1"/>
          </p:cNvSpPr>
          <p:nvPr>
            <p:ph type="title"/>
          </p:nvPr>
        </p:nvSpPr>
        <p:spPr>
          <a:xfrm>
            <a:off x="685800" y="776046"/>
            <a:ext cx="13258800" cy="728956"/>
          </a:xfrm>
        </p:spPr>
        <p:txBody>
          <a:bodyPr>
            <a:normAutofit/>
          </a:bodyPr>
          <a:lstStyle/>
          <a:p>
            <a:r>
              <a:rPr lang="en-US" sz="4000" dirty="0"/>
              <a:t>Mapping AWS RA for CMD to SMF Architecture #1</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Mapping</a:t>
            </a:r>
          </a:p>
        </p:txBody>
      </p:sp>
    </p:spTree>
    <p:extLst>
      <p:ext uri="{BB962C8B-B14F-4D97-AF65-F5344CB8AC3E}">
        <p14:creationId xmlns:p14="http://schemas.microsoft.com/office/powerpoint/2010/main" val="2879381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822898"/>
          </a:xfrm>
        </p:spPr>
        <p:txBody>
          <a:bodyPr>
            <a:normAutofit lnSpcReduction="10000"/>
          </a:bodyPr>
          <a:lstStyle/>
          <a:p>
            <a:r>
              <a:rPr lang="en-US" dirty="0">
                <a:solidFill>
                  <a:schemeClr val="accent1"/>
                </a:solidFill>
              </a:rPr>
              <a:t>AWS CMD RA functionality check:</a:t>
            </a:r>
          </a:p>
          <a:p>
            <a:pPr marL="457200" indent="-457200">
              <a:buFont typeface="+mj-lt"/>
              <a:buAutoNum type="arabicPeriod"/>
            </a:pPr>
            <a:r>
              <a:rPr lang="en-GB" b="0" dirty="0"/>
              <a:t>Requirement holds for SMF – primarily for resilience reasons (in a BC situation) rather than security</a:t>
            </a:r>
          </a:p>
          <a:p>
            <a:pPr marL="457200" indent="-457200">
              <a:buFont typeface="+mj-lt"/>
              <a:buAutoNum type="arabicPeriod"/>
            </a:pPr>
            <a:r>
              <a:rPr lang="en-GB" b="0" dirty="0"/>
              <a:t>Requirement holds for SMF</a:t>
            </a:r>
          </a:p>
          <a:p>
            <a:pPr marL="457200" indent="-457200">
              <a:buFont typeface="+mj-lt"/>
              <a:buAutoNum type="arabicPeriod"/>
            </a:pPr>
            <a:r>
              <a:rPr lang="en-GB" b="0" dirty="0"/>
              <a:t>Requirement holds for SMF</a:t>
            </a:r>
          </a:p>
          <a:p>
            <a:pPr marL="457200" indent="-457200">
              <a:buFont typeface="+mj-lt"/>
              <a:buAutoNum type="arabicPeriod"/>
            </a:pPr>
            <a:r>
              <a:rPr lang="en-GB" b="0" dirty="0">
                <a:solidFill>
                  <a:srgbClr val="ED9B33"/>
                </a:solidFill>
              </a:rPr>
              <a:t>Requirement holds but does not fit the need for ‘complex media data’ such as voice/video</a:t>
            </a:r>
          </a:p>
          <a:p>
            <a:pPr marL="457200" indent="-457200">
              <a:buFont typeface="+mj-lt"/>
              <a:buAutoNum type="arabicPeriod"/>
            </a:pPr>
            <a:r>
              <a:rPr lang="en-GB" b="0" dirty="0"/>
              <a:t>Requirement holds for SMF</a:t>
            </a:r>
          </a:p>
          <a:p>
            <a:pPr marL="457200" indent="-457200">
              <a:buFont typeface="+mj-lt"/>
              <a:buAutoNum type="arabicPeriod"/>
            </a:pPr>
            <a:r>
              <a:rPr lang="en-GB" b="0" dirty="0"/>
              <a:t>Requirement holds for SMF</a:t>
            </a:r>
          </a:p>
          <a:p>
            <a:pPr marL="457200" indent="-457200">
              <a:buFont typeface="+mj-lt"/>
              <a:buAutoNum type="arabicPeriod"/>
            </a:pPr>
            <a:r>
              <a:rPr lang="en-GB" b="0" dirty="0">
                <a:solidFill>
                  <a:srgbClr val="FF0000"/>
                </a:solidFill>
              </a:rPr>
              <a:t>Does not hold for Real Time (Mission Critical) Requirements – would need to find an On-Prem substitute</a:t>
            </a:r>
          </a:p>
          <a:p>
            <a:pPr marL="457200" indent="-457200">
              <a:buFont typeface="+mj-lt"/>
              <a:buAutoNum type="arabicPeriod"/>
            </a:pPr>
            <a:r>
              <a:rPr lang="en-GB" b="0" dirty="0">
                <a:solidFill>
                  <a:srgbClr val="006975"/>
                </a:solidFill>
              </a:rPr>
              <a:t>Similar requirement for SMF – log files from On-Prem elements (e.g. Apps, Chair, Smart Home)</a:t>
            </a:r>
          </a:p>
          <a:p>
            <a:pPr marL="457200" indent="-457200">
              <a:buFont typeface="+mj-lt"/>
              <a:buAutoNum type="arabicPeriod"/>
            </a:pPr>
            <a:r>
              <a:rPr lang="en-GB" b="0" dirty="0"/>
              <a:t>May be a requirement for SMF</a:t>
            </a:r>
          </a:p>
          <a:p>
            <a:pPr marL="457200" indent="-457200">
              <a:buFont typeface="+mj-lt"/>
              <a:buAutoNum type="arabicPeriod"/>
            </a:pPr>
            <a:r>
              <a:rPr lang="en-GB" b="0" dirty="0">
                <a:solidFill>
                  <a:srgbClr val="ED9B33"/>
                </a:solidFill>
              </a:rPr>
              <a:t>Requirement holds for SMF but will be focussed for Household, Carer and Partner Usage</a:t>
            </a:r>
          </a:p>
          <a:p>
            <a:pPr marL="457200" indent="-457200">
              <a:buFont typeface="+mj-lt"/>
              <a:buAutoNum type="arabicPeriod"/>
            </a:pPr>
            <a:r>
              <a:rPr lang="en-GB" b="0" dirty="0"/>
              <a:t>Requirement holds for SMF</a:t>
            </a:r>
          </a:p>
          <a:p>
            <a:pPr marL="457200" indent="-457200">
              <a:buFont typeface="+mj-lt"/>
              <a:buAutoNum type="arabicPeriod"/>
            </a:pPr>
            <a:r>
              <a:rPr lang="en-GB" b="0" dirty="0">
                <a:solidFill>
                  <a:srgbClr val="ED9B33"/>
                </a:solidFill>
              </a:rPr>
              <a:t>Requirement will be Internet Connected for SMF</a:t>
            </a:r>
          </a:p>
          <a:p>
            <a:r>
              <a:rPr lang="en-GB" b="0" dirty="0">
                <a:solidFill>
                  <a:srgbClr val="FF0000"/>
                </a:solidFill>
              </a:rPr>
              <a:t>(Not Marked) Non-medical Charlie, Highcliff and Robotic Mobility Integration needs to considered</a:t>
            </a:r>
          </a:p>
          <a:p>
            <a:pPr marL="457200" indent="-457200">
              <a:buFont typeface="+mj-lt"/>
              <a:buAutoNum type="arabicPeriod"/>
            </a:pPr>
            <a:endParaRPr lang="en-GB" b="0" dirty="0"/>
          </a:p>
          <a:p>
            <a:endParaRPr lang="en-GB" b="0" dirty="0"/>
          </a:p>
          <a:p>
            <a:endParaRPr lang="en-GB" b="0" dirty="0"/>
          </a:p>
        </p:txBody>
      </p:sp>
      <p:sp>
        <p:nvSpPr>
          <p:cNvPr id="2" name="Title 1"/>
          <p:cNvSpPr>
            <a:spLocks noGrp="1"/>
          </p:cNvSpPr>
          <p:nvPr>
            <p:ph type="title"/>
          </p:nvPr>
        </p:nvSpPr>
        <p:spPr>
          <a:xfrm>
            <a:off x="685800" y="776046"/>
            <a:ext cx="13258800" cy="728956"/>
          </a:xfrm>
        </p:spPr>
        <p:txBody>
          <a:bodyPr>
            <a:normAutofit/>
          </a:bodyPr>
          <a:lstStyle/>
          <a:p>
            <a:r>
              <a:rPr lang="en-US" sz="4000" dirty="0"/>
              <a:t>Mapping AWS RA for CMD to SMF Architecture #2</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Mapping</a:t>
            </a:r>
          </a:p>
        </p:txBody>
      </p:sp>
    </p:spTree>
    <p:extLst>
      <p:ext uri="{BB962C8B-B14F-4D97-AF65-F5344CB8AC3E}">
        <p14:creationId xmlns:p14="http://schemas.microsoft.com/office/powerpoint/2010/main" val="4007677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800" y="2057399"/>
            <a:ext cx="5702300" cy="5121276"/>
          </a:xfrm>
        </p:spPr>
        <p:txBody>
          <a:bodyPr>
            <a:normAutofit/>
          </a:bodyPr>
          <a:lstStyle/>
          <a:p>
            <a:r>
              <a:rPr lang="en-US" dirty="0">
                <a:solidFill>
                  <a:schemeClr val="accent1"/>
                </a:solidFill>
              </a:rPr>
              <a:t>AWS CMD RA individual component charging:</a:t>
            </a:r>
          </a:p>
          <a:p>
            <a:pPr marL="457200" indent="-457200">
              <a:buFont typeface="+mj-lt"/>
              <a:buAutoNum type="arabicPeriod"/>
            </a:pPr>
            <a:r>
              <a:rPr lang="en-GB" b="0" dirty="0"/>
              <a:t>Amazon </a:t>
            </a:r>
            <a:r>
              <a:rPr lang="en-GB" b="0" dirty="0" err="1"/>
              <a:t>FreeRTOS</a:t>
            </a:r>
            <a:endParaRPr lang="en-GB" b="0" dirty="0"/>
          </a:p>
          <a:p>
            <a:pPr marL="457200" indent="-457200">
              <a:buFont typeface="+mj-lt"/>
              <a:buAutoNum type="arabicPeriod"/>
            </a:pPr>
            <a:r>
              <a:rPr lang="en-GB" b="0" dirty="0"/>
              <a:t>AWS IOT SDK</a:t>
            </a:r>
          </a:p>
          <a:p>
            <a:pPr marL="457200" indent="-457200">
              <a:buFont typeface="+mj-lt"/>
              <a:buAutoNum type="arabicPeriod"/>
            </a:pPr>
            <a:r>
              <a:rPr lang="en-GB" b="0" dirty="0"/>
              <a:t>AWS IoT Greengrass</a:t>
            </a:r>
          </a:p>
          <a:p>
            <a:pPr marL="457200" indent="-457200">
              <a:buFont typeface="+mj-lt"/>
              <a:buAutoNum type="arabicPeriod"/>
            </a:pPr>
            <a:r>
              <a:rPr lang="en-GB" b="0" dirty="0"/>
              <a:t>Amazon Cognito</a:t>
            </a:r>
          </a:p>
          <a:p>
            <a:pPr marL="457200" indent="-457200">
              <a:buFont typeface="+mj-lt"/>
              <a:buAutoNum type="arabicPeriod"/>
            </a:pPr>
            <a:r>
              <a:rPr lang="en-GB" b="0" dirty="0"/>
              <a:t>Amazon IAM</a:t>
            </a:r>
          </a:p>
          <a:p>
            <a:pPr marL="457200" indent="-457200">
              <a:buFont typeface="+mj-lt"/>
              <a:buAutoNum type="arabicPeriod"/>
            </a:pPr>
            <a:r>
              <a:rPr lang="en-GB" b="0" dirty="0"/>
              <a:t>Amazon API Gateway</a:t>
            </a:r>
          </a:p>
          <a:p>
            <a:pPr marL="457200" indent="-457200">
              <a:buFont typeface="+mj-lt"/>
              <a:buAutoNum type="arabicPeriod"/>
            </a:pPr>
            <a:r>
              <a:rPr lang="en-GB" b="0" dirty="0"/>
              <a:t>AWS Lambda</a:t>
            </a:r>
          </a:p>
          <a:p>
            <a:pPr marL="457200" indent="-457200">
              <a:buFont typeface="+mj-lt"/>
              <a:buAutoNum type="arabicPeriod"/>
            </a:pPr>
            <a:endParaRPr lang="en-GB" b="0" dirty="0"/>
          </a:p>
          <a:p>
            <a:endParaRPr lang="en-GB" b="0" dirty="0"/>
          </a:p>
          <a:p>
            <a:endParaRPr lang="en-GB" b="0" dirty="0"/>
          </a:p>
        </p:txBody>
      </p:sp>
      <p:sp>
        <p:nvSpPr>
          <p:cNvPr id="3" name="Content Placeholder 2">
            <a:extLst>
              <a:ext uri="{FF2B5EF4-FFF2-40B4-BE49-F238E27FC236}">
                <a16:creationId xmlns:a16="http://schemas.microsoft.com/office/drawing/2014/main" id="{6D4E67AD-0A21-4B7E-80AB-4919C2DB94CB}"/>
              </a:ext>
            </a:extLst>
          </p:cNvPr>
          <p:cNvSpPr>
            <a:spLocks noGrp="1"/>
          </p:cNvSpPr>
          <p:nvPr>
            <p:ph sz="half" idx="2"/>
          </p:nvPr>
        </p:nvSpPr>
        <p:spPr/>
        <p:txBody>
          <a:bodyPr>
            <a:normAutofit/>
          </a:bodyPr>
          <a:lstStyle/>
          <a:p>
            <a:endParaRPr lang="en-GB" b="0" dirty="0"/>
          </a:p>
          <a:p>
            <a:pPr marL="457200" indent="-457200">
              <a:buFont typeface="+mj-lt"/>
              <a:buAutoNum type="arabicPeriod" startAt="8"/>
            </a:pPr>
            <a:r>
              <a:rPr lang="en-GB" b="0" dirty="0"/>
              <a:t>Amazon DynamoDB</a:t>
            </a:r>
          </a:p>
          <a:p>
            <a:pPr marL="457200" indent="-457200">
              <a:buFont typeface="+mj-lt"/>
              <a:buAutoNum type="arabicPeriod" startAt="8"/>
            </a:pPr>
            <a:r>
              <a:rPr lang="en-GB" b="0" dirty="0"/>
              <a:t>Amazon Kinesis</a:t>
            </a:r>
          </a:p>
          <a:p>
            <a:pPr marL="457200" indent="-457200">
              <a:buFont typeface="+mj-lt"/>
              <a:buAutoNum type="arabicPeriod" startAt="8"/>
            </a:pPr>
            <a:r>
              <a:rPr lang="en-GB" b="0" dirty="0"/>
              <a:t>AWS Events</a:t>
            </a:r>
          </a:p>
          <a:p>
            <a:pPr marL="457200" indent="-457200">
              <a:buFont typeface="+mj-lt"/>
              <a:buAutoNum type="arabicPeriod" startAt="8"/>
            </a:pPr>
            <a:r>
              <a:rPr lang="en-GB" b="0" dirty="0"/>
              <a:t>Amazon SNS</a:t>
            </a:r>
          </a:p>
          <a:p>
            <a:pPr marL="457200" indent="-457200">
              <a:buFont typeface="+mj-lt"/>
              <a:buAutoNum type="arabicPeriod" startAt="8"/>
            </a:pPr>
            <a:r>
              <a:rPr lang="en-GB" b="0" dirty="0"/>
              <a:t>AWS IoT Core</a:t>
            </a:r>
          </a:p>
          <a:p>
            <a:pPr marL="457200" indent="-457200">
              <a:buFont typeface="+mj-lt"/>
              <a:buAutoNum type="arabicPeriod" startAt="8"/>
            </a:pPr>
            <a:r>
              <a:rPr lang="en-GB" b="0" dirty="0"/>
              <a:t>Amazon Timestream</a:t>
            </a:r>
          </a:p>
          <a:p>
            <a:pPr marL="457200" indent="-457200">
              <a:buFont typeface="+mj-lt"/>
              <a:buAutoNum type="arabicPeriod" startAt="8"/>
            </a:pPr>
            <a:r>
              <a:rPr lang="en-GB" b="0" dirty="0"/>
              <a:t>AWS Glue</a:t>
            </a:r>
          </a:p>
          <a:p>
            <a:pPr marL="457200" indent="-457200">
              <a:buFont typeface="+mj-lt"/>
              <a:buAutoNum type="arabicPeriod" startAt="8"/>
            </a:pPr>
            <a:endParaRPr lang="en-GB" b="0" dirty="0"/>
          </a:p>
          <a:p>
            <a:endParaRPr lang="en-GB" dirty="0"/>
          </a:p>
        </p:txBody>
      </p:sp>
      <p:sp>
        <p:nvSpPr>
          <p:cNvPr id="4" name="Content Placeholder 3">
            <a:extLst>
              <a:ext uri="{FF2B5EF4-FFF2-40B4-BE49-F238E27FC236}">
                <a16:creationId xmlns:a16="http://schemas.microsoft.com/office/drawing/2014/main" id="{67BFD702-193A-4E46-B1BB-6639D4A001DC}"/>
              </a:ext>
            </a:extLst>
          </p:cNvPr>
          <p:cNvSpPr>
            <a:spLocks noGrp="1"/>
          </p:cNvSpPr>
          <p:nvPr>
            <p:ph sz="half" idx="13"/>
          </p:nvPr>
        </p:nvSpPr>
        <p:spPr/>
        <p:txBody>
          <a:bodyPr/>
          <a:lstStyle/>
          <a:p>
            <a:endParaRPr lang="en-GB" b="0" dirty="0"/>
          </a:p>
          <a:p>
            <a:pPr marL="457200" indent="-457200">
              <a:buFont typeface="+mj-lt"/>
              <a:buAutoNum type="arabicPeriod" startAt="15"/>
            </a:pPr>
            <a:r>
              <a:rPr lang="en-GB" b="0" dirty="0"/>
              <a:t>Amazon Athena</a:t>
            </a:r>
          </a:p>
          <a:p>
            <a:pPr marL="457200" indent="-457200">
              <a:buFont typeface="+mj-lt"/>
              <a:buAutoNum type="arabicPeriod" startAt="15"/>
            </a:pPr>
            <a:r>
              <a:rPr lang="en-GB" b="0" dirty="0"/>
              <a:t>Amazon </a:t>
            </a:r>
            <a:r>
              <a:rPr lang="en-GB" b="0" dirty="0" err="1"/>
              <a:t>QuickSight</a:t>
            </a:r>
            <a:endParaRPr lang="en-GB" b="0" dirty="0"/>
          </a:p>
          <a:p>
            <a:pPr marL="457200" indent="-457200">
              <a:buFont typeface="+mj-lt"/>
              <a:buAutoNum type="arabicPeriod" startAt="15"/>
            </a:pPr>
            <a:r>
              <a:rPr lang="en-GB" b="0" dirty="0"/>
              <a:t>Amazon S3</a:t>
            </a:r>
          </a:p>
          <a:p>
            <a:pPr marL="457200" indent="-457200">
              <a:buFont typeface="+mj-lt"/>
              <a:buAutoNum type="arabicPeriod" startAt="15"/>
            </a:pPr>
            <a:r>
              <a:rPr lang="en-GB" b="0" dirty="0"/>
              <a:t>Amazon Glacier</a:t>
            </a:r>
          </a:p>
          <a:p>
            <a:pPr marL="457200" indent="-457200">
              <a:buFont typeface="+mj-lt"/>
              <a:buAutoNum type="arabicPeriod" startAt="15"/>
            </a:pPr>
            <a:r>
              <a:rPr lang="en-GB" b="0" dirty="0"/>
              <a:t>Amazon </a:t>
            </a:r>
            <a:r>
              <a:rPr lang="en-GB" b="0" dirty="0" err="1"/>
              <a:t>SageMaker</a:t>
            </a:r>
            <a:endParaRPr lang="en-GB" b="0" dirty="0"/>
          </a:p>
          <a:p>
            <a:endParaRPr lang="en-GB" dirty="0"/>
          </a:p>
        </p:txBody>
      </p:sp>
      <p:sp>
        <p:nvSpPr>
          <p:cNvPr id="2" name="Title 1"/>
          <p:cNvSpPr>
            <a:spLocks noGrp="1"/>
          </p:cNvSpPr>
          <p:nvPr>
            <p:ph type="title"/>
          </p:nvPr>
        </p:nvSpPr>
        <p:spPr/>
        <p:txBody>
          <a:bodyPr>
            <a:normAutofit/>
          </a:bodyPr>
          <a:lstStyle/>
          <a:p>
            <a:r>
              <a:rPr lang="en-US" sz="4000" dirty="0"/>
              <a:t>AWS RA for CMD charging #1</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Charging</a:t>
            </a:r>
          </a:p>
        </p:txBody>
      </p:sp>
      <p:pic>
        <p:nvPicPr>
          <p:cNvPr id="8" name="Picture 7" descr="AWS Reference Architecture for Connected Medical Devices">
            <a:extLst>
              <a:ext uri="{FF2B5EF4-FFF2-40B4-BE49-F238E27FC236}">
                <a16:creationId xmlns:a16="http://schemas.microsoft.com/office/drawing/2014/main" id="{F108F0F8-C659-4B2B-8759-FAEC8DAB5477}"/>
              </a:ext>
            </a:extLst>
          </p:cNvPr>
          <p:cNvPicPr>
            <a:picLocks noChangeAspect="1"/>
          </p:cNvPicPr>
          <p:nvPr/>
        </p:nvPicPr>
        <p:blipFill rotWithShape="1">
          <a:blip r:embed="rId2"/>
          <a:srcRect t="15103" b="6964"/>
          <a:stretch/>
        </p:blipFill>
        <p:spPr>
          <a:xfrm>
            <a:off x="9465413" y="4893501"/>
            <a:ext cx="4500673" cy="2557400"/>
          </a:xfrm>
          <a:prstGeom prst="rect">
            <a:avLst/>
          </a:prstGeom>
        </p:spPr>
      </p:pic>
    </p:spTree>
    <p:extLst>
      <p:ext uri="{BB962C8B-B14F-4D97-AF65-F5344CB8AC3E}">
        <p14:creationId xmlns:p14="http://schemas.microsoft.com/office/powerpoint/2010/main" val="3831881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6046"/>
            <a:ext cx="13258800" cy="728956"/>
          </a:xfrm>
        </p:spPr>
        <p:txBody>
          <a:bodyPr>
            <a:normAutofit/>
          </a:bodyPr>
          <a:lstStyle/>
          <a:p>
            <a:r>
              <a:rPr lang="en-US" sz="4000" dirty="0"/>
              <a:t>AWS RA for CMD charging #2</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Charging</a:t>
            </a:r>
          </a:p>
        </p:txBody>
      </p:sp>
      <p:graphicFrame>
        <p:nvGraphicFramePr>
          <p:cNvPr id="5" name="Table 5">
            <a:extLst>
              <a:ext uri="{FF2B5EF4-FFF2-40B4-BE49-F238E27FC236}">
                <a16:creationId xmlns:a16="http://schemas.microsoft.com/office/drawing/2014/main" id="{9C346028-6422-49D7-80D3-189126ED5D0F}"/>
              </a:ext>
            </a:extLst>
          </p:cNvPr>
          <p:cNvGraphicFramePr>
            <a:graphicFrameLocks noGrp="1"/>
          </p:cNvGraphicFramePr>
          <p:nvPr>
            <p:extLst>
              <p:ext uri="{D42A27DB-BD31-4B8C-83A1-F6EECF244321}">
                <p14:modId xmlns:p14="http://schemas.microsoft.com/office/powerpoint/2010/main" val="806381054"/>
              </p:ext>
            </p:extLst>
          </p:nvPr>
        </p:nvGraphicFramePr>
        <p:xfrm>
          <a:off x="939800" y="1454202"/>
          <a:ext cx="12687300" cy="6516012"/>
        </p:xfrm>
        <a:graphic>
          <a:graphicData uri="http://schemas.openxmlformats.org/drawingml/2006/table">
            <a:tbl>
              <a:tblPr firstRow="1" bandRow="1">
                <a:tableStyleId>{793D81CF-94F2-401A-BA57-92F5A7B2D0C5}</a:tableStyleId>
              </a:tblPr>
              <a:tblGrid>
                <a:gridCol w="2537460">
                  <a:extLst>
                    <a:ext uri="{9D8B030D-6E8A-4147-A177-3AD203B41FA5}">
                      <a16:colId xmlns:a16="http://schemas.microsoft.com/office/drawing/2014/main" val="4229686693"/>
                    </a:ext>
                  </a:extLst>
                </a:gridCol>
                <a:gridCol w="2537460">
                  <a:extLst>
                    <a:ext uri="{9D8B030D-6E8A-4147-A177-3AD203B41FA5}">
                      <a16:colId xmlns:a16="http://schemas.microsoft.com/office/drawing/2014/main" val="3674532930"/>
                    </a:ext>
                  </a:extLst>
                </a:gridCol>
                <a:gridCol w="2537460">
                  <a:extLst>
                    <a:ext uri="{9D8B030D-6E8A-4147-A177-3AD203B41FA5}">
                      <a16:colId xmlns:a16="http://schemas.microsoft.com/office/drawing/2014/main" val="345849329"/>
                    </a:ext>
                  </a:extLst>
                </a:gridCol>
                <a:gridCol w="2537460">
                  <a:extLst>
                    <a:ext uri="{9D8B030D-6E8A-4147-A177-3AD203B41FA5}">
                      <a16:colId xmlns:a16="http://schemas.microsoft.com/office/drawing/2014/main" val="2208942898"/>
                    </a:ext>
                  </a:extLst>
                </a:gridCol>
                <a:gridCol w="2537460">
                  <a:extLst>
                    <a:ext uri="{9D8B030D-6E8A-4147-A177-3AD203B41FA5}">
                      <a16:colId xmlns:a16="http://schemas.microsoft.com/office/drawing/2014/main" val="425210488"/>
                    </a:ext>
                  </a:extLst>
                </a:gridCol>
              </a:tblGrid>
              <a:tr h="689762">
                <a:tc>
                  <a:txBody>
                    <a:bodyPr/>
                    <a:lstStyle/>
                    <a:p>
                      <a:r>
                        <a:rPr lang="en-GB" dirty="0"/>
                        <a:t>Product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One Off Charges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Transaction Charges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Comments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395143"/>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a:t>
                      </a:r>
                      <a:r>
                        <a:rPr lang="en-GB" b="0" dirty="0" err="1"/>
                        <a:t>FreeRTOS</a:t>
                      </a:r>
                      <a:endParaRPr lang="en-GB" b="0" dirty="0"/>
                    </a:p>
                    <a:p>
                      <a:pPr marL="0" marR="0" lvl="0" indent="0" algn="l" defTabSz="1463040" rtl="0" eaLnBrk="1" fontAlgn="auto" latinLnBrk="0" hangingPunct="1">
                        <a:lnSpc>
                          <a:spcPct val="100000"/>
                        </a:lnSpc>
                        <a:spcBef>
                          <a:spcPts val="0"/>
                        </a:spcBef>
                        <a:spcAft>
                          <a:spcPts val="0"/>
                        </a:spcAft>
                        <a:buClrTx/>
                        <a:buSzTx/>
                        <a:buFontTx/>
                        <a:buNone/>
                        <a:tabLst/>
                        <a:defRPr/>
                      </a:pPr>
                      <a:endParaRPr lang="en-GB"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44247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AWS IOT SDK</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45118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AWS IoT Greengrass</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On-Prem platform that provides capabilities for local processing, queueing, device mgmt.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10 core devices, every minute, 50 topics, 10 dev per core (100devices) $1.92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502875"/>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Cognito</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20 users/pcm 100% SAML</a:t>
                      </a:r>
                    </a:p>
                    <a:p>
                      <a:r>
                        <a:rPr lang="en-GB" sz="1400" dirty="0"/>
                        <a:t>$1.00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431449"/>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IAM</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Identity/Access </a:t>
                      </a:r>
                      <a:r>
                        <a:rPr lang="en-GB" dirty="0" err="1"/>
                        <a:t>Mgmt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183978"/>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API Gateway</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Single Secure Endpoint for all 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1m x &lt;512k r/pcm</a:t>
                      </a:r>
                    </a:p>
                    <a:p>
                      <a:r>
                        <a:rPr lang="en-GB" sz="1400" dirty="0"/>
                        <a:t>$1.16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261003"/>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AWS Lambda</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dirty="0"/>
                        <a:t>Provides serverless cloud compute for logic and interfacing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400" dirty="0"/>
                        <a:t>X86, 250 </a:t>
                      </a:r>
                      <a:r>
                        <a:rPr lang="en-GB" sz="1400" dirty="0" err="1"/>
                        <a:t>req</a:t>
                      </a:r>
                      <a:r>
                        <a:rPr lang="en-GB" sz="1400" dirty="0"/>
                        <a:t> p/d 100ms 256Mb - $FREE (&lt;1% free tier 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58701722"/>
                  </a:ext>
                </a:extLst>
              </a:tr>
            </a:tbl>
          </a:graphicData>
        </a:graphic>
      </p:graphicFrame>
    </p:spTree>
    <p:extLst>
      <p:ext uri="{BB962C8B-B14F-4D97-AF65-F5344CB8AC3E}">
        <p14:creationId xmlns:p14="http://schemas.microsoft.com/office/powerpoint/2010/main" val="4088599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6046"/>
            <a:ext cx="13258800" cy="728956"/>
          </a:xfrm>
        </p:spPr>
        <p:txBody>
          <a:bodyPr>
            <a:normAutofit/>
          </a:bodyPr>
          <a:lstStyle/>
          <a:p>
            <a:r>
              <a:rPr lang="en-US" sz="4000" dirty="0"/>
              <a:t>AWS RA for CMD charging #3</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Charging</a:t>
            </a:r>
          </a:p>
        </p:txBody>
      </p:sp>
      <p:graphicFrame>
        <p:nvGraphicFramePr>
          <p:cNvPr id="5" name="Table 5">
            <a:extLst>
              <a:ext uri="{FF2B5EF4-FFF2-40B4-BE49-F238E27FC236}">
                <a16:creationId xmlns:a16="http://schemas.microsoft.com/office/drawing/2014/main" id="{9C346028-6422-49D7-80D3-189126ED5D0F}"/>
              </a:ext>
            </a:extLst>
          </p:cNvPr>
          <p:cNvGraphicFramePr>
            <a:graphicFrameLocks noGrp="1"/>
          </p:cNvGraphicFramePr>
          <p:nvPr>
            <p:extLst>
              <p:ext uri="{D42A27DB-BD31-4B8C-83A1-F6EECF244321}">
                <p14:modId xmlns:p14="http://schemas.microsoft.com/office/powerpoint/2010/main" val="3496137674"/>
              </p:ext>
            </p:extLst>
          </p:nvPr>
        </p:nvGraphicFramePr>
        <p:xfrm>
          <a:off x="939800" y="1454202"/>
          <a:ext cx="12687300" cy="6264248"/>
        </p:xfrm>
        <a:graphic>
          <a:graphicData uri="http://schemas.openxmlformats.org/drawingml/2006/table">
            <a:tbl>
              <a:tblPr firstRow="1" bandRow="1">
                <a:tableStyleId>{793D81CF-94F2-401A-BA57-92F5A7B2D0C5}</a:tableStyleId>
              </a:tblPr>
              <a:tblGrid>
                <a:gridCol w="2537460">
                  <a:extLst>
                    <a:ext uri="{9D8B030D-6E8A-4147-A177-3AD203B41FA5}">
                      <a16:colId xmlns:a16="http://schemas.microsoft.com/office/drawing/2014/main" val="4229686693"/>
                    </a:ext>
                  </a:extLst>
                </a:gridCol>
                <a:gridCol w="2537460">
                  <a:extLst>
                    <a:ext uri="{9D8B030D-6E8A-4147-A177-3AD203B41FA5}">
                      <a16:colId xmlns:a16="http://schemas.microsoft.com/office/drawing/2014/main" val="3674532930"/>
                    </a:ext>
                  </a:extLst>
                </a:gridCol>
                <a:gridCol w="2537460">
                  <a:extLst>
                    <a:ext uri="{9D8B030D-6E8A-4147-A177-3AD203B41FA5}">
                      <a16:colId xmlns:a16="http://schemas.microsoft.com/office/drawing/2014/main" val="345849329"/>
                    </a:ext>
                  </a:extLst>
                </a:gridCol>
                <a:gridCol w="2537460">
                  <a:extLst>
                    <a:ext uri="{9D8B030D-6E8A-4147-A177-3AD203B41FA5}">
                      <a16:colId xmlns:a16="http://schemas.microsoft.com/office/drawing/2014/main" val="2208942898"/>
                    </a:ext>
                  </a:extLst>
                </a:gridCol>
                <a:gridCol w="2537460">
                  <a:extLst>
                    <a:ext uri="{9D8B030D-6E8A-4147-A177-3AD203B41FA5}">
                      <a16:colId xmlns:a16="http://schemas.microsoft.com/office/drawing/2014/main" val="425210488"/>
                    </a:ext>
                  </a:extLst>
                </a:gridCol>
              </a:tblGrid>
              <a:tr h="689762">
                <a:tc>
                  <a:txBody>
                    <a:bodyPr/>
                    <a:lstStyle/>
                    <a:p>
                      <a:r>
                        <a:rPr lang="en-GB" dirty="0"/>
                        <a:t>Product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One Off Charges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Transaction Charges per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Comments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395143"/>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DynamoDB</a:t>
                      </a:r>
                    </a:p>
                    <a:p>
                      <a:pPr marL="0" marR="0" lvl="0" indent="0" algn="l" defTabSz="1463040" rtl="0" eaLnBrk="1" fontAlgn="auto" latinLnBrk="0" hangingPunct="1">
                        <a:lnSpc>
                          <a:spcPct val="100000"/>
                        </a:lnSpc>
                        <a:spcBef>
                          <a:spcPts val="0"/>
                        </a:spcBef>
                        <a:spcAft>
                          <a:spcPts val="0"/>
                        </a:spcAft>
                        <a:buClrTx/>
                        <a:buSzTx/>
                        <a:buFontTx/>
                        <a:buNone/>
                        <a:tabLst/>
                        <a:defRPr/>
                      </a:pPr>
                      <a:endParaRPr lang="en-GB"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RDBMS holding metadata referencing other entities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Upfront write/read $213.60 ($178 + $35.60)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100GB 1Kb Item Size</a:t>
                      </a:r>
                    </a:p>
                    <a:p>
                      <a:r>
                        <a:rPr lang="en-GB" sz="1400" dirty="0"/>
                        <a:t>$29.71</a:t>
                      </a:r>
                    </a:p>
                    <a:p>
                      <a:r>
                        <a:rPr lang="en-GB" sz="1400" dirty="0"/>
                        <a:t>B/R 100GB $53.49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44247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Kinesis</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Processes streaming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Firehose: 250 rec p/m 5K each $1.83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45118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AWS IoT Events</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Telemetry data 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50 </a:t>
                      </a:r>
                      <a:r>
                        <a:rPr lang="en-GB" sz="1400" dirty="0" err="1"/>
                        <a:t>devs</a:t>
                      </a:r>
                      <a:r>
                        <a:rPr lang="en-GB" sz="1400" dirty="0"/>
                        <a:t>, 30 </a:t>
                      </a:r>
                      <a:r>
                        <a:rPr lang="en-GB" sz="1400" dirty="0" err="1"/>
                        <a:t>evs</a:t>
                      </a:r>
                      <a:r>
                        <a:rPr lang="en-GB" sz="1400" dirty="0"/>
                        <a:t>/hour, 2 </a:t>
                      </a:r>
                      <a:r>
                        <a:rPr lang="en-GB" sz="1400" dirty="0" err="1"/>
                        <a:t>evt</a:t>
                      </a:r>
                      <a:r>
                        <a:rPr lang="en-GB" sz="1400" dirty="0"/>
                        <a:t> detect models, 2 acts </a:t>
                      </a:r>
                      <a:r>
                        <a:rPr lang="en-GB" sz="1400" dirty="0" err="1"/>
                        <a:t>trgrd</a:t>
                      </a:r>
                      <a:r>
                        <a:rPr lang="en-GB" sz="1400" dirty="0"/>
                        <a:t> $13.09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502875"/>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SNS</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Simple Notification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250 </a:t>
                      </a:r>
                      <a:r>
                        <a:rPr lang="en-GB" sz="1400" dirty="0" err="1"/>
                        <a:t>req</a:t>
                      </a:r>
                      <a:r>
                        <a:rPr lang="en-GB" sz="1400" dirty="0"/>
                        <a:t>/lambda p/d, 10 email/text p/d $0.01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431449"/>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AWS IoT Core</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Telemetry data receiver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100 devices/10, </a:t>
                      </a:r>
                      <a:r>
                        <a:rPr lang="en-GB" sz="1400" dirty="0" err="1"/>
                        <a:t>msgs</a:t>
                      </a:r>
                      <a:r>
                        <a:rPr lang="en-GB" sz="1400" dirty="0"/>
                        <a:t>/hour, 5 rules/msg,5K MQTT $1.95 plus 10 shadow updates/hr $1.08.  HTTP $2.73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183978"/>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Timestream</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Holds/processes timeseries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261003"/>
                  </a:ext>
                </a:extLst>
              </a:tr>
              <a:tr h="689762">
                <a:tc>
                  <a:txBody>
                    <a:bodyPr/>
                    <a:lstStyle/>
                    <a:p>
                      <a:r>
                        <a:rPr lang="en-GB" b="0" dirty="0"/>
                        <a:t>AWS Glue</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dirty="0"/>
                        <a:t>ETL tool for feeding external data into Data Lake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400" dirty="0"/>
                        <a:t>Defaults - $1.12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58701722"/>
                  </a:ext>
                </a:extLst>
              </a:tr>
            </a:tbl>
          </a:graphicData>
        </a:graphic>
      </p:graphicFrame>
    </p:spTree>
    <p:extLst>
      <p:ext uri="{BB962C8B-B14F-4D97-AF65-F5344CB8AC3E}">
        <p14:creationId xmlns:p14="http://schemas.microsoft.com/office/powerpoint/2010/main" val="3460465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6046"/>
            <a:ext cx="13258800" cy="728956"/>
          </a:xfrm>
        </p:spPr>
        <p:txBody>
          <a:bodyPr>
            <a:normAutofit/>
          </a:bodyPr>
          <a:lstStyle/>
          <a:p>
            <a:r>
              <a:rPr lang="en-US" sz="4000" dirty="0"/>
              <a:t>AWS RA for CMD charging #4</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RA4CMD Charging</a:t>
            </a:r>
          </a:p>
        </p:txBody>
      </p:sp>
      <p:graphicFrame>
        <p:nvGraphicFramePr>
          <p:cNvPr id="5" name="Table 5">
            <a:extLst>
              <a:ext uri="{FF2B5EF4-FFF2-40B4-BE49-F238E27FC236}">
                <a16:creationId xmlns:a16="http://schemas.microsoft.com/office/drawing/2014/main" id="{9C346028-6422-49D7-80D3-189126ED5D0F}"/>
              </a:ext>
            </a:extLst>
          </p:cNvPr>
          <p:cNvGraphicFramePr>
            <a:graphicFrameLocks noGrp="1"/>
          </p:cNvGraphicFramePr>
          <p:nvPr>
            <p:extLst>
              <p:ext uri="{D42A27DB-BD31-4B8C-83A1-F6EECF244321}">
                <p14:modId xmlns:p14="http://schemas.microsoft.com/office/powerpoint/2010/main" val="1693354689"/>
              </p:ext>
            </p:extLst>
          </p:nvPr>
        </p:nvGraphicFramePr>
        <p:xfrm>
          <a:off x="939800" y="1454202"/>
          <a:ext cx="12687300" cy="6325208"/>
        </p:xfrm>
        <a:graphic>
          <a:graphicData uri="http://schemas.openxmlformats.org/drawingml/2006/table">
            <a:tbl>
              <a:tblPr firstRow="1" bandRow="1">
                <a:tableStyleId>{793D81CF-94F2-401A-BA57-92F5A7B2D0C5}</a:tableStyleId>
              </a:tblPr>
              <a:tblGrid>
                <a:gridCol w="2537460">
                  <a:extLst>
                    <a:ext uri="{9D8B030D-6E8A-4147-A177-3AD203B41FA5}">
                      <a16:colId xmlns:a16="http://schemas.microsoft.com/office/drawing/2014/main" val="4229686693"/>
                    </a:ext>
                  </a:extLst>
                </a:gridCol>
                <a:gridCol w="2537460">
                  <a:extLst>
                    <a:ext uri="{9D8B030D-6E8A-4147-A177-3AD203B41FA5}">
                      <a16:colId xmlns:a16="http://schemas.microsoft.com/office/drawing/2014/main" val="3674532930"/>
                    </a:ext>
                  </a:extLst>
                </a:gridCol>
                <a:gridCol w="2537460">
                  <a:extLst>
                    <a:ext uri="{9D8B030D-6E8A-4147-A177-3AD203B41FA5}">
                      <a16:colId xmlns:a16="http://schemas.microsoft.com/office/drawing/2014/main" val="345849329"/>
                    </a:ext>
                  </a:extLst>
                </a:gridCol>
                <a:gridCol w="2537460">
                  <a:extLst>
                    <a:ext uri="{9D8B030D-6E8A-4147-A177-3AD203B41FA5}">
                      <a16:colId xmlns:a16="http://schemas.microsoft.com/office/drawing/2014/main" val="2208942898"/>
                    </a:ext>
                  </a:extLst>
                </a:gridCol>
                <a:gridCol w="2537460">
                  <a:extLst>
                    <a:ext uri="{9D8B030D-6E8A-4147-A177-3AD203B41FA5}">
                      <a16:colId xmlns:a16="http://schemas.microsoft.com/office/drawing/2014/main" val="425210488"/>
                    </a:ext>
                  </a:extLst>
                </a:gridCol>
              </a:tblGrid>
              <a:tr h="689762">
                <a:tc>
                  <a:txBody>
                    <a:bodyPr/>
                    <a:lstStyle/>
                    <a:p>
                      <a:r>
                        <a:rPr lang="en-GB" dirty="0"/>
                        <a:t>Product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One Off Charges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400" dirty="0"/>
                        <a:t>Transaction Charges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dirty="0"/>
                        <a:t>Comments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0395143"/>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Athena</a:t>
                      </a:r>
                    </a:p>
                    <a:p>
                      <a:pPr marL="0" marR="0" lvl="0" indent="0" algn="l" defTabSz="1463040" rtl="0" eaLnBrk="1" fontAlgn="auto" latinLnBrk="0" hangingPunct="1">
                        <a:lnSpc>
                          <a:spcPct val="100000"/>
                        </a:lnSpc>
                        <a:spcBef>
                          <a:spcPts val="0"/>
                        </a:spcBef>
                        <a:spcAft>
                          <a:spcPts val="0"/>
                        </a:spcAft>
                        <a:buClrTx/>
                        <a:buSzTx/>
                        <a:buFontTx/>
                        <a:buNone/>
                        <a:tabLst/>
                        <a:defRPr/>
                      </a:pPr>
                      <a:endParaRPr lang="en-GB"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BI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100 q/pcm 50Gb Scan</a:t>
                      </a:r>
                    </a:p>
                    <a:p>
                      <a:r>
                        <a:rPr lang="en-GB" sz="1400" dirty="0"/>
                        <a:t>$2.44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44247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a:t>
                      </a:r>
                      <a:r>
                        <a:rPr lang="en-GB" b="0" dirty="0" err="1"/>
                        <a:t>QuickSight</a:t>
                      </a:r>
                      <a:endParaRPr lang="en-GB" b="0" dirty="0"/>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BI Query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5 readers – everything else defaulted $13.40</a:t>
                      </a:r>
                    </a:p>
                    <a:p>
                      <a:r>
                        <a:rPr lang="en-GB" sz="1400" dirty="0"/>
                        <a:t>1 author – defaulted $18.00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4451181"/>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S3</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File or Log based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30GB per month (before archive) data pushed every second, data read every 10 seconds, 2GB pcm data $14.57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502875"/>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S3 Glacier</a:t>
                      </a:r>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File or Log based Long Term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360GB (12 months) , 100 uploads, 50 restores pcm, 30Gb restore pcm $1.78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431449"/>
                  </a:ext>
                </a:extLst>
              </a:tr>
              <a:tr h="689762">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b="0" dirty="0"/>
                        <a:t>Amazon </a:t>
                      </a:r>
                      <a:r>
                        <a:rPr lang="en-GB" b="0" dirty="0" err="1"/>
                        <a:t>SageMaker</a:t>
                      </a:r>
                      <a:endParaRPr lang="en-GB" b="0" dirty="0"/>
                    </a:p>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t>AI/Machine Learning platform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t>1 data scientist, 3 notebooks, 50% time, $767.98 / Ground Truth (train) Image/30 datasets pcm $2.40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183978"/>
                  </a:ext>
                </a:extLst>
              </a:tr>
              <a:tr h="689762">
                <a:tc>
                  <a:txBody>
                    <a:bodyPr/>
                    <a:lstStyle/>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261003"/>
                  </a:ext>
                </a:extLst>
              </a:tr>
              <a:tr h="689762">
                <a:tc>
                  <a:txBody>
                    <a:bodyPr/>
                    <a:lstStyle/>
                    <a:p>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58701722"/>
                  </a:ext>
                </a:extLst>
              </a:tr>
            </a:tbl>
          </a:graphicData>
        </a:graphic>
      </p:graphicFrame>
    </p:spTree>
    <p:extLst>
      <p:ext uri="{BB962C8B-B14F-4D97-AF65-F5344CB8AC3E}">
        <p14:creationId xmlns:p14="http://schemas.microsoft.com/office/powerpoint/2010/main" val="2844962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76046"/>
            <a:ext cx="13258800" cy="728956"/>
          </a:xfrm>
        </p:spPr>
        <p:txBody>
          <a:bodyPr>
            <a:normAutofit/>
          </a:bodyPr>
          <a:lstStyle/>
          <a:p>
            <a:r>
              <a:rPr lang="en-US" sz="4000" dirty="0"/>
              <a:t>AWS RA for CMD charging - Summary</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a:solidFill>
                  <a:schemeClr val="bg1"/>
                </a:solidFill>
              </a:rPr>
              <a:t>RA4CMD </a:t>
            </a:r>
            <a:r>
              <a:rPr lang="en-US" sz="1600" b="1" dirty="0">
                <a:solidFill>
                  <a:schemeClr val="bg1"/>
                </a:solidFill>
              </a:rPr>
              <a:t>Charging</a:t>
            </a:r>
          </a:p>
        </p:txBody>
      </p:sp>
      <p:pic>
        <p:nvPicPr>
          <p:cNvPr id="3" name="Picture 2">
            <a:extLst>
              <a:ext uri="{FF2B5EF4-FFF2-40B4-BE49-F238E27FC236}">
                <a16:creationId xmlns:a16="http://schemas.microsoft.com/office/drawing/2014/main" id="{73D3645D-B4F6-40DB-A591-908650133ED5}"/>
              </a:ext>
            </a:extLst>
          </p:cNvPr>
          <p:cNvPicPr>
            <a:picLocks noChangeAspect="1"/>
          </p:cNvPicPr>
          <p:nvPr/>
        </p:nvPicPr>
        <p:blipFill>
          <a:blip r:embed="rId2"/>
          <a:stretch>
            <a:fillRect/>
          </a:stretch>
        </p:blipFill>
        <p:spPr>
          <a:xfrm>
            <a:off x="312737" y="1403402"/>
            <a:ext cx="7200000" cy="3731075"/>
          </a:xfrm>
          <a:prstGeom prst="rect">
            <a:avLst/>
          </a:prstGeom>
        </p:spPr>
      </p:pic>
      <p:pic>
        <p:nvPicPr>
          <p:cNvPr id="4" name="Picture 3">
            <a:extLst>
              <a:ext uri="{FF2B5EF4-FFF2-40B4-BE49-F238E27FC236}">
                <a16:creationId xmlns:a16="http://schemas.microsoft.com/office/drawing/2014/main" id="{10E4893D-42A0-4D17-BD95-240B5BD7DBB1}"/>
              </a:ext>
            </a:extLst>
          </p:cNvPr>
          <p:cNvPicPr>
            <a:picLocks noChangeAspect="1"/>
          </p:cNvPicPr>
          <p:nvPr/>
        </p:nvPicPr>
        <p:blipFill>
          <a:blip r:embed="rId3"/>
          <a:stretch>
            <a:fillRect/>
          </a:stretch>
        </p:blipFill>
        <p:spPr>
          <a:xfrm>
            <a:off x="7105470" y="3588859"/>
            <a:ext cx="7212193" cy="3718882"/>
          </a:xfrm>
          <a:prstGeom prst="rect">
            <a:avLst/>
          </a:prstGeom>
        </p:spPr>
      </p:pic>
      <p:sp>
        <p:nvSpPr>
          <p:cNvPr id="6" name="Rectangle 5">
            <a:extLst>
              <a:ext uri="{FF2B5EF4-FFF2-40B4-BE49-F238E27FC236}">
                <a16:creationId xmlns:a16="http://schemas.microsoft.com/office/drawing/2014/main" id="{018C0733-6B7E-4576-AA18-D731470E04F2}"/>
              </a:ext>
            </a:extLst>
          </p:cNvPr>
          <p:cNvSpPr/>
          <p:nvPr/>
        </p:nvSpPr>
        <p:spPr>
          <a:xfrm>
            <a:off x="5334000" y="4800600"/>
            <a:ext cx="1771470" cy="333877"/>
          </a:xfrm>
          <a:prstGeom prst="rect">
            <a:avLst/>
          </a:prstGeom>
          <a:noFill/>
          <a:ln w="28575">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8DF6F2EF-602C-4666-B0CE-0CBC155CCBE9}"/>
              </a:ext>
            </a:extLst>
          </p:cNvPr>
          <p:cNvCxnSpPr>
            <a:stCxn id="6" idx="1"/>
          </p:cNvCxnSpPr>
          <p:nvPr/>
        </p:nvCxnSpPr>
        <p:spPr>
          <a:xfrm flipH="1" flipV="1">
            <a:off x="3619500" y="3588859"/>
            <a:ext cx="1714500" cy="1378680"/>
          </a:xfrm>
          <a:prstGeom prst="straightConnector1">
            <a:avLst/>
          </a:prstGeom>
          <a:noFill/>
          <a:ln w="28575">
            <a:solidFill>
              <a:srgbClr val="FF0000"/>
            </a:solidFill>
            <a:headEnd type="none" w="lg" len="lg"/>
            <a:tailEnd type="triangle"/>
          </a:ln>
        </p:spPr>
        <p:style>
          <a:lnRef idx="0">
            <a:schemeClr val="accent1"/>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id="{27CCB584-C7AD-453A-93D4-434939A4AAFB}"/>
              </a:ext>
            </a:extLst>
          </p:cNvPr>
          <p:cNvSpPr/>
          <p:nvPr/>
        </p:nvSpPr>
        <p:spPr>
          <a:xfrm>
            <a:off x="12236194" y="5181775"/>
            <a:ext cx="1771470" cy="333877"/>
          </a:xfrm>
          <a:prstGeom prst="rect">
            <a:avLst/>
          </a:prstGeom>
          <a:noFill/>
          <a:ln w="28575">
            <a:solidFill>
              <a:srgbClr val="FF0000"/>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D561D6CE-B3C2-4A40-A478-9A09C1332F36}"/>
              </a:ext>
            </a:extLst>
          </p:cNvPr>
          <p:cNvCxnSpPr>
            <a:cxnSpLocks/>
            <a:stCxn id="11" idx="1"/>
          </p:cNvCxnSpPr>
          <p:nvPr/>
        </p:nvCxnSpPr>
        <p:spPr>
          <a:xfrm flipH="1">
            <a:off x="10819500" y="5348714"/>
            <a:ext cx="1416694" cy="516058"/>
          </a:xfrm>
          <a:prstGeom prst="straightConnector1">
            <a:avLst/>
          </a:prstGeom>
          <a:noFill/>
          <a:ln w="28575">
            <a:solidFill>
              <a:srgbClr val="FF0000"/>
            </a:solidFill>
            <a:headEnd type="none" w="lg" len="lg"/>
            <a:tailEnd type="triangle"/>
          </a:ln>
        </p:spPr>
        <p:style>
          <a:lnRef idx="0">
            <a:schemeClr val="accent1"/>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1E9800B4-29E6-4CD2-B52B-BF007D9080C3}"/>
              </a:ext>
            </a:extLst>
          </p:cNvPr>
          <p:cNvCxnSpPr>
            <a:cxnSpLocks/>
          </p:cNvCxnSpPr>
          <p:nvPr/>
        </p:nvCxnSpPr>
        <p:spPr>
          <a:xfrm flipH="1" flipV="1">
            <a:off x="10819500" y="4800600"/>
            <a:ext cx="1416694" cy="548114"/>
          </a:xfrm>
          <a:prstGeom prst="straightConnector1">
            <a:avLst/>
          </a:prstGeom>
          <a:noFill/>
          <a:ln w="28575">
            <a:solidFill>
              <a:srgbClr val="FF0000"/>
            </a:solidFill>
            <a:headEnd type="none" w="lg" len="lg"/>
            <a:tailEnd type="triangle"/>
          </a:ln>
        </p:spPr>
        <p:style>
          <a:lnRef idx="0">
            <a:schemeClr val="accent1"/>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4612DCF5-0A43-48BC-AC8F-99706FE74555}"/>
              </a:ext>
            </a:extLst>
          </p:cNvPr>
          <p:cNvSpPr txBox="1"/>
          <p:nvPr/>
        </p:nvSpPr>
        <p:spPr>
          <a:xfrm>
            <a:off x="7105470" y="6661410"/>
            <a:ext cx="1565564" cy="646331"/>
          </a:xfrm>
          <a:prstGeom prst="rect">
            <a:avLst/>
          </a:prstGeom>
          <a:noFill/>
        </p:spPr>
        <p:txBody>
          <a:bodyPr wrap="square" rtlCol="0">
            <a:spAutoFit/>
          </a:bodyPr>
          <a:lstStyle/>
          <a:p>
            <a:pPr algn="l">
              <a:lnSpc>
                <a:spcPct val="90000"/>
              </a:lnSpc>
              <a:spcAft>
                <a:spcPts val="400"/>
              </a:spcAft>
            </a:pPr>
            <a:r>
              <a:rPr lang="en-GB" sz="2000" b="1" dirty="0">
                <a:solidFill>
                  <a:schemeClr val="accent5">
                    <a:lumMod val="75000"/>
                  </a:schemeClr>
                </a:solidFill>
              </a:rPr>
              <a:t>$156.25 per month</a:t>
            </a:r>
          </a:p>
        </p:txBody>
      </p:sp>
      <p:sp>
        <p:nvSpPr>
          <p:cNvPr id="18" name="TextBox 17">
            <a:extLst>
              <a:ext uri="{FF2B5EF4-FFF2-40B4-BE49-F238E27FC236}">
                <a16:creationId xmlns:a16="http://schemas.microsoft.com/office/drawing/2014/main" id="{B7C1AE78-CF8E-4BB4-99FF-609A019D74C9}"/>
              </a:ext>
            </a:extLst>
          </p:cNvPr>
          <p:cNvSpPr txBox="1"/>
          <p:nvPr/>
        </p:nvSpPr>
        <p:spPr>
          <a:xfrm>
            <a:off x="312737" y="4477434"/>
            <a:ext cx="1449748" cy="646331"/>
          </a:xfrm>
          <a:prstGeom prst="rect">
            <a:avLst/>
          </a:prstGeom>
          <a:noFill/>
        </p:spPr>
        <p:txBody>
          <a:bodyPr wrap="square" rtlCol="0">
            <a:spAutoFit/>
          </a:bodyPr>
          <a:lstStyle/>
          <a:p>
            <a:pPr algn="l">
              <a:lnSpc>
                <a:spcPct val="90000"/>
              </a:lnSpc>
              <a:spcAft>
                <a:spcPts val="400"/>
              </a:spcAft>
            </a:pPr>
            <a:r>
              <a:rPr lang="en-GB" sz="2000" b="1" dirty="0">
                <a:solidFill>
                  <a:srgbClr val="FF0000"/>
                </a:solidFill>
              </a:rPr>
              <a:t>$926.63 per month</a:t>
            </a:r>
          </a:p>
        </p:txBody>
      </p:sp>
    </p:spTree>
    <p:extLst>
      <p:ext uri="{BB962C8B-B14F-4D97-AF65-F5344CB8AC3E}">
        <p14:creationId xmlns:p14="http://schemas.microsoft.com/office/powerpoint/2010/main" val="27447333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BF348-15C3-4530-819E-82703C4E3930}"/>
              </a:ext>
            </a:extLst>
          </p:cNvPr>
          <p:cNvSpPr>
            <a:spLocks noGrp="1"/>
          </p:cNvSpPr>
          <p:nvPr>
            <p:ph type="ctrTitle"/>
          </p:nvPr>
        </p:nvSpPr>
        <p:spPr/>
        <p:txBody>
          <a:bodyPr/>
          <a:lstStyle/>
          <a:p>
            <a:r>
              <a:rPr lang="en-GB" dirty="0"/>
              <a:t>Initial AWS Thoughts</a:t>
            </a:r>
          </a:p>
        </p:txBody>
      </p:sp>
      <p:sp>
        <p:nvSpPr>
          <p:cNvPr id="3" name="Subtitle 2">
            <a:extLst>
              <a:ext uri="{FF2B5EF4-FFF2-40B4-BE49-F238E27FC236}">
                <a16:creationId xmlns:a16="http://schemas.microsoft.com/office/drawing/2014/main" id="{D37F423A-D37D-4E58-9B88-AD868A7E1D1D}"/>
              </a:ext>
            </a:extLst>
          </p:cNvPr>
          <p:cNvSpPr>
            <a:spLocks noGrp="1"/>
          </p:cNvSpPr>
          <p:nvPr>
            <p:ph type="subTitle" idx="1"/>
          </p:nvPr>
        </p:nvSpPr>
        <p:spPr/>
        <p:txBody>
          <a:bodyPr/>
          <a:lstStyle/>
          <a:p>
            <a:r>
              <a:rPr lang="en-GB" dirty="0"/>
              <a:t>(Archived Information)</a:t>
            </a:r>
          </a:p>
        </p:txBody>
      </p:sp>
    </p:spTree>
    <p:extLst>
      <p:ext uri="{BB962C8B-B14F-4D97-AF65-F5344CB8AC3E}">
        <p14:creationId xmlns:p14="http://schemas.microsoft.com/office/powerpoint/2010/main" val="8921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4"/>
            <a:ext cx="10660075" cy="687591"/>
          </a:xfrm>
        </p:spPr>
        <p:txBody>
          <a:bodyPr>
            <a:normAutofit/>
          </a:bodyPr>
          <a:lstStyle/>
          <a:p>
            <a:r>
              <a:rPr lang="en-US" sz="4000" dirty="0"/>
              <a:t>Architectural Principles</a:t>
            </a:r>
            <a:endParaRPr lang="en-US" dirty="0">
              <a:solidFill>
                <a:schemeClr val="tx1"/>
              </a:solidFill>
            </a:endParaRPr>
          </a:p>
        </p:txBody>
      </p:sp>
      <p:sp>
        <p:nvSpPr>
          <p:cNvPr id="11" name="Content Placeholder 10"/>
          <p:cNvSpPr>
            <a:spLocks noGrp="1"/>
          </p:cNvSpPr>
          <p:nvPr>
            <p:ph idx="1"/>
          </p:nvPr>
        </p:nvSpPr>
        <p:spPr>
          <a:xfrm>
            <a:off x="275303" y="1327355"/>
            <a:ext cx="13932310" cy="6282813"/>
          </a:xfrm>
        </p:spPr>
        <p:txBody>
          <a:bodyPr>
            <a:normAutofit fontScale="62500" lnSpcReduction="20000"/>
          </a:bodyPr>
          <a:lstStyle/>
          <a:p>
            <a:r>
              <a:rPr lang="en-US" dirty="0">
                <a:solidFill>
                  <a:schemeClr val="accent1"/>
                </a:solidFill>
              </a:rPr>
              <a:t>Foundation Technical Architectural Principles – as confirmed in the Principles Workshops in September 2021</a:t>
            </a:r>
          </a:p>
          <a:p>
            <a:pPr marL="342900" lvl="1" indent="-342900">
              <a:buFont typeface="Arial" panose="020B0604020202020204" pitchFamily="34" charset="0"/>
              <a:buChar char="•"/>
            </a:pPr>
            <a:r>
              <a:rPr lang="en-US" dirty="0"/>
              <a:t>The Foundation has a primary aspiration to great solutions which are accessible to all – from a hardware and software perspective this drives two principles which are entirely related to solution cost:</a:t>
            </a:r>
          </a:p>
          <a:p>
            <a:pPr marL="571500" lvl="2" indent="-342900"/>
            <a:r>
              <a:rPr lang="en-US" dirty="0"/>
              <a:t>Wherever possible all software should be open source OR attracts an affordable license fee OR created by the Foundation with appropriate free-to-use licenses (this includes any COTS products declared free to use by the vendor)  </a:t>
            </a:r>
            <a:r>
              <a:rPr lang="en-US" dirty="0">
                <a:solidFill>
                  <a:srgbClr val="FF0000"/>
                </a:solidFill>
              </a:rPr>
              <a:t>THIS NEEDS TO BE REVISITED IN THE CONTEXT OF API’S and REPLACEABILITY/PLUGGABILITY</a:t>
            </a:r>
          </a:p>
          <a:p>
            <a:pPr marL="571500" lvl="2" indent="-342900"/>
            <a:r>
              <a:rPr lang="en-GB" dirty="0"/>
              <a:t>Wherever possible all hardware used should be of commodity class – i.e. off-the-shelf non-bespoke hardware – unless there are significant restrictions (e.g. regulatory, safety related or simply uniqueness) which would prevent this  </a:t>
            </a:r>
            <a:r>
              <a:rPr lang="en-GB" dirty="0">
                <a:solidFill>
                  <a:srgbClr val="FF0000"/>
                </a:solidFill>
              </a:rPr>
              <a:t>TO BE REVISITED DURING FORMAL REVIEW</a:t>
            </a:r>
            <a:endParaRPr lang="en-GB" dirty="0"/>
          </a:p>
          <a:p>
            <a:pPr marL="342900" lvl="1" indent="-342900">
              <a:buFont typeface="Arial" panose="020B0604020202020204" pitchFamily="34" charset="0"/>
              <a:buChar char="•"/>
            </a:pPr>
            <a:r>
              <a:rPr lang="en-GB" dirty="0"/>
              <a:t>Wherever possible the Foundation would like all solutions to capture ALL data they recorded or generated for future </a:t>
            </a:r>
            <a:r>
              <a:rPr lang="en-GB" dirty="0">
                <a:solidFill>
                  <a:srgbClr val="FF0000"/>
                </a:solidFill>
              </a:rPr>
              <a:t>observability</a:t>
            </a:r>
            <a:r>
              <a:rPr lang="en-GB" dirty="0"/>
              <a:t> (AI, M/L, analytics) reasons.</a:t>
            </a:r>
          </a:p>
          <a:p>
            <a:pPr marL="342900" lvl="1" indent="-342900">
              <a:buFont typeface="Arial" panose="020B0604020202020204" pitchFamily="34" charset="0"/>
              <a:buChar char="•"/>
            </a:pPr>
            <a:r>
              <a:rPr lang="en-GB" dirty="0"/>
              <a:t>All solutions must be capable of integration into a </a:t>
            </a:r>
            <a:r>
              <a:rPr lang="en-GB" dirty="0" err="1"/>
              <a:t>Microservices</a:t>
            </a:r>
            <a:r>
              <a:rPr lang="en-GB" dirty="0"/>
              <a:t> architecture that utilises a distributed event driven architecture/implementation using non-proprietary interfaces/integration languages</a:t>
            </a:r>
          </a:p>
          <a:p>
            <a:pPr marL="342900" lvl="1" indent="-342900">
              <a:buFont typeface="Arial" panose="020B0604020202020204" pitchFamily="34" charset="0"/>
              <a:buChar char="•"/>
            </a:pPr>
            <a:r>
              <a:rPr lang="en-GB" dirty="0"/>
              <a:t>All real-time mission critical related features must be able to offer in a graceful degraded manner ‘off grid’ i.e. not connected to the internet.</a:t>
            </a:r>
          </a:p>
          <a:p>
            <a:pPr marL="342900" lvl="1" indent="-342900">
              <a:buFont typeface="Arial" panose="020B0604020202020204" pitchFamily="34" charset="0"/>
              <a:buChar char="•"/>
            </a:pPr>
            <a:r>
              <a:rPr lang="en-GB" dirty="0"/>
              <a:t>Any solution which needs to persist data onward for non-real-time AI, analysis and M/L must implement a store-and-forward solution which will allow data captured/generated to be synchronised on the occasions it is connected to the internet ‘after the data capture/generate events’</a:t>
            </a:r>
          </a:p>
          <a:p>
            <a:pPr marL="342900" lvl="1" indent="-342900">
              <a:buFont typeface="Arial" panose="020B0604020202020204" pitchFamily="34" charset="0"/>
              <a:buChar char="•"/>
            </a:pPr>
            <a:r>
              <a:rPr lang="en-GB" dirty="0"/>
              <a:t>Wherever a solution provides Mission Critical Support to Peter Scott-Morgan then this shall be required to meet Non-Functional Requirements that reflect this status – i.e. solutions which provide critical health related functions must be ‘Non-Stop’ rated.  This mandates the following: No Single Points of Failure, and very short RTO (RPO is very much less critical) if appropriate.</a:t>
            </a:r>
            <a:endParaRPr lang="en-US" dirty="0"/>
          </a:p>
          <a:p>
            <a:pPr marL="342900" lvl="1" indent="-342900">
              <a:buFont typeface="Arial" panose="020B0604020202020204" pitchFamily="34" charset="0"/>
              <a:buChar char="•"/>
            </a:pPr>
            <a:r>
              <a:rPr lang="en-GB" dirty="0"/>
              <a:t>The Foundation already has a number of solutions created for Peter Scott-Morgan which provide him with technical solutions to the challenges that MND brings to his life – the Foundation is keen that these are not ‘thrown away’ in pursuit of architectural ideals, it prefers that these be ‘refactored/integrated’ wherever possible and only retired when there are solutions tested and available which ‘completely replace’ relevant existing systems.</a:t>
            </a:r>
          </a:p>
          <a:p>
            <a:pPr marL="342900" lvl="1" indent="-342900">
              <a:buFont typeface="Arial" panose="020B0604020202020204" pitchFamily="34" charset="0"/>
              <a:buChar char="•"/>
            </a:pPr>
            <a:r>
              <a:rPr lang="en-GB" dirty="0"/>
              <a:t>Wherever possible the Foundation expects that data processing should take place wherever is most appropriate in terms of compute and storage capability e.g. It may not be appropriate (legally or capacity wise) to store all the video used in real-time facial analysis, a better solution could be to save a photo snapshot tagged with the faces identified</a:t>
            </a:r>
          </a:p>
          <a:p>
            <a:pPr marL="342900" lvl="1" indent="-342900">
              <a:buFont typeface="Arial" panose="020B0604020202020204" pitchFamily="34" charset="0"/>
              <a:buChar char="•"/>
            </a:pPr>
            <a:r>
              <a:rPr lang="en-GB" dirty="0"/>
              <a:t>Any solution (e.g. sensor or </a:t>
            </a:r>
            <a:r>
              <a:rPr lang="en-GB" dirty="0" err="1"/>
              <a:t>microservice</a:t>
            </a:r>
            <a:r>
              <a:rPr lang="en-GB" dirty="0"/>
              <a:t>) must be able to be simulated in a testbed and research environments</a:t>
            </a:r>
          </a:p>
          <a:p>
            <a:pPr marL="342900" lvl="1" indent="-342900">
              <a:buFont typeface="Arial" panose="020B0604020202020204" pitchFamily="34" charset="0"/>
              <a:buChar char="•"/>
            </a:pPr>
            <a:r>
              <a:rPr lang="en-GB" dirty="0"/>
              <a:t>Every solution must adhere to automated system compliance testing and must provide its own automated functional and non-functional compliance tests</a:t>
            </a:r>
          </a:p>
          <a:p>
            <a:pPr marL="342900" lvl="1" indent="-342900">
              <a:buFont typeface="Arial" panose="020B0604020202020204" pitchFamily="34" charset="0"/>
              <a:buChar char="•"/>
            </a:pPr>
            <a:r>
              <a:rPr lang="en-GB" dirty="0"/>
              <a:t>Every solution must be able to be buildable from / or distributed onto the Foundation GitHub – where required, contextual content must be provided to direct consumers</a:t>
            </a:r>
          </a:p>
          <a:p>
            <a:pPr marL="342900" lvl="1" indent="-342900">
              <a:buFont typeface="Arial" panose="020B0604020202020204" pitchFamily="34" charset="0"/>
              <a:buChar char="•"/>
            </a:pPr>
            <a:r>
              <a:rPr lang="en-GB" dirty="0"/>
              <a:t>Every solution must adhere to the relevant regulatory and legal health and safety legislation in the regions that it will be deployed (e.g. US, EU, UK, Global)</a:t>
            </a:r>
          </a:p>
          <a:p>
            <a:pPr marL="342900" lvl="1" indent="-342900">
              <a:buFont typeface="Arial" panose="020B0604020202020204" pitchFamily="34" charset="0"/>
              <a:buChar char="•"/>
            </a:pPr>
            <a:endParaRPr lang="en-GB" dirty="0"/>
          </a:p>
          <a:p>
            <a:pPr marL="0" lvl="2" indent="0">
              <a:buNone/>
            </a:pPr>
            <a:endParaRPr lang="en-GB"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Principles</a:t>
            </a:r>
          </a:p>
        </p:txBody>
      </p:sp>
    </p:spTree>
    <p:extLst>
      <p:ext uri="{BB962C8B-B14F-4D97-AF65-F5344CB8AC3E}">
        <p14:creationId xmlns:p14="http://schemas.microsoft.com/office/powerpoint/2010/main" val="141962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Amazon offers a number of solutions in this space:</a:t>
            </a:r>
          </a:p>
          <a:p>
            <a:pPr marL="342900" indent="-342900">
              <a:buFont typeface="Arial" panose="020B0604020202020204" pitchFamily="34" charset="0"/>
              <a:buChar char="•"/>
            </a:pPr>
            <a:r>
              <a:rPr lang="en-GB" b="0" dirty="0"/>
              <a:t>Amazon Kinesis</a:t>
            </a:r>
          </a:p>
          <a:p>
            <a:pPr marL="342900" indent="-342900">
              <a:buFont typeface="Arial" panose="020B0604020202020204" pitchFamily="34" charset="0"/>
              <a:buChar char="•"/>
            </a:pPr>
            <a:r>
              <a:rPr lang="en-GB" b="0" dirty="0"/>
              <a:t>Amazon SQS</a:t>
            </a:r>
          </a:p>
          <a:p>
            <a:pPr marL="342900" indent="-342900">
              <a:buFont typeface="Arial" panose="020B0604020202020204" pitchFamily="34" charset="0"/>
              <a:buChar char="•"/>
            </a:pPr>
            <a:r>
              <a:rPr lang="en-GB" b="0" dirty="0"/>
              <a:t>Amazon SNS</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Real Time Message Based Event Hub</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3859737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4"/>
            <a:ext cx="13258800" cy="865238"/>
          </a:xfrm>
        </p:spPr>
        <p:txBody>
          <a:bodyPr>
            <a:normAutofit/>
          </a:bodyPr>
          <a:lstStyle/>
          <a:p>
            <a:r>
              <a:rPr lang="en-US" sz="4000" dirty="0"/>
              <a:t>Edge Compute Capability</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
        <p:nvSpPr>
          <p:cNvPr id="5" name="Content Placeholder 10">
            <a:extLst>
              <a:ext uri="{FF2B5EF4-FFF2-40B4-BE49-F238E27FC236}">
                <a16:creationId xmlns:a16="http://schemas.microsoft.com/office/drawing/2014/main" id="{EEEAEBEE-A281-4BB8-8E34-DCC82315DD06}"/>
              </a:ext>
            </a:extLst>
          </p:cNvPr>
          <p:cNvSpPr>
            <a:spLocks noGrp="1"/>
          </p:cNvSpPr>
          <p:nvPr>
            <p:ph sz="half" idx="1"/>
          </p:nvPr>
        </p:nvSpPr>
        <p:spPr>
          <a:xfrm>
            <a:off x="685799" y="1505002"/>
            <a:ext cx="12983067" cy="5673673"/>
          </a:xfrm>
        </p:spPr>
        <p:txBody>
          <a:bodyPr>
            <a:normAutofit/>
          </a:bodyPr>
          <a:lstStyle/>
          <a:p>
            <a:r>
              <a:rPr lang="en-US" dirty="0">
                <a:solidFill>
                  <a:schemeClr val="accent1"/>
                </a:solidFill>
              </a:rPr>
              <a:t>AWS IoT Greengrass provides edge IOT compute on prem:</a:t>
            </a:r>
          </a:p>
          <a:p>
            <a:pPr marL="342900" indent="-342900">
              <a:buFont typeface="Arial" panose="020B0604020202020204" pitchFamily="34" charset="0"/>
              <a:buChar char="•"/>
            </a:pPr>
            <a:r>
              <a:rPr lang="en-GB" b="0" dirty="0"/>
              <a:t>Software platform that can run on a wide range of commodity compute devices</a:t>
            </a:r>
          </a:p>
          <a:p>
            <a:pPr marL="342900" indent="-342900">
              <a:buFont typeface="Arial" panose="020B0604020202020204" pitchFamily="34" charset="0"/>
              <a:buChar char="•"/>
            </a:pPr>
            <a:r>
              <a:rPr lang="en-GB" b="0" dirty="0"/>
              <a:t>Provides messaging and local processing locally (local lambda capability)</a:t>
            </a:r>
          </a:p>
          <a:p>
            <a:pPr marL="342900" indent="-342900">
              <a:buFont typeface="Arial" panose="020B0604020202020204" pitchFamily="34" charset="0"/>
              <a:buChar char="•"/>
            </a:pPr>
            <a:r>
              <a:rPr lang="en-GB" b="0" dirty="0"/>
              <a:t>Can be used in cloud-based sand-box environment to simulate hardware edge devices</a:t>
            </a:r>
          </a:p>
          <a:p>
            <a:endParaRPr lang="en-GB" b="0" dirty="0"/>
          </a:p>
        </p:txBody>
      </p:sp>
      <p:sp>
        <p:nvSpPr>
          <p:cNvPr id="7" name="TextBox 6">
            <a:extLst>
              <a:ext uri="{FF2B5EF4-FFF2-40B4-BE49-F238E27FC236}">
                <a16:creationId xmlns:a16="http://schemas.microsoft.com/office/drawing/2014/main" id="{810AAA82-6ACA-45A3-BD3F-C7B42AF34B26}"/>
              </a:ext>
            </a:extLst>
          </p:cNvPr>
          <p:cNvSpPr txBox="1"/>
          <p:nvPr/>
        </p:nvSpPr>
        <p:spPr>
          <a:xfrm>
            <a:off x="410065" y="3637793"/>
            <a:ext cx="13664281" cy="461665"/>
          </a:xfrm>
          <a:prstGeom prst="rect">
            <a:avLst/>
          </a:prstGeom>
          <a:noFill/>
        </p:spPr>
        <p:txBody>
          <a:bodyPr wrap="square">
            <a:spAutoFit/>
          </a:bodyPr>
          <a:lstStyle/>
          <a:p>
            <a:r>
              <a:rPr lang="en-GB" sz="2400" dirty="0"/>
              <a:t>See https://docs.aws.amazon.com/greengrass/v1/developerguide/what-is-gg.html</a:t>
            </a:r>
          </a:p>
        </p:txBody>
      </p:sp>
    </p:spTree>
    <p:extLst>
      <p:ext uri="{BB962C8B-B14F-4D97-AF65-F5344CB8AC3E}">
        <p14:creationId xmlns:p14="http://schemas.microsoft.com/office/powerpoint/2010/main" val="112477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Amazon offers a number of solutions in this space:</a:t>
            </a:r>
          </a:p>
          <a:p>
            <a:pPr marL="342900" indent="-342900">
              <a:buFont typeface="Arial" panose="020B0604020202020204" pitchFamily="34" charset="0"/>
              <a:buChar char="•"/>
            </a:pPr>
            <a:r>
              <a:rPr lang="en-GB" b="0" dirty="0"/>
              <a:t>Amazon Kinesis – provides short term storage as part of real-time event-based message queue functionality</a:t>
            </a:r>
          </a:p>
          <a:p>
            <a:pPr marL="342900" indent="-342900">
              <a:buFont typeface="Arial" panose="020B0604020202020204" pitchFamily="34" charset="0"/>
              <a:buChar char="•"/>
            </a:pPr>
            <a:r>
              <a:rPr lang="en-GB" b="0" dirty="0"/>
              <a:t>S3 – low-cost storage with huge capacity</a:t>
            </a:r>
          </a:p>
          <a:p>
            <a:pPr marL="342900" indent="-342900">
              <a:buFont typeface="Arial" panose="020B0604020202020204" pitchFamily="34" charset="0"/>
              <a:buChar char="•"/>
            </a:pPr>
            <a:r>
              <a:rPr lang="en-GB" b="0" dirty="0"/>
              <a:t>Redshift – SQL platform providing convenient access to supporting visualisation and analysis tools</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Persistent Storage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358188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39764"/>
            <a:ext cx="13258800" cy="865238"/>
          </a:xfrm>
        </p:spPr>
        <p:txBody>
          <a:bodyPr>
            <a:normAutofit/>
          </a:bodyPr>
          <a:lstStyle/>
          <a:p>
            <a:r>
              <a:rPr lang="en-US" sz="4000" dirty="0"/>
              <a:t>Greengrass / Kinesis Candidate Architecture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
        <p:nvSpPr>
          <p:cNvPr id="3" name="Rectangle 2"/>
          <p:cNvSpPr/>
          <p:nvPr/>
        </p:nvSpPr>
        <p:spPr>
          <a:xfrm>
            <a:off x="6916990" y="2321349"/>
            <a:ext cx="2149312" cy="173453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dirty="0"/>
              <a:t>Kinesis</a:t>
            </a:r>
            <a:endParaRPr lang="en-US" dirty="0"/>
          </a:p>
        </p:txBody>
      </p:sp>
      <p:sp>
        <p:nvSpPr>
          <p:cNvPr id="4" name="Rectangle 3"/>
          <p:cNvSpPr/>
          <p:nvPr/>
        </p:nvSpPr>
        <p:spPr>
          <a:xfrm>
            <a:off x="1276687" y="3537491"/>
            <a:ext cx="1640264" cy="1189188"/>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dirty="0"/>
              <a:t>AWS SDK</a:t>
            </a:r>
            <a:endParaRPr lang="en-US" dirty="0"/>
          </a:p>
        </p:txBody>
      </p:sp>
      <p:sp>
        <p:nvSpPr>
          <p:cNvPr id="8" name="Rectangle 7"/>
          <p:cNvSpPr/>
          <p:nvPr/>
        </p:nvSpPr>
        <p:spPr>
          <a:xfrm>
            <a:off x="914493" y="5229407"/>
            <a:ext cx="1585736" cy="1442301"/>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dirty="0"/>
              <a:t>Amazon Kinesis Agent</a:t>
            </a:r>
            <a:endParaRPr lang="en-US" dirty="0"/>
          </a:p>
        </p:txBody>
      </p:sp>
      <p:sp>
        <p:nvSpPr>
          <p:cNvPr id="13" name="Right Arrow 12"/>
          <p:cNvSpPr/>
          <p:nvPr/>
        </p:nvSpPr>
        <p:spPr>
          <a:xfrm rot="20295715">
            <a:off x="5544845" y="3138291"/>
            <a:ext cx="1468628"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7563484" y="1696825"/>
            <a:ext cx="856325" cy="369332"/>
          </a:xfrm>
          <a:prstGeom prst="rect">
            <a:avLst/>
          </a:prstGeom>
          <a:noFill/>
        </p:spPr>
        <p:txBody>
          <a:bodyPr wrap="none" rtlCol="0">
            <a:spAutoFit/>
          </a:bodyPr>
          <a:lstStyle/>
          <a:p>
            <a:pPr algn="l">
              <a:lnSpc>
                <a:spcPct val="90000"/>
              </a:lnSpc>
              <a:spcAft>
                <a:spcPts val="400"/>
              </a:spcAft>
            </a:pPr>
            <a:r>
              <a:rPr lang="en-GB" sz="2000" dirty="0"/>
              <a:t>Cloud</a:t>
            </a:r>
            <a:endParaRPr lang="en-US" sz="2000" dirty="0"/>
          </a:p>
        </p:txBody>
      </p:sp>
      <p:sp>
        <p:nvSpPr>
          <p:cNvPr id="14" name="TextBox 13"/>
          <p:cNvSpPr txBox="1"/>
          <p:nvPr/>
        </p:nvSpPr>
        <p:spPr>
          <a:xfrm>
            <a:off x="3370299" y="1266290"/>
            <a:ext cx="1223412" cy="369332"/>
          </a:xfrm>
          <a:prstGeom prst="rect">
            <a:avLst/>
          </a:prstGeom>
          <a:noFill/>
        </p:spPr>
        <p:txBody>
          <a:bodyPr wrap="none" rtlCol="0">
            <a:spAutoFit/>
          </a:bodyPr>
          <a:lstStyle/>
          <a:p>
            <a:pPr algn="l">
              <a:lnSpc>
                <a:spcPct val="90000"/>
              </a:lnSpc>
              <a:spcAft>
                <a:spcPts val="400"/>
              </a:spcAft>
            </a:pPr>
            <a:r>
              <a:rPr lang="en-GB" sz="2000" dirty="0"/>
              <a:t>On-Prem</a:t>
            </a:r>
            <a:endParaRPr lang="en-US" sz="2000" dirty="0"/>
          </a:p>
        </p:txBody>
      </p:sp>
      <p:sp>
        <p:nvSpPr>
          <p:cNvPr id="15" name="Rectangle 14"/>
          <p:cNvSpPr/>
          <p:nvPr/>
        </p:nvSpPr>
        <p:spPr>
          <a:xfrm>
            <a:off x="3965343" y="3231891"/>
            <a:ext cx="1640264" cy="120028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sz="1800" dirty="0"/>
              <a:t>Amazon Kinesis Producer Library (KPL)</a:t>
            </a:r>
            <a:endParaRPr lang="en-US" sz="1800" dirty="0"/>
          </a:p>
        </p:txBody>
      </p:sp>
      <p:cxnSp>
        <p:nvCxnSpPr>
          <p:cNvPr id="9" name="Straight Arrow Connector 8"/>
          <p:cNvCxnSpPr>
            <a:cxnSpLocks/>
            <a:stCxn id="4" idx="3"/>
            <a:endCxn id="15" idx="1"/>
          </p:cNvCxnSpPr>
          <p:nvPr/>
        </p:nvCxnSpPr>
        <p:spPr>
          <a:xfrm flipV="1">
            <a:off x="2916951" y="3832031"/>
            <a:ext cx="1048392" cy="300054"/>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20" name="TextBox 19"/>
          <p:cNvSpPr txBox="1"/>
          <p:nvPr/>
        </p:nvSpPr>
        <p:spPr>
          <a:xfrm>
            <a:off x="185203" y="6961022"/>
            <a:ext cx="10400123" cy="369332"/>
          </a:xfrm>
          <a:prstGeom prst="rect">
            <a:avLst/>
          </a:prstGeom>
          <a:noFill/>
        </p:spPr>
        <p:txBody>
          <a:bodyPr wrap="square" rtlCol="0">
            <a:spAutoFit/>
          </a:bodyPr>
          <a:lstStyle/>
          <a:p>
            <a:pPr>
              <a:lnSpc>
                <a:spcPct val="90000"/>
              </a:lnSpc>
              <a:spcAft>
                <a:spcPts val="400"/>
              </a:spcAft>
            </a:pPr>
            <a:r>
              <a:rPr lang="en-GB" sz="2000" dirty="0"/>
              <a:t>See https://docs.aws.amazon.com/streams/latest/dev/kinesis-kpl-writing.html</a:t>
            </a:r>
            <a:endParaRPr lang="en-US" sz="2000" dirty="0"/>
          </a:p>
        </p:txBody>
      </p:sp>
      <p:sp>
        <p:nvSpPr>
          <p:cNvPr id="33" name="Rectangle 32"/>
          <p:cNvSpPr/>
          <p:nvPr/>
        </p:nvSpPr>
        <p:spPr>
          <a:xfrm>
            <a:off x="10258511" y="3074152"/>
            <a:ext cx="1640264" cy="1833513"/>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sz="1800" dirty="0"/>
              <a:t>Amazon Kinesis Client Library (KCL)</a:t>
            </a:r>
            <a:endParaRPr lang="en-US" sz="1800" dirty="0"/>
          </a:p>
        </p:txBody>
      </p:sp>
      <p:sp>
        <p:nvSpPr>
          <p:cNvPr id="34" name="Rectangle 33"/>
          <p:cNvSpPr/>
          <p:nvPr/>
        </p:nvSpPr>
        <p:spPr>
          <a:xfrm>
            <a:off x="12634877" y="2271859"/>
            <a:ext cx="1640264" cy="1833513"/>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sz="1800" dirty="0"/>
              <a:t>Lambda Functions</a:t>
            </a:r>
            <a:endParaRPr lang="en-US" sz="1800" dirty="0"/>
          </a:p>
        </p:txBody>
      </p:sp>
      <p:sp>
        <p:nvSpPr>
          <p:cNvPr id="35" name="Right Arrow 34"/>
          <p:cNvSpPr/>
          <p:nvPr/>
        </p:nvSpPr>
        <p:spPr>
          <a:xfrm rot="775981">
            <a:off x="8986498" y="3232677"/>
            <a:ext cx="1322645"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 name="Right Arrow 35"/>
          <p:cNvSpPr/>
          <p:nvPr/>
        </p:nvSpPr>
        <p:spPr>
          <a:xfrm rot="20277976">
            <a:off x="11847497" y="3119011"/>
            <a:ext cx="841832"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7" name="Straight Arrow Connector 36"/>
          <p:cNvCxnSpPr>
            <a:stCxn id="40" idx="1"/>
            <a:endCxn id="8" idx="3"/>
          </p:cNvCxnSpPr>
          <p:nvPr/>
        </p:nvCxnSpPr>
        <p:spPr>
          <a:xfrm flipH="1">
            <a:off x="2500229" y="5346597"/>
            <a:ext cx="980477" cy="603961"/>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40" name="Flowchart: Multidocument 39"/>
          <p:cNvSpPr/>
          <p:nvPr/>
        </p:nvSpPr>
        <p:spPr>
          <a:xfrm>
            <a:off x="3480706" y="4795129"/>
            <a:ext cx="1475329" cy="1102936"/>
          </a:xfrm>
          <a:prstGeom prst="flowChartMultidocumen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2000" dirty="0"/>
              <a:t>Log</a:t>
            </a:r>
            <a:r>
              <a:rPr lang="en-GB" sz="2400" dirty="0"/>
              <a:t> Files</a:t>
            </a:r>
            <a:endParaRPr lang="en-US" sz="2400" dirty="0"/>
          </a:p>
        </p:txBody>
      </p:sp>
      <p:sp>
        <p:nvSpPr>
          <p:cNvPr id="43" name="Rectangle 42"/>
          <p:cNvSpPr/>
          <p:nvPr/>
        </p:nvSpPr>
        <p:spPr>
          <a:xfrm>
            <a:off x="5653393" y="4901604"/>
            <a:ext cx="2149312" cy="173453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dirty="0"/>
              <a:t>Kinesis Fire Hose</a:t>
            </a:r>
            <a:endParaRPr lang="en-US" dirty="0"/>
          </a:p>
        </p:txBody>
      </p:sp>
      <p:sp>
        <p:nvSpPr>
          <p:cNvPr id="44" name="Right Arrow 43"/>
          <p:cNvSpPr/>
          <p:nvPr/>
        </p:nvSpPr>
        <p:spPr>
          <a:xfrm>
            <a:off x="2500229" y="5933147"/>
            <a:ext cx="3155854"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 name="Rectangle 46"/>
          <p:cNvSpPr/>
          <p:nvPr/>
        </p:nvSpPr>
        <p:spPr>
          <a:xfrm>
            <a:off x="10560486" y="5115542"/>
            <a:ext cx="1640264" cy="1063662"/>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sz="1800" dirty="0"/>
              <a:t>Amazon Redshift (for SQL)</a:t>
            </a:r>
            <a:endParaRPr lang="en-US" sz="1800" dirty="0"/>
          </a:p>
        </p:txBody>
      </p:sp>
      <p:sp>
        <p:nvSpPr>
          <p:cNvPr id="48" name="Right Arrow 47"/>
          <p:cNvSpPr/>
          <p:nvPr/>
        </p:nvSpPr>
        <p:spPr>
          <a:xfrm>
            <a:off x="7818294" y="5327559"/>
            <a:ext cx="791259"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Flowchart: Magnetic Disk 48"/>
          <p:cNvSpPr/>
          <p:nvPr/>
        </p:nvSpPr>
        <p:spPr>
          <a:xfrm>
            <a:off x="8625143" y="5046170"/>
            <a:ext cx="1168924" cy="1090680"/>
          </a:xfrm>
          <a:prstGeom prst="flowChartMagneticDisk">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S3</a:t>
            </a:r>
            <a:endParaRPr lang="en-US" dirty="0"/>
          </a:p>
        </p:txBody>
      </p:sp>
      <p:sp>
        <p:nvSpPr>
          <p:cNvPr id="50" name="Right Arrow 49"/>
          <p:cNvSpPr/>
          <p:nvPr/>
        </p:nvSpPr>
        <p:spPr>
          <a:xfrm>
            <a:off x="9794067" y="5278342"/>
            <a:ext cx="791259" cy="527901"/>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1" name="Straight Arrow Connector 50"/>
          <p:cNvCxnSpPr/>
          <p:nvPr/>
        </p:nvCxnSpPr>
        <p:spPr>
          <a:xfrm>
            <a:off x="7802705" y="6144774"/>
            <a:ext cx="2742192" cy="9497"/>
          </a:xfrm>
          <a:prstGeom prst="straightConnector1">
            <a:avLst/>
          </a:prstGeom>
          <a:ln w="6350" cap="sq">
            <a:prstDash val="dash"/>
            <a:tailEnd type="triangle"/>
          </a:ln>
        </p:spPr>
        <p:style>
          <a:lnRef idx="1">
            <a:schemeClr val="accent1"/>
          </a:lnRef>
          <a:fillRef idx="0">
            <a:schemeClr val="accent1"/>
          </a:fillRef>
          <a:effectRef idx="0">
            <a:schemeClr val="accent1"/>
          </a:effectRef>
          <a:fontRef idx="minor">
            <a:schemeClr val="lt1"/>
          </a:fontRef>
        </p:style>
      </p:cxnSp>
      <p:sp>
        <p:nvSpPr>
          <p:cNvPr id="28" name="Rectangle 27">
            <a:extLst>
              <a:ext uri="{FF2B5EF4-FFF2-40B4-BE49-F238E27FC236}">
                <a16:creationId xmlns:a16="http://schemas.microsoft.com/office/drawing/2014/main" id="{DDEEACF5-8E9C-4A3A-971B-99B9E3F6BAED}"/>
              </a:ext>
            </a:extLst>
          </p:cNvPr>
          <p:cNvSpPr/>
          <p:nvPr/>
        </p:nvSpPr>
        <p:spPr>
          <a:xfrm>
            <a:off x="1559073" y="1746264"/>
            <a:ext cx="1640264" cy="1442301"/>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dirty="0"/>
              <a:t>AWS IoT </a:t>
            </a:r>
            <a:r>
              <a:rPr lang="en-GB" sz="2000" dirty="0"/>
              <a:t>Greengrass</a:t>
            </a:r>
            <a:endParaRPr lang="en-US" dirty="0"/>
          </a:p>
        </p:txBody>
      </p:sp>
      <p:cxnSp>
        <p:nvCxnSpPr>
          <p:cNvPr id="30" name="Straight Arrow Connector 29">
            <a:extLst>
              <a:ext uri="{FF2B5EF4-FFF2-40B4-BE49-F238E27FC236}">
                <a16:creationId xmlns:a16="http://schemas.microsoft.com/office/drawing/2014/main" id="{F239ED1E-F396-4465-9CAD-3E2DDD2BF2A7}"/>
              </a:ext>
            </a:extLst>
          </p:cNvPr>
          <p:cNvCxnSpPr>
            <a:cxnSpLocks/>
            <a:stCxn id="28" idx="3"/>
            <a:endCxn id="15" idx="1"/>
          </p:cNvCxnSpPr>
          <p:nvPr/>
        </p:nvCxnSpPr>
        <p:spPr>
          <a:xfrm>
            <a:off x="3199337" y="2467415"/>
            <a:ext cx="766006" cy="136461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C3B6AB34-BC3D-4EC4-8EA3-F58DFBA629C2}"/>
              </a:ext>
            </a:extLst>
          </p:cNvPr>
          <p:cNvCxnSpPr>
            <a:cxnSpLocks/>
            <a:stCxn id="28" idx="2"/>
            <a:endCxn id="4" idx="0"/>
          </p:cNvCxnSpPr>
          <p:nvPr/>
        </p:nvCxnSpPr>
        <p:spPr>
          <a:xfrm flipH="1">
            <a:off x="2096819" y="3188565"/>
            <a:ext cx="282386" cy="34892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23" name="Cube 22">
            <a:extLst>
              <a:ext uri="{FF2B5EF4-FFF2-40B4-BE49-F238E27FC236}">
                <a16:creationId xmlns:a16="http://schemas.microsoft.com/office/drawing/2014/main" id="{E38C1AED-CF07-41F9-9FDB-4AA6D37AE394}"/>
              </a:ext>
            </a:extLst>
          </p:cNvPr>
          <p:cNvSpPr/>
          <p:nvPr/>
        </p:nvSpPr>
        <p:spPr>
          <a:xfrm>
            <a:off x="234778" y="1637180"/>
            <a:ext cx="556054" cy="5034528"/>
          </a:xfrm>
          <a:prstGeom prst="cube">
            <a:avLst/>
          </a:prstGeom>
          <a:ln/>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algn="ctr"/>
            <a:r>
              <a:rPr lang="en-US" sz="2000" dirty="0"/>
              <a:t>Physical Devices (House/Chair/Sensors)</a:t>
            </a:r>
            <a:endParaRPr lang="en-GB" sz="2000" dirty="0"/>
          </a:p>
        </p:txBody>
      </p:sp>
      <p:cxnSp>
        <p:nvCxnSpPr>
          <p:cNvPr id="41" name="Straight Arrow Connector 40">
            <a:extLst>
              <a:ext uri="{FF2B5EF4-FFF2-40B4-BE49-F238E27FC236}">
                <a16:creationId xmlns:a16="http://schemas.microsoft.com/office/drawing/2014/main" id="{9B1C28E1-2A35-490D-AC93-64D7010AFE8C}"/>
              </a:ext>
            </a:extLst>
          </p:cNvPr>
          <p:cNvCxnSpPr>
            <a:cxnSpLocks/>
            <a:stCxn id="23" idx="4"/>
            <a:endCxn id="28" idx="1"/>
          </p:cNvCxnSpPr>
          <p:nvPr/>
        </p:nvCxnSpPr>
        <p:spPr>
          <a:xfrm flipV="1">
            <a:off x="651819" y="2467415"/>
            <a:ext cx="907254" cy="175653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
        <p:nvSpPr>
          <p:cNvPr id="45" name="Rectangle: Rounded Corners 44">
            <a:extLst>
              <a:ext uri="{FF2B5EF4-FFF2-40B4-BE49-F238E27FC236}">
                <a16:creationId xmlns:a16="http://schemas.microsoft.com/office/drawing/2014/main" id="{2B9E6257-5213-456E-AE65-D90B6650EC78}"/>
              </a:ext>
            </a:extLst>
          </p:cNvPr>
          <p:cNvSpPr/>
          <p:nvPr/>
        </p:nvSpPr>
        <p:spPr>
          <a:xfrm>
            <a:off x="9066302" y="6549881"/>
            <a:ext cx="4143071" cy="60821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Other Tools</a:t>
            </a:r>
            <a:endParaRPr lang="en-GB" dirty="0"/>
          </a:p>
        </p:txBody>
      </p:sp>
      <p:sp>
        <p:nvSpPr>
          <p:cNvPr id="52" name="Right Arrow 49">
            <a:extLst>
              <a:ext uri="{FF2B5EF4-FFF2-40B4-BE49-F238E27FC236}">
                <a16:creationId xmlns:a16="http://schemas.microsoft.com/office/drawing/2014/main" id="{8DAAD8A2-220B-4ACA-AF45-CE5EE3891C04}"/>
              </a:ext>
            </a:extLst>
          </p:cNvPr>
          <p:cNvSpPr/>
          <p:nvPr/>
        </p:nvSpPr>
        <p:spPr>
          <a:xfrm rot="5400000">
            <a:off x="11112009" y="6072205"/>
            <a:ext cx="398612" cy="527901"/>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3" name="Right Arrow 34">
            <a:extLst>
              <a:ext uri="{FF2B5EF4-FFF2-40B4-BE49-F238E27FC236}">
                <a16:creationId xmlns:a16="http://schemas.microsoft.com/office/drawing/2014/main" id="{673A35B8-EC3A-441A-8A0F-2499976B634B}"/>
              </a:ext>
            </a:extLst>
          </p:cNvPr>
          <p:cNvSpPr/>
          <p:nvPr/>
        </p:nvSpPr>
        <p:spPr>
          <a:xfrm rot="5400000">
            <a:off x="7049946" y="4215687"/>
            <a:ext cx="847514" cy="527901"/>
          </a:xfrm>
          <a:prstGeom prst="rightArrow">
            <a:avLst/>
          </a:prstGeom>
          <a:solidFill>
            <a:schemeClr val="accent5">
              <a:lumMod val="40000"/>
              <a:lumOff val="60000"/>
            </a:schemeClr>
          </a:solidFill>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5CA792E-E910-46F2-BB46-3E35A98040C6}"/>
              </a:ext>
            </a:extLst>
          </p:cNvPr>
          <p:cNvSpPr/>
          <p:nvPr/>
        </p:nvSpPr>
        <p:spPr>
          <a:xfrm>
            <a:off x="3465500" y="1843546"/>
            <a:ext cx="1640264" cy="1083154"/>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t"/>
          <a:lstStyle/>
          <a:p>
            <a:r>
              <a:rPr lang="en-GB" sz="1800" dirty="0"/>
              <a:t>Lambda Functions</a:t>
            </a:r>
            <a:endParaRPr lang="en-US" sz="1800" dirty="0"/>
          </a:p>
        </p:txBody>
      </p:sp>
      <p:cxnSp>
        <p:nvCxnSpPr>
          <p:cNvPr id="61" name="Straight Arrow Connector 60">
            <a:extLst>
              <a:ext uri="{FF2B5EF4-FFF2-40B4-BE49-F238E27FC236}">
                <a16:creationId xmlns:a16="http://schemas.microsoft.com/office/drawing/2014/main" id="{958AAA2D-383A-4063-BF8A-8DA0FEACF663}"/>
              </a:ext>
            </a:extLst>
          </p:cNvPr>
          <p:cNvCxnSpPr>
            <a:stCxn id="56" idx="1"/>
            <a:endCxn id="28" idx="3"/>
          </p:cNvCxnSpPr>
          <p:nvPr/>
        </p:nvCxnSpPr>
        <p:spPr>
          <a:xfrm flipH="1">
            <a:off x="3199337" y="2385123"/>
            <a:ext cx="266163" cy="82292"/>
          </a:xfrm>
          <a:prstGeom prst="straightConnector1">
            <a:avLst/>
          </a:prstGeom>
          <a:ln w="6350" cap="sq">
            <a:headEnd type="triangle"/>
            <a:tailEnd type="triangle"/>
          </a:ln>
        </p:spPr>
        <p:style>
          <a:lnRef idx="1">
            <a:schemeClr val="accent1"/>
          </a:lnRef>
          <a:fillRef idx="0">
            <a:schemeClr val="accent1"/>
          </a:fillRef>
          <a:effectRef idx="0">
            <a:schemeClr val="accent1"/>
          </a:effectRef>
          <a:fontRef idx="minor">
            <a:schemeClr val="lt1"/>
          </a:fontRef>
        </p:style>
      </p:cxnSp>
      <p:sp>
        <p:nvSpPr>
          <p:cNvPr id="64" name="Right Arrow 49">
            <a:extLst>
              <a:ext uri="{FF2B5EF4-FFF2-40B4-BE49-F238E27FC236}">
                <a16:creationId xmlns:a16="http://schemas.microsoft.com/office/drawing/2014/main" id="{44DAE4E1-A92B-4AF1-B7DB-C67AF237CF7E}"/>
              </a:ext>
            </a:extLst>
          </p:cNvPr>
          <p:cNvSpPr/>
          <p:nvPr/>
        </p:nvSpPr>
        <p:spPr>
          <a:xfrm rot="5400000">
            <a:off x="9010298" y="6072205"/>
            <a:ext cx="398612" cy="527901"/>
          </a:xfrm>
          <a:prstGeom prst="rightArrow">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81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Allows for fast and disconnected responses:</a:t>
            </a:r>
          </a:p>
          <a:p>
            <a:endParaRPr lang="en-GB" b="0" dirty="0"/>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On-Prem / Edge Logic Processing</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
        <p:nvSpPr>
          <p:cNvPr id="3" name="Rectangle 2">
            <a:extLst>
              <a:ext uri="{FF2B5EF4-FFF2-40B4-BE49-F238E27FC236}">
                <a16:creationId xmlns:a16="http://schemas.microsoft.com/office/drawing/2014/main" id="{5574A4F8-D3A4-47FD-B024-350C889B9CE2}"/>
              </a:ext>
            </a:extLst>
          </p:cNvPr>
          <p:cNvSpPr/>
          <p:nvPr/>
        </p:nvSpPr>
        <p:spPr>
          <a:xfrm>
            <a:off x="2026509" y="2101643"/>
            <a:ext cx="11407644" cy="4622956"/>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Hardware Platform</a:t>
            </a:r>
            <a:endParaRPr lang="en-GB" dirty="0"/>
          </a:p>
        </p:txBody>
      </p:sp>
      <p:sp>
        <p:nvSpPr>
          <p:cNvPr id="7" name="Rectangle 6">
            <a:extLst>
              <a:ext uri="{FF2B5EF4-FFF2-40B4-BE49-F238E27FC236}">
                <a16:creationId xmlns:a16="http://schemas.microsoft.com/office/drawing/2014/main" id="{AC1AD39E-A339-44BE-AE86-B737161A3FCA}"/>
              </a:ext>
            </a:extLst>
          </p:cNvPr>
          <p:cNvSpPr/>
          <p:nvPr/>
        </p:nvSpPr>
        <p:spPr>
          <a:xfrm>
            <a:off x="593474" y="3756457"/>
            <a:ext cx="1136821" cy="2038865"/>
          </a:xfrm>
          <a:prstGeom prst="rect">
            <a:avLst/>
          </a:prstGeom>
          <a:ln w="38100">
            <a:solidFill>
              <a:srgbClr val="EF8231"/>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Hardware Sensors or Controllers</a:t>
            </a:r>
            <a:endParaRPr lang="en-GB" sz="2000" dirty="0"/>
          </a:p>
        </p:txBody>
      </p:sp>
      <p:sp>
        <p:nvSpPr>
          <p:cNvPr id="9" name="Rectangle 8">
            <a:extLst>
              <a:ext uri="{FF2B5EF4-FFF2-40B4-BE49-F238E27FC236}">
                <a16:creationId xmlns:a16="http://schemas.microsoft.com/office/drawing/2014/main" id="{B9C187AF-0A35-44B1-A4B5-3942A8A374D6}"/>
              </a:ext>
            </a:extLst>
          </p:cNvPr>
          <p:cNvSpPr/>
          <p:nvPr/>
        </p:nvSpPr>
        <p:spPr>
          <a:xfrm>
            <a:off x="2137720" y="2669059"/>
            <a:ext cx="8106032" cy="371938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Docker Container (optional)</a:t>
            </a:r>
            <a:endParaRPr lang="en-GB" dirty="0"/>
          </a:p>
        </p:txBody>
      </p:sp>
      <p:pic>
        <p:nvPicPr>
          <p:cNvPr id="6" name="Picture 5">
            <a:extLst>
              <a:ext uri="{FF2B5EF4-FFF2-40B4-BE49-F238E27FC236}">
                <a16:creationId xmlns:a16="http://schemas.microsoft.com/office/drawing/2014/main" id="{93246BA7-72C0-4303-BA5F-29F82DF56AB8}"/>
              </a:ext>
            </a:extLst>
          </p:cNvPr>
          <p:cNvPicPr>
            <a:picLocks noChangeAspect="1"/>
          </p:cNvPicPr>
          <p:nvPr/>
        </p:nvPicPr>
        <p:blipFill rotWithShape="1">
          <a:blip r:embed="rId2">
            <a:clrChange>
              <a:clrFrom>
                <a:srgbClr val="FFFFFF"/>
              </a:clrFrom>
              <a:clrTo>
                <a:srgbClr val="FFFFFF">
                  <a:alpha val="0"/>
                </a:srgbClr>
              </a:clrTo>
            </a:clrChange>
            <a:alphaModFix/>
          </a:blip>
          <a:srcRect l="18249" t="11034" r="3163" b="12281"/>
          <a:stretch/>
        </p:blipFill>
        <p:spPr>
          <a:xfrm>
            <a:off x="1822621" y="3101546"/>
            <a:ext cx="11407644" cy="3286897"/>
          </a:xfrm>
          <a:prstGeom prst="rect">
            <a:avLst/>
          </a:prstGeom>
        </p:spPr>
      </p:pic>
    </p:spTree>
    <p:extLst>
      <p:ext uri="{BB962C8B-B14F-4D97-AF65-F5344CB8AC3E}">
        <p14:creationId xmlns:p14="http://schemas.microsoft.com/office/powerpoint/2010/main" val="48985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E3F5B26-C5CD-4F35-8CBA-54C90BCFC09A}"/>
              </a:ext>
            </a:extLst>
          </p:cNvPr>
          <p:cNvSpPr/>
          <p:nvPr/>
        </p:nvSpPr>
        <p:spPr>
          <a:xfrm>
            <a:off x="10021328" y="2101642"/>
            <a:ext cx="4178877" cy="530005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Cloud Platform</a:t>
            </a:r>
            <a:endParaRPr lang="en-GB" dirty="0"/>
          </a:p>
        </p:txBody>
      </p:sp>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Allows for log capture and processing from other applications:</a:t>
            </a:r>
          </a:p>
          <a:p>
            <a:endParaRPr lang="en-GB" b="0" dirty="0"/>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On-Prem / Edge Log Processing</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
        <p:nvSpPr>
          <p:cNvPr id="3" name="Rectangle 2">
            <a:extLst>
              <a:ext uri="{FF2B5EF4-FFF2-40B4-BE49-F238E27FC236}">
                <a16:creationId xmlns:a16="http://schemas.microsoft.com/office/drawing/2014/main" id="{5574A4F8-D3A4-47FD-B024-350C889B9CE2}"/>
              </a:ext>
            </a:extLst>
          </p:cNvPr>
          <p:cNvSpPr/>
          <p:nvPr/>
        </p:nvSpPr>
        <p:spPr>
          <a:xfrm>
            <a:off x="685799" y="2101643"/>
            <a:ext cx="8692980" cy="530005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Hardware Platform</a:t>
            </a:r>
            <a:endParaRPr lang="en-GB" dirty="0"/>
          </a:p>
        </p:txBody>
      </p:sp>
      <p:sp>
        <p:nvSpPr>
          <p:cNvPr id="7" name="Rectangle 6">
            <a:extLst>
              <a:ext uri="{FF2B5EF4-FFF2-40B4-BE49-F238E27FC236}">
                <a16:creationId xmlns:a16="http://schemas.microsoft.com/office/drawing/2014/main" id="{AC1AD39E-A339-44BE-AE86-B737161A3FCA}"/>
              </a:ext>
            </a:extLst>
          </p:cNvPr>
          <p:cNvSpPr/>
          <p:nvPr/>
        </p:nvSpPr>
        <p:spPr>
          <a:xfrm>
            <a:off x="815546" y="3917091"/>
            <a:ext cx="935229" cy="2038865"/>
          </a:xfrm>
          <a:prstGeom prst="rect">
            <a:avLst/>
          </a:prstGeom>
          <a:ln w="38100">
            <a:solidFill>
              <a:srgbClr val="EF8231"/>
            </a:solidFill>
          </a:ln>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Log Files from other Apps</a:t>
            </a:r>
            <a:endParaRPr lang="en-GB" sz="2000" dirty="0"/>
          </a:p>
        </p:txBody>
      </p:sp>
      <p:sp>
        <p:nvSpPr>
          <p:cNvPr id="9" name="Rectangle 8">
            <a:extLst>
              <a:ext uri="{FF2B5EF4-FFF2-40B4-BE49-F238E27FC236}">
                <a16:creationId xmlns:a16="http://schemas.microsoft.com/office/drawing/2014/main" id="{B9C187AF-0A35-44B1-A4B5-3942A8A374D6}"/>
              </a:ext>
            </a:extLst>
          </p:cNvPr>
          <p:cNvSpPr/>
          <p:nvPr/>
        </p:nvSpPr>
        <p:spPr>
          <a:xfrm>
            <a:off x="2137720" y="2669058"/>
            <a:ext cx="6981566" cy="4621427"/>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sz="2400" dirty="0"/>
              <a:t>Docker Container (optional)</a:t>
            </a:r>
            <a:endParaRPr lang="en-GB" sz="2400" dirty="0"/>
          </a:p>
        </p:txBody>
      </p:sp>
      <p:pic>
        <p:nvPicPr>
          <p:cNvPr id="4" name="Picture 3">
            <a:extLst>
              <a:ext uri="{FF2B5EF4-FFF2-40B4-BE49-F238E27FC236}">
                <a16:creationId xmlns:a16="http://schemas.microsoft.com/office/drawing/2014/main" id="{4443D856-67A6-423F-9CD0-6172AD4E4E90}"/>
              </a:ext>
            </a:extLst>
          </p:cNvPr>
          <p:cNvPicPr>
            <a:picLocks noChangeAspect="1"/>
          </p:cNvPicPr>
          <p:nvPr/>
        </p:nvPicPr>
        <p:blipFill rotWithShape="1">
          <a:blip r:embed="rId2">
            <a:clrChange>
              <a:clrFrom>
                <a:srgbClr val="FFFFFF"/>
              </a:clrFrom>
              <a:clrTo>
                <a:srgbClr val="FFFFFF">
                  <a:alpha val="0"/>
                </a:srgbClr>
              </a:clrTo>
            </a:clrChange>
          </a:blip>
          <a:srcRect l="18243" t="5416" r="40318" b="6109"/>
          <a:stretch/>
        </p:blipFill>
        <p:spPr>
          <a:xfrm>
            <a:off x="2669060" y="3039762"/>
            <a:ext cx="3991168" cy="4361935"/>
          </a:xfrm>
          <a:prstGeom prst="rect">
            <a:avLst/>
          </a:prstGeom>
        </p:spPr>
      </p:pic>
      <p:pic>
        <p:nvPicPr>
          <p:cNvPr id="13" name="Picture 12">
            <a:extLst>
              <a:ext uri="{FF2B5EF4-FFF2-40B4-BE49-F238E27FC236}">
                <a16:creationId xmlns:a16="http://schemas.microsoft.com/office/drawing/2014/main" id="{E3F3B3F7-E31B-454E-836D-CEC1726A6EB2}"/>
              </a:ext>
            </a:extLst>
          </p:cNvPr>
          <p:cNvPicPr>
            <a:picLocks noChangeAspect="1"/>
          </p:cNvPicPr>
          <p:nvPr/>
        </p:nvPicPr>
        <p:blipFill rotWithShape="1">
          <a:blip r:embed="rId2">
            <a:clrChange>
              <a:clrFrom>
                <a:srgbClr val="FFFFFF"/>
              </a:clrFrom>
              <a:clrTo>
                <a:srgbClr val="FFFFFF">
                  <a:alpha val="0"/>
                </a:srgbClr>
              </a:clrTo>
            </a:clrChange>
          </a:blip>
          <a:srcRect l="59934" t="5416" r="20033" b="6109"/>
          <a:stretch/>
        </p:blipFill>
        <p:spPr>
          <a:xfrm>
            <a:off x="11477626" y="3039761"/>
            <a:ext cx="1929456" cy="4361935"/>
          </a:xfrm>
          <a:prstGeom prst="rect">
            <a:avLst/>
          </a:prstGeom>
        </p:spPr>
      </p:pic>
      <p:cxnSp>
        <p:nvCxnSpPr>
          <p:cNvPr id="8" name="Straight Connector 7">
            <a:extLst>
              <a:ext uri="{FF2B5EF4-FFF2-40B4-BE49-F238E27FC236}">
                <a16:creationId xmlns:a16="http://schemas.microsoft.com/office/drawing/2014/main" id="{FA4F9E75-0A6B-4DDF-BCB3-01EE47D5AA7E}"/>
              </a:ext>
            </a:extLst>
          </p:cNvPr>
          <p:cNvCxnSpPr>
            <a:cxnSpLocks/>
          </p:cNvCxnSpPr>
          <p:nvPr/>
        </p:nvCxnSpPr>
        <p:spPr>
          <a:xfrm>
            <a:off x="6672642" y="3126259"/>
            <a:ext cx="0" cy="3620530"/>
          </a:xfrm>
          <a:prstGeom prst="line">
            <a:avLst/>
          </a:prstGeom>
          <a:ln w="25400">
            <a:solidFill>
              <a:srgbClr val="EF8231"/>
            </a:solidFill>
          </a:ln>
        </p:spPr>
        <p:style>
          <a:lnRef idx="2">
            <a:schemeClr val="dk1"/>
          </a:lnRef>
          <a:fillRef idx="1">
            <a:schemeClr val="lt1"/>
          </a:fillRef>
          <a:effectRef idx="0">
            <a:schemeClr val="dk1"/>
          </a:effectRef>
          <a:fontRef idx="minor">
            <a:schemeClr val="dk1"/>
          </a:fontRef>
        </p:style>
      </p:cxnSp>
      <p:cxnSp>
        <p:nvCxnSpPr>
          <p:cNvPr id="17" name="Straight Arrow Connector 16">
            <a:extLst>
              <a:ext uri="{FF2B5EF4-FFF2-40B4-BE49-F238E27FC236}">
                <a16:creationId xmlns:a16="http://schemas.microsoft.com/office/drawing/2014/main" id="{42FA6635-8F2B-492C-81EC-53F25FE763DC}"/>
              </a:ext>
            </a:extLst>
          </p:cNvPr>
          <p:cNvCxnSpPr>
            <a:cxnSpLocks/>
          </p:cNvCxnSpPr>
          <p:nvPr/>
        </p:nvCxnSpPr>
        <p:spPr>
          <a:xfrm flipV="1">
            <a:off x="1750775" y="4905635"/>
            <a:ext cx="1153063" cy="18539"/>
          </a:xfrm>
          <a:prstGeom prst="straightConnector1">
            <a:avLst/>
          </a:prstGeom>
          <a:ln w="6350" cap="sq">
            <a:solidFill>
              <a:schemeClr val="bg1">
                <a:lumMod val="75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3B0F2B3B-4D78-41F3-B366-74DD364005BD}"/>
              </a:ext>
            </a:extLst>
          </p:cNvPr>
          <p:cNvCxnSpPr>
            <a:cxnSpLocks/>
          </p:cNvCxnSpPr>
          <p:nvPr/>
        </p:nvCxnSpPr>
        <p:spPr>
          <a:xfrm>
            <a:off x="6604686" y="6065115"/>
            <a:ext cx="5111064" cy="0"/>
          </a:xfrm>
          <a:prstGeom prst="straightConnector1">
            <a:avLst/>
          </a:prstGeom>
          <a:ln w="19050" cap="sq">
            <a:solidFill>
              <a:schemeClr val="bg1">
                <a:lumMod val="75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20" name="Straight Connector 19">
            <a:extLst>
              <a:ext uri="{FF2B5EF4-FFF2-40B4-BE49-F238E27FC236}">
                <a16:creationId xmlns:a16="http://schemas.microsoft.com/office/drawing/2014/main" id="{BBA388D5-C662-4EE9-8181-55421613E414}"/>
              </a:ext>
            </a:extLst>
          </p:cNvPr>
          <p:cNvCxnSpPr>
            <a:cxnSpLocks/>
          </p:cNvCxnSpPr>
          <p:nvPr/>
        </p:nvCxnSpPr>
        <p:spPr>
          <a:xfrm>
            <a:off x="11477625" y="3126259"/>
            <a:ext cx="0" cy="3620530"/>
          </a:xfrm>
          <a:prstGeom prst="line">
            <a:avLst/>
          </a:prstGeom>
          <a:ln w="25400">
            <a:solidFill>
              <a:srgbClr val="EF8231"/>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E7F9EDEE-B6BB-45FC-8980-61F132C745FA}"/>
              </a:ext>
            </a:extLst>
          </p:cNvPr>
          <p:cNvCxnSpPr>
            <a:cxnSpLocks/>
          </p:cNvCxnSpPr>
          <p:nvPr/>
        </p:nvCxnSpPr>
        <p:spPr>
          <a:xfrm>
            <a:off x="13434112" y="3113909"/>
            <a:ext cx="0" cy="3620530"/>
          </a:xfrm>
          <a:prstGeom prst="line">
            <a:avLst/>
          </a:prstGeom>
          <a:ln w="25400">
            <a:solidFill>
              <a:srgbClr val="EF8231"/>
            </a:solidFill>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259613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4A4F8-D3A4-47FD-B024-350C889B9CE2}"/>
              </a:ext>
            </a:extLst>
          </p:cNvPr>
          <p:cNvSpPr/>
          <p:nvPr/>
        </p:nvSpPr>
        <p:spPr>
          <a:xfrm>
            <a:off x="2026510" y="2101643"/>
            <a:ext cx="3200398" cy="530005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On-Prem Platform</a:t>
            </a:r>
            <a:endParaRPr lang="en-GB" dirty="0"/>
          </a:p>
        </p:txBody>
      </p:sp>
      <p:sp>
        <p:nvSpPr>
          <p:cNvPr id="27" name="Rectangle 26">
            <a:extLst>
              <a:ext uri="{FF2B5EF4-FFF2-40B4-BE49-F238E27FC236}">
                <a16:creationId xmlns:a16="http://schemas.microsoft.com/office/drawing/2014/main" id="{E1F09403-274C-464C-BB4D-37D98C4DCB33}"/>
              </a:ext>
            </a:extLst>
          </p:cNvPr>
          <p:cNvSpPr/>
          <p:nvPr/>
        </p:nvSpPr>
        <p:spPr>
          <a:xfrm>
            <a:off x="2179017" y="3348681"/>
            <a:ext cx="2257059" cy="3027405"/>
          </a:xfrm>
          <a:prstGeom prst="rect">
            <a:avLst/>
          </a:prstGeom>
          <a:ln w="25400">
            <a:solidFill>
              <a:srgbClr val="EF823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Rectangle 13">
            <a:extLst>
              <a:ext uri="{FF2B5EF4-FFF2-40B4-BE49-F238E27FC236}">
                <a16:creationId xmlns:a16="http://schemas.microsoft.com/office/drawing/2014/main" id="{EE3F5B26-C5CD-4F35-8CBA-54C90BCFC09A}"/>
              </a:ext>
            </a:extLst>
          </p:cNvPr>
          <p:cNvSpPr/>
          <p:nvPr/>
        </p:nvSpPr>
        <p:spPr>
          <a:xfrm>
            <a:off x="5770606" y="2101642"/>
            <a:ext cx="7898260" cy="5300054"/>
          </a:xfrm>
          <a:prstGeom prst="rect">
            <a:avLst/>
          </a:prstGeom>
          <a:ln/>
        </p:spPr>
        <p:style>
          <a:lnRef idx="2">
            <a:schemeClr val="dk1"/>
          </a:lnRef>
          <a:fillRef idx="1">
            <a:schemeClr val="lt1"/>
          </a:fillRef>
          <a:effectRef idx="0">
            <a:schemeClr val="dk1"/>
          </a:effectRef>
          <a:fontRef idx="minor">
            <a:schemeClr val="dk1"/>
          </a:fontRef>
        </p:style>
        <p:txBody>
          <a:bodyPr rtlCol="0" anchor="t"/>
          <a:lstStyle/>
          <a:p>
            <a:r>
              <a:rPr lang="en-US" dirty="0"/>
              <a:t>Cloud Platform</a:t>
            </a:r>
            <a:endParaRPr lang="en-GB" dirty="0"/>
          </a:p>
        </p:txBody>
      </p:sp>
      <p:sp>
        <p:nvSpPr>
          <p:cNvPr id="5" name="Rectangle 4">
            <a:extLst>
              <a:ext uri="{FF2B5EF4-FFF2-40B4-BE49-F238E27FC236}">
                <a16:creationId xmlns:a16="http://schemas.microsoft.com/office/drawing/2014/main" id="{C3DF1292-811F-474B-AE96-CECB39251251}"/>
              </a:ext>
            </a:extLst>
          </p:cNvPr>
          <p:cNvSpPr/>
          <p:nvPr/>
        </p:nvSpPr>
        <p:spPr>
          <a:xfrm>
            <a:off x="10895541" y="2745589"/>
            <a:ext cx="2560967" cy="4433086"/>
          </a:xfrm>
          <a:prstGeom prst="rect">
            <a:avLst/>
          </a:prstGeom>
          <a:ln w="25400">
            <a:solidFill>
              <a:srgbClr val="EF823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Integration between On-Prem and Cloud Services</a:t>
            </a:r>
          </a:p>
          <a:p>
            <a:endParaRPr lang="en-GB" b="0" dirty="0"/>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Cloud Processing</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cxnSp>
        <p:nvCxnSpPr>
          <p:cNvPr id="18" name="Straight Arrow Connector 17">
            <a:extLst>
              <a:ext uri="{FF2B5EF4-FFF2-40B4-BE49-F238E27FC236}">
                <a16:creationId xmlns:a16="http://schemas.microsoft.com/office/drawing/2014/main" id="{3B0F2B3B-4D78-41F3-B366-74DD364005BD}"/>
              </a:ext>
            </a:extLst>
          </p:cNvPr>
          <p:cNvCxnSpPr>
            <a:cxnSpLocks/>
          </p:cNvCxnSpPr>
          <p:nvPr/>
        </p:nvCxnSpPr>
        <p:spPr>
          <a:xfrm>
            <a:off x="10518318" y="4852099"/>
            <a:ext cx="360000" cy="0"/>
          </a:xfrm>
          <a:prstGeom prst="straightConnector1">
            <a:avLst/>
          </a:prstGeom>
          <a:ln w="19050" cap="sq">
            <a:solidFill>
              <a:schemeClr val="bg1">
                <a:lumMod val="75000"/>
              </a:schemeClr>
            </a:solidFill>
            <a:tailEnd type="triangle"/>
          </a:ln>
        </p:spPr>
        <p:style>
          <a:lnRef idx="1">
            <a:schemeClr val="accent1"/>
          </a:lnRef>
          <a:fillRef idx="0">
            <a:schemeClr val="accent1"/>
          </a:fillRef>
          <a:effectRef idx="0">
            <a:schemeClr val="accent1"/>
          </a:effectRef>
          <a:fontRef idx="minor">
            <a:schemeClr val="lt1"/>
          </a:fontRef>
        </p:style>
      </p:cxnSp>
      <p:pic>
        <p:nvPicPr>
          <p:cNvPr id="4098" name="Picture 2" descr="Amazon Kinesis Data Streams How It Works">
            <a:extLst>
              <a:ext uri="{FF2B5EF4-FFF2-40B4-BE49-F238E27FC236}">
                <a16:creationId xmlns:a16="http://schemas.microsoft.com/office/drawing/2014/main" id="{6A80341C-532A-4963-8875-6B45CA9195E4}"/>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793" t="8329" r="69201" b="9976"/>
          <a:stretch/>
        </p:blipFill>
        <p:spPr bwMode="auto">
          <a:xfrm>
            <a:off x="5882523" y="2644842"/>
            <a:ext cx="2195321" cy="42136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Amazon Kinesis Data Streams How It Works">
            <a:extLst>
              <a:ext uri="{FF2B5EF4-FFF2-40B4-BE49-F238E27FC236}">
                <a16:creationId xmlns:a16="http://schemas.microsoft.com/office/drawing/2014/main" id="{BD6BD9E9-78BE-43FB-9B07-874399B50842}"/>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0578" t="8329" r="42361" b="20019"/>
          <a:stretch/>
        </p:blipFill>
        <p:spPr bwMode="auto">
          <a:xfrm>
            <a:off x="8151987" y="2309716"/>
            <a:ext cx="2496056" cy="36956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mazon Kinesis Data Streams How It Works">
            <a:extLst>
              <a:ext uri="{FF2B5EF4-FFF2-40B4-BE49-F238E27FC236}">
                <a16:creationId xmlns:a16="http://schemas.microsoft.com/office/drawing/2014/main" id="{9EFD2DC3-F8D2-47FF-B469-850F586398BF}"/>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6846" t="8329" r="16976" b="9976"/>
          <a:stretch/>
        </p:blipFill>
        <p:spPr bwMode="auto">
          <a:xfrm>
            <a:off x="10895541" y="2745589"/>
            <a:ext cx="2366831" cy="42136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Amazon Kinesis Data Streams How It Works">
            <a:extLst>
              <a:ext uri="{FF2B5EF4-FFF2-40B4-BE49-F238E27FC236}">
                <a16:creationId xmlns:a16="http://schemas.microsoft.com/office/drawing/2014/main" id="{3A3802BB-752D-40C1-9D65-A788E868CAC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5793" t="31900" r="69981" b="15946"/>
          <a:stretch/>
        </p:blipFill>
        <p:spPr bwMode="auto">
          <a:xfrm>
            <a:off x="2255999" y="3525520"/>
            <a:ext cx="2081223" cy="2689929"/>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a:extLst>
              <a:ext uri="{FF2B5EF4-FFF2-40B4-BE49-F238E27FC236}">
                <a16:creationId xmlns:a16="http://schemas.microsoft.com/office/drawing/2014/main" id="{F59AEB4B-AEEA-4238-BDDB-3F25B1ECF173}"/>
              </a:ext>
            </a:extLst>
          </p:cNvPr>
          <p:cNvCxnSpPr>
            <a:cxnSpLocks/>
            <a:stCxn id="27" idx="2"/>
            <a:endCxn id="19" idx="2"/>
          </p:cNvCxnSpPr>
          <p:nvPr/>
        </p:nvCxnSpPr>
        <p:spPr>
          <a:xfrm rot="5400000" flipH="1" flipV="1">
            <a:off x="6168427" y="3144498"/>
            <a:ext cx="370708" cy="6092468"/>
          </a:xfrm>
          <a:prstGeom prst="bentConnector3">
            <a:avLst>
              <a:gd name="adj1" fmla="val -61666"/>
            </a:avLst>
          </a:prstGeom>
          <a:ln w="19050" cap="sq">
            <a:solidFill>
              <a:schemeClr val="bg1">
                <a:lumMod val="75000"/>
              </a:schemeClr>
            </a:solidFill>
            <a:tailEnd type="triangle"/>
          </a:ln>
        </p:spPr>
        <p:style>
          <a:lnRef idx="1">
            <a:schemeClr val="accent1"/>
          </a:lnRef>
          <a:fillRef idx="0">
            <a:schemeClr val="accent1"/>
          </a:fillRef>
          <a:effectRef idx="0">
            <a:schemeClr val="accent1"/>
          </a:effectRef>
          <a:fontRef idx="minor">
            <a:schemeClr val="lt1"/>
          </a:fontRef>
        </p:style>
      </p:cxnSp>
      <p:cxnSp>
        <p:nvCxnSpPr>
          <p:cNvPr id="24" name="Straight Arrow Connector 23">
            <a:extLst>
              <a:ext uri="{FF2B5EF4-FFF2-40B4-BE49-F238E27FC236}">
                <a16:creationId xmlns:a16="http://schemas.microsoft.com/office/drawing/2014/main" id="{E075CA9A-B5F6-47D9-80C7-00FA0D6A3F49}"/>
              </a:ext>
            </a:extLst>
          </p:cNvPr>
          <p:cNvCxnSpPr>
            <a:cxnSpLocks/>
          </p:cNvCxnSpPr>
          <p:nvPr/>
        </p:nvCxnSpPr>
        <p:spPr>
          <a:xfrm>
            <a:off x="7976938" y="4856215"/>
            <a:ext cx="360000" cy="0"/>
          </a:xfrm>
          <a:prstGeom prst="straightConnector1">
            <a:avLst/>
          </a:prstGeom>
          <a:ln w="19050" cap="sq">
            <a:solidFill>
              <a:schemeClr val="bg1">
                <a:lumMod val="75000"/>
              </a:schemeClr>
            </a:solidFill>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49955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 number of options are available in this space:</a:t>
            </a:r>
          </a:p>
          <a:p>
            <a:pPr marL="342900" indent="-342900">
              <a:buFont typeface="Arial" panose="020B0604020202020204" pitchFamily="34" charset="0"/>
              <a:buChar char="•"/>
            </a:pPr>
            <a:r>
              <a:rPr lang="en-GB" b="0" dirty="0"/>
              <a:t>???</a:t>
            </a:r>
          </a:p>
          <a:p>
            <a:pPr marL="342900" indent="-342900">
              <a:buFont typeface="Arial" panose="020B0604020202020204" pitchFamily="34" charset="0"/>
              <a:buChar char="•"/>
            </a:pPr>
            <a:r>
              <a:rPr lang="en-GB" b="0" dirty="0"/>
              <a:t>???</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Foundation API Standards</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52262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 number of options are available in this space:</a:t>
            </a:r>
          </a:p>
          <a:p>
            <a:pPr marL="342900" indent="-342900">
              <a:buFont typeface="Arial" panose="020B0604020202020204" pitchFamily="34" charset="0"/>
              <a:buChar char="•"/>
            </a:pPr>
            <a:r>
              <a:rPr lang="en-GB" b="0" dirty="0"/>
              <a:t>???</a:t>
            </a:r>
          </a:p>
          <a:p>
            <a:pPr marL="342900" indent="-342900">
              <a:buFont typeface="Arial" panose="020B0604020202020204" pitchFamily="34" charset="0"/>
              <a:buChar char="•"/>
            </a:pPr>
            <a:r>
              <a:rPr lang="en-GB" b="0" dirty="0"/>
              <a:t>???</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Foundation Data and Data Flow Standards</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31408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 number of options are available in this space:</a:t>
            </a:r>
          </a:p>
          <a:p>
            <a:pPr marL="342900" indent="-342900">
              <a:buFont typeface="Arial" panose="020B0604020202020204" pitchFamily="34" charset="0"/>
              <a:buChar char="•"/>
            </a:pPr>
            <a:r>
              <a:rPr lang="en-GB" b="0" dirty="0"/>
              <a:t>Windows</a:t>
            </a:r>
          </a:p>
          <a:p>
            <a:pPr marL="342900" indent="-342900">
              <a:buFont typeface="Arial" panose="020B0604020202020204" pitchFamily="34" charset="0"/>
              <a:buChar char="•"/>
            </a:pPr>
            <a:r>
              <a:rPr lang="en-GB" b="0" dirty="0"/>
              <a:t>Linux</a:t>
            </a:r>
          </a:p>
          <a:p>
            <a:pPr marL="342900" indent="-342900">
              <a:buFont typeface="Arial" panose="020B0604020202020204" pitchFamily="34" charset="0"/>
              <a:buChar char="•"/>
            </a:pPr>
            <a:r>
              <a:rPr lang="en-GB" b="0" dirty="0"/>
              <a:t>Raw OS</a:t>
            </a:r>
          </a:p>
          <a:p>
            <a:pPr marL="342900" indent="-342900">
              <a:buFont typeface="Arial" panose="020B0604020202020204" pitchFamily="34" charset="0"/>
              <a:buChar char="•"/>
            </a:pPr>
            <a:r>
              <a:rPr lang="en-GB" b="0" dirty="0"/>
              <a:t>Containers</a:t>
            </a:r>
          </a:p>
          <a:p>
            <a:r>
              <a:rPr lang="en-GB" b="0" dirty="0"/>
              <a:t>The commodity hardware provided by Lenovo will be Windows 10 based systems, as indeed has the prior devices that Peter has used up to now.  It is recommended that unless functionality absolutely demands a Linux OS, we should mandate the Windows 10/11 Operating System for Foundation solutions</a:t>
            </a:r>
          </a:p>
          <a:p>
            <a:r>
              <a:rPr lang="en-GB" b="0" dirty="0"/>
              <a:t>Container based solutions should be considered to ease the passage of development to release – indeed AWS </a:t>
            </a:r>
            <a:r>
              <a:rPr lang="en-GB" b="0" dirty="0" err="1"/>
              <a:t>Greengrass</a:t>
            </a:r>
            <a:r>
              <a:rPr lang="en-GB" b="0" dirty="0"/>
              <a:t> Edge solutions mandate it for on-</a:t>
            </a:r>
            <a:r>
              <a:rPr lang="en-GB" b="0" dirty="0" err="1"/>
              <a:t>prem</a:t>
            </a:r>
            <a:r>
              <a:rPr lang="en-GB" b="0" dirty="0"/>
              <a:t> compute</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Commodity Compute Operating Systems</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278637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746585"/>
          </a:xfrm>
        </p:spPr>
        <p:txBody>
          <a:bodyPr/>
          <a:lstStyle/>
          <a:p>
            <a:r>
              <a:rPr lang="en-GB" dirty="0"/>
              <a:t>Requirements Observation</a:t>
            </a:r>
            <a:endParaRPr lang="en-US" dirty="0"/>
          </a:p>
        </p:txBody>
      </p:sp>
      <p:sp>
        <p:nvSpPr>
          <p:cNvPr id="3" name="Content Placeholder 2"/>
          <p:cNvSpPr>
            <a:spLocks noGrp="1"/>
          </p:cNvSpPr>
          <p:nvPr>
            <p:ph idx="1"/>
          </p:nvPr>
        </p:nvSpPr>
        <p:spPr>
          <a:xfrm>
            <a:off x="685799" y="1386348"/>
            <a:ext cx="13258799" cy="5110635"/>
          </a:xfrm>
        </p:spPr>
        <p:txBody>
          <a:bodyPr>
            <a:normAutofit fontScale="92500" lnSpcReduction="10000"/>
          </a:bodyPr>
          <a:lstStyle/>
          <a:p>
            <a:r>
              <a:rPr lang="en-US" dirty="0">
                <a:solidFill>
                  <a:schemeClr val="accent1"/>
                </a:solidFill>
              </a:rPr>
              <a:t>How do we map requirements to architecture and architectural principles</a:t>
            </a:r>
          </a:p>
          <a:p>
            <a:r>
              <a:rPr lang="en-GB" b="0" dirty="0"/>
              <a:t>The Technical Architecture of a solution must fundamentally be able to support the User Requirements for the solution.  User requirements can be functional (must be able to deliver functionality) and/or non-functional (define constraints under which the solution must deliver the function).  Both elements are critical and need to be catered for in the architecture.  As an example, consider detailed requirements VS003, which reads as follows:</a:t>
            </a:r>
          </a:p>
          <a:p>
            <a:endParaRPr lang="en-GB" b="0" dirty="0"/>
          </a:p>
          <a:p>
            <a:r>
              <a:rPr lang="en-GB" b="0" dirty="0"/>
              <a:t>In the As-Is solution we know this relates to ACAT’s ability to offer a list of ‘predictive text’ options in the centre of the screen between the circular keyboard and the text entry box into which Peter constructs sentences.  The list is currently generated by Presage in ACAT.  In the future we know that this will expand to include better word prediction and also potentially full sentences as generated from a contextual information (see requirements VS001 &amp; VS002).  In addition there are critical constraints/principles we cannot ignore – in this case we know that this requirement can ONLY be met on the Wheelchair or Bed platform because Peter needs this capability wherever he is physically located.</a:t>
            </a:r>
          </a:p>
          <a:p>
            <a:r>
              <a:rPr lang="en-GB" i="1" dirty="0"/>
              <a:t>To define the Technical Architecture for the future solution we need to analyse the </a:t>
            </a:r>
            <a:r>
              <a:rPr lang="en-GB" i="1" u="sng" dirty="0"/>
              <a:t>detailed requirements</a:t>
            </a:r>
            <a:r>
              <a:rPr lang="en-GB" i="1" dirty="0"/>
              <a:t> and understand the constraints inherent as compared to the architectural principles that have been agreed on.</a:t>
            </a:r>
          </a:p>
          <a:p>
            <a:r>
              <a:rPr lang="en-GB" i="1" dirty="0"/>
              <a:t>It is my belief that reliance on the Issues backlog will not be sufficient to draw out the constraints we need to understand to develop the architecture.</a:t>
            </a:r>
          </a:p>
        </p:txBody>
      </p:sp>
      <p:sp>
        <p:nvSpPr>
          <p:cNvPr id="5"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Requirements</a:t>
            </a:r>
          </a:p>
        </p:txBody>
      </p:sp>
      <p:sp>
        <p:nvSpPr>
          <p:cNvPr id="4" name="TextBox 3"/>
          <p:cNvSpPr txBox="1"/>
          <p:nvPr/>
        </p:nvSpPr>
        <p:spPr>
          <a:xfrm>
            <a:off x="1367544" y="2949389"/>
            <a:ext cx="11514691" cy="369332"/>
          </a:xfrm>
          <a:prstGeom prst="rect">
            <a:avLst/>
          </a:prstGeom>
          <a:noFill/>
          <a:ln>
            <a:solidFill>
              <a:schemeClr val="tx1"/>
            </a:solidFill>
          </a:ln>
        </p:spPr>
        <p:txBody>
          <a:bodyPr wrap="none" rtlCol="0">
            <a:spAutoFit/>
          </a:bodyPr>
          <a:lstStyle/>
          <a:p>
            <a:pPr>
              <a:lnSpc>
                <a:spcPct val="90000"/>
              </a:lnSpc>
              <a:spcAft>
                <a:spcPts val="400"/>
              </a:spcAft>
            </a:pPr>
            <a:r>
              <a:rPr lang="en-US" sz="2000" dirty="0"/>
              <a:t>VS003 | PSM Solution must allow the user to select a response from suggestions (phrase, word </a:t>
            </a:r>
            <a:r>
              <a:rPr lang="en-US" sz="2000" dirty="0" err="1"/>
              <a:t>etc</a:t>
            </a:r>
            <a:r>
              <a:rPr lang="en-US" sz="2000" dirty="0"/>
              <a:t>)</a:t>
            </a:r>
          </a:p>
        </p:txBody>
      </p:sp>
      <p:graphicFrame>
        <p:nvGraphicFramePr>
          <p:cNvPr id="7" name="Object 6"/>
          <p:cNvGraphicFramePr>
            <a:graphicFrameLocks noChangeAspect="1"/>
          </p:cNvGraphicFramePr>
          <p:nvPr>
            <p:extLst>
              <p:ext uri="{D42A27DB-BD31-4B8C-83A1-F6EECF244321}">
                <p14:modId xmlns:p14="http://schemas.microsoft.com/office/powerpoint/2010/main" val="2507312236"/>
              </p:ext>
            </p:extLst>
          </p:nvPr>
        </p:nvGraphicFramePr>
        <p:xfrm>
          <a:off x="6108430" y="6496984"/>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360" progId="Excel.Sheet.12">
                  <p:embed/>
                </p:oleObj>
              </mc:Choice>
              <mc:Fallback>
                <p:oleObj name="Worksheet" showAsIcon="1" r:id="rId2" imgW="914400" imgH="792360" progId="Excel.Sheet.12">
                  <p:embed/>
                  <p:pic>
                    <p:nvPicPr>
                      <p:cNvPr id="7" name="Object 6"/>
                      <p:cNvPicPr/>
                      <p:nvPr/>
                    </p:nvPicPr>
                    <p:blipFill>
                      <a:blip r:embed="rId3"/>
                      <a:stretch>
                        <a:fillRect/>
                      </a:stretch>
                    </p:blipFill>
                    <p:spPr>
                      <a:xfrm>
                        <a:off x="6108430" y="6496984"/>
                        <a:ext cx="914400" cy="792163"/>
                      </a:xfrm>
                      <a:prstGeom prst="rect">
                        <a:avLst/>
                      </a:prstGeom>
                    </p:spPr>
                  </p:pic>
                </p:oleObj>
              </mc:Fallback>
            </mc:AlternateContent>
          </a:graphicData>
        </a:graphic>
      </p:graphicFrame>
      <p:sp>
        <p:nvSpPr>
          <p:cNvPr id="6" name="TextBox 5"/>
          <p:cNvSpPr txBox="1"/>
          <p:nvPr/>
        </p:nvSpPr>
        <p:spPr>
          <a:xfrm>
            <a:off x="7522590" y="6461058"/>
            <a:ext cx="6723667" cy="923330"/>
          </a:xfrm>
          <a:prstGeom prst="rect">
            <a:avLst/>
          </a:prstGeom>
          <a:noFill/>
        </p:spPr>
        <p:txBody>
          <a:bodyPr wrap="square" rtlCol="0">
            <a:spAutoFit/>
          </a:bodyPr>
          <a:lstStyle/>
          <a:p>
            <a:pPr algn="l">
              <a:lnSpc>
                <a:spcPct val="90000"/>
              </a:lnSpc>
              <a:spcAft>
                <a:spcPts val="400"/>
              </a:spcAft>
            </a:pPr>
            <a:r>
              <a:rPr lang="en-GB" sz="2000" dirty="0"/>
              <a:t>Note: there must be an activity to map ALL of the requirements detailed in the Requirements Traceability Matrix into the existing GitHub Issues backlog.</a:t>
            </a:r>
            <a:endParaRPr lang="en-US" sz="2000" dirty="0"/>
          </a:p>
        </p:txBody>
      </p:sp>
    </p:spTree>
    <p:extLst>
      <p:ext uri="{BB962C8B-B14F-4D97-AF65-F5344CB8AC3E}">
        <p14:creationId xmlns:p14="http://schemas.microsoft.com/office/powerpoint/2010/main" val="17004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 number of options are available in this space:</a:t>
            </a:r>
          </a:p>
          <a:p>
            <a:pPr marL="342900" indent="-342900">
              <a:buFont typeface="Arial" panose="020B0604020202020204" pitchFamily="34" charset="0"/>
              <a:buChar char="•"/>
            </a:pPr>
            <a:r>
              <a:rPr lang="en-GB" b="0" dirty="0"/>
              <a:t>Python</a:t>
            </a:r>
          </a:p>
          <a:p>
            <a:pPr marL="342900" indent="-342900">
              <a:buFont typeface="Arial" panose="020B0604020202020204" pitchFamily="34" charset="0"/>
              <a:buChar char="•"/>
            </a:pPr>
            <a:r>
              <a:rPr lang="en-GB" b="0" dirty="0"/>
              <a:t>Node.JS / </a:t>
            </a:r>
            <a:r>
              <a:rPr lang="en-GB" b="0" dirty="0" err="1"/>
              <a:t>Javascript</a:t>
            </a:r>
            <a:endParaRPr lang="en-GB" b="0" dirty="0"/>
          </a:p>
          <a:p>
            <a:pPr marL="342900" indent="-342900">
              <a:buFont typeface="Arial" panose="020B0604020202020204" pitchFamily="34" charset="0"/>
              <a:buChar char="•"/>
            </a:pPr>
            <a:r>
              <a:rPr lang="en-GB" b="0" dirty="0"/>
              <a:t>C++</a:t>
            </a:r>
          </a:p>
          <a:p>
            <a:pPr marL="342900" indent="-342900">
              <a:buFont typeface="Arial" panose="020B0604020202020204" pitchFamily="34" charset="0"/>
              <a:buChar char="•"/>
            </a:pPr>
            <a:r>
              <a:rPr lang="en-GB" b="0" dirty="0"/>
              <a:t>???</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Programming Language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65954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505002"/>
            <a:ext cx="12983067" cy="5673673"/>
          </a:xfrm>
        </p:spPr>
        <p:txBody>
          <a:bodyPr>
            <a:normAutofit/>
          </a:bodyPr>
          <a:lstStyle/>
          <a:p>
            <a:r>
              <a:rPr lang="en-US" dirty="0">
                <a:solidFill>
                  <a:schemeClr val="accent1"/>
                </a:solidFill>
              </a:rPr>
              <a:t>A number of options are available in this space:</a:t>
            </a:r>
          </a:p>
          <a:p>
            <a:pPr marL="342900" indent="-342900">
              <a:buFont typeface="Arial" panose="020B0604020202020204" pitchFamily="34" charset="0"/>
              <a:buChar char="•"/>
            </a:pPr>
            <a:r>
              <a:rPr lang="en-GB" b="0" dirty="0"/>
              <a:t>As one of the primary partners, Lenovo compute and headset devices are preferred</a:t>
            </a:r>
          </a:p>
          <a:p>
            <a:pPr marL="342900" indent="-342900">
              <a:buFont typeface="Arial" panose="020B0604020202020204" pitchFamily="34" charset="0"/>
              <a:buChar char="•"/>
            </a:pPr>
            <a:r>
              <a:rPr lang="en-GB" b="0" dirty="0"/>
              <a:t>Can accommodate other form factors if directed by functionality</a:t>
            </a:r>
          </a:p>
          <a:p>
            <a:endParaRPr lang="en-GB" b="0" dirty="0"/>
          </a:p>
        </p:txBody>
      </p:sp>
      <p:sp>
        <p:nvSpPr>
          <p:cNvPr id="2" name="Title 1"/>
          <p:cNvSpPr>
            <a:spLocks noGrp="1"/>
          </p:cNvSpPr>
          <p:nvPr>
            <p:ph type="title"/>
          </p:nvPr>
        </p:nvSpPr>
        <p:spPr>
          <a:xfrm>
            <a:off x="685800" y="639764"/>
            <a:ext cx="13258800" cy="865238"/>
          </a:xfrm>
        </p:spPr>
        <p:txBody>
          <a:bodyPr>
            <a:normAutofit/>
          </a:bodyPr>
          <a:lstStyle/>
          <a:p>
            <a:r>
              <a:rPr lang="en-US" sz="4000" dirty="0"/>
              <a:t>Hardware Device Choice</a:t>
            </a:r>
            <a:endParaRPr lang="en-US" dirty="0">
              <a:solidFill>
                <a:schemeClr val="tx1"/>
              </a:solidFill>
            </a:endParaRPr>
          </a:p>
        </p:txBody>
      </p:sp>
      <p:sp>
        <p:nvSpPr>
          <p:cNvPr id="10"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Product Selections</a:t>
            </a:r>
          </a:p>
        </p:txBody>
      </p:sp>
    </p:spTree>
    <p:extLst>
      <p:ext uri="{BB962C8B-B14F-4D97-AF65-F5344CB8AC3E}">
        <p14:creationId xmlns:p14="http://schemas.microsoft.com/office/powerpoint/2010/main" val="223043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a:t>Logical View</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a:solidFill>
                  <a:schemeClr val="accent1"/>
                </a:solidFill>
              </a:rPr>
              <a:t>How does the solution hang together</a:t>
            </a:r>
          </a:p>
          <a:p>
            <a:pPr marL="0" lvl="2" indent="0">
              <a:buNone/>
            </a:pPr>
            <a:endParaRPr lang="en-GB"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Logical View</a:t>
            </a:r>
          </a:p>
        </p:txBody>
      </p:sp>
      <p:sp>
        <p:nvSpPr>
          <p:cNvPr id="4" name="Rounded Rectangle 3"/>
          <p:cNvSpPr/>
          <p:nvPr/>
        </p:nvSpPr>
        <p:spPr>
          <a:xfrm>
            <a:off x="6705860" y="2028518"/>
            <a:ext cx="2922494" cy="3134633"/>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Real-Time Event Based Message</a:t>
            </a:r>
          </a:p>
          <a:p>
            <a:pPr algn="ctr"/>
            <a:r>
              <a:rPr lang="en-GB" dirty="0"/>
              <a:t>Bus/Queue</a:t>
            </a:r>
            <a:endParaRPr lang="en-US" dirty="0"/>
          </a:p>
        </p:txBody>
      </p:sp>
      <p:sp>
        <p:nvSpPr>
          <p:cNvPr id="5" name="Rectangle 4"/>
          <p:cNvSpPr/>
          <p:nvPr/>
        </p:nvSpPr>
        <p:spPr>
          <a:xfrm>
            <a:off x="2529036" y="2874176"/>
            <a:ext cx="1775011" cy="1497106"/>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Sensors</a:t>
            </a:r>
            <a:endParaRPr lang="en-US" dirty="0"/>
          </a:p>
        </p:txBody>
      </p:sp>
      <p:sp>
        <p:nvSpPr>
          <p:cNvPr id="20" name="Rectangle 19"/>
          <p:cNvSpPr/>
          <p:nvPr/>
        </p:nvSpPr>
        <p:spPr>
          <a:xfrm>
            <a:off x="685799" y="2028517"/>
            <a:ext cx="1376083" cy="4614330"/>
          </a:xfrm>
          <a:prstGeom prst="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dirty="0"/>
              <a:t>Out-side World</a:t>
            </a:r>
            <a:endParaRPr lang="en-US" dirty="0"/>
          </a:p>
        </p:txBody>
      </p:sp>
      <p:sp>
        <p:nvSpPr>
          <p:cNvPr id="21" name="Rounded Rectangle 20"/>
          <p:cNvSpPr/>
          <p:nvPr/>
        </p:nvSpPr>
        <p:spPr>
          <a:xfrm rot="16200000">
            <a:off x="3986579" y="2884388"/>
            <a:ext cx="3134632" cy="1422893"/>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3200" dirty="0"/>
              <a:t>Adaptors</a:t>
            </a:r>
            <a:endParaRPr lang="en-US" sz="3200" dirty="0"/>
          </a:p>
        </p:txBody>
      </p:sp>
      <p:sp>
        <p:nvSpPr>
          <p:cNvPr id="22" name="Rounded Rectangle 21"/>
          <p:cNvSpPr/>
          <p:nvPr/>
        </p:nvSpPr>
        <p:spPr>
          <a:xfrm rot="16200000">
            <a:off x="9805524" y="2291868"/>
            <a:ext cx="1949592" cy="1422893"/>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2400" dirty="0"/>
              <a:t>Processors</a:t>
            </a:r>
            <a:endParaRPr lang="en-US" sz="2400" dirty="0"/>
          </a:p>
        </p:txBody>
      </p:sp>
      <p:sp>
        <p:nvSpPr>
          <p:cNvPr id="24" name="Rounded Rectangle 23"/>
          <p:cNvSpPr/>
          <p:nvPr/>
        </p:nvSpPr>
        <p:spPr>
          <a:xfrm>
            <a:off x="6625436" y="5409571"/>
            <a:ext cx="6729742" cy="881775"/>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3200" dirty="0"/>
              <a:t>Persistent Storage</a:t>
            </a:r>
            <a:endParaRPr lang="en-US" sz="3200" dirty="0"/>
          </a:p>
        </p:txBody>
      </p:sp>
      <p:sp>
        <p:nvSpPr>
          <p:cNvPr id="25" name="Rounded Rectangle 24"/>
          <p:cNvSpPr/>
          <p:nvPr/>
        </p:nvSpPr>
        <p:spPr>
          <a:xfrm>
            <a:off x="6625436" y="6537766"/>
            <a:ext cx="6729742" cy="908691"/>
          </a:xfrm>
          <a:prstGeom prst="roundRect">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GB" sz="3200" dirty="0"/>
              <a:t>Applications</a:t>
            </a:r>
            <a:endParaRPr lang="en-US" sz="3200" dirty="0"/>
          </a:p>
        </p:txBody>
      </p:sp>
      <p:sp>
        <p:nvSpPr>
          <p:cNvPr id="14" name="Freeform 13"/>
          <p:cNvSpPr/>
          <p:nvPr/>
        </p:nvSpPr>
        <p:spPr>
          <a:xfrm>
            <a:off x="10068873" y="2028517"/>
            <a:ext cx="3286305" cy="3199477"/>
          </a:xfrm>
          <a:custGeom>
            <a:avLst/>
            <a:gdLst>
              <a:gd name="connsiteX0" fmla="*/ 2100565 w 3286305"/>
              <a:gd name="connsiteY0" fmla="*/ 0 h 3199477"/>
              <a:gd name="connsiteX1" fmla="*/ 3049151 w 3286305"/>
              <a:gd name="connsiteY1" fmla="*/ 0 h 3199477"/>
              <a:gd name="connsiteX2" fmla="*/ 3286305 w 3286305"/>
              <a:gd name="connsiteY2" fmla="*/ 237154 h 3199477"/>
              <a:gd name="connsiteX3" fmla="*/ 3286305 w 3286305"/>
              <a:gd name="connsiteY3" fmla="*/ 2897479 h 3199477"/>
              <a:gd name="connsiteX4" fmla="*/ 3284919 w 3286305"/>
              <a:gd name="connsiteY4" fmla="*/ 2911227 h 3199477"/>
              <a:gd name="connsiteX5" fmla="*/ 3284919 w 3286305"/>
              <a:gd name="connsiteY5" fmla="*/ 3032230 h 3199477"/>
              <a:gd name="connsiteX6" fmla="*/ 3117672 w 3286305"/>
              <a:gd name="connsiteY6" fmla="*/ 3199477 h 3199477"/>
              <a:gd name="connsiteX7" fmla="*/ 167247 w 3286305"/>
              <a:gd name="connsiteY7" fmla="*/ 3199477 h 3199477"/>
              <a:gd name="connsiteX8" fmla="*/ 0 w 3286305"/>
              <a:gd name="connsiteY8" fmla="*/ 3032230 h 3199477"/>
              <a:gd name="connsiteX9" fmla="*/ 0 w 3286305"/>
              <a:gd name="connsiteY9" fmla="*/ 2363261 h 3199477"/>
              <a:gd name="connsiteX10" fmla="*/ 167247 w 3286305"/>
              <a:gd name="connsiteY10" fmla="*/ 2196014 h 3199477"/>
              <a:gd name="connsiteX11" fmla="*/ 1863411 w 3286305"/>
              <a:gd name="connsiteY11" fmla="*/ 2196014 h 3199477"/>
              <a:gd name="connsiteX12" fmla="*/ 1863411 w 3286305"/>
              <a:gd name="connsiteY12" fmla="*/ 237154 h 3199477"/>
              <a:gd name="connsiteX13" fmla="*/ 2100565 w 3286305"/>
              <a:gd name="connsiteY13" fmla="*/ 0 h 319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86305" h="3199477">
                <a:moveTo>
                  <a:pt x="2100565" y="0"/>
                </a:moveTo>
                <a:lnTo>
                  <a:pt x="3049151" y="0"/>
                </a:lnTo>
                <a:cubicBezTo>
                  <a:pt x="3180127" y="0"/>
                  <a:pt x="3286305" y="106177"/>
                  <a:pt x="3286305" y="237154"/>
                </a:cubicBezTo>
                <a:lnTo>
                  <a:pt x="3286305" y="2897479"/>
                </a:lnTo>
                <a:lnTo>
                  <a:pt x="3284919" y="2911227"/>
                </a:lnTo>
                <a:lnTo>
                  <a:pt x="3284919" y="3032230"/>
                </a:lnTo>
                <a:cubicBezTo>
                  <a:pt x="3284919" y="3124598"/>
                  <a:pt x="3210040" y="3199477"/>
                  <a:pt x="3117672" y="3199477"/>
                </a:cubicBezTo>
                <a:lnTo>
                  <a:pt x="167247" y="3199477"/>
                </a:lnTo>
                <a:cubicBezTo>
                  <a:pt x="74879" y="3199477"/>
                  <a:pt x="0" y="3124598"/>
                  <a:pt x="0" y="3032230"/>
                </a:cubicBezTo>
                <a:lnTo>
                  <a:pt x="0" y="2363261"/>
                </a:lnTo>
                <a:cubicBezTo>
                  <a:pt x="0" y="2270893"/>
                  <a:pt x="74879" y="2196014"/>
                  <a:pt x="167247" y="2196014"/>
                </a:cubicBezTo>
                <a:lnTo>
                  <a:pt x="1863411" y="2196014"/>
                </a:lnTo>
                <a:lnTo>
                  <a:pt x="1863411" y="237154"/>
                </a:lnTo>
                <a:cubicBezTo>
                  <a:pt x="1863411" y="106177"/>
                  <a:pt x="1969589" y="0"/>
                  <a:pt x="2100565" y="0"/>
                </a:cubicBezTo>
                <a:close/>
              </a:path>
            </a:pathLst>
          </a:custGeom>
          <a:ln>
            <a:noFill/>
          </a:ln>
        </p:spPr>
        <p:style>
          <a:lnRef idx="0">
            <a:schemeClr val="accent1"/>
          </a:lnRef>
          <a:fillRef idx="1">
            <a:schemeClr val="accent1"/>
          </a:fillRef>
          <a:effectRef idx="0">
            <a:schemeClr val="accent1"/>
          </a:effectRef>
          <a:fontRef idx="minor">
            <a:schemeClr val="lt1"/>
          </a:fontRef>
        </p:style>
        <p:txBody>
          <a:bodyPr wrap="square" rtlCol="0" anchor="ctr">
            <a:noAutofit/>
          </a:bodyPr>
          <a:lstStyle/>
          <a:p>
            <a:pPr algn="ctr"/>
            <a:endParaRPr lang="en-GB" sz="3200" dirty="0"/>
          </a:p>
          <a:p>
            <a:pPr algn="ctr"/>
            <a:endParaRPr lang="en-GB" sz="3200" dirty="0"/>
          </a:p>
          <a:p>
            <a:pPr algn="ctr"/>
            <a:endParaRPr lang="en-GB" sz="3200" dirty="0"/>
          </a:p>
          <a:p>
            <a:pPr algn="ctr"/>
            <a:endParaRPr lang="en-GB" sz="3200" dirty="0"/>
          </a:p>
          <a:p>
            <a:pPr algn="ctr"/>
            <a:r>
              <a:rPr lang="en-GB" sz="3200" dirty="0"/>
              <a:t>Applications</a:t>
            </a:r>
            <a:endParaRPr lang="en-US" sz="3200" dirty="0"/>
          </a:p>
        </p:txBody>
      </p:sp>
    </p:spTree>
    <p:extLst>
      <p:ext uri="{BB962C8B-B14F-4D97-AF65-F5344CB8AC3E}">
        <p14:creationId xmlns:p14="http://schemas.microsoft.com/office/powerpoint/2010/main" val="320724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800" y="1380566"/>
            <a:ext cx="4114800" cy="5798109"/>
          </a:xfrm>
        </p:spPr>
        <p:txBody>
          <a:bodyPr>
            <a:normAutofit lnSpcReduction="10000"/>
          </a:bodyPr>
          <a:lstStyle/>
          <a:p>
            <a:r>
              <a:rPr lang="en-US" dirty="0"/>
              <a:t>Outside World</a:t>
            </a:r>
          </a:p>
          <a:p>
            <a:r>
              <a:rPr lang="en-GB" b="0" dirty="0"/>
              <a:t>This represents anything that can exhibit attributes and/or be interacted with which does NOT explicitly form part of the PSM solution.</a:t>
            </a:r>
          </a:p>
          <a:p>
            <a:r>
              <a:rPr lang="en-GB" dirty="0"/>
              <a:t>Sensors</a:t>
            </a:r>
          </a:p>
          <a:p>
            <a:r>
              <a:rPr lang="en-GB" b="0" dirty="0"/>
              <a:t>This represents any physical devices that can return data or by controlled via any vendor specific API</a:t>
            </a:r>
          </a:p>
          <a:p>
            <a:r>
              <a:rPr lang="en-GB" dirty="0"/>
              <a:t>Adaptors</a:t>
            </a:r>
          </a:p>
          <a:p>
            <a:r>
              <a:rPr lang="en-GB" b="0" dirty="0"/>
              <a:t>This represents a Microservice that can translates vendor specific API’s to the Foundation Message Queue API.  Alternatively a Gateway may be able to achieve the output required.</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sz="half" idx="2"/>
          </p:nvPr>
        </p:nvSpPr>
        <p:spPr>
          <a:xfrm>
            <a:off x="5257800" y="1390764"/>
            <a:ext cx="4114800" cy="5787911"/>
          </a:xfrm>
          <a:prstGeom prst="rect">
            <a:avLst/>
          </a:prstGeom>
          <a:noFill/>
        </p:spPr>
        <p:txBody>
          <a:bodyPr wrap="square" lIns="0" tIns="0" rIns="0" bIns="0" rtlCol="0" anchor="t" anchorCtr="0">
            <a:noAutofit/>
          </a:bodyPr>
          <a:lstStyle/>
          <a:p>
            <a:pPr>
              <a:lnSpc>
                <a:spcPct val="90000"/>
              </a:lnSpc>
            </a:pPr>
            <a:r>
              <a:rPr lang="en-US" dirty="0"/>
              <a:t>R/T Event Based Message Bus/Q*</a:t>
            </a:r>
          </a:p>
          <a:p>
            <a:pPr>
              <a:lnSpc>
                <a:spcPct val="90000"/>
              </a:lnSpc>
            </a:pPr>
            <a:r>
              <a:rPr lang="en-GB" b="0" dirty="0"/>
              <a:t>This is the core of the solution.  It is a hub that receives data and events from Adaptors or Processors.  As appropriate data/events will be passed to the Persistent Storage for future use.  It will also pass these events and data to consuming/ listening Processors.  This component must be able to be equally clustered/shared across the </a:t>
            </a:r>
            <a:r>
              <a:rPr lang="en-GB" dirty="0"/>
              <a:t>networks*</a:t>
            </a:r>
            <a:r>
              <a:rPr lang="en-GB" b="0" dirty="0"/>
              <a:t> that require access to it.</a:t>
            </a:r>
          </a:p>
          <a:p>
            <a:pPr>
              <a:lnSpc>
                <a:spcPct val="90000"/>
              </a:lnSpc>
            </a:pPr>
            <a:r>
              <a:rPr lang="en-GB" dirty="0"/>
              <a:t>Processors</a:t>
            </a:r>
          </a:p>
          <a:p>
            <a:pPr>
              <a:lnSpc>
                <a:spcPct val="90000"/>
              </a:lnSpc>
            </a:pPr>
            <a:r>
              <a:rPr lang="en-GB" b="0" dirty="0"/>
              <a:t>These represents </a:t>
            </a:r>
            <a:r>
              <a:rPr lang="en-GB" b="0" dirty="0" err="1"/>
              <a:t>Microservices</a:t>
            </a:r>
            <a:r>
              <a:rPr lang="en-GB" b="0" dirty="0"/>
              <a:t> that can process data to/from the Message Q using the Foundation Message Queue API.  They will be listening for Events or Data or triggered by other external events such as Time.</a:t>
            </a:r>
          </a:p>
        </p:txBody>
      </p:sp>
      <p:sp>
        <p:nvSpPr>
          <p:cNvPr id="3" name="Content Placeholder 2"/>
          <p:cNvSpPr>
            <a:spLocks noGrp="1"/>
          </p:cNvSpPr>
          <p:nvPr>
            <p:ph sz="half" idx="13"/>
          </p:nvPr>
        </p:nvSpPr>
        <p:spPr>
          <a:xfrm>
            <a:off x="9829800" y="1380566"/>
            <a:ext cx="4114800" cy="5798109"/>
          </a:xfrm>
        </p:spPr>
        <p:txBody>
          <a:bodyPr/>
          <a:lstStyle/>
          <a:p>
            <a:r>
              <a:rPr lang="en-GB" dirty="0"/>
              <a:t>Applications</a:t>
            </a:r>
          </a:p>
          <a:p>
            <a:r>
              <a:rPr lang="en-GB" b="0" dirty="0"/>
              <a:t>Applications can either consume data from Persistent Storage or optionally sit behind Processors to deliver Real/Time experiences to the Actors in the system</a:t>
            </a:r>
          </a:p>
          <a:p>
            <a:r>
              <a:rPr lang="en-GB" dirty="0"/>
              <a:t>Persistent Storage</a:t>
            </a:r>
          </a:p>
          <a:p>
            <a:r>
              <a:rPr lang="en-GB" b="0" dirty="0"/>
              <a:t>This provides a data store behind the R/T Event Based Message Bus where all data/events will be logged for the purposes of onward or future analysis. This component must be able to be equally clustered/shared across the </a:t>
            </a:r>
            <a:r>
              <a:rPr lang="en-GB" dirty="0"/>
              <a:t>networks*</a:t>
            </a:r>
            <a:r>
              <a:rPr lang="en-GB" b="0" dirty="0"/>
              <a:t> that require access to it.</a:t>
            </a:r>
            <a:endParaRPr lang="en-US" b="0" dirty="0"/>
          </a:p>
        </p:txBody>
      </p:sp>
      <p:sp>
        <p:nvSpPr>
          <p:cNvPr id="2" name="Title 1"/>
          <p:cNvSpPr>
            <a:spLocks noGrp="1"/>
          </p:cNvSpPr>
          <p:nvPr>
            <p:ph type="title"/>
          </p:nvPr>
        </p:nvSpPr>
        <p:spPr>
          <a:xfrm>
            <a:off x="685800" y="639764"/>
            <a:ext cx="13258800" cy="740802"/>
          </a:xfrm>
        </p:spPr>
        <p:txBody>
          <a:bodyPr>
            <a:normAutofit/>
          </a:bodyPr>
          <a:lstStyle/>
          <a:p>
            <a:r>
              <a:rPr lang="en-US" sz="4000" dirty="0"/>
              <a:t>Logical View – Component Detail</a:t>
            </a:r>
            <a:endParaRPr lang="en-US" dirty="0">
              <a:solidFill>
                <a:schemeClr val="tx1"/>
              </a:solidFill>
            </a:endParaRPr>
          </a:p>
        </p:txBody>
      </p:sp>
      <p:sp>
        <p:nvSpPr>
          <p:cNvPr id="15"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Component Description</a:t>
            </a:r>
          </a:p>
        </p:txBody>
      </p:sp>
      <p:sp>
        <p:nvSpPr>
          <p:cNvPr id="8" name="TextBox 7"/>
          <p:cNvSpPr txBox="1"/>
          <p:nvPr/>
        </p:nvSpPr>
        <p:spPr>
          <a:xfrm>
            <a:off x="9745663" y="6510394"/>
            <a:ext cx="4572000" cy="1140825"/>
          </a:xfrm>
          <a:prstGeom prst="rect">
            <a:avLst/>
          </a:prstGeom>
          <a:noFill/>
        </p:spPr>
        <p:txBody>
          <a:bodyPr wrap="square" rtlCol="0">
            <a:spAutoFit/>
          </a:bodyPr>
          <a:lstStyle/>
          <a:p>
            <a:pPr algn="l">
              <a:lnSpc>
                <a:spcPct val="90000"/>
              </a:lnSpc>
              <a:spcAft>
                <a:spcPts val="400"/>
              </a:spcAft>
            </a:pPr>
            <a:r>
              <a:rPr lang="en-GB" sz="1800" b="1" dirty="0"/>
              <a:t>*Networks</a:t>
            </a:r>
            <a:r>
              <a:rPr lang="en-GB" sz="1800" dirty="0"/>
              <a:t> – see next slide</a:t>
            </a:r>
          </a:p>
          <a:p>
            <a:pPr algn="l">
              <a:lnSpc>
                <a:spcPct val="90000"/>
              </a:lnSpc>
              <a:spcAft>
                <a:spcPts val="400"/>
              </a:spcAft>
            </a:pPr>
            <a:r>
              <a:rPr lang="en-GB" sz="1800" b="1" dirty="0"/>
              <a:t>*Message Bus/Q</a:t>
            </a:r>
            <a:r>
              <a:rPr lang="en-GB" sz="1800" dirty="0"/>
              <a:t> – throughout this document this is referred to via a number of names for brevity e.g. </a:t>
            </a:r>
            <a:r>
              <a:rPr lang="en-GB" sz="1800" dirty="0" err="1"/>
              <a:t>Msg</a:t>
            </a:r>
            <a:r>
              <a:rPr lang="en-GB" sz="1800" dirty="0"/>
              <a:t> Q/Broker</a:t>
            </a:r>
            <a:endParaRPr lang="en-US" sz="1800" dirty="0"/>
          </a:p>
        </p:txBody>
      </p:sp>
    </p:spTree>
    <p:extLst>
      <p:ext uri="{BB962C8B-B14F-4D97-AF65-F5344CB8AC3E}">
        <p14:creationId xmlns:p14="http://schemas.microsoft.com/office/powerpoint/2010/main" val="395759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a:t>Networks View</a:t>
            </a:r>
            <a:endParaRPr lang="en-US" dirty="0">
              <a:solidFill>
                <a:schemeClr val="tx1"/>
              </a:solidFill>
            </a:endParaRPr>
          </a:p>
        </p:txBody>
      </p:sp>
      <p:sp>
        <p:nvSpPr>
          <p:cNvPr id="11" name="Content Placeholder 10"/>
          <p:cNvSpPr>
            <a:spLocks noGrp="1"/>
          </p:cNvSpPr>
          <p:nvPr>
            <p:ph idx="1"/>
          </p:nvPr>
        </p:nvSpPr>
        <p:spPr>
          <a:xfrm>
            <a:off x="685799" y="1296152"/>
            <a:ext cx="13258799" cy="5882523"/>
          </a:xfrm>
        </p:spPr>
        <p:txBody>
          <a:bodyPr/>
          <a:lstStyle/>
          <a:p>
            <a:r>
              <a:rPr lang="en-US" dirty="0">
                <a:solidFill>
                  <a:schemeClr val="accent1"/>
                </a:solidFill>
              </a:rPr>
              <a:t>What networks do we have in play</a:t>
            </a:r>
          </a:p>
          <a:p>
            <a:pPr marL="0" lvl="2" indent="0">
              <a:buNone/>
            </a:pPr>
            <a:r>
              <a:rPr lang="en-GB" dirty="0"/>
              <a:t>This diagram shows the networks we need and a candidate set of flows between software / devices</a:t>
            </a:r>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Networks View</a:t>
            </a:r>
          </a:p>
        </p:txBody>
      </p:sp>
      <p:sp>
        <p:nvSpPr>
          <p:cNvPr id="5" name="Rectangle 4">
            <a:extLst>
              <a:ext uri="{FF2B5EF4-FFF2-40B4-BE49-F238E27FC236}">
                <a16:creationId xmlns:a16="http://schemas.microsoft.com/office/drawing/2014/main" id="{5D8CB3DA-2A36-4C45-9C9B-44EB75D30F9B}"/>
              </a:ext>
            </a:extLst>
          </p:cNvPr>
          <p:cNvSpPr/>
          <p:nvPr/>
        </p:nvSpPr>
        <p:spPr>
          <a:xfrm>
            <a:off x="6366094" y="2095066"/>
            <a:ext cx="2685011" cy="17872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Internet</a:t>
            </a:r>
          </a:p>
        </p:txBody>
      </p:sp>
      <p:sp>
        <p:nvSpPr>
          <p:cNvPr id="6" name="Rectangle 5">
            <a:extLst>
              <a:ext uri="{FF2B5EF4-FFF2-40B4-BE49-F238E27FC236}">
                <a16:creationId xmlns:a16="http://schemas.microsoft.com/office/drawing/2014/main" id="{D7A44077-87CE-4FA9-8C6A-C55632FDCFD0}"/>
              </a:ext>
            </a:extLst>
          </p:cNvPr>
          <p:cNvSpPr/>
          <p:nvPr/>
        </p:nvSpPr>
        <p:spPr>
          <a:xfrm>
            <a:off x="2647671" y="5177476"/>
            <a:ext cx="2685011" cy="17872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CHARLIE</a:t>
            </a:r>
          </a:p>
        </p:txBody>
      </p:sp>
      <p:sp>
        <p:nvSpPr>
          <p:cNvPr id="8" name="Rectangle 7">
            <a:extLst>
              <a:ext uri="{FF2B5EF4-FFF2-40B4-BE49-F238E27FC236}">
                <a16:creationId xmlns:a16="http://schemas.microsoft.com/office/drawing/2014/main" id="{F3F0F809-6E41-4D73-BAC8-738506EA0073}"/>
              </a:ext>
            </a:extLst>
          </p:cNvPr>
          <p:cNvSpPr/>
          <p:nvPr/>
        </p:nvSpPr>
        <p:spPr>
          <a:xfrm>
            <a:off x="6402807" y="4127303"/>
            <a:ext cx="2685011" cy="283741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HIGHCLIFF</a:t>
            </a:r>
          </a:p>
        </p:txBody>
      </p:sp>
      <p:sp>
        <p:nvSpPr>
          <p:cNvPr id="9" name="Rectangle 8">
            <a:extLst>
              <a:ext uri="{FF2B5EF4-FFF2-40B4-BE49-F238E27FC236}">
                <a16:creationId xmlns:a16="http://schemas.microsoft.com/office/drawing/2014/main" id="{5F903300-2448-4450-916B-E3C600C3D7EF}"/>
              </a:ext>
            </a:extLst>
          </p:cNvPr>
          <p:cNvSpPr/>
          <p:nvPr/>
        </p:nvSpPr>
        <p:spPr>
          <a:xfrm>
            <a:off x="10328906" y="2602767"/>
            <a:ext cx="2685011" cy="17872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CLOUD</a:t>
            </a:r>
          </a:p>
        </p:txBody>
      </p:sp>
      <p:sp>
        <p:nvSpPr>
          <p:cNvPr id="10" name="Rectangle 9">
            <a:extLst>
              <a:ext uri="{FF2B5EF4-FFF2-40B4-BE49-F238E27FC236}">
                <a16:creationId xmlns:a16="http://schemas.microsoft.com/office/drawing/2014/main" id="{E80F74ED-8B6B-4548-82C8-434C412297B0}"/>
              </a:ext>
            </a:extLst>
          </p:cNvPr>
          <p:cNvSpPr/>
          <p:nvPr/>
        </p:nvSpPr>
        <p:spPr>
          <a:xfrm>
            <a:off x="2647671" y="2979868"/>
            <a:ext cx="2685011" cy="178723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HUMAN</a:t>
            </a:r>
          </a:p>
        </p:txBody>
      </p:sp>
      <p:sp>
        <p:nvSpPr>
          <p:cNvPr id="12" name="Rectangle 11">
            <a:extLst>
              <a:ext uri="{FF2B5EF4-FFF2-40B4-BE49-F238E27FC236}">
                <a16:creationId xmlns:a16="http://schemas.microsoft.com/office/drawing/2014/main" id="{AFD228BA-94F3-4549-833C-EE90190B29A6}"/>
              </a:ext>
            </a:extLst>
          </p:cNvPr>
          <p:cNvSpPr/>
          <p:nvPr/>
        </p:nvSpPr>
        <p:spPr>
          <a:xfrm>
            <a:off x="4968446" y="4609232"/>
            <a:ext cx="173736" cy="72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GB" sz="800" dirty="0"/>
              <a:t>Mobile</a:t>
            </a:r>
          </a:p>
        </p:txBody>
      </p:sp>
      <p:sp>
        <p:nvSpPr>
          <p:cNvPr id="13" name="Rectangle 12">
            <a:extLst>
              <a:ext uri="{FF2B5EF4-FFF2-40B4-BE49-F238E27FC236}">
                <a16:creationId xmlns:a16="http://schemas.microsoft.com/office/drawing/2014/main" id="{65E3A2C5-4AEA-43A2-B7A3-63BF5E5430B1}"/>
              </a:ext>
            </a:extLst>
          </p:cNvPr>
          <p:cNvSpPr/>
          <p:nvPr/>
        </p:nvSpPr>
        <p:spPr>
          <a:xfrm>
            <a:off x="4518866" y="5617774"/>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Laptop</a:t>
            </a:r>
          </a:p>
        </p:txBody>
      </p:sp>
      <p:sp>
        <p:nvSpPr>
          <p:cNvPr id="14" name="Rectangle 13">
            <a:extLst>
              <a:ext uri="{FF2B5EF4-FFF2-40B4-BE49-F238E27FC236}">
                <a16:creationId xmlns:a16="http://schemas.microsoft.com/office/drawing/2014/main" id="{4CEE717C-2B17-4070-86F8-E65795297DA9}"/>
              </a:ext>
            </a:extLst>
          </p:cNvPr>
          <p:cNvSpPr/>
          <p:nvPr/>
        </p:nvSpPr>
        <p:spPr>
          <a:xfrm>
            <a:off x="4518866" y="6407969"/>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Edge Gateway</a:t>
            </a:r>
          </a:p>
        </p:txBody>
      </p:sp>
      <p:sp>
        <p:nvSpPr>
          <p:cNvPr id="15" name="Rectangle 14">
            <a:extLst>
              <a:ext uri="{FF2B5EF4-FFF2-40B4-BE49-F238E27FC236}">
                <a16:creationId xmlns:a16="http://schemas.microsoft.com/office/drawing/2014/main" id="{9DA2F1B5-7FE8-432B-9A19-C59036902330}"/>
              </a:ext>
            </a:extLst>
          </p:cNvPr>
          <p:cNvSpPr/>
          <p:nvPr/>
        </p:nvSpPr>
        <p:spPr>
          <a:xfrm>
            <a:off x="6593307" y="4507575"/>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Edge Gateway</a:t>
            </a:r>
          </a:p>
        </p:txBody>
      </p:sp>
      <p:sp>
        <p:nvSpPr>
          <p:cNvPr id="16" name="Rectangle 15">
            <a:extLst>
              <a:ext uri="{FF2B5EF4-FFF2-40B4-BE49-F238E27FC236}">
                <a16:creationId xmlns:a16="http://schemas.microsoft.com/office/drawing/2014/main" id="{C591F921-D8F1-48B0-BF0F-498C8269A32E}"/>
              </a:ext>
            </a:extLst>
          </p:cNvPr>
          <p:cNvSpPr/>
          <p:nvPr/>
        </p:nvSpPr>
        <p:spPr>
          <a:xfrm>
            <a:off x="7367984" y="4227609"/>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5G Gateway</a:t>
            </a:r>
          </a:p>
        </p:txBody>
      </p:sp>
      <p:sp>
        <p:nvSpPr>
          <p:cNvPr id="17" name="Rectangle 16">
            <a:extLst>
              <a:ext uri="{FF2B5EF4-FFF2-40B4-BE49-F238E27FC236}">
                <a16:creationId xmlns:a16="http://schemas.microsoft.com/office/drawing/2014/main" id="{8D6C2A33-97F2-43A7-9F40-3E6638566D32}"/>
              </a:ext>
            </a:extLst>
          </p:cNvPr>
          <p:cNvSpPr/>
          <p:nvPr/>
        </p:nvSpPr>
        <p:spPr>
          <a:xfrm>
            <a:off x="8204385" y="4227609"/>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err="1"/>
              <a:t>Wifi</a:t>
            </a:r>
            <a:r>
              <a:rPr lang="en-GB" sz="800" dirty="0"/>
              <a:t> Router</a:t>
            </a:r>
          </a:p>
        </p:txBody>
      </p:sp>
      <p:sp>
        <p:nvSpPr>
          <p:cNvPr id="18" name="Rectangle 17">
            <a:extLst>
              <a:ext uri="{FF2B5EF4-FFF2-40B4-BE49-F238E27FC236}">
                <a16:creationId xmlns:a16="http://schemas.microsoft.com/office/drawing/2014/main" id="{2921969D-BC5C-426F-AE83-27FFD05045A0}"/>
              </a:ext>
            </a:extLst>
          </p:cNvPr>
          <p:cNvSpPr/>
          <p:nvPr/>
        </p:nvSpPr>
        <p:spPr>
          <a:xfrm>
            <a:off x="6630160" y="3302404"/>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4G/5G</a:t>
            </a:r>
          </a:p>
          <a:p>
            <a:pPr algn="ctr"/>
            <a:r>
              <a:rPr lang="en-GB" sz="800" dirty="0"/>
              <a:t>MAST </a:t>
            </a:r>
          </a:p>
        </p:txBody>
      </p:sp>
      <p:sp>
        <p:nvSpPr>
          <p:cNvPr id="19" name="Rectangle 18">
            <a:extLst>
              <a:ext uri="{FF2B5EF4-FFF2-40B4-BE49-F238E27FC236}">
                <a16:creationId xmlns:a16="http://schemas.microsoft.com/office/drawing/2014/main" id="{3077767B-5E2B-4BBF-9F90-76B935E59E87}"/>
              </a:ext>
            </a:extLst>
          </p:cNvPr>
          <p:cNvSpPr/>
          <p:nvPr/>
        </p:nvSpPr>
        <p:spPr>
          <a:xfrm>
            <a:off x="6525973" y="6632825"/>
            <a:ext cx="2804545" cy="8138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dirty="0"/>
              <a:t>OUT OF CHAIR</a:t>
            </a:r>
          </a:p>
        </p:txBody>
      </p:sp>
      <p:cxnSp>
        <p:nvCxnSpPr>
          <p:cNvPr id="20" name="Connector: Elbow 16">
            <a:extLst>
              <a:ext uri="{FF2B5EF4-FFF2-40B4-BE49-F238E27FC236}">
                <a16:creationId xmlns:a16="http://schemas.microsoft.com/office/drawing/2014/main" id="{F55CC02F-1DE6-4B83-B785-53160647A5FE}"/>
              </a:ext>
            </a:extLst>
          </p:cNvPr>
          <p:cNvCxnSpPr>
            <a:stCxn id="12" idx="3"/>
            <a:endCxn id="18" idx="1"/>
          </p:cNvCxnSpPr>
          <p:nvPr/>
        </p:nvCxnSpPr>
        <p:spPr>
          <a:xfrm flipV="1">
            <a:off x="5142182" y="3489856"/>
            <a:ext cx="1487978" cy="14824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18">
            <a:extLst>
              <a:ext uri="{FF2B5EF4-FFF2-40B4-BE49-F238E27FC236}">
                <a16:creationId xmlns:a16="http://schemas.microsoft.com/office/drawing/2014/main" id="{7B98B4A8-8CD9-4EE4-AF8C-CB02D01E9B0E}"/>
              </a:ext>
            </a:extLst>
          </p:cNvPr>
          <p:cNvCxnSpPr>
            <a:stCxn id="12" idx="3"/>
            <a:endCxn id="17" idx="2"/>
          </p:cNvCxnSpPr>
          <p:nvPr/>
        </p:nvCxnSpPr>
        <p:spPr>
          <a:xfrm flipV="1">
            <a:off x="5142182" y="4602513"/>
            <a:ext cx="3373861" cy="3697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87A349C-5AC8-4A3C-AA22-51AC10B81F57}"/>
              </a:ext>
            </a:extLst>
          </p:cNvPr>
          <p:cNvSpPr/>
          <p:nvPr/>
        </p:nvSpPr>
        <p:spPr>
          <a:xfrm>
            <a:off x="7330785" y="2227863"/>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3</a:t>
            </a:r>
            <a:r>
              <a:rPr lang="en-GB" sz="800" baseline="30000" dirty="0"/>
              <a:t>rd</a:t>
            </a:r>
            <a:r>
              <a:rPr lang="en-GB" sz="800" dirty="0"/>
              <a:t> Party API Service</a:t>
            </a:r>
          </a:p>
        </p:txBody>
      </p:sp>
      <p:cxnSp>
        <p:nvCxnSpPr>
          <p:cNvPr id="23" name="Connector: Elbow 23">
            <a:extLst>
              <a:ext uri="{FF2B5EF4-FFF2-40B4-BE49-F238E27FC236}">
                <a16:creationId xmlns:a16="http://schemas.microsoft.com/office/drawing/2014/main" id="{9460DE3B-2754-4795-AFA3-CF8A7CE35EFE}"/>
              </a:ext>
            </a:extLst>
          </p:cNvPr>
          <p:cNvCxnSpPr>
            <a:endCxn id="22" idx="2"/>
          </p:cNvCxnSpPr>
          <p:nvPr/>
        </p:nvCxnSpPr>
        <p:spPr>
          <a:xfrm rot="5400000" flipH="1" flipV="1">
            <a:off x="7004415" y="2851829"/>
            <a:ext cx="887089" cy="3889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A1E7B19-0E85-4F4A-ABBF-665D8DB03F7B}"/>
              </a:ext>
            </a:extLst>
          </p:cNvPr>
          <p:cNvSpPr/>
          <p:nvPr/>
        </p:nvSpPr>
        <p:spPr>
          <a:xfrm>
            <a:off x="8155270" y="2170624"/>
            <a:ext cx="537072"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Data Store</a:t>
            </a:r>
          </a:p>
        </p:txBody>
      </p:sp>
      <p:cxnSp>
        <p:nvCxnSpPr>
          <p:cNvPr id="25" name="Connector: Elbow 26">
            <a:extLst>
              <a:ext uri="{FF2B5EF4-FFF2-40B4-BE49-F238E27FC236}">
                <a16:creationId xmlns:a16="http://schemas.microsoft.com/office/drawing/2014/main" id="{D2B068CF-341A-46F4-9F3D-23686D0CFCA4}"/>
              </a:ext>
            </a:extLst>
          </p:cNvPr>
          <p:cNvCxnSpPr>
            <a:stCxn id="22" idx="3"/>
            <a:endCxn id="24" idx="1"/>
          </p:cNvCxnSpPr>
          <p:nvPr/>
        </p:nvCxnSpPr>
        <p:spPr>
          <a:xfrm>
            <a:off x="7954101" y="2415315"/>
            <a:ext cx="201169" cy="250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833549B-7A0A-4D07-8CA0-F003ABB82BAE}"/>
              </a:ext>
            </a:extLst>
          </p:cNvPr>
          <p:cNvSpPr/>
          <p:nvPr/>
        </p:nvSpPr>
        <p:spPr>
          <a:xfrm>
            <a:off x="3601141" y="5617774"/>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Application</a:t>
            </a:r>
          </a:p>
        </p:txBody>
      </p:sp>
      <p:sp>
        <p:nvSpPr>
          <p:cNvPr id="27" name="Rectangle 26">
            <a:extLst>
              <a:ext uri="{FF2B5EF4-FFF2-40B4-BE49-F238E27FC236}">
                <a16:creationId xmlns:a16="http://schemas.microsoft.com/office/drawing/2014/main" id="{8B9379B3-F0E1-49F2-809E-7F3C841143DE}"/>
              </a:ext>
            </a:extLst>
          </p:cNvPr>
          <p:cNvSpPr/>
          <p:nvPr/>
        </p:nvSpPr>
        <p:spPr>
          <a:xfrm>
            <a:off x="3794689" y="4234328"/>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Application</a:t>
            </a:r>
          </a:p>
        </p:txBody>
      </p:sp>
      <p:sp>
        <p:nvSpPr>
          <p:cNvPr id="28" name="Rectangle 27">
            <a:extLst>
              <a:ext uri="{FF2B5EF4-FFF2-40B4-BE49-F238E27FC236}">
                <a16:creationId xmlns:a16="http://schemas.microsoft.com/office/drawing/2014/main" id="{6818C4EB-B824-4740-906A-14B02430A71D}"/>
              </a:ext>
            </a:extLst>
          </p:cNvPr>
          <p:cNvSpPr/>
          <p:nvPr/>
        </p:nvSpPr>
        <p:spPr>
          <a:xfrm>
            <a:off x="2765156" y="4227609"/>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Sensor</a:t>
            </a:r>
          </a:p>
        </p:txBody>
      </p:sp>
      <p:cxnSp>
        <p:nvCxnSpPr>
          <p:cNvPr id="29" name="Connector: Elbow 31">
            <a:extLst>
              <a:ext uri="{FF2B5EF4-FFF2-40B4-BE49-F238E27FC236}">
                <a16:creationId xmlns:a16="http://schemas.microsoft.com/office/drawing/2014/main" id="{21ED4307-0204-4230-90C7-7F62846CB806}"/>
              </a:ext>
            </a:extLst>
          </p:cNvPr>
          <p:cNvCxnSpPr>
            <a:stCxn id="28" idx="3"/>
            <a:endCxn id="27" idx="1"/>
          </p:cNvCxnSpPr>
          <p:nvPr/>
        </p:nvCxnSpPr>
        <p:spPr>
          <a:xfrm>
            <a:off x="3388472" y="4415061"/>
            <a:ext cx="406217" cy="67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33">
            <a:extLst>
              <a:ext uri="{FF2B5EF4-FFF2-40B4-BE49-F238E27FC236}">
                <a16:creationId xmlns:a16="http://schemas.microsoft.com/office/drawing/2014/main" id="{B4A12889-BC93-4FBB-B9F9-073EA3C26BDE}"/>
              </a:ext>
            </a:extLst>
          </p:cNvPr>
          <p:cNvCxnSpPr>
            <a:stCxn id="27" idx="3"/>
            <a:endCxn id="12" idx="1"/>
          </p:cNvCxnSpPr>
          <p:nvPr/>
        </p:nvCxnSpPr>
        <p:spPr>
          <a:xfrm>
            <a:off x="4418005" y="4421780"/>
            <a:ext cx="550441" cy="5505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5">
            <a:extLst>
              <a:ext uri="{FF2B5EF4-FFF2-40B4-BE49-F238E27FC236}">
                <a16:creationId xmlns:a16="http://schemas.microsoft.com/office/drawing/2014/main" id="{916304BF-3C5D-48B5-B628-C60A63C1B3AF}"/>
              </a:ext>
            </a:extLst>
          </p:cNvPr>
          <p:cNvCxnSpPr>
            <a:stCxn id="17" idx="0"/>
            <a:endCxn id="22" idx="2"/>
          </p:cNvCxnSpPr>
          <p:nvPr/>
        </p:nvCxnSpPr>
        <p:spPr>
          <a:xfrm rot="16200000" flipV="1">
            <a:off x="7266822" y="2978388"/>
            <a:ext cx="1624842" cy="873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78E8CAD-4B5E-47AA-B6F7-C9325EA90B47}"/>
              </a:ext>
            </a:extLst>
          </p:cNvPr>
          <p:cNvSpPr/>
          <p:nvPr/>
        </p:nvSpPr>
        <p:spPr>
          <a:xfrm>
            <a:off x="7455927" y="5920250"/>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Message Broker</a:t>
            </a:r>
          </a:p>
        </p:txBody>
      </p:sp>
      <p:sp>
        <p:nvSpPr>
          <p:cNvPr id="33" name="Rectangle 32">
            <a:extLst>
              <a:ext uri="{FF2B5EF4-FFF2-40B4-BE49-F238E27FC236}">
                <a16:creationId xmlns:a16="http://schemas.microsoft.com/office/drawing/2014/main" id="{3615A44A-55D6-443E-993E-1257070A0939}"/>
              </a:ext>
            </a:extLst>
          </p:cNvPr>
          <p:cNvSpPr/>
          <p:nvPr/>
        </p:nvSpPr>
        <p:spPr>
          <a:xfrm>
            <a:off x="5211352" y="6013736"/>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Message Broker</a:t>
            </a:r>
          </a:p>
        </p:txBody>
      </p:sp>
      <p:sp>
        <p:nvSpPr>
          <p:cNvPr id="34" name="Rectangle 33">
            <a:extLst>
              <a:ext uri="{FF2B5EF4-FFF2-40B4-BE49-F238E27FC236}">
                <a16:creationId xmlns:a16="http://schemas.microsoft.com/office/drawing/2014/main" id="{4127F330-8091-4658-8442-683F8DC929AA}"/>
              </a:ext>
            </a:extLst>
          </p:cNvPr>
          <p:cNvSpPr/>
          <p:nvPr/>
        </p:nvSpPr>
        <p:spPr>
          <a:xfrm>
            <a:off x="10658715" y="2988867"/>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Message Broker</a:t>
            </a:r>
          </a:p>
        </p:txBody>
      </p:sp>
      <p:sp>
        <p:nvSpPr>
          <p:cNvPr id="35" name="Rectangle 34">
            <a:extLst>
              <a:ext uri="{FF2B5EF4-FFF2-40B4-BE49-F238E27FC236}">
                <a16:creationId xmlns:a16="http://schemas.microsoft.com/office/drawing/2014/main" id="{15788CFA-BC72-4222-8388-E6AB3F0EA8DF}"/>
              </a:ext>
            </a:extLst>
          </p:cNvPr>
          <p:cNvSpPr/>
          <p:nvPr/>
        </p:nvSpPr>
        <p:spPr>
          <a:xfrm>
            <a:off x="11505435" y="3677308"/>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Persistent Storage</a:t>
            </a:r>
          </a:p>
        </p:txBody>
      </p:sp>
      <p:sp>
        <p:nvSpPr>
          <p:cNvPr id="36" name="Rectangle 35">
            <a:extLst>
              <a:ext uri="{FF2B5EF4-FFF2-40B4-BE49-F238E27FC236}">
                <a16:creationId xmlns:a16="http://schemas.microsoft.com/office/drawing/2014/main" id="{B0C74634-833D-4D57-863F-6EBE15E76C4B}"/>
              </a:ext>
            </a:extLst>
          </p:cNvPr>
          <p:cNvSpPr/>
          <p:nvPr/>
        </p:nvSpPr>
        <p:spPr>
          <a:xfrm>
            <a:off x="8204385" y="5925654"/>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Persistent Storage</a:t>
            </a:r>
          </a:p>
        </p:txBody>
      </p:sp>
      <p:sp>
        <p:nvSpPr>
          <p:cNvPr id="37" name="Rectangle 36">
            <a:extLst>
              <a:ext uri="{FF2B5EF4-FFF2-40B4-BE49-F238E27FC236}">
                <a16:creationId xmlns:a16="http://schemas.microsoft.com/office/drawing/2014/main" id="{7218BFBD-E5ED-41BF-A22D-8237EF264EDB}"/>
              </a:ext>
            </a:extLst>
          </p:cNvPr>
          <p:cNvSpPr/>
          <p:nvPr/>
        </p:nvSpPr>
        <p:spPr>
          <a:xfrm>
            <a:off x="5211352" y="6426741"/>
            <a:ext cx="623316" cy="37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800" dirty="0"/>
              <a:t>Persistent Storage</a:t>
            </a:r>
          </a:p>
        </p:txBody>
      </p:sp>
      <p:cxnSp>
        <p:nvCxnSpPr>
          <p:cNvPr id="38" name="Connector: Elbow 45">
            <a:extLst>
              <a:ext uri="{FF2B5EF4-FFF2-40B4-BE49-F238E27FC236}">
                <a16:creationId xmlns:a16="http://schemas.microsoft.com/office/drawing/2014/main" id="{C8DDCD6C-0C46-4737-BB16-C720B1EC2552}"/>
              </a:ext>
            </a:extLst>
          </p:cNvPr>
          <p:cNvCxnSpPr>
            <a:endCxn id="32" idx="0"/>
          </p:cNvCxnSpPr>
          <p:nvPr/>
        </p:nvCxnSpPr>
        <p:spPr>
          <a:xfrm rot="5400000">
            <a:off x="7486305" y="4890512"/>
            <a:ext cx="1311018" cy="748458"/>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48">
            <a:extLst>
              <a:ext uri="{FF2B5EF4-FFF2-40B4-BE49-F238E27FC236}">
                <a16:creationId xmlns:a16="http://schemas.microsoft.com/office/drawing/2014/main" id="{3D169486-BEDF-4F94-AEAE-1E4BFB0AEB7D}"/>
              </a:ext>
            </a:extLst>
          </p:cNvPr>
          <p:cNvCxnSpPr>
            <a:cxnSpLocks/>
            <a:stCxn id="22" idx="2"/>
          </p:cNvCxnSpPr>
          <p:nvPr/>
        </p:nvCxnSpPr>
        <p:spPr>
          <a:xfrm rot="16200000" flipH="1">
            <a:off x="8873409" y="1371801"/>
            <a:ext cx="576578" cy="30385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51">
            <a:extLst>
              <a:ext uri="{FF2B5EF4-FFF2-40B4-BE49-F238E27FC236}">
                <a16:creationId xmlns:a16="http://schemas.microsoft.com/office/drawing/2014/main" id="{13215811-38CF-4709-8E2A-3D3FAE140A1B}"/>
              </a:ext>
            </a:extLst>
          </p:cNvPr>
          <p:cNvCxnSpPr>
            <a:stCxn id="28" idx="0"/>
            <a:endCxn id="18" idx="1"/>
          </p:cNvCxnSpPr>
          <p:nvPr/>
        </p:nvCxnSpPr>
        <p:spPr>
          <a:xfrm rot="5400000" flipH="1" flipV="1">
            <a:off x="4484611" y="2082060"/>
            <a:ext cx="737753" cy="3553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53">
            <a:extLst>
              <a:ext uri="{FF2B5EF4-FFF2-40B4-BE49-F238E27FC236}">
                <a16:creationId xmlns:a16="http://schemas.microsoft.com/office/drawing/2014/main" id="{2737FA5F-DE28-417C-89D2-4168F53CDFC6}"/>
              </a:ext>
            </a:extLst>
          </p:cNvPr>
          <p:cNvCxnSpPr>
            <a:stCxn id="28" idx="2"/>
            <a:endCxn id="14" idx="1"/>
          </p:cNvCxnSpPr>
          <p:nvPr/>
        </p:nvCxnSpPr>
        <p:spPr>
          <a:xfrm rot="16200000" flipH="1">
            <a:off x="2801386" y="4877941"/>
            <a:ext cx="1992908" cy="14420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55">
            <a:extLst>
              <a:ext uri="{FF2B5EF4-FFF2-40B4-BE49-F238E27FC236}">
                <a16:creationId xmlns:a16="http://schemas.microsoft.com/office/drawing/2014/main" id="{C41B38AA-847B-4818-AEE5-7CB9DBFEA47D}"/>
              </a:ext>
            </a:extLst>
          </p:cNvPr>
          <p:cNvCxnSpPr>
            <a:stCxn id="26" idx="3"/>
            <a:endCxn id="13" idx="1"/>
          </p:cNvCxnSpPr>
          <p:nvPr/>
        </p:nvCxnSpPr>
        <p:spPr>
          <a:xfrm>
            <a:off x="4224457" y="5805226"/>
            <a:ext cx="294409"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57">
            <a:extLst>
              <a:ext uri="{FF2B5EF4-FFF2-40B4-BE49-F238E27FC236}">
                <a16:creationId xmlns:a16="http://schemas.microsoft.com/office/drawing/2014/main" id="{C63CD100-AD6F-4D74-BD3C-233D7234482C}"/>
              </a:ext>
            </a:extLst>
          </p:cNvPr>
          <p:cNvCxnSpPr>
            <a:stCxn id="13" idx="2"/>
            <a:endCxn id="33" idx="1"/>
          </p:cNvCxnSpPr>
          <p:nvPr/>
        </p:nvCxnSpPr>
        <p:spPr>
          <a:xfrm rot="16200000" flipH="1">
            <a:off x="4916683" y="5906519"/>
            <a:ext cx="208510" cy="380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59">
            <a:extLst>
              <a:ext uri="{FF2B5EF4-FFF2-40B4-BE49-F238E27FC236}">
                <a16:creationId xmlns:a16="http://schemas.microsoft.com/office/drawing/2014/main" id="{455A0332-8724-4F9B-9B9E-187E08A19850}"/>
              </a:ext>
            </a:extLst>
          </p:cNvPr>
          <p:cNvCxnSpPr>
            <a:stCxn id="14" idx="0"/>
            <a:endCxn id="33" idx="1"/>
          </p:cNvCxnSpPr>
          <p:nvPr/>
        </p:nvCxnSpPr>
        <p:spPr>
          <a:xfrm rot="5400000" flipH="1" flipV="1">
            <a:off x="4917548" y="6114165"/>
            <a:ext cx="206781" cy="380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61">
            <a:extLst>
              <a:ext uri="{FF2B5EF4-FFF2-40B4-BE49-F238E27FC236}">
                <a16:creationId xmlns:a16="http://schemas.microsoft.com/office/drawing/2014/main" id="{9CAD16B1-9E07-42BA-90FF-2EF4A19382F4}"/>
              </a:ext>
            </a:extLst>
          </p:cNvPr>
          <p:cNvCxnSpPr>
            <a:cxnSpLocks/>
            <a:stCxn id="33" idx="3"/>
            <a:endCxn id="32" idx="1"/>
          </p:cNvCxnSpPr>
          <p:nvPr/>
        </p:nvCxnSpPr>
        <p:spPr>
          <a:xfrm flipV="1">
            <a:off x="5834668" y="6107702"/>
            <a:ext cx="1621259" cy="9348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829520" y="7141792"/>
            <a:ext cx="415674" cy="18941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824624" y="6879125"/>
            <a:ext cx="415674" cy="1894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TextBox 47"/>
          <p:cNvSpPr txBox="1"/>
          <p:nvPr/>
        </p:nvSpPr>
        <p:spPr>
          <a:xfrm>
            <a:off x="10245195" y="6582962"/>
            <a:ext cx="2784726" cy="830997"/>
          </a:xfrm>
          <a:prstGeom prst="rect">
            <a:avLst/>
          </a:prstGeom>
          <a:noFill/>
        </p:spPr>
        <p:txBody>
          <a:bodyPr wrap="square" rtlCol="0">
            <a:spAutoFit/>
          </a:bodyPr>
          <a:lstStyle/>
          <a:p>
            <a:r>
              <a:rPr lang="en-GB" sz="1600" dirty="0"/>
              <a:t>Data Flow</a:t>
            </a:r>
          </a:p>
          <a:p>
            <a:r>
              <a:rPr lang="en-GB" sz="1600" dirty="0"/>
              <a:t>Network</a:t>
            </a:r>
          </a:p>
          <a:p>
            <a:r>
              <a:rPr lang="en-GB" sz="1600" dirty="0"/>
              <a:t>SW or Device</a:t>
            </a:r>
            <a:endParaRPr lang="en-US" sz="1600" dirty="0"/>
          </a:p>
        </p:txBody>
      </p:sp>
      <p:cxnSp>
        <p:nvCxnSpPr>
          <p:cNvPr id="4" name="Straight Arrow Connector 3"/>
          <p:cNvCxnSpPr/>
          <p:nvPr/>
        </p:nvCxnSpPr>
        <p:spPr>
          <a:xfrm>
            <a:off x="9824624" y="6731440"/>
            <a:ext cx="420571" cy="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70888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a:xfrm>
            <a:off x="685799" y="1341120"/>
            <a:ext cx="4442379" cy="6143762"/>
          </a:xfrm>
        </p:spPr>
        <p:txBody>
          <a:bodyPr>
            <a:normAutofit fontScale="85000" lnSpcReduction="10000"/>
          </a:bodyPr>
          <a:lstStyle/>
          <a:p>
            <a:r>
              <a:rPr lang="en-GB" dirty="0"/>
              <a:t>Human</a:t>
            </a:r>
          </a:p>
          <a:p>
            <a:r>
              <a:rPr lang="en-GB" b="0" dirty="0"/>
              <a:t>This represents those solution devices which are directly attached to a human being (e.g. Peter).  Examples include ‘body temperature sensors’, ‘Fitbit’ or Mobile Phone.</a:t>
            </a:r>
          </a:p>
          <a:p>
            <a:r>
              <a:rPr lang="en-GB" dirty="0"/>
              <a:t>Charlie</a:t>
            </a:r>
          </a:p>
          <a:p>
            <a:r>
              <a:rPr lang="en-GB" b="0" dirty="0"/>
              <a:t>This represents Peter’s Wheelchair.  This hosts Peter’s life support systems, systems that support robotic mobility, systems that support Peter’s communication systems (e.g. Eyetracking, ACAT), systems that monitor and process information from/to the other primary systems</a:t>
            </a:r>
          </a:p>
          <a:p>
            <a:r>
              <a:rPr lang="en-GB" dirty="0"/>
              <a:t>Out of Chair (Bed/Hoist)</a:t>
            </a:r>
          </a:p>
          <a:p>
            <a:r>
              <a:rPr lang="en-GB" b="0" dirty="0"/>
              <a:t>Peter is generally resident in his Wheelchair (CHARLIE), in his Bed or in the Hoist moving between the Wheelchair and the Bed.  There is a need for some CHARLIE based systems to be available to Peter when he is located in his bed and some emergency systems when in his hoist.  The OOC network could be subsumed into the Highcliff network if appropriate</a:t>
            </a:r>
          </a:p>
          <a:p>
            <a:endParaRPr lang="en-GB" b="0"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sz="half" idx="2"/>
          </p:nvPr>
        </p:nvSpPr>
        <p:spPr>
          <a:xfrm>
            <a:off x="5257799" y="1341120"/>
            <a:ext cx="4442381" cy="4456365"/>
          </a:xfrm>
          <a:prstGeom prst="rect">
            <a:avLst/>
          </a:prstGeom>
          <a:noFill/>
        </p:spPr>
        <p:txBody>
          <a:bodyPr wrap="square" lIns="0" tIns="0" rIns="0" bIns="0" rtlCol="0" anchor="t" anchorCtr="0">
            <a:noAutofit/>
          </a:bodyPr>
          <a:lstStyle/>
          <a:p>
            <a:pPr>
              <a:lnSpc>
                <a:spcPct val="90000"/>
              </a:lnSpc>
            </a:pPr>
            <a:r>
              <a:rPr lang="en-US" b="1" dirty="0"/>
              <a:t>Internet</a:t>
            </a:r>
          </a:p>
          <a:p>
            <a:pPr>
              <a:lnSpc>
                <a:spcPct val="90000"/>
              </a:lnSpc>
            </a:pPr>
            <a:r>
              <a:rPr lang="en-GB" b="0" dirty="0"/>
              <a:t>This represents communication systems beyond Highcliff accessed via 4G/5G or other connectivity such as ISP’s.  It also encompasses systems that are not directly provided by the Foundation  but are required to enable access/connectivity to other devices/services which are ONLY accessible through ‘external SaaS based systems’</a:t>
            </a:r>
          </a:p>
          <a:p>
            <a:pPr>
              <a:lnSpc>
                <a:spcPct val="90000"/>
              </a:lnSpc>
            </a:pPr>
            <a:r>
              <a:rPr lang="en-GB" dirty="0"/>
              <a:t>Highcliff</a:t>
            </a:r>
            <a:endParaRPr lang="en-GB" b="0" dirty="0"/>
          </a:p>
          <a:p>
            <a:pPr>
              <a:lnSpc>
                <a:spcPct val="90000"/>
              </a:lnSpc>
            </a:pPr>
            <a:r>
              <a:rPr lang="en-GB" b="0" dirty="0"/>
              <a:t>This represents all parts of the solution which are required ‘on-</a:t>
            </a:r>
            <a:r>
              <a:rPr lang="en-GB" b="0" dirty="0" err="1"/>
              <a:t>prem</a:t>
            </a:r>
            <a:r>
              <a:rPr lang="en-GB" b="0" dirty="0"/>
              <a:t>’ but not directly required on Peter’s Wheelchair/Bed or in the Cloud.  Examples might include Smart Home, Local Media,  Camera/Monitoring Systems or systems that support Robotic Mobility.</a:t>
            </a:r>
            <a:endParaRPr lang="en-US" sz="2800" dirty="0"/>
          </a:p>
        </p:txBody>
      </p:sp>
      <p:sp>
        <p:nvSpPr>
          <p:cNvPr id="3" name="Content Placeholder 2"/>
          <p:cNvSpPr>
            <a:spLocks noGrp="1"/>
          </p:cNvSpPr>
          <p:nvPr>
            <p:ph sz="half" idx="13"/>
          </p:nvPr>
        </p:nvSpPr>
        <p:spPr>
          <a:xfrm>
            <a:off x="9829799" y="1341120"/>
            <a:ext cx="4487863" cy="6010656"/>
          </a:xfrm>
        </p:spPr>
        <p:txBody>
          <a:bodyPr>
            <a:normAutofit lnSpcReduction="10000"/>
          </a:bodyPr>
          <a:lstStyle/>
          <a:p>
            <a:r>
              <a:rPr lang="en-GB" dirty="0"/>
              <a:t>Cloud</a:t>
            </a:r>
            <a:endParaRPr lang="en-GB" b="0" dirty="0"/>
          </a:p>
          <a:p>
            <a:r>
              <a:rPr lang="en-GB" b="0" dirty="0"/>
              <a:t>It is recognised that some functionality (e.g. AI/ML) is better placed in the cloud rather than directly in Highcliff due to capacity constraints.  This network allows for this.</a:t>
            </a:r>
          </a:p>
          <a:p>
            <a:r>
              <a:rPr lang="en-GB" dirty="0"/>
              <a:t>Data Flows</a:t>
            </a:r>
          </a:p>
          <a:p>
            <a:r>
              <a:rPr lang="en-US" b="0" dirty="0"/>
              <a:t>In order to define how the systems will inter-operate it is important the data flows of the systems are defined in order to ensure that connection points to the Message Bus, Observability and data platforms are understood and mapped.</a:t>
            </a:r>
          </a:p>
          <a:p>
            <a:r>
              <a:rPr lang="en-US" b="0" dirty="0"/>
              <a:t>The principle is that data exchanges are event driven through the message bus and that the principles of observability are adhered to for the collection of data.</a:t>
            </a:r>
          </a:p>
        </p:txBody>
      </p:sp>
      <p:sp>
        <p:nvSpPr>
          <p:cNvPr id="2" name="Title 1"/>
          <p:cNvSpPr>
            <a:spLocks noGrp="1"/>
          </p:cNvSpPr>
          <p:nvPr>
            <p:ph type="title"/>
          </p:nvPr>
        </p:nvSpPr>
        <p:spPr>
          <a:xfrm>
            <a:off x="685800" y="639763"/>
            <a:ext cx="13258800" cy="701357"/>
          </a:xfrm>
        </p:spPr>
        <p:txBody>
          <a:bodyPr>
            <a:normAutofit/>
          </a:bodyPr>
          <a:lstStyle/>
          <a:p>
            <a:r>
              <a:rPr lang="en-US" sz="4000" dirty="0"/>
              <a:t>Networks View - Detail</a:t>
            </a:r>
            <a:endParaRPr lang="en-US" dirty="0">
              <a:solidFill>
                <a:schemeClr val="tx1"/>
              </a:solidFill>
            </a:endParaRPr>
          </a:p>
        </p:txBody>
      </p:sp>
      <p:sp>
        <p:nvSpPr>
          <p:cNvPr id="49" name="Rectangle: Single Corner Rounded 3">
            <a:extLst>
              <a:ext uri="{FF2B5EF4-FFF2-40B4-BE49-F238E27FC236}">
                <a16:creationId xmlns:a16="http://schemas.microsoft.com/office/drawing/2014/main" id="{91994B2C-2165-46A4-99A0-7921C65A1197}"/>
              </a:ext>
            </a:extLst>
          </p:cNvPr>
          <p:cNvSpPr/>
          <p:nvPr/>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ontent Placeholder 6">
            <a:extLst>
              <a:ext uri="{FF2B5EF4-FFF2-40B4-BE49-F238E27FC236}">
                <a16:creationId xmlns:a16="http://schemas.microsoft.com/office/drawing/2014/main" id="{2D26A11C-A0F3-43CB-AB84-72AAAFAFA844}"/>
              </a:ext>
            </a:extLst>
          </p:cNvPr>
          <p:cNvSpPr txBox="1">
            <a:spLocks/>
          </p:cNvSpPr>
          <p:nvPr/>
        </p:nvSpPr>
        <p:spPr>
          <a:xfrm>
            <a:off x="11715750" y="277344"/>
            <a:ext cx="2601913" cy="221599"/>
          </a:xfrm>
          <a:prstGeom prst="rect">
            <a:avLst/>
          </a:prstGeom>
          <a:noFill/>
        </p:spPr>
        <p:txBody>
          <a:bodyPr wrap="square" lIns="0" tIns="0" rIns="0" bIns="0" rtlCol="0" anchor="ctr" anchorCtr="0">
            <a:spAutoFit/>
          </a:bodyPr>
          <a:ls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a:lstStyle>
          <a:p>
            <a:pPr algn="ctr">
              <a:lnSpc>
                <a:spcPct val="90000"/>
              </a:lnSpc>
            </a:pPr>
            <a:r>
              <a:rPr lang="en-US" sz="1600" b="1" dirty="0">
                <a:solidFill>
                  <a:schemeClr val="bg1"/>
                </a:solidFill>
              </a:rPr>
              <a:t>Networks Description</a:t>
            </a:r>
          </a:p>
        </p:txBody>
      </p:sp>
    </p:spTree>
    <p:extLst>
      <p:ext uri="{BB962C8B-B14F-4D97-AF65-F5344CB8AC3E}">
        <p14:creationId xmlns:p14="http://schemas.microsoft.com/office/powerpoint/2010/main" val="186274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591545"/>
          </a:xfrm>
        </p:spPr>
        <p:txBody>
          <a:bodyPr>
            <a:normAutofit/>
          </a:bodyPr>
          <a:lstStyle/>
          <a:p>
            <a:r>
              <a:rPr lang="en-US" sz="4000" dirty="0"/>
              <a:t>Physical View</a:t>
            </a:r>
            <a:endParaRPr lang="en-US" dirty="0">
              <a:solidFill>
                <a:schemeClr val="tx1"/>
              </a:solidFill>
            </a:endParaRPr>
          </a:p>
        </p:txBody>
      </p:sp>
      <p:sp>
        <p:nvSpPr>
          <p:cNvPr id="11" name="Content Placeholder 10"/>
          <p:cNvSpPr>
            <a:spLocks noGrp="1"/>
          </p:cNvSpPr>
          <p:nvPr>
            <p:ph idx="1"/>
          </p:nvPr>
        </p:nvSpPr>
        <p:spPr>
          <a:xfrm>
            <a:off x="685799" y="1296152"/>
            <a:ext cx="13258799" cy="416107"/>
          </a:xfrm>
        </p:spPr>
        <p:txBody>
          <a:bodyPr/>
          <a:lstStyle/>
          <a:p>
            <a:r>
              <a:rPr lang="en-US" dirty="0">
                <a:solidFill>
                  <a:schemeClr val="accent1"/>
                </a:solidFill>
              </a:rPr>
              <a:t>What hardware capability do we need and where should they be placed</a:t>
            </a:r>
          </a:p>
          <a:p>
            <a:pPr marL="0" lvl="2" indent="0">
              <a:buNone/>
            </a:pPr>
            <a:endParaRPr lang="en-GB" dirty="0"/>
          </a:p>
        </p:txBody>
      </p:sp>
      <p:sp>
        <p:nvSpPr>
          <p:cNvPr id="7" name="Content Placeholder 6">
            <a:extLst>
              <a:ext uri="{FF2B5EF4-FFF2-40B4-BE49-F238E27FC236}">
                <a16:creationId xmlns:a16="http://schemas.microsoft.com/office/drawing/2014/main" id="{2D26A11C-A0F3-43CB-AB84-72AAAFAFA844}"/>
              </a:ext>
            </a:extLst>
          </p:cNvPr>
          <p:cNvSpPr txBox="1">
            <a:spLocks noGrp="1"/>
          </p:cNvSpPr>
          <p:nvPr>
            <p:ph idx="10"/>
          </p:nvPr>
        </p:nvSpPr>
        <p:spPr>
          <a:xfrm>
            <a:off x="11715750" y="277344"/>
            <a:ext cx="2601913" cy="221599"/>
          </a:xfrm>
          <a:prstGeom prst="rect">
            <a:avLst/>
          </a:prstGeom>
          <a:noFill/>
        </p:spPr>
        <p:txBody>
          <a:bodyPr wrap="square" lIns="0" tIns="0" rIns="0" bIns="0" rtlCol="0" anchor="ctr" anchorCtr="0">
            <a:spAutoFit/>
          </a:bodyPr>
          <a:lstStyle/>
          <a:p>
            <a:pPr>
              <a:lnSpc>
                <a:spcPct val="90000"/>
              </a:lnSpc>
            </a:pPr>
            <a:r>
              <a:rPr lang="en-US" sz="1600" b="1" dirty="0">
                <a:solidFill>
                  <a:schemeClr val="bg1"/>
                </a:solidFill>
              </a:rPr>
              <a:t>Physical View</a:t>
            </a:r>
          </a:p>
        </p:txBody>
      </p:sp>
      <p:cxnSp>
        <p:nvCxnSpPr>
          <p:cNvPr id="5" name="Straight Connector 4"/>
          <p:cNvCxnSpPr/>
          <p:nvPr/>
        </p:nvCxnSpPr>
        <p:spPr>
          <a:xfrm flipH="1">
            <a:off x="3343833" y="2375647"/>
            <a:ext cx="8965" cy="441960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0" name="Straight Connector 19"/>
          <p:cNvCxnSpPr/>
          <p:nvPr/>
        </p:nvCxnSpPr>
        <p:spPr>
          <a:xfrm flipH="1">
            <a:off x="7306232" y="2375647"/>
            <a:ext cx="8965" cy="4419600"/>
          </a:xfrm>
          <a:prstGeom prst="line">
            <a:avLst/>
          </a:prstGeom>
          <a:ln w="6350" cap="sq"/>
        </p:spPr>
        <p:style>
          <a:lnRef idx="1">
            <a:schemeClr val="accent1"/>
          </a:lnRef>
          <a:fillRef idx="0">
            <a:schemeClr val="accent1"/>
          </a:fillRef>
          <a:effectRef idx="0">
            <a:schemeClr val="accent1"/>
          </a:effectRef>
          <a:fontRef idx="minor">
            <a:schemeClr val="lt1"/>
          </a:fontRef>
        </p:style>
      </p:cxnSp>
      <p:cxnSp>
        <p:nvCxnSpPr>
          <p:cNvPr id="21" name="Straight Connector 20"/>
          <p:cNvCxnSpPr/>
          <p:nvPr/>
        </p:nvCxnSpPr>
        <p:spPr>
          <a:xfrm flipH="1">
            <a:off x="10873062" y="2375647"/>
            <a:ext cx="8965" cy="4419600"/>
          </a:xfrm>
          <a:prstGeom prst="line">
            <a:avLst/>
          </a:prstGeom>
          <a:ln w="6350" cap="sq"/>
        </p:spPr>
        <p:style>
          <a:lnRef idx="1">
            <a:schemeClr val="accent1"/>
          </a:lnRef>
          <a:fillRef idx="0">
            <a:schemeClr val="accent1"/>
          </a:fillRef>
          <a:effectRef idx="0">
            <a:schemeClr val="accent1"/>
          </a:effectRef>
          <a:fontRef idx="minor">
            <a:schemeClr val="lt1"/>
          </a:fontRef>
        </p:style>
      </p:cxnSp>
      <p:sp>
        <p:nvSpPr>
          <p:cNvPr id="18" name="TextBox 17"/>
          <p:cNvSpPr txBox="1"/>
          <p:nvPr/>
        </p:nvSpPr>
        <p:spPr>
          <a:xfrm>
            <a:off x="1075765" y="2006315"/>
            <a:ext cx="1685364" cy="369332"/>
          </a:xfrm>
          <a:prstGeom prst="rect">
            <a:avLst/>
          </a:prstGeom>
          <a:noFill/>
        </p:spPr>
        <p:txBody>
          <a:bodyPr wrap="square" rtlCol="0">
            <a:spAutoFit/>
          </a:bodyPr>
          <a:lstStyle/>
          <a:p>
            <a:pPr algn="ctr">
              <a:lnSpc>
                <a:spcPct val="90000"/>
              </a:lnSpc>
              <a:spcAft>
                <a:spcPts val="400"/>
              </a:spcAft>
            </a:pPr>
            <a:r>
              <a:rPr lang="en-GB" sz="2000" u="sng" dirty="0"/>
              <a:t>On Human</a:t>
            </a:r>
            <a:endParaRPr lang="en-US" sz="2000" u="sng" dirty="0"/>
          </a:p>
        </p:txBody>
      </p:sp>
      <p:sp>
        <p:nvSpPr>
          <p:cNvPr id="22" name="TextBox 21"/>
          <p:cNvSpPr txBox="1"/>
          <p:nvPr/>
        </p:nvSpPr>
        <p:spPr>
          <a:xfrm>
            <a:off x="4433045" y="2028517"/>
            <a:ext cx="1685364" cy="369332"/>
          </a:xfrm>
          <a:prstGeom prst="rect">
            <a:avLst/>
          </a:prstGeom>
          <a:noFill/>
        </p:spPr>
        <p:txBody>
          <a:bodyPr wrap="square" rtlCol="0">
            <a:spAutoFit/>
          </a:bodyPr>
          <a:lstStyle/>
          <a:p>
            <a:pPr algn="ctr">
              <a:lnSpc>
                <a:spcPct val="90000"/>
              </a:lnSpc>
              <a:spcAft>
                <a:spcPts val="400"/>
              </a:spcAft>
            </a:pPr>
            <a:r>
              <a:rPr lang="en-GB" sz="2000" u="sng" dirty="0"/>
              <a:t>On Chair*</a:t>
            </a:r>
            <a:endParaRPr lang="en-US" sz="2000" u="sng" dirty="0"/>
          </a:p>
        </p:txBody>
      </p:sp>
      <p:sp>
        <p:nvSpPr>
          <p:cNvPr id="23" name="TextBox 22"/>
          <p:cNvSpPr txBox="1"/>
          <p:nvPr/>
        </p:nvSpPr>
        <p:spPr>
          <a:xfrm>
            <a:off x="8215589" y="2028517"/>
            <a:ext cx="1685364" cy="369332"/>
          </a:xfrm>
          <a:prstGeom prst="rect">
            <a:avLst/>
          </a:prstGeom>
          <a:noFill/>
        </p:spPr>
        <p:txBody>
          <a:bodyPr wrap="square" rtlCol="0">
            <a:spAutoFit/>
          </a:bodyPr>
          <a:lstStyle/>
          <a:p>
            <a:pPr algn="ctr">
              <a:lnSpc>
                <a:spcPct val="90000"/>
              </a:lnSpc>
              <a:spcAft>
                <a:spcPts val="400"/>
              </a:spcAft>
            </a:pPr>
            <a:r>
              <a:rPr lang="en-GB" sz="2000" u="sng" dirty="0"/>
              <a:t>In House*</a:t>
            </a:r>
            <a:endParaRPr lang="en-US" sz="2000" u="sng" dirty="0"/>
          </a:p>
        </p:txBody>
      </p:sp>
      <p:sp>
        <p:nvSpPr>
          <p:cNvPr id="24" name="TextBox 23"/>
          <p:cNvSpPr txBox="1"/>
          <p:nvPr/>
        </p:nvSpPr>
        <p:spPr>
          <a:xfrm>
            <a:off x="11425511" y="2032110"/>
            <a:ext cx="1685364" cy="369332"/>
          </a:xfrm>
          <a:prstGeom prst="rect">
            <a:avLst/>
          </a:prstGeom>
          <a:noFill/>
        </p:spPr>
        <p:txBody>
          <a:bodyPr wrap="square" rtlCol="0">
            <a:spAutoFit/>
          </a:bodyPr>
          <a:lstStyle/>
          <a:p>
            <a:pPr algn="ctr">
              <a:lnSpc>
                <a:spcPct val="90000"/>
              </a:lnSpc>
              <a:spcAft>
                <a:spcPts val="400"/>
              </a:spcAft>
            </a:pPr>
            <a:r>
              <a:rPr lang="en-GB" sz="2000" u="sng" dirty="0"/>
              <a:t>In Cloud</a:t>
            </a:r>
            <a:endParaRPr lang="en-US" sz="2000" u="sng" dirty="0"/>
          </a:p>
        </p:txBody>
      </p:sp>
      <p:sp>
        <p:nvSpPr>
          <p:cNvPr id="26" name="TextBox 25"/>
          <p:cNvSpPr txBox="1"/>
          <p:nvPr/>
        </p:nvSpPr>
        <p:spPr>
          <a:xfrm>
            <a:off x="589429" y="2410407"/>
            <a:ext cx="2658036" cy="1025922"/>
          </a:xfrm>
          <a:prstGeom prst="rect">
            <a:avLst/>
          </a:prstGeom>
          <a:noFill/>
        </p:spPr>
        <p:txBody>
          <a:bodyPr wrap="square" rtlCol="0">
            <a:spAutoFit/>
          </a:bodyPr>
          <a:lstStyle/>
          <a:p>
            <a:pPr algn="l">
              <a:lnSpc>
                <a:spcPct val="90000"/>
              </a:lnSpc>
              <a:spcAft>
                <a:spcPts val="400"/>
              </a:spcAft>
            </a:pPr>
            <a:r>
              <a:rPr lang="en-GB" sz="2000" dirty="0"/>
              <a:t>On body sensors</a:t>
            </a:r>
          </a:p>
          <a:p>
            <a:pPr algn="l">
              <a:lnSpc>
                <a:spcPct val="90000"/>
              </a:lnSpc>
              <a:spcAft>
                <a:spcPts val="400"/>
              </a:spcAft>
            </a:pPr>
            <a:r>
              <a:rPr lang="en-GB" sz="2000" dirty="0"/>
              <a:t>Mobile Phone</a:t>
            </a:r>
          </a:p>
          <a:p>
            <a:pPr algn="l">
              <a:lnSpc>
                <a:spcPct val="90000"/>
              </a:lnSpc>
              <a:spcAft>
                <a:spcPts val="400"/>
              </a:spcAft>
            </a:pPr>
            <a:endParaRPr lang="en-US" sz="2000" dirty="0"/>
          </a:p>
        </p:txBody>
      </p:sp>
      <p:sp>
        <p:nvSpPr>
          <p:cNvPr id="27" name="TextBox 26"/>
          <p:cNvSpPr txBox="1"/>
          <p:nvPr/>
        </p:nvSpPr>
        <p:spPr>
          <a:xfrm>
            <a:off x="3675528" y="2418273"/>
            <a:ext cx="3388659" cy="4965462"/>
          </a:xfrm>
          <a:prstGeom prst="rect">
            <a:avLst/>
          </a:prstGeom>
          <a:noFill/>
        </p:spPr>
        <p:txBody>
          <a:bodyPr wrap="square" rtlCol="0">
            <a:spAutoFit/>
          </a:bodyPr>
          <a:lstStyle/>
          <a:p>
            <a:pPr algn="l">
              <a:lnSpc>
                <a:spcPct val="90000"/>
              </a:lnSpc>
              <a:spcAft>
                <a:spcPts val="400"/>
              </a:spcAft>
            </a:pPr>
            <a:r>
              <a:rPr lang="en-GB" sz="2000" dirty="0"/>
              <a:t>Life Support systems</a:t>
            </a:r>
          </a:p>
          <a:p>
            <a:pPr algn="l">
              <a:lnSpc>
                <a:spcPct val="90000"/>
              </a:lnSpc>
              <a:spcAft>
                <a:spcPts val="400"/>
              </a:spcAft>
            </a:pPr>
            <a:r>
              <a:rPr lang="en-GB" sz="2000" dirty="0"/>
              <a:t>Sensors for Life Support</a:t>
            </a:r>
          </a:p>
          <a:p>
            <a:pPr algn="l">
              <a:lnSpc>
                <a:spcPct val="90000"/>
              </a:lnSpc>
              <a:spcAft>
                <a:spcPts val="400"/>
              </a:spcAft>
            </a:pPr>
            <a:r>
              <a:rPr lang="en-GB" sz="2000" dirty="0"/>
              <a:t>Environmental Sensors</a:t>
            </a:r>
          </a:p>
          <a:p>
            <a:pPr algn="l">
              <a:lnSpc>
                <a:spcPct val="90000"/>
              </a:lnSpc>
              <a:spcAft>
                <a:spcPts val="400"/>
              </a:spcAft>
            </a:pPr>
            <a:r>
              <a:rPr lang="en-GB" sz="2000" dirty="0"/>
              <a:t>Eye Tracking Sensor</a:t>
            </a:r>
          </a:p>
          <a:p>
            <a:pPr algn="l">
              <a:lnSpc>
                <a:spcPct val="90000"/>
              </a:lnSpc>
              <a:spcAft>
                <a:spcPts val="400"/>
              </a:spcAft>
            </a:pPr>
            <a:r>
              <a:rPr lang="en-GB" sz="2000" dirty="0"/>
              <a:t>ACAT host platform</a:t>
            </a:r>
          </a:p>
          <a:p>
            <a:pPr algn="l">
              <a:lnSpc>
                <a:spcPct val="90000"/>
              </a:lnSpc>
              <a:spcAft>
                <a:spcPts val="400"/>
              </a:spcAft>
            </a:pPr>
            <a:r>
              <a:rPr lang="en-GB" sz="2000" dirty="0"/>
              <a:t>ACAT host display</a:t>
            </a:r>
          </a:p>
          <a:p>
            <a:pPr algn="l">
              <a:lnSpc>
                <a:spcPct val="90000"/>
              </a:lnSpc>
              <a:spcAft>
                <a:spcPts val="400"/>
              </a:spcAft>
            </a:pPr>
            <a:r>
              <a:rPr lang="en-GB" sz="2000" dirty="0"/>
              <a:t>Speech host platform</a:t>
            </a:r>
          </a:p>
          <a:p>
            <a:pPr algn="l">
              <a:lnSpc>
                <a:spcPct val="90000"/>
              </a:lnSpc>
              <a:spcAft>
                <a:spcPts val="400"/>
              </a:spcAft>
            </a:pPr>
            <a:r>
              <a:rPr lang="en-GB" sz="2000" dirty="0"/>
              <a:t>Output Speaker</a:t>
            </a:r>
          </a:p>
          <a:p>
            <a:pPr algn="l">
              <a:lnSpc>
                <a:spcPct val="90000"/>
              </a:lnSpc>
              <a:spcAft>
                <a:spcPts val="400"/>
              </a:spcAft>
            </a:pPr>
            <a:r>
              <a:rPr lang="en-GB" sz="2000" dirty="0"/>
              <a:t>Message Q host</a:t>
            </a:r>
          </a:p>
          <a:p>
            <a:pPr algn="l">
              <a:lnSpc>
                <a:spcPct val="90000"/>
              </a:lnSpc>
              <a:spcAft>
                <a:spcPts val="400"/>
              </a:spcAft>
            </a:pPr>
            <a:r>
              <a:rPr lang="en-GB" sz="2000" dirty="0"/>
              <a:t>Persistent Storage host</a:t>
            </a:r>
          </a:p>
          <a:p>
            <a:pPr algn="l">
              <a:lnSpc>
                <a:spcPct val="90000"/>
              </a:lnSpc>
              <a:spcAft>
                <a:spcPts val="400"/>
              </a:spcAft>
            </a:pPr>
            <a:r>
              <a:rPr lang="en-GB" sz="2000" dirty="0"/>
              <a:t>Local Processing host</a:t>
            </a:r>
          </a:p>
          <a:p>
            <a:pPr algn="l">
              <a:lnSpc>
                <a:spcPct val="90000"/>
              </a:lnSpc>
              <a:spcAft>
                <a:spcPts val="400"/>
              </a:spcAft>
            </a:pPr>
            <a:r>
              <a:rPr lang="en-GB" sz="2000" dirty="0"/>
              <a:t>Cameras/Microphones</a:t>
            </a:r>
          </a:p>
          <a:p>
            <a:pPr algn="l">
              <a:lnSpc>
                <a:spcPct val="90000"/>
              </a:lnSpc>
              <a:spcAft>
                <a:spcPts val="400"/>
              </a:spcAft>
            </a:pPr>
            <a:r>
              <a:rPr lang="en-GB" sz="2000" dirty="0"/>
              <a:t>Avatar display</a:t>
            </a:r>
          </a:p>
          <a:p>
            <a:pPr algn="l">
              <a:lnSpc>
                <a:spcPct val="90000"/>
              </a:lnSpc>
              <a:spcAft>
                <a:spcPts val="400"/>
              </a:spcAft>
            </a:pPr>
            <a:r>
              <a:rPr lang="en-GB" sz="2000" dirty="0"/>
              <a:t>“Peter is typing” display</a:t>
            </a:r>
          </a:p>
          <a:p>
            <a:pPr algn="l">
              <a:lnSpc>
                <a:spcPct val="90000"/>
              </a:lnSpc>
              <a:spcAft>
                <a:spcPts val="400"/>
              </a:spcAft>
            </a:pPr>
            <a:endParaRPr lang="en-US" sz="2000" dirty="0"/>
          </a:p>
        </p:txBody>
      </p:sp>
      <p:sp>
        <p:nvSpPr>
          <p:cNvPr id="28" name="TextBox 27"/>
          <p:cNvSpPr txBox="1"/>
          <p:nvPr/>
        </p:nvSpPr>
        <p:spPr>
          <a:xfrm>
            <a:off x="7421651" y="2401442"/>
            <a:ext cx="3388659" cy="2339102"/>
          </a:xfrm>
          <a:prstGeom prst="rect">
            <a:avLst/>
          </a:prstGeom>
          <a:noFill/>
        </p:spPr>
        <p:txBody>
          <a:bodyPr wrap="square" rtlCol="0">
            <a:spAutoFit/>
          </a:bodyPr>
          <a:lstStyle/>
          <a:p>
            <a:pPr algn="l">
              <a:lnSpc>
                <a:spcPct val="90000"/>
              </a:lnSpc>
              <a:spcAft>
                <a:spcPts val="400"/>
              </a:spcAft>
            </a:pPr>
            <a:r>
              <a:rPr lang="en-GB" sz="2000" dirty="0"/>
              <a:t>Environmental Sensors</a:t>
            </a:r>
          </a:p>
          <a:p>
            <a:pPr algn="l">
              <a:lnSpc>
                <a:spcPct val="90000"/>
              </a:lnSpc>
              <a:spcAft>
                <a:spcPts val="400"/>
              </a:spcAft>
            </a:pPr>
            <a:r>
              <a:rPr lang="en-GB" sz="2000" dirty="0"/>
              <a:t>Message Q host</a:t>
            </a:r>
          </a:p>
          <a:p>
            <a:pPr algn="l">
              <a:lnSpc>
                <a:spcPct val="90000"/>
              </a:lnSpc>
              <a:spcAft>
                <a:spcPts val="400"/>
              </a:spcAft>
            </a:pPr>
            <a:r>
              <a:rPr lang="en-GB" sz="2000" dirty="0"/>
              <a:t>Persistent Storage host</a:t>
            </a:r>
          </a:p>
          <a:p>
            <a:pPr algn="l">
              <a:lnSpc>
                <a:spcPct val="90000"/>
              </a:lnSpc>
              <a:spcAft>
                <a:spcPts val="400"/>
              </a:spcAft>
            </a:pPr>
            <a:r>
              <a:rPr lang="en-GB" sz="2000" dirty="0"/>
              <a:t>Local Processing host</a:t>
            </a:r>
          </a:p>
          <a:p>
            <a:pPr algn="l">
              <a:lnSpc>
                <a:spcPct val="90000"/>
              </a:lnSpc>
              <a:spcAft>
                <a:spcPts val="400"/>
              </a:spcAft>
            </a:pPr>
            <a:r>
              <a:rPr lang="en-GB" sz="2000" dirty="0"/>
              <a:t>Cameras/Microphones</a:t>
            </a:r>
          </a:p>
          <a:p>
            <a:pPr algn="l">
              <a:lnSpc>
                <a:spcPct val="90000"/>
              </a:lnSpc>
              <a:spcAft>
                <a:spcPts val="400"/>
              </a:spcAft>
            </a:pPr>
            <a:r>
              <a:rPr lang="en-GB" sz="2000" dirty="0"/>
              <a:t>Smart Home solutions</a:t>
            </a:r>
          </a:p>
          <a:p>
            <a:pPr algn="l">
              <a:lnSpc>
                <a:spcPct val="90000"/>
              </a:lnSpc>
              <a:spcAft>
                <a:spcPts val="400"/>
              </a:spcAft>
            </a:pPr>
            <a:endParaRPr lang="en-US" sz="2000" dirty="0"/>
          </a:p>
        </p:txBody>
      </p:sp>
      <p:sp>
        <p:nvSpPr>
          <p:cNvPr id="29" name="TextBox 28"/>
          <p:cNvSpPr txBox="1"/>
          <p:nvPr/>
        </p:nvSpPr>
        <p:spPr>
          <a:xfrm>
            <a:off x="10898834" y="2401442"/>
            <a:ext cx="3632953" cy="2010807"/>
          </a:xfrm>
          <a:prstGeom prst="rect">
            <a:avLst/>
          </a:prstGeom>
          <a:noFill/>
        </p:spPr>
        <p:txBody>
          <a:bodyPr wrap="square" rtlCol="0">
            <a:spAutoFit/>
          </a:bodyPr>
          <a:lstStyle/>
          <a:p>
            <a:pPr algn="l">
              <a:lnSpc>
                <a:spcPct val="90000"/>
              </a:lnSpc>
              <a:spcAft>
                <a:spcPts val="400"/>
              </a:spcAft>
            </a:pPr>
            <a:r>
              <a:rPr lang="en-GB" sz="2000" dirty="0"/>
              <a:t>Device Cloud Services</a:t>
            </a:r>
          </a:p>
          <a:p>
            <a:pPr>
              <a:lnSpc>
                <a:spcPct val="90000"/>
              </a:lnSpc>
              <a:spcAft>
                <a:spcPts val="400"/>
              </a:spcAft>
            </a:pPr>
            <a:r>
              <a:rPr lang="en-GB" sz="2000" dirty="0"/>
              <a:t>Smart Home Cloud Services</a:t>
            </a:r>
          </a:p>
          <a:p>
            <a:pPr algn="l">
              <a:lnSpc>
                <a:spcPct val="90000"/>
              </a:lnSpc>
              <a:spcAft>
                <a:spcPts val="400"/>
              </a:spcAft>
            </a:pPr>
            <a:r>
              <a:rPr lang="en-GB" sz="2000" dirty="0"/>
              <a:t>Message Q host</a:t>
            </a:r>
          </a:p>
          <a:p>
            <a:pPr algn="l">
              <a:lnSpc>
                <a:spcPct val="90000"/>
              </a:lnSpc>
              <a:spcAft>
                <a:spcPts val="400"/>
              </a:spcAft>
            </a:pPr>
            <a:r>
              <a:rPr lang="en-GB" sz="2000" dirty="0"/>
              <a:t>Persistent Storage host</a:t>
            </a:r>
          </a:p>
          <a:p>
            <a:pPr algn="l">
              <a:lnSpc>
                <a:spcPct val="90000"/>
              </a:lnSpc>
              <a:spcAft>
                <a:spcPts val="400"/>
              </a:spcAft>
            </a:pPr>
            <a:r>
              <a:rPr lang="en-GB" sz="2000" dirty="0"/>
              <a:t>Cloud Processing hosts</a:t>
            </a:r>
          </a:p>
          <a:p>
            <a:pPr algn="l">
              <a:lnSpc>
                <a:spcPct val="90000"/>
              </a:lnSpc>
              <a:spcAft>
                <a:spcPts val="400"/>
              </a:spcAft>
            </a:pPr>
            <a:endParaRPr lang="en-US" sz="2000" dirty="0"/>
          </a:p>
        </p:txBody>
      </p:sp>
      <p:sp>
        <p:nvSpPr>
          <p:cNvPr id="3" name="TextBox 2"/>
          <p:cNvSpPr txBox="1"/>
          <p:nvPr/>
        </p:nvSpPr>
        <p:spPr>
          <a:xfrm>
            <a:off x="8363711" y="6891170"/>
            <a:ext cx="5953951" cy="646331"/>
          </a:xfrm>
          <a:prstGeom prst="rect">
            <a:avLst/>
          </a:prstGeom>
          <a:noFill/>
        </p:spPr>
        <p:txBody>
          <a:bodyPr wrap="square" rtlCol="0">
            <a:spAutoFit/>
          </a:bodyPr>
          <a:lstStyle/>
          <a:p>
            <a:pPr algn="l">
              <a:lnSpc>
                <a:spcPct val="90000"/>
              </a:lnSpc>
              <a:spcAft>
                <a:spcPts val="400"/>
              </a:spcAft>
            </a:pPr>
            <a:r>
              <a:rPr lang="en-GB" sz="2000" dirty="0"/>
              <a:t>*For Bed network device/processing, it is expected that these can be shared across Chair and House.</a:t>
            </a:r>
            <a:endParaRPr lang="en-US" sz="2000" dirty="0"/>
          </a:p>
        </p:txBody>
      </p:sp>
    </p:spTree>
    <p:extLst>
      <p:ext uri="{BB962C8B-B14F-4D97-AF65-F5344CB8AC3E}">
        <p14:creationId xmlns:p14="http://schemas.microsoft.com/office/powerpoint/2010/main" val="236783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Presentation6" id="{35C630C9-49BB-4E7C-A243-2C4F4AECC035}" vid="{970FDFF9-AA6E-4019-935A-1BD74BA3B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5D101FC3F86429C7AF80248ABEAF0" ma:contentTypeVersion="9" ma:contentTypeDescription="Create a new document." ma:contentTypeScope="" ma:versionID="d29063af767195a4210e767f02794e50">
  <xsd:schema xmlns:xsd="http://www.w3.org/2001/XMLSchema" xmlns:xs="http://www.w3.org/2001/XMLSchema" xmlns:p="http://schemas.microsoft.com/office/2006/metadata/properties" xmlns:ns2="c8c267b2-afad-408d-b078-7d186e0626d5" xmlns:ns3="a6aa3354-2149-471b-a8f1-da6fe52a295d" targetNamespace="http://schemas.microsoft.com/office/2006/metadata/properties" ma:root="true" ma:fieldsID="9fe3c9e6a254a3908b51ef5f351b0aa0" ns2:_="" ns3:_="">
    <xsd:import namespace="c8c267b2-afad-408d-b078-7d186e0626d5"/>
    <xsd:import namespace="a6aa3354-2149-471b-a8f1-da6fe52a295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c267b2-afad-408d-b078-7d186e062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a3354-2149-471b-a8f1-da6fe52a295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ACE159-3AA3-47F1-A8D8-2E2E98B524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c267b2-afad-408d-b078-7d186e0626d5"/>
    <ds:schemaRef ds:uri="a6aa3354-2149-471b-a8f1-da6fe52a29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28B936-EA1C-48B3-9BAE-D7F61E6D01D9}">
  <ds:schemaRefs>
    <ds:schemaRef ds:uri="a6aa3354-2149-471b-a8f1-da6fe52a295d"/>
    <ds:schemaRef ds:uri="http://purl.org/dc/elements/1.1/"/>
    <ds:schemaRef ds:uri="http://schemas.microsoft.com/office/2006/metadata/properties"/>
    <ds:schemaRef ds:uri="c8c267b2-afad-408d-b078-7d186e0626d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06A3167-B53D-4528-921B-D975509873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DXC_Delivering Excellence Template_060321</Template>
  <TotalTime>0</TotalTime>
  <Words>4663</Words>
  <Application>Microsoft Office PowerPoint</Application>
  <PresentationFormat>Custom</PresentationFormat>
  <Paragraphs>638</Paragraphs>
  <Slides>41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5" baseType="lpstr">
      <vt:lpstr>Arial</vt:lpstr>
      <vt:lpstr>Arial Narrow</vt:lpstr>
      <vt:lpstr>DXC</vt:lpstr>
      <vt:lpstr>Worksheet</vt:lpstr>
      <vt:lpstr>The Scott Morgan Foundation Technology Architecture AWS Proposition</vt:lpstr>
      <vt:lpstr>Contents</vt:lpstr>
      <vt:lpstr>Architectural Principles</vt:lpstr>
      <vt:lpstr>Requirements Observation</vt:lpstr>
      <vt:lpstr>Logical View</vt:lpstr>
      <vt:lpstr>Logical View – Component Detail</vt:lpstr>
      <vt:lpstr>Networks View</vt:lpstr>
      <vt:lpstr>Networks View - Detail</vt:lpstr>
      <vt:lpstr>Physical View</vt:lpstr>
      <vt:lpstr>Software View</vt:lpstr>
      <vt:lpstr>Data View</vt:lpstr>
      <vt:lpstr>Data Characterisation</vt:lpstr>
      <vt:lpstr>Data Flows</vt:lpstr>
      <vt:lpstr>Message Queue – Generic Device/Logic/Processing</vt:lpstr>
      <vt:lpstr>Example Swim Lane 1 – Smart Device A triggers Device C</vt:lpstr>
      <vt:lpstr>Example Swim Lane 2 – Dumb Device B Processor triggers Device C</vt:lpstr>
      <vt:lpstr>Example Swim Lane 3 – Cloud Logic Processor triggers Device C</vt:lpstr>
      <vt:lpstr>Example Swim Lane 4 – Peter is Typing… Message</vt:lpstr>
      <vt:lpstr>Option Selections</vt:lpstr>
      <vt:lpstr>AWS Reference Architecture</vt:lpstr>
      <vt:lpstr>AWS Reference Architecture</vt:lpstr>
      <vt:lpstr>Mapping AWS RA for CMD to SMF Architecture #1</vt:lpstr>
      <vt:lpstr>Mapping AWS RA for CMD to SMF Architecture #2</vt:lpstr>
      <vt:lpstr>AWS RA for CMD charging #1</vt:lpstr>
      <vt:lpstr>AWS RA for CMD charging #2</vt:lpstr>
      <vt:lpstr>AWS RA for CMD charging #3</vt:lpstr>
      <vt:lpstr>AWS RA for CMD charging #4</vt:lpstr>
      <vt:lpstr>AWS RA for CMD charging - Summary</vt:lpstr>
      <vt:lpstr>Initial AWS Thoughts</vt:lpstr>
      <vt:lpstr>Real Time Message Based Event Hub</vt:lpstr>
      <vt:lpstr>Edge Compute Capability</vt:lpstr>
      <vt:lpstr>Persistent Storage</vt:lpstr>
      <vt:lpstr>Greengrass / Kinesis Candidate Architecture</vt:lpstr>
      <vt:lpstr>On-Prem / Edge Logic Processing</vt:lpstr>
      <vt:lpstr>On-Prem / Edge Log Processing</vt:lpstr>
      <vt:lpstr>Cloud Processing</vt:lpstr>
      <vt:lpstr>Foundation API Standards</vt:lpstr>
      <vt:lpstr>Foundation Data and Data Flow Standards</vt:lpstr>
      <vt:lpstr>Commodity Compute Operating Systems</vt:lpstr>
      <vt:lpstr>Programming Language</vt:lpstr>
      <vt:lpstr>Hardware Device Choice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2021-06-18T11:20:00Z</dcterms:created>
  <dcterms:modified xsi:type="dcterms:W3CDTF">2022-01-10T11:30:54Z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0x0101006505D101FC3F86429C7AF80248ABEAF0</vt:lpwstr>
  </property>
</Properties>
</file>