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8"/>
  </p:notesMasterIdLst>
  <p:handoutMasterIdLst>
    <p:handoutMasterId r:id="rId29"/>
  </p:handoutMasterIdLst>
  <p:sldIdLst>
    <p:sldId id="2147308068" r:id="rId5"/>
    <p:sldId id="2134804377" r:id="rId6"/>
    <p:sldId id="2147308072" r:id="rId7"/>
    <p:sldId id="2134804405" r:id="rId8"/>
    <p:sldId id="2147308106" r:id="rId9"/>
    <p:sldId id="2147308107" r:id="rId10"/>
    <p:sldId id="2147308109" r:id="rId11"/>
    <p:sldId id="2147308110" r:id="rId12"/>
    <p:sldId id="2147308126" r:id="rId13"/>
    <p:sldId id="2147308111" r:id="rId14"/>
    <p:sldId id="2147308114" r:id="rId15"/>
    <p:sldId id="2147308115" r:id="rId16"/>
    <p:sldId id="2147308116" r:id="rId17"/>
    <p:sldId id="2147308122" r:id="rId18"/>
    <p:sldId id="2147308118" r:id="rId19"/>
    <p:sldId id="2147308117" r:id="rId20"/>
    <p:sldId id="2147308123" r:id="rId21"/>
    <p:sldId id="2147308119" r:id="rId22"/>
    <p:sldId id="2147308125" r:id="rId23"/>
    <p:sldId id="2147308120" r:id="rId24"/>
    <p:sldId id="2147308124" r:id="rId25"/>
    <p:sldId id="2147308121" r:id="rId26"/>
    <p:sldId id="2147308104" r:id="rId27"/>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63666A"/>
    <a:srgbClr val="F9F048"/>
    <a:srgbClr val="FFCD00"/>
    <a:srgbClr val="D9DF23"/>
    <a:srgbClr val="666666"/>
    <a:srgbClr val="330072"/>
    <a:srgbClr val="60249E"/>
    <a:srgbClr val="1870B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9" autoAdjust="0"/>
    <p:restoredTop sz="97440" autoAdjust="0"/>
  </p:normalViewPr>
  <p:slideViewPr>
    <p:cSldViewPr snapToGrid="0" snapToObjects="1" showGuides="1">
      <p:cViewPr varScale="1">
        <p:scale>
          <a:sx n="85" d="100"/>
          <a:sy n="85" d="100"/>
        </p:scale>
        <p:origin x="62" y="288"/>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110" d="100"/>
          <a:sy n="110" d="100"/>
        </p:scale>
        <p:origin x="6648" y="114"/>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9/30/2021</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02">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xmlns="" id="{6B86D8E4-D42C-4BA4-8C3D-EE6E0354EA3C}"/>
              </a:ext>
            </a:extLst>
          </p:cNvPr>
          <p:cNvPicPr>
            <a:picLocks noChangeAspect="1"/>
          </p:cNvPicPr>
          <p:nvPr userDrawn="1"/>
        </p:nvPicPr>
        <p:blipFill>
          <a:blip r:embed="rId2"/>
          <a:stretch>
            <a:fillRect/>
          </a:stretch>
        </p:blipFill>
        <p:spPr>
          <a:xfrm>
            <a:off x="1777" y="0"/>
            <a:ext cx="14626846"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xmlns="" id="{D07C659E-3F10-46E2-9676-61137FD93846}"/>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a16="http://schemas.microsoft.com/office/drawing/2014/main" xmlns=""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smtClean="0"/>
              <a:t>Click to edit Master title style</a:t>
            </a:r>
            <a:endParaRPr lang="en-US" dirty="0"/>
          </a:p>
        </p:txBody>
      </p:sp>
      <p:sp>
        <p:nvSpPr>
          <p:cNvPr id="48" name="Subtitle 2">
            <a:extLst>
              <a:ext uri="{FF2B5EF4-FFF2-40B4-BE49-F238E27FC236}">
                <a16:creationId xmlns:a16="http://schemas.microsoft.com/office/drawing/2014/main" xmlns=""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
        <p:nvSpPr>
          <p:cNvPr id="49" name="Footer Placeholder 4">
            <a:extLst>
              <a:ext uri="{FF2B5EF4-FFF2-40B4-BE49-F238E27FC236}">
                <a16:creationId xmlns:a16="http://schemas.microsoft.com/office/drawing/2014/main" xmlns=""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31512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smtClean="0"/>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smtClean="0"/>
              <a:t>Click to edit Master title style</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September 30, 2021</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2021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4" name="Graphic 43">
            <a:extLst>
              <a:ext uri="{FF2B5EF4-FFF2-40B4-BE49-F238E27FC236}">
                <a16:creationId xmlns:a16="http://schemas.microsoft.com/office/drawing/2014/main" xmlns="" id="{C091593C-4446-42A7-AA75-762280E3CD0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1">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xmlns="" id="{29198B72-5069-45E9-8881-7A29D176F1BE}"/>
              </a:ext>
            </a:extLst>
          </p:cNvPr>
          <p:cNvPicPr>
            <a:picLocks noChangeAspect="1"/>
          </p:cNvPicPr>
          <p:nvPr userDrawn="1"/>
        </p:nvPicPr>
        <p:blipFill>
          <a:blip r:embed="rId2"/>
          <a:stretch>
            <a:fillRect/>
          </a:stretch>
        </p:blipFill>
        <p:spPr>
          <a:xfrm>
            <a:off x="2369" y="0"/>
            <a:ext cx="14625662"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30, 2021</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sp>
        <p:nvSpPr>
          <p:cNvPr id="46" name="Text Box 115">
            <a:extLst>
              <a:ext uri="{FF2B5EF4-FFF2-40B4-BE49-F238E27FC236}">
                <a16:creationId xmlns:a16="http://schemas.microsoft.com/office/drawing/2014/main" xmlns=""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30, 2021</a:t>
            </a:fld>
            <a:endParaRPr lang="en-US" sz="1100" b="0" dirty="0">
              <a:solidFill>
                <a:schemeClr val="tx1"/>
              </a:solidFill>
            </a:endParaRPr>
          </a:p>
        </p:txBody>
      </p:sp>
      <p:sp>
        <p:nvSpPr>
          <p:cNvPr id="47" name="Text Box 115">
            <a:extLst>
              <a:ext uri="{FF2B5EF4-FFF2-40B4-BE49-F238E27FC236}">
                <a16:creationId xmlns:a16="http://schemas.microsoft.com/office/drawing/2014/main" xmlns=""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xmlns=""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xmlns="" id="{925DB904-DAE2-4F1E-A174-E29E8F751170}"/>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xmlns="" id="{083C3818-4368-434E-9D55-569CC18CE446}"/>
              </a:ext>
            </a:extLst>
          </p:cNvPr>
          <p:cNvSpPr>
            <a:spLocks noGrp="1"/>
          </p:cNvSpPr>
          <p:nvPr>
            <p:ph type="ctrTitle"/>
          </p:nvPr>
        </p:nvSpPr>
        <p:spPr>
          <a:xfrm>
            <a:off x="685800" y="426144"/>
            <a:ext cx="10414000" cy="1631255"/>
          </a:xfrm>
        </p:spPr>
        <p:txBody>
          <a:bodyPr anchor="b" anchorCtr="0">
            <a:noAutofit/>
          </a:bodyPr>
          <a:lstStyle>
            <a:lvl1pPr>
              <a:defRPr sz="4800">
                <a:solidFill>
                  <a:schemeClr val="accent1"/>
                </a:solidFill>
              </a:defRPr>
            </a:lvl1pPr>
          </a:lstStyle>
          <a:p>
            <a:r>
              <a:rPr lang="en-US" smtClean="0"/>
              <a:t>Click to edit Master title style</a:t>
            </a:r>
            <a:endParaRPr lang="en-US" dirty="0"/>
          </a:p>
        </p:txBody>
      </p:sp>
      <p:sp>
        <p:nvSpPr>
          <p:cNvPr id="58" name="Subtitle 2">
            <a:extLst>
              <a:ext uri="{FF2B5EF4-FFF2-40B4-BE49-F238E27FC236}">
                <a16:creationId xmlns:a16="http://schemas.microsoft.com/office/drawing/2014/main" xmlns="" id="{A99EC16D-6BC6-4571-A314-8BE9BEF6FD89}"/>
              </a:ext>
            </a:extLst>
          </p:cNvPr>
          <p:cNvSpPr>
            <a:spLocks noGrp="1"/>
          </p:cNvSpPr>
          <p:nvPr>
            <p:ph type="subTitle" idx="1"/>
          </p:nvPr>
        </p:nvSpPr>
        <p:spPr>
          <a:xfrm>
            <a:off x="685800" y="2410169"/>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701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pic>
        <p:nvPicPr>
          <p:cNvPr id="14" name="Picture 13" descr="Graphical user interface, text, application&#10;&#10;Description automatically generated">
            <a:extLst>
              <a:ext uri="{FF2B5EF4-FFF2-40B4-BE49-F238E27FC236}">
                <a16:creationId xmlns:a16="http://schemas.microsoft.com/office/drawing/2014/main" xmlns="" id="{9E507C57-3285-4922-B672-48B625FD78D3}"/>
              </a:ext>
            </a:extLst>
          </p:cNvPr>
          <p:cNvPicPr>
            <a:picLocks noChangeAspect="1"/>
          </p:cNvPicPr>
          <p:nvPr userDrawn="1"/>
        </p:nvPicPr>
        <p:blipFill>
          <a:blip r:embed="rId2"/>
          <a:stretch>
            <a:fillRect/>
          </a:stretch>
        </p:blipFill>
        <p:spPr>
          <a:xfrm>
            <a:off x="0" y="1714"/>
            <a:ext cx="14630400" cy="8226172"/>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30, 2021</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sp>
        <p:nvSpPr>
          <p:cNvPr id="46" name="Text Box 115">
            <a:extLst>
              <a:ext uri="{FF2B5EF4-FFF2-40B4-BE49-F238E27FC236}">
                <a16:creationId xmlns:a16="http://schemas.microsoft.com/office/drawing/2014/main" xmlns=""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30, 2021</a:t>
            </a:fld>
            <a:endParaRPr lang="en-US" sz="1100" b="0" dirty="0">
              <a:solidFill>
                <a:schemeClr val="tx1"/>
              </a:solidFill>
            </a:endParaRPr>
          </a:p>
        </p:txBody>
      </p:sp>
      <p:sp>
        <p:nvSpPr>
          <p:cNvPr id="47" name="Text Box 115">
            <a:extLst>
              <a:ext uri="{FF2B5EF4-FFF2-40B4-BE49-F238E27FC236}">
                <a16:creationId xmlns:a16="http://schemas.microsoft.com/office/drawing/2014/main" xmlns=""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xmlns=""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xmlns="" id="{925DB904-DAE2-4F1E-A174-E29E8F751170}"/>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xmlns="" id="{083C3818-4368-434E-9D55-569CC18CE446}"/>
              </a:ext>
            </a:extLst>
          </p:cNvPr>
          <p:cNvSpPr>
            <a:spLocks noGrp="1"/>
          </p:cNvSpPr>
          <p:nvPr>
            <p:ph type="ctrTitle"/>
          </p:nvPr>
        </p:nvSpPr>
        <p:spPr>
          <a:xfrm>
            <a:off x="685800" y="426144"/>
            <a:ext cx="10414000" cy="1631255"/>
          </a:xfrm>
        </p:spPr>
        <p:txBody>
          <a:bodyPr anchor="b" anchorCtr="0">
            <a:noAutofit/>
          </a:bodyPr>
          <a:lstStyle>
            <a:lvl1pPr>
              <a:defRPr sz="4800">
                <a:solidFill>
                  <a:schemeClr val="accent1"/>
                </a:solidFill>
              </a:defRPr>
            </a:lvl1pPr>
          </a:lstStyle>
          <a:p>
            <a:r>
              <a:rPr lang="en-US" smtClean="0"/>
              <a:t>Click to edit Master title style</a:t>
            </a:r>
            <a:endParaRPr lang="en-US" dirty="0"/>
          </a:p>
        </p:txBody>
      </p:sp>
      <p:sp>
        <p:nvSpPr>
          <p:cNvPr id="58" name="Subtitle 2">
            <a:extLst>
              <a:ext uri="{FF2B5EF4-FFF2-40B4-BE49-F238E27FC236}">
                <a16:creationId xmlns:a16="http://schemas.microsoft.com/office/drawing/2014/main" xmlns="" id="{A99EC16D-6BC6-4571-A314-8BE9BEF6FD89}"/>
              </a:ext>
            </a:extLst>
          </p:cNvPr>
          <p:cNvSpPr>
            <a:spLocks noGrp="1"/>
          </p:cNvSpPr>
          <p:nvPr>
            <p:ph type="subTitle" idx="1"/>
          </p:nvPr>
        </p:nvSpPr>
        <p:spPr>
          <a:xfrm>
            <a:off x="685800" y="2410169"/>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8250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smtClean="0"/>
              <a:t>Click icon to add picture</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30, 2021</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4" name="Graphic 43">
            <a:extLst>
              <a:ext uri="{FF2B5EF4-FFF2-40B4-BE49-F238E27FC236}">
                <a16:creationId xmlns:a16="http://schemas.microsoft.com/office/drawing/2014/main" xmlns="" id="{A2BEF977-E587-4D30-B5BF-3E5AC49DEAE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85800" y="7579053"/>
            <a:ext cx="2286000" cy="259237"/>
          </a:xfrm>
          <a:prstGeom prst="rect">
            <a:avLst/>
          </a:prstGeom>
        </p:spPr>
      </p:pic>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2021 DXC Technology Company. All rights reserved.</a:t>
            </a:r>
          </a:p>
        </p:txBody>
      </p:sp>
      <p:pic>
        <p:nvPicPr>
          <p:cNvPr id="2" name="Graphic 1">
            <a:extLst>
              <a:ext uri="{FF2B5EF4-FFF2-40B4-BE49-F238E27FC236}">
                <a16:creationId xmlns:a16="http://schemas.microsoft.com/office/drawing/2014/main" xmlns="" id="{204136C3-C0B2-4695-8464-42B084FBEA6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009034" y="2856891"/>
            <a:ext cx="4612331" cy="2515817"/>
          </a:xfrm>
          <a:prstGeom prst="rect">
            <a:avLst/>
          </a:prstGeom>
        </p:spPr>
      </p:pic>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1_Title Slide 02">
    <p:spTree>
      <p:nvGrpSpPr>
        <p:cNvPr id="1" name=""/>
        <p:cNvGrpSpPr/>
        <p:nvPr/>
      </p:nvGrpSpPr>
      <p:grpSpPr>
        <a:xfrm>
          <a:off x="0" y="0"/>
          <a:ext cx="0" cy="0"/>
          <a:chOff x="0" y="0"/>
          <a:chExt cx="0" cy="0"/>
        </a:xfrm>
      </p:grpSpPr>
      <p:pic>
        <p:nvPicPr>
          <p:cNvPr id="6" name="Picture 5" descr="Shape&#10;&#10;Description automatically generated">
            <a:extLst>
              <a:ext uri="{FF2B5EF4-FFF2-40B4-BE49-F238E27FC236}">
                <a16:creationId xmlns:a16="http://schemas.microsoft.com/office/drawing/2014/main" xmlns="" id="{895B9EAE-C643-422A-A797-9B43958C65FB}"/>
              </a:ext>
            </a:extLst>
          </p:cNvPr>
          <p:cNvPicPr>
            <a:picLocks noChangeAspect="1"/>
          </p:cNvPicPr>
          <p:nvPr userDrawn="1"/>
        </p:nvPicPr>
        <p:blipFill>
          <a:blip r:embed="rId2"/>
          <a:stretch>
            <a:fillRect/>
          </a:stretch>
        </p:blipFill>
        <p:spPr>
          <a:xfrm>
            <a:off x="2369" y="0"/>
            <a:ext cx="14625662"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xmlns="" id="{D07C659E-3F10-46E2-9676-61137FD93846}"/>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a16="http://schemas.microsoft.com/office/drawing/2014/main" xmlns=""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smtClean="0"/>
              <a:t>Click to edit Master title style</a:t>
            </a:r>
            <a:endParaRPr lang="en-US" dirty="0"/>
          </a:p>
        </p:txBody>
      </p:sp>
      <p:sp>
        <p:nvSpPr>
          <p:cNvPr id="48" name="Subtitle 2">
            <a:extLst>
              <a:ext uri="{FF2B5EF4-FFF2-40B4-BE49-F238E27FC236}">
                <a16:creationId xmlns:a16="http://schemas.microsoft.com/office/drawing/2014/main" xmlns=""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
        <p:nvSpPr>
          <p:cNvPr id="49" name="Footer Placeholder 4">
            <a:extLst>
              <a:ext uri="{FF2B5EF4-FFF2-40B4-BE49-F238E27FC236}">
                <a16:creationId xmlns:a16="http://schemas.microsoft.com/office/drawing/2014/main" xmlns=""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75726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Single Corner Rounded 3">
            <a:extLst>
              <a:ext uri="{FF2B5EF4-FFF2-40B4-BE49-F238E27FC236}">
                <a16:creationId xmlns:a16="http://schemas.microsoft.com/office/drawing/2014/main" xmlns=""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xmlns=""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30, 2021</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46" name="Graphic 45">
            <a:extLst>
              <a:ext uri="{FF2B5EF4-FFF2-40B4-BE49-F238E27FC236}">
                <a16:creationId xmlns:a16="http://schemas.microsoft.com/office/drawing/2014/main" xmlns="" id="{B6FF065E-2B34-4360-B045-0F02C20A28BE}"/>
              </a:ext>
            </a:extLst>
          </p:cNvPr>
          <p:cNvPicPr>
            <a:picLocks noChangeAspect="1"/>
          </p:cNvPicPr>
          <p:nvPr userDrawn="1"/>
        </p:nvPicPr>
        <p:blipFill>
          <a:blip r:embed="rId17">
            <a:extLst>
              <a:ext uri="{96DAC541-7B7A-43D3-8B79-37D633B846F1}">
                <asvg:svgBlip xmlns:asvg="http://schemas.microsoft.com/office/drawing/2016/SVG/main" xmlns="" r:embed="rId18"/>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659" r:id="rId3"/>
    <p:sldLayoutId id="2147483667" r:id="rId4"/>
    <p:sldLayoutId id="2147483650" r:id="rId5"/>
    <p:sldLayoutId id="2147483752" r:id="rId6"/>
    <p:sldLayoutId id="2147483666" r:id="rId7"/>
    <p:sldLayoutId id="2147483652" r:id="rId8"/>
    <p:sldLayoutId id="2147483660" r:id="rId9"/>
    <p:sldLayoutId id="2147483662" r:id="rId10"/>
    <p:sldLayoutId id="2147483663" r:id="rId11"/>
    <p:sldLayoutId id="2147483832" r:id="rId12"/>
    <p:sldLayoutId id="2147483828" r:id="rId13"/>
    <p:sldLayoutId id="2147483655" r:id="rId14"/>
    <p:sldLayoutId id="2147483692"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blog.containerize.com/2021/07/09/top-5-open-source-message-queue-software-in-2021/" TargetMode="External"/><Relationship Id="rId2" Type="http://schemas.openxmlformats.org/officeDocument/2006/relationships/hyperlink" Target="https://www.g2.com/categories/message-queue-mq" TargetMode="External"/><Relationship Id="rId1" Type="http://schemas.openxmlformats.org/officeDocument/2006/relationships/slideLayout" Target="../slideLayouts/slideLayout6.xml"/><Relationship Id="rId4" Type="http://schemas.openxmlformats.org/officeDocument/2006/relationships/hyperlink" Target="https://www.upsolver.com/blog/kafka-versus-rabbitmq-architecture-performance-use-ca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confluent.co.uk/blog/getting-started-with-kafkajs/" TargetMode="External"/><Relationship Id="rId2" Type="http://schemas.openxmlformats.org/officeDocument/2006/relationships/hyperlink" Target="https://kafka-python.readthedocs.io/en/master/" TargetMode="External"/><Relationship Id="rId1" Type="http://schemas.openxmlformats.org/officeDocument/2006/relationships/slideLayout" Target="../slideLayouts/slideLayout6.xml"/><Relationship Id="rId6" Type="http://schemas.openxmlformats.org/officeDocument/2006/relationships/hyperlink" Target="https://github.com/confluentinc/confluent-kafka-dotnet" TargetMode="External"/><Relationship Id="rId5" Type="http://schemas.openxmlformats.org/officeDocument/2006/relationships/hyperlink" Target="https://github.com/edenhill/librdkafka" TargetMode="External"/><Relationship Id="rId4" Type="http://schemas.openxmlformats.org/officeDocument/2006/relationships/hyperlink" Target="https://kafka.apache.org/document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towardsdatascience.com/microservice-architecture-and-its-10-most-important-design-patterns-824952d7fa41"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ww.educba.com/mongodb-open-sourc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ongodb.com/manual/changeStreams/" TargetMode="External"/><Relationship Id="rId2" Type="http://schemas.openxmlformats.org/officeDocument/2006/relationships/hyperlink" Target="https://www.mongodb.com/blog/post/using-mongodb-kafka-and-spark-to-build-infrastructure-for-india-s-first-affordable-smart-homes-project"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7E862AD-B39C-4D93-B1DE-3FE47229FB24}"/>
              </a:ext>
            </a:extLst>
          </p:cNvPr>
          <p:cNvSpPr>
            <a:spLocks noGrp="1"/>
          </p:cNvSpPr>
          <p:nvPr>
            <p:ph type="ctrTitle"/>
          </p:nvPr>
        </p:nvSpPr>
        <p:spPr>
          <a:xfrm>
            <a:off x="973394" y="2781300"/>
            <a:ext cx="5391547" cy="2545080"/>
          </a:xfrm>
        </p:spPr>
        <p:txBody>
          <a:bodyPr/>
          <a:lstStyle/>
          <a:p>
            <a:r>
              <a:rPr lang="en-US" sz="3600" dirty="0" smtClean="0"/>
              <a:t>The Scott Morgan Foundation</a:t>
            </a:r>
            <a:br>
              <a:rPr lang="en-US" sz="3600" dirty="0" smtClean="0"/>
            </a:br>
            <a:r>
              <a:rPr lang="en-US" sz="3600" dirty="0" smtClean="0"/>
              <a:t>Technology Architecture</a:t>
            </a:r>
            <a:br>
              <a:rPr lang="en-US" sz="3600" dirty="0" smtClean="0"/>
            </a:br>
            <a:r>
              <a:rPr lang="en-US" sz="3600" dirty="0" smtClean="0"/>
              <a:t>Workshop 2</a:t>
            </a:r>
            <a:endParaRPr lang="en-US" sz="3600" dirty="0"/>
          </a:p>
        </p:txBody>
      </p:sp>
      <p:sp>
        <p:nvSpPr>
          <p:cNvPr id="5" name="Subtitle 4">
            <a:extLst>
              <a:ext uri="{FF2B5EF4-FFF2-40B4-BE49-F238E27FC236}">
                <a16:creationId xmlns:a16="http://schemas.microsoft.com/office/drawing/2014/main" xmlns="" id="{543ED2F4-1C43-4034-89F3-91A562627E19}"/>
              </a:ext>
            </a:extLst>
          </p:cNvPr>
          <p:cNvSpPr>
            <a:spLocks noGrp="1"/>
          </p:cNvSpPr>
          <p:nvPr>
            <p:ph type="subTitle" idx="1"/>
          </p:nvPr>
        </p:nvSpPr>
        <p:spPr>
          <a:xfrm>
            <a:off x="973394" y="5494020"/>
            <a:ext cx="5053333" cy="914400"/>
          </a:xfrm>
        </p:spPr>
        <p:txBody>
          <a:bodyPr/>
          <a:lstStyle/>
          <a:p>
            <a:r>
              <a:rPr lang="en-US" dirty="0" smtClean="0"/>
              <a:t>Steve Nicklin</a:t>
            </a:r>
          </a:p>
          <a:p>
            <a:r>
              <a:rPr lang="en-GB" dirty="0" smtClean="0"/>
              <a:t>DXC</a:t>
            </a:r>
          </a:p>
          <a:p>
            <a:r>
              <a:rPr lang="en-GB" dirty="0" smtClean="0"/>
              <a:t>October 1</a:t>
            </a:r>
            <a:r>
              <a:rPr lang="en-GB" baseline="30000" dirty="0" smtClean="0"/>
              <a:t>st</a:t>
            </a:r>
            <a:r>
              <a:rPr lang="en-GB" dirty="0" smtClean="0"/>
              <a:t> &amp; 4</a:t>
            </a:r>
            <a:r>
              <a:rPr lang="en-GB" baseline="30000" dirty="0" smtClean="0"/>
              <a:t>th</a:t>
            </a:r>
            <a:r>
              <a:rPr lang="en-GB" dirty="0" smtClean="0"/>
              <a:t> 2021</a:t>
            </a:r>
            <a:endParaRPr lang="en-US" dirty="0"/>
          </a:p>
        </p:txBody>
      </p:sp>
      <p:pic>
        <p:nvPicPr>
          <p:cNvPr id="10" name="Picture 9"/>
          <p:cNvPicPr>
            <a:picLocks noChangeAspect="1"/>
          </p:cNvPicPr>
          <p:nvPr/>
        </p:nvPicPr>
        <p:blipFill>
          <a:blip r:embed="rId2"/>
          <a:stretch>
            <a:fillRect/>
          </a:stretch>
        </p:blipFill>
        <p:spPr>
          <a:xfrm>
            <a:off x="11044040" y="227329"/>
            <a:ext cx="3411008" cy="2039289"/>
          </a:xfrm>
          <a:prstGeom prst="rect">
            <a:avLst/>
          </a:prstGeom>
        </p:spPr>
      </p:pic>
    </p:spTree>
    <p:extLst>
      <p:ext uri="{BB962C8B-B14F-4D97-AF65-F5344CB8AC3E}">
        <p14:creationId xmlns:p14="http://schemas.microsoft.com/office/powerpoint/2010/main" val="107499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591545"/>
          </a:xfrm>
        </p:spPr>
        <p:txBody>
          <a:bodyPr>
            <a:normAutofit/>
          </a:bodyPr>
          <a:lstStyle/>
          <a:p>
            <a:r>
              <a:rPr lang="en-US" sz="4000" dirty="0" smtClean="0"/>
              <a:t>Beauty Parade</a:t>
            </a:r>
            <a:endParaRPr lang="en-US" dirty="0">
              <a:solidFill>
                <a:schemeClr val="tx1"/>
              </a:solidFill>
            </a:endParaRPr>
          </a:p>
        </p:txBody>
      </p:sp>
      <p:sp>
        <p:nvSpPr>
          <p:cNvPr id="11" name="Content Placeholder 10"/>
          <p:cNvSpPr>
            <a:spLocks noGrp="1"/>
          </p:cNvSpPr>
          <p:nvPr>
            <p:ph idx="1"/>
          </p:nvPr>
        </p:nvSpPr>
        <p:spPr>
          <a:xfrm>
            <a:off x="685799" y="1296152"/>
            <a:ext cx="13258799" cy="5882523"/>
          </a:xfrm>
        </p:spPr>
        <p:txBody>
          <a:bodyPr/>
          <a:lstStyle/>
          <a:p>
            <a:r>
              <a:rPr lang="en-US" dirty="0" smtClean="0">
                <a:solidFill>
                  <a:schemeClr val="accent1"/>
                </a:solidFill>
              </a:rPr>
              <a:t>Evidence that Foundation has made informed choices</a:t>
            </a:r>
            <a:endParaRPr lang="en-US" dirty="0">
              <a:solidFill>
                <a:schemeClr val="accent1"/>
              </a:solidFill>
            </a:endParaRPr>
          </a:p>
          <a:p>
            <a:pPr marL="0" lvl="2" indent="0">
              <a:buNone/>
            </a:pPr>
            <a:r>
              <a:rPr lang="en-GB" dirty="0" smtClean="0"/>
              <a:t>Once one we have a ‘short list’ of technologies for each of the architecture categories we need to define for, a virtual Beauty Parade will be constructed for each category which documents why the Foundation chose a specific solution over the other technologies appropriate in the category.</a:t>
            </a:r>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Option Selection</a:t>
            </a:r>
            <a:endParaRPr lang="en-US" sz="1600" b="1" dirty="0">
              <a:solidFill>
                <a:schemeClr val="bg1"/>
              </a:solidFill>
            </a:endParaRPr>
          </a:p>
        </p:txBody>
      </p:sp>
      <p:sp>
        <p:nvSpPr>
          <p:cNvPr id="3" name="Rectangle 2"/>
          <p:cNvSpPr/>
          <p:nvPr/>
        </p:nvSpPr>
        <p:spPr>
          <a:xfrm>
            <a:off x="685800" y="2727380"/>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Options Considered</a:t>
            </a:r>
          </a:p>
          <a:p>
            <a:r>
              <a:rPr lang="en-GB" sz="2400" u="sng" dirty="0" smtClean="0"/>
              <a:t>Category A</a:t>
            </a:r>
          </a:p>
          <a:p>
            <a:pPr marL="457200" indent="-457200">
              <a:buFont typeface="Arial" panose="020B0604020202020204" pitchFamily="34" charset="0"/>
              <a:buChar char="•"/>
            </a:pPr>
            <a:r>
              <a:rPr lang="en-GB" sz="2400" dirty="0" smtClean="0"/>
              <a:t>Option 1, 2, X</a:t>
            </a:r>
          </a:p>
          <a:p>
            <a:r>
              <a:rPr lang="en-GB" sz="2400" u="sng" dirty="0" smtClean="0"/>
              <a:t>Category B</a:t>
            </a:r>
          </a:p>
          <a:p>
            <a:pPr marL="457200" indent="-457200">
              <a:buFont typeface="Arial" panose="020B0604020202020204" pitchFamily="34" charset="0"/>
              <a:buChar char="•"/>
            </a:pPr>
            <a:r>
              <a:rPr lang="en-GB" sz="2400" dirty="0" smtClean="0"/>
              <a:t>Option A, B, C</a:t>
            </a:r>
            <a:endParaRPr lang="en-US" sz="2400" dirty="0"/>
          </a:p>
        </p:txBody>
      </p:sp>
      <p:sp>
        <p:nvSpPr>
          <p:cNvPr id="8" name="Rectangle 7"/>
          <p:cNvSpPr/>
          <p:nvPr/>
        </p:nvSpPr>
        <p:spPr>
          <a:xfrm>
            <a:off x="3416093" y="4285836"/>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Option A</a:t>
            </a:r>
          </a:p>
          <a:p>
            <a:r>
              <a:rPr lang="en-GB" sz="2400" dirty="0" smtClean="0"/>
              <a:t>Overview</a:t>
            </a:r>
          </a:p>
          <a:p>
            <a:r>
              <a:rPr lang="en-GB" sz="2400" dirty="0" smtClean="0"/>
              <a:t>Description</a:t>
            </a:r>
          </a:p>
          <a:p>
            <a:r>
              <a:rPr lang="en-GB" sz="2400" dirty="0" smtClean="0"/>
              <a:t>Key Features</a:t>
            </a:r>
          </a:p>
          <a:p>
            <a:r>
              <a:rPr lang="en-GB" sz="2400" dirty="0" smtClean="0"/>
              <a:t>Fit to SMF Objectives</a:t>
            </a:r>
          </a:p>
          <a:p>
            <a:r>
              <a:rPr lang="en-GB" sz="2400" dirty="0" smtClean="0"/>
              <a:t>Pros and Cons</a:t>
            </a:r>
            <a:endParaRPr lang="en-US" sz="2400" dirty="0"/>
          </a:p>
        </p:txBody>
      </p:sp>
      <p:sp>
        <p:nvSpPr>
          <p:cNvPr id="9" name="Rectangle 8"/>
          <p:cNvSpPr/>
          <p:nvPr/>
        </p:nvSpPr>
        <p:spPr>
          <a:xfrm>
            <a:off x="3708601" y="4583710"/>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Option 2</a:t>
            </a:r>
          </a:p>
          <a:p>
            <a:r>
              <a:rPr lang="en-GB" sz="2400" dirty="0" smtClean="0"/>
              <a:t>Overview</a:t>
            </a:r>
          </a:p>
          <a:p>
            <a:r>
              <a:rPr lang="en-GB" sz="2400" dirty="0" smtClean="0"/>
              <a:t>Description</a:t>
            </a:r>
          </a:p>
          <a:p>
            <a:r>
              <a:rPr lang="en-GB" sz="2400" dirty="0" smtClean="0"/>
              <a:t>Key Features</a:t>
            </a:r>
          </a:p>
          <a:p>
            <a:r>
              <a:rPr lang="en-GB" sz="2400" dirty="0" smtClean="0"/>
              <a:t>Fit to SMF Objectives</a:t>
            </a:r>
          </a:p>
          <a:p>
            <a:r>
              <a:rPr lang="en-GB" sz="2400" dirty="0" smtClean="0"/>
              <a:t>Pros and Cons</a:t>
            </a:r>
            <a:endParaRPr lang="en-US" sz="2400" dirty="0"/>
          </a:p>
        </p:txBody>
      </p:sp>
      <p:sp>
        <p:nvSpPr>
          <p:cNvPr id="10" name="Rectangle 9"/>
          <p:cNvSpPr/>
          <p:nvPr/>
        </p:nvSpPr>
        <p:spPr>
          <a:xfrm>
            <a:off x="3998652" y="4881584"/>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Option 1</a:t>
            </a:r>
          </a:p>
          <a:p>
            <a:r>
              <a:rPr lang="en-GB" sz="2400" dirty="0" smtClean="0"/>
              <a:t>Overview</a:t>
            </a:r>
          </a:p>
          <a:p>
            <a:r>
              <a:rPr lang="en-GB" sz="2400" dirty="0" smtClean="0"/>
              <a:t>Description</a:t>
            </a:r>
          </a:p>
          <a:p>
            <a:r>
              <a:rPr lang="en-GB" sz="2400" dirty="0" smtClean="0"/>
              <a:t>Key Features</a:t>
            </a:r>
          </a:p>
          <a:p>
            <a:r>
              <a:rPr lang="en-GB" sz="2400" dirty="0" smtClean="0"/>
              <a:t>Fit to SMF Objectives</a:t>
            </a:r>
          </a:p>
          <a:p>
            <a:r>
              <a:rPr lang="en-GB" sz="2400" dirty="0" smtClean="0"/>
              <a:t>Pros and Cons</a:t>
            </a:r>
            <a:endParaRPr lang="en-US" sz="2400" dirty="0"/>
          </a:p>
        </p:txBody>
      </p:sp>
      <p:sp>
        <p:nvSpPr>
          <p:cNvPr id="12" name="Rectangle 11"/>
          <p:cNvSpPr/>
          <p:nvPr/>
        </p:nvSpPr>
        <p:spPr>
          <a:xfrm>
            <a:off x="8161999" y="2653983"/>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Category A RAG</a:t>
            </a:r>
          </a:p>
        </p:txBody>
      </p:sp>
      <p:graphicFrame>
        <p:nvGraphicFramePr>
          <p:cNvPr id="6" name="Table 5"/>
          <p:cNvGraphicFramePr>
            <a:graphicFrameLocks noGrp="1"/>
          </p:cNvGraphicFramePr>
          <p:nvPr>
            <p:extLst>
              <p:ext uri="{D42A27DB-BD31-4B8C-83A1-F6EECF244321}">
                <p14:modId xmlns:p14="http://schemas.microsoft.com/office/powerpoint/2010/main" val="1135863256"/>
              </p:ext>
            </p:extLst>
          </p:nvPr>
        </p:nvGraphicFramePr>
        <p:xfrm>
          <a:off x="8452048" y="3219931"/>
          <a:ext cx="3610896" cy="1456810"/>
        </p:xfrm>
        <a:graphic>
          <a:graphicData uri="http://schemas.openxmlformats.org/drawingml/2006/table">
            <a:tbl>
              <a:tblPr firstRow="1" bandRow="1">
                <a:tableStyleId>{616DA210-FB5B-4158-B5E0-FEB733F419BA}</a:tableStyleId>
              </a:tblPr>
              <a:tblGrid>
                <a:gridCol w="902724"/>
                <a:gridCol w="902724"/>
                <a:gridCol w="902724"/>
                <a:gridCol w="902724"/>
              </a:tblGrid>
              <a:tr h="291362">
                <a:tc>
                  <a:txBody>
                    <a:bodyPr/>
                    <a:lstStyle/>
                    <a:p>
                      <a:r>
                        <a:rPr lang="en-GB" sz="1000" dirty="0" smtClean="0"/>
                        <a:t>Category A</a:t>
                      </a:r>
                      <a:endParaRPr lang="en-US" sz="1000" dirty="0"/>
                    </a:p>
                  </a:txBody>
                  <a:tcPr/>
                </a:tc>
                <a:tc>
                  <a:txBody>
                    <a:bodyPr/>
                    <a:lstStyle/>
                    <a:p>
                      <a:r>
                        <a:rPr lang="en-GB" sz="1000" dirty="0" smtClean="0"/>
                        <a:t>Option 1</a:t>
                      </a:r>
                      <a:endParaRPr lang="en-US" sz="1000" dirty="0"/>
                    </a:p>
                  </a:txBody>
                  <a:tcPr/>
                </a:tc>
                <a:tc>
                  <a:txBody>
                    <a:bodyPr/>
                    <a:lstStyle/>
                    <a:p>
                      <a:r>
                        <a:rPr lang="en-GB" sz="1000" dirty="0" smtClean="0"/>
                        <a:t>Option 2</a:t>
                      </a:r>
                      <a:endParaRPr lang="en-US" sz="1000" dirty="0"/>
                    </a:p>
                  </a:txBody>
                  <a:tcPr/>
                </a:tc>
                <a:tc>
                  <a:txBody>
                    <a:bodyPr/>
                    <a:lstStyle/>
                    <a:p>
                      <a:r>
                        <a:rPr lang="en-GB" sz="1000" dirty="0" smtClean="0"/>
                        <a:t>Option X</a:t>
                      </a:r>
                      <a:endParaRPr lang="en-US" sz="1000" dirty="0"/>
                    </a:p>
                  </a:txBody>
                  <a:tcPr/>
                </a:tc>
              </a:tr>
              <a:tr h="291362">
                <a:tc>
                  <a:txBody>
                    <a:bodyPr/>
                    <a:lstStyle/>
                    <a:p>
                      <a:r>
                        <a:rPr lang="en-GB" sz="1000" dirty="0" smtClean="0"/>
                        <a:t>Principles</a:t>
                      </a:r>
                      <a:endParaRPr lang="en-US" sz="1000" dirty="0"/>
                    </a:p>
                  </a:txBody>
                  <a:tcPr/>
                </a:tc>
                <a:tc>
                  <a:txBody>
                    <a:bodyPr/>
                    <a:lstStyle/>
                    <a:p>
                      <a:endParaRPr lang="en-US" sz="1000" dirty="0"/>
                    </a:p>
                  </a:txBody>
                  <a:tcPr/>
                </a:tc>
                <a:tc>
                  <a:txBody>
                    <a:bodyPr/>
                    <a:lstStyle/>
                    <a:p>
                      <a:endParaRPr lang="en-US" sz="1000"/>
                    </a:p>
                  </a:txBody>
                  <a:tcPr/>
                </a:tc>
                <a:tc>
                  <a:txBody>
                    <a:bodyPr/>
                    <a:lstStyle/>
                    <a:p>
                      <a:endParaRPr lang="en-US" sz="1000"/>
                    </a:p>
                  </a:txBody>
                  <a:tcPr/>
                </a:tc>
              </a:tr>
              <a:tr h="291362">
                <a:tc>
                  <a:txBody>
                    <a:bodyPr/>
                    <a:lstStyle/>
                    <a:p>
                      <a:r>
                        <a:rPr lang="en-GB" sz="1000" dirty="0" err="1" smtClean="0"/>
                        <a:t>Reqts</a:t>
                      </a:r>
                      <a:r>
                        <a:rPr lang="en-GB" sz="1000" dirty="0" smtClean="0"/>
                        <a:t>. Fit</a:t>
                      </a:r>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r>
              <a:tr h="291362">
                <a:tc>
                  <a:txBody>
                    <a:bodyPr/>
                    <a:lstStyle/>
                    <a:p>
                      <a:r>
                        <a:rPr lang="en-GB" sz="1000" dirty="0" smtClean="0"/>
                        <a:t>Integration</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291362">
                <a:tc>
                  <a:txBody>
                    <a:bodyPr/>
                    <a:lstStyle/>
                    <a:p>
                      <a:r>
                        <a:rPr lang="en-GB" sz="1000" dirty="0" smtClean="0"/>
                        <a:t>Other </a:t>
                      </a:r>
                      <a:r>
                        <a:rPr lang="en-GB" sz="1000" dirty="0" err="1" smtClean="0"/>
                        <a:t>Attribs</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bl>
          </a:graphicData>
        </a:graphic>
      </p:graphicFrame>
      <p:sp>
        <p:nvSpPr>
          <p:cNvPr id="14" name="Rectangle 13"/>
          <p:cNvSpPr/>
          <p:nvPr/>
        </p:nvSpPr>
        <p:spPr>
          <a:xfrm>
            <a:off x="8692018" y="3145294"/>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Category B RAG</a:t>
            </a:r>
          </a:p>
        </p:txBody>
      </p:sp>
      <p:graphicFrame>
        <p:nvGraphicFramePr>
          <p:cNvPr id="15" name="Table 14"/>
          <p:cNvGraphicFramePr>
            <a:graphicFrameLocks noGrp="1"/>
          </p:cNvGraphicFramePr>
          <p:nvPr>
            <p:extLst>
              <p:ext uri="{D42A27DB-BD31-4B8C-83A1-F6EECF244321}">
                <p14:modId xmlns:p14="http://schemas.microsoft.com/office/powerpoint/2010/main" val="1545553911"/>
              </p:ext>
            </p:extLst>
          </p:nvPr>
        </p:nvGraphicFramePr>
        <p:xfrm>
          <a:off x="8982067" y="3711242"/>
          <a:ext cx="3610896" cy="1456810"/>
        </p:xfrm>
        <a:graphic>
          <a:graphicData uri="http://schemas.openxmlformats.org/drawingml/2006/table">
            <a:tbl>
              <a:tblPr firstRow="1" bandRow="1">
                <a:tableStyleId>{616DA210-FB5B-4158-B5E0-FEB733F419BA}</a:tableStyleId>
              </a:tblPr>
              <a:tblGrid>
                <a:gridCol w="902724"/>
                <a:gridCol w="902724"/>
                <a:gridCol w="902724"/>
                <a:gridCol w="902724"/>
              </a:tblGrid>
              <a:tr h="291362">
                <a:tc>
                  <a:txBody>
                    <a:bodyPr/>
                    <a:lstStyle/>
                    <a:p>
                      <a:r>
                        <a:rPr lang="en-GB" sz="1000" dirty="0" smtClean="0"/>
                        <a:t>Category A</a:t>
                      </a:r>
                      <a:endParaRPr lang="en-US" sz="1000" dirty="0"/>
                    </a:p>
                  </a:txBody>
                  <a:tcPr/>
                </a:tc>
                <a:tc>
                  <a:txBody>
                    <a:bodyPr/>
                    <a:lstStyle/>
                    <a:p>
                      <a:r>
                        <a:rPr lang="en-GB" sz="1000" dirty="0" smtClean="0"/>
                        <a:t>Option 1</a:t>
                      </a:r>
                      <a:endParaRPr lang="en-US" sz="1000" dirty="0"/>
                    </a:p>
                  </a:txBody>
                  <a:tcPr/>
                </a:tc>
                <a:tc>
                  <a:txBody>
                    <a:bodyPr/>
                    <a:lstStyle/>
                    <a:p>
                      <a:r>
                        <a:rPr lang="en-GB" sz="1000" dirty="0" smtClean="0"/>
                        <a:t>Option 2</a:t>
                      </a:r>
                      <a:endParaRPr lang="en-US" sz="1000" dirty="0"/>
                    </a:p>
                  </a:txBody>
                  <a:tcPr/>
                </a:tc>
                <a:tc>
                  <a:txBody>
                    <a:bodyPr/>
                    <a:lstStyle/>
                    <a:p>
                      <a:r>
                        <a:rPr lang="en-GB" sz="1000" dirty="0" smtClean="0"/>
                        <a:t>Option X</a:t>
                      </a:r>
                      <a:endParaRPr lang="en-US" sz="1000" dirty="0"/>
                    </a:p>
                  </a:txBody>
                  <a:tcPr/>
                </a:tc>
              </a:tr>
              <a:tr h="291362">
                <a:tc>
                  <a:txBody>
                    <a:bodyPr/>
                    <a:lstStyle/>
                    <a:p>
                      <a:r>
                        <a:rPr lang="en-GB" sz="1000" dirty="0" smtClean="0"/>
                        <a:t>Principles</a:t>
                      </a:r>
                      <a:endParaRPr lang="en-US" sz="1000" dirty="0"/>
                    </a:p>
                  </a:txBody>
                  <a:tcPr/>
                </a:tc>
                <a:tc>
                  <a:txBody>
                    <a:bodyPr/>
                    <a:lstStyle/>
                    <a:p>
                      <a:endParaRPr lang="en-US" sz="1000" dirty="0"/>
                    </a:p>
                  </a:txBody>
                  <a:tcPr/>
                </a:tc>
                <a:tc>
                  <a:txBody>
                    <a:bodyPr/>
                    <a:lstStyle/>
                    <a:p>
                      <a:endParaRPr lang="en-US" sz="1000"/>
                    </a:p>
                  </a:txBody>
                  <a:tcPr/>
                </a:tc>
                <a:tc>
                  <a:txBody>
                    <a:bodyPr/>
                    <a:lstStyle/>
                    <a:p>
                      <a:endParaRPr lang="en-US" sz="1000"/>
                    </a:p>
                  </a:txBody>
                  <a:tcPr/>
                </a:tc>
              </a:tr>
              <a:tr h="291362">
                <a:tc>
                  <a:txBody>
                    <a:bodyPr/>
                    <a:lstStyle/>
                    <a:p>
                      <a:r>
                        <a:rPr lang="en-GB" sz="1000" dirty="0" err="1" smtClean="0"/>
                        <a:t>Reqts</a:t>
                      </a:r>
                      <a:r>
                        <a:rPr lang="en-GB" sz="1000" dirty="0" smtClean="0"/>
                        <a:t>. Fit</a:t>
                      </a:r>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r>
              <a:tr h="291362">
                <a:tc>
                  <a:txBody>
                    <a:bodyPr/>
                    <a:lstStyle/>
                    <a:p>
                      <a:r>
                        <a:rPr lang="en-GB" sz="1000" dirty="0" smtClean="0"/>
                        <a:t>Integration</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291362">
                <a:tc>
                  <a:txBody>
                    <a:bodyPr/>
                    <a:lstStyle/>
                    <a:p>
                      <a:r>
                        <a:rPr lang="en-GB" sz="1000" dirty="0" smtClean="0"/>
                        <a:t>Other </a:t>
                      </a:r>
                      <a:r>
                        <a:rPr lang="en-GB" sz="1000" dirty="0" err="1" smtClean="0"/>
                        <a:t>Attribs</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bl>
          </a:graphicData>
        </a:graphic>
      </p:graphicFrame>
      <p:sp>
        <p:nvSpPr>
          <p:cNvPr id="13" name="Rectangle 12"/>
          <p:cNvSpPr/>
          <p:nvPr/>
        </p:nvSpPr>
        <p:spPr>
          <a:xfrm>
            <a:off x="9913372" y="5232896"/>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Recommendation</a:t>
            </a:r>
          </a:p>
          <a:p>
            <a:r>
              <a:rPr lang="en-GB" sz="1050" b="1" dirty="0" smtClean="0"/>
              <a:t>For Category A the Foundation has selected Option 2 because …. (using RAG tables as justification)</a:t>
            </a:r>
          </a:p>
          <a:p>
            <a:endParaRPr lang="en-GB" sz="1050" b="1" dirty="0"/>
          </a:p>
          <a:p>
            <a:r>
              <a:rPr lang="en-GB" sz="1050" b="1" dirty="0" smtClean="0"/>
              <a:t>For Category B the Foundation has selected option A because ….</a:t>
            </a:r>
            <a:r>
              <a:rPr lang="en-GB" sz="1050" b="1" dirty="0"/>
              <a:t> (using RAG tables as justification)</a:t>
            </a:r>
          </a:p>
          <a:p>
            <a:endParaRPr lang="en-GB" sz="1050" b="1" dirty="0" smtClean="0"/>
          </a:p>
        </p:txBody>
      </p:sp>
      <p:sp>
        <p:nvSpPr>
          <p:cNvPr id="16" name="Bent-Up Arrow 15"/>
          <p:cNvSpPr/>
          <p:nvPr/>
        </p:nvSpPr>
        <p:spPr>
          <a:xfrm rot="16200000" flipV="1">
            <a:off x="6819198" y="2951225"/>
            <a:ext cx="803560" cy="1800000"/>
          </a:xfrm>
          <a:prstGeom prst="bentUpArrow">
            <a:avLst>
              <a:gd name="adj1" fmla="val 42130"/>
              <a:gd name="adj2" fmla="val 37236"/>
              <a:gd name="adj3" fmla="val 25000"/>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p:cNvSpPr/>
          <p:nvPr/>
        </p:nvSpPr>
        <p:spPr>
          <a:xfrm rot="5400000">
            <a:off x="2085467" y="4560123"/>
            <a:ext cx="803560" cy="1800000"/>
          </a:xfrm>
          <a:prstGeom prst="bentUpArrow">
            <a:avLst>
              <a:gd name="adj1" fmla="val 42130"/>
              <a:gd name="adj2" fmla="val 37236"/>
              <a:gd name="adj3" fmla="val 25000"/>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Up Arrow 18"/>
          <p:cNvSpPr/>
          <p:nvPr/>
        </p:nvSpPr>
        <p:spPr>
          <a:xfrm rot="5400000">
            <a:off x="8795276" y="5700348"/>
            <a:ext cx="1319712" cy="847811"/>
          </a:xfrm>
          <a:prstGeom prst="bentUpArrow">
            <a:avLst>
              <a:gd name="adj1" fmla="val 42130"/>
              <a:gd name="adj2" fmla="val 37236"/>
              <a:gd name="adj3" fmla="val 25000"/>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724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Messaging Core – Product Options</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US" dirty="0" smtClean="0">
                <a:solidFill>
                  <a:schemeClr val="accent1"/>
                </a:solidFill>
              </a:rPr>
              <a:t>Message Queue/Event Streaming Software Platforms</a:t>
            </a:r>
            <a:endParaRPr lang="en-US" dirty="0">
              <a:solidFill>
                <a:schemeClr val="accent1"/>
              </a:solidFill>
            </a:endParaRPr>
          </a:p>
          <a:p>
            <a:r>
              <a:rPr lang="en-US" b="0" dirty="0" smtClean="0"/>
              <a:t>Top 10 - </a:t>
            </a:r>
            <a:r>
              <a:rPr lang="en-US" b="0" dirty="0" err="1" smtClean="0"/>
              <a:t>MuleSoft</a:t>
            </a:r>
            <a:r>
              <a:rPr lang="en-US" b="0" dirty="0" smtClean="0"/>
              <a:t> </a:t>
            </a:r>
            <a:r>
              <a:rPr lang="en-US" b="0" dirty="0" err="1"/>
              <a:t>Anypoint</a:t>
            </a:r>
            <a:r>
              <a:rPr lang="en-US" b="0" dirty="0"/>
              <a:t> </a:t>
            </a:r>
            <a:r>
              <a:rPr lang="en-US" b="0" dirty="0" smtClean="0"/>
              <a:t>Platform, IBM MQ, Azure Scheduler, Apache Kafka, TIBCO Rendezvous, Google </a:t>
            </a:r>
            <a:r>
              <a:rPr lang="en-US" b="0" dirty="0"/>
              <a:t>Cloud </a:t>
            </a:r>
            <a:r>
              <a:rPr lang="en-US" b="0" dirty="0" smtClean="0"/>
              <a:t>Pub/Sub, </a:t>
            </a:r>
            <a:r>
              <a:rPr lang="en-US" b="0" dirty="0" err="1" smtClean="0"/>
              <a:t>RabbitMQ</a:t>
            </a:r>
            <a:r>
              <a:rPr lang="en-US" b="0" dirty="0" smtClean="0"/>
              <a:t>, Apache </a:t>
            </a:r>
            <a:r>
              <a:rPr lang="en-US" b="0" dirty="0" err="1" smtClean="0"/>
              <a:t>ActiveMQ</a:t>
            </a:r>
            <a:r>
              <a:rPr lang="en-US" b="0" dirty="0" smtClean="0"/>
              <a:t>, Amazon MQ, </a:t>
            </a:r>
            <a:r>
              <a:rPr lang="en-US" b="0" dirty="0" err="1" smtClean="0"/>
              <a:t>ZeroMQ</a:t>
            </a:r>
            <a:endParaRPr lang="en-US" b="0" dirty="0" smtClean="0"/>
          </a:p>
          <a:p>
            <a:r>
              <a:rPr lang="en-US" b="0" dirty="0">
                <a:hlinkClick r:id="rId2"/>
              </a:rPr>
              <a:t>https://</a:t>
            </a:r>
            <a:r>
              <a:rPr lang="en-US" b="0" dirty="0" smtClean="0">
                <a:hlinkClick r:id="rId2"/>
              </a:rPr>
              <a:t>www.g2.com/categories/message-queue-mq</a:t>
            </a:r>
            <a:endParaRPr lang="en-US" b="0" dirty="0" smtClean="0"/>
          </a:p>
          <a:p>
            <a:pPr fontAlgn="base"/>
            <a:r>
              <a:rPr lang="en-GB" b="0" dirty="0" smtClean="0"/>
              <a:t>Top 5 – July 2021 - </a:t>
            </a:r>
            <a:r>
              <a:rPr lang="en-US" b="0" dirty="0"/>
              <a:t>Apache </a:t>
            </a:r>
            <a:r>
              <a:rPr lang="en-US" b="0" dirty="0" smtClean="0"/>
              <a:t>Kafka, </a:t>
            </a:r>
            <a:r>
              <a:rPr lang="en-US" b="0" dirty="0" err="1" smtClean="0"/>
              <a:t>RabbitMQ</a:t>
            </a:r>
            <a:r>
              <a:rPr lang="en-US" b="0" dirty="0" smtClean="0"/>
              <a:t>, Celery, </a:t>
            </a:r>
            <a:r>
              <a:rPr lang="en-US" b="0" dirty="0" err="1" smtClean="0"/>
              <a:t>Nsq</a:t>
            </a:r>
            <a:r>
              <a:rPr lang="en-US" b="0" dirty="0" smtClean="0"/>
              <a:t>, </a:t>
            </a:r>
            <a:r>
              <a:rPr lang="en-US" b="0" dirty="0" err="1" smtClean="0"/>
              <a:t>Redisson</a:t>
            </a:r>
            <a:endParaRPr lang="en-US" b="0" dirty="0" smtClean="0"/>
          </a:p>
          <a:p>
            <a:pPr fontAlgn="base"/>
            <a:r>
              <a:rPr lang="en-US" b="0" dirty="0">
                <a:hlinkClick r:id="rId3"/>
              </a:rPr>
              <a:t>https://blog.containerize.com/2021/07/09/top-5-open-source-message-queue-software-in-2021</a:t>
            </a:r>
            <a:r>
              <a:rPr lang="en-US" b="0" dirty="0" smtClean="0">
                <a:hlinkClick r:id="rId3"/>
              </a:rPr>
              <a:t>/</a:t>
            </a:r>
            <a:endParaRPr lang="en-US" b="0" dirty="0" smtClean="0"/>
          </a:p>
          <a:p>
            <a:pPr fontAlgn="base"/>
            <a:r>
              <a:rPr lang="en-GB" b="0" dirty="0" smtClean="0"/>
              <a:t>Apache Kafka vs </a:t>
            </a:r>
            <a:r>
              <a:rPr lang="en-GB" b="0" dirty="0" err="1" smtClean="0"/>
              <a:t>RabbitMQ</a:t>
            </a:r>
            <a:r>
              <a:rPr lang="en-GB" b="0" dirty="0" smtClean="0"/>
              <a:t> – May 2019</a:t>
            </a:r>
          </a:p>
          <a:p>
            <a:pPr fontAlgn="base"/>
            <a:r>
              <a:rPr lang="en-US" b="0" dirty="0">
                <a:hlinkClick r:id="rId4"/>
              </a:rPr>
              <a:t>https://</a:t>
            </a:r>
            <a:r>
              <a:rPr lang="en-US" b="0" dirty="0" smtClean="0">
                <a:hlinkClick r:id="rId4"/>
              </a:rPr>
              <a:t>www.upsolver.com/blog/kafka-versus-rabbitmq-architecture-performance-use-case</a:t>
            </a:r>
            <a:endParaRPr lang="en-US" b="0" dirty="0" smtClean="0"/>
          </a:p>
          <a:p>
            <a:pPr fontAlgn="base"/>
            <a:endParaRPr lang="en-GB" b="0" dirty="0" smtClean="0"/>
          </a:p>
          <a:p>
            <a:pPr fontAlgn="base"/>
            <a:endParaRPr lang="en-GB" b="0" dirty="0"/>
          </a:p>
          <a:p>
            <a:pPr fontAlgn="base"/>
            <a:endParaRPr lang="en-GB" b="0" dirty="0" smtClean="0"/>
          </a:p>
          <a:p>
            <a:pPr fontAlgn="base"/>
            <a:r>
              <a:rPr lang="en-GB" b="0" dirty="0" smtClean="0"/>
              <a:t>As an Open Source platform with very high performance, the Foundation’s initial thoughts are that Apache Kafka fits the bill as its </a:t>
            </a:r>
            <a:r>
              <a:rPr lang="en-GB" b="0" dirty="0"/>
              <a:t>core Message Queue/Event Streaming Software </a:t>
            </a:r>
            <a:r>
              <a:rPr lang="en-GB" b="0" dirty="0" smtClean="0"/>
              <a:t>Platform</a:t>
            </a:r>
          </a:p>
          <a:p>
            <a:pPr fontAlgn="base"/>
            <a:endParaRPr lang="en-US" b="0" dirty="0"/>
          </a:p>
          <a:p>
            <a:pPr fontAlgn="base"/>
            <a:endParaRPr lang="en-US" b="0" dirty="0"/>
          </a:p>
          <a:p>
            <a:endParaRPr lang="en-US" b="0" dirty="0"/>
          </a:p>
          <a:p>
            <a:pPr marL="457200" lvl="1" indent="-457200">
              <a:buFont typeface="Arial" panose="020B0604020202020204" pitchFamily="34" charset="0"/>
              <a:buChar char="•"/>
            </a:pPr>
            <a:endParaRPr lang="en-GB" dirty="0"/>
          </a:p>
          <a:p>
            <a:pPr lvl="2"/>
            <a:endParaRPr lang="en-GB" dirty="0" smtClean="0"/>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Messaging Core</a:t>
            </a:r>
            <a:endParaRPr lang="en-US" sz="1600" b="1" dirty="0">
              <a:solidFill>
                <a:schemeClr val="bg1"/>
              </a:solidFill>
            </a:endParaRPr>
          </a:p>
        </p:txBody>
      </p:sp>
    </p:spTree>
    <p:extLst>
      <p:ext uri="{BB962C8B-B14F-4D97-AF65-F5344CB8AC3E}">
        <p14:creationId xmlns:p14="http://schemas.microsoft.com/office/powerpoint/2010/main" val="141761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Messaging Core – Kafka</a:t>
            </a:r>
            <a:endParaRPr lang="en-US" dirty="0">
              <a:solidFill>
                <a:schemeClr val="tx1"/>
              </a:solidFill>
            </a:endParaRPr>
          </a:p>
        </p:txBody>
      </p:sp>
      <p:sp>
        <p:nvSpPr>
          <p:cNvPr id="11" name="Content Placeholder 10"/>
          <p:cNvSpPr>
            <a:spLocks noGrp="1"/>
          </p:cNvSpPr>
          <p:nvPr>
            <p:ph idx="1"/>
          </p:nvPr>
        </p:nvSpPr>
        <p:spPr>
          <a:xfrm>
            <a:off x="685799" y="1278195"/>
            <a:ext cx="13258799" cy="6145160"/>
          </a:xfrm>
        </p:spPr>
        <p:txBody>
          <a:bodyPr>
            <a:normAutofit fontScale="70000" lnSpcReduction="20000"/>
          </a:bodyPr>
          <a:lstStyle/>
          <a:p>
            <a:r>
              <a:rPr lang="en-US" dirty="0" smtClean="0">
                <a:solidFill>
                  <a:schemeClr val="accent1"/>
                </a:solidFill>
              </a:rPr>
              <a:t>Apache Kafka Use Cases</a:t>
            </a:r>
            <a:endParaRPr lang="en-US" dirty="0">
              <a:solidFill>
                <a:schemeClr val="accent1"/>
              </a:solidFill>
            </a:endParaRPr>
          </a:p>
          <a:p>
            <a:r>
              <a:rPr lang="en-US" b="0" u="sng" dirty="0"/>
              <a:t>Messaging</a:t>
            </a:r>
          </a:p>
          <a:p>
            <a:r>
              <a:rPr lang="en-US" b="0" dirty="0"/>
              <a:t>Kafka works well as a replacement for a more traditional message broker. Message brokers are used for a variety of reasons (to decouple processing from data producers, to buffer unprocessed messages, </a:t>
            </a:r>
            <a:r>
              <a:rPr lang="en-US" b="0" dirty="0" err="1"/>
              <a:t>etc</a:t>
            </a:r>
            <a:r>
              <a:rPr lang="en-US" b="0" dirty="0"/>
              <a:t>). In comparison to most messaging systems Kafka has better throughput, built-in partitioning, replication, and fault-tolerance which makes it a good solution for large scale message processing </a:t>
            </a:r>
            <a:r>
              <a:rPr lang="en-US" b="0" dirty="0" smtClean="0"/>
              <a:t>applications.  Messaging </a:t>
            </a:r>
            <a:r>
              <a:rPr lang="en-US" b="0" dirty="0"/>
              <a:t>uses are often comparatively low-throughput, but may require low end-to-end latency and often depend on the strong durability guarantees Kafka provides. </a:t>
            </a:r>
            <a:r>
              <a:rPr lang="en-US" b="0" dirty="0" smtClean="0"/>
              <a:t>Kafka is comparable </a:t>
            </a:r>
            <a:r>
              <a:rPr lang="en-US" b="0" dirty="0"/>
              <a:t>to traditional messaging systems such as </a:t>
            </a:r>
            <a:r>
              <a:rPr lang="en-US" b="0" dirty="0" err="1"/>
              <a:t>ActiveMQ</a:t>
            </a:r>
            <a:r>
              <a:rPr lang="en-US" b="0" dirty="0"/>
              <a:t> or </a:t>
            </a:r>
            <a:r>
              <a:rPr lang="en-US" b="0" dirty="0" err="1"/>
              <a:t>RabbitMQ</a:t>
            </a:r>
            <a:r>
              <a:rPr lang="en-US" b="0" dirty="0"/>
              <a:t>.</a:t>
            </a:r>
            <a:endParaRPr lang="en-US" b="0" dirty="0" smtClean="0"/>
          </a:p>
          <a:p>
            <a:r>
              <a:rPr lang="en-US" b="0" u="sng" dirty="0"/>
              <a:t>Metrics</a:t>
            </a:r>
          </a:p>
          <a:p>
            <a:r>
              <a:rPr lang="en-US" b="0" dirty="0"/>
              <a:t>Kafka is often used for operational monitoring data. This involves aggregating statistics from distributed applications to produce centralized feeds of operational data.</a:t>
            </a:r>
          </a:p>
          <a:p>
            <a:r>
              <a:rPr lang="en-US" b="0" u="sng" dirty="0"/>
              <a:t>Log Aggregation</a:t>
            </a:r>
          </a:p>
          <a:p>
            <a:r>
              <a:rPr lang="en-US" b="0" dirty="0"/>
              <a:t>Many people use Kafka as a replacement for a log aggregation solution. Log aggregation typically collects physical log files off servers and puts them in a central place (a file server or HDFS perhaps) for processing. Kafka abstracts away the details of files and gives a cleaner abstraction of log or event data as a stream of messages. This allows for lower-latency processing and easier support for multiple data sources and distributed data consumption. In comparison to log-centric systems like Scribe or Flume, Kafka offers equally good performance, stronger durability guarantees due to replication, and much lower end-to-end latency</a:t>
            </a:r>
            <a:r>
              <a:rPr lang="en-US" b="0" dirty="0" smtClean="0"/>
              <a:t>.</a:t>
            </a:r>
          </a:p>
          <a:p>
            <a:r>
              <a:rPr lang="en-US" b="0" u="sng" dirty="0"/>
              <a:t>Stream Processing</a:t>
            </a:r>
          </a:p>
          <a:p>
            <a:r>
              <a:rPr lang="en-US" b="0" dirty="0"/>
              <a:t>Many users of Kafka process data in processing pipelines consisting of multiple stages, where raw input data is consumed from Kafka topics and then aggregated, enriched, or otherwise transformed into new topics for further consumption or follow-up processing. For example, a processing pipeline for recommending news articles might crawl article content from RSS feeds and publish it to an "articles" topic; further processing might normalize or </a:t>
            </a:r>
            <a:r>
              <a:rPr lang="en-US" b="0" dirty="0" err="1"/>
              <a:t>deduplicate</a:t>
            </a:r>
            <a:r>
              <a:rPr lang="en-US" b="0" dirty="0"/>
              <a:t> this content and publish the cleansed article content to a new topic; a final processing stage might attempt to recommend this content to users. Such processing pipelines create graphs of real-time data flows based on the individual topics. </a:t>
            </a:r>
            <a:r>
              <a:rPr lang="en-US" b="0" dirty="0" smtClean="0"/>
              <a:t>A </a:t>
            </a:r>
            <a:r>
              <a:rPr lang="en-US" b="0" dirty="0"/>
              <a:t>light-weight but powerful stream processing library called Kafka Streams is available in Apache Kafka to perform such data processing as described above. Apart from Kafka Streams, alternative open source stream processing tools include Apache Storm and Apache </a:t>
            </a:r>
            <a:r>
              <a:rPr lang="en-US" b="0" dirty="0" err="1"/>
              <a:t>Samza</a:t>
            </a:r>
            <a:r>
              <a:rPr lang="en-US" b="0" dirty="0"/>
              <a:t>.</a:t>
            </a:r>
          </a:p>
          <a:p>
            <a:r>
              <a:rPr lang="en-US" b="0" u="sng" dirty="0"/>
              <a:t>Event Sourcing</a:t>
            </a:r>
          </a:p>
          <a:p>
            <a:r>
              <a:rPr lang="en-US" b="0" dirty="0"/>
              <a:t>Event sourcing is a style of application design where state changes are logged as a time-ordered sequence of records. Kafka's support for very large stored log data makes it an excellent backend for an application built in this style.</a:t>
            </a:r>
            <a:endParaRPr lang="en-GB" b="0" dirty="0" smtClean="0"/>
          </a:p>
          <a:p>
            <a:pPr marL="342900" indent="-342900">
              <a:buFont typeface="Arial" panose="020B0604020202020204" pitchFamily="34" charset="0"/>
              <a:buChar char="•"/>
            </a:pPr>
            <a:endParaRPr lang="en-GB" b="0" dirty="0" smtClean="0"/>
          </a:p>
          <a:p>
            <a:pPr fontAlgn="base"/>
            <a:endParaRPr lang="en-US" b="0" dirty="0"/>
          </a:p>
          <a:p>
            <a:pPr fontAlgn="base"/>
            <a:endParaRPr lang="en-US" b="0" dirty="0"/>
          </a:p>
          <a:p>
            <a:endParaRPr lang="en-US" b="0" dirty="0"/>
          </a:p>
          <a:p>
            <a:pPr marL="457200" lvl="1" indent="-457200">
              <a:buFont typeface="Arial" panose="020B0604020202020204" pitchFamily="34" charset="0"/>
              <a:buChar char="•"/>
            </a:pPr>
            <a:endParaRPr lang="en-GB" dirty="0"/>
          </a:p>
          <a:p>
            <a:pPr lvl="2"/>
            <a:endParaRPr lang="en-GB" dirty="0" smtClean="0"/>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Messaging Core</a:t>
            </a:r>
            <a:endParaRPr lang="en-US" sz="1600" b="1" dirty="0">
              <a:solidFill>
                <a:schemeClr val="bg1"/>
              </a:solidFill>
            </a:endParaRPr>
          </a:p>
        </p:txBody>
      </p:sp>
    </p:spTree>
    <p:extLst>
      <p:ext uri="{BB962C8B-B14F-4D97-AF65-F5344CB8AC3E}">
        <p14:creationId xmlns:p14="http://schemas.microsoft.com/office/powerpoint/2010/main" val="70194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Messaging Core – Kafka Code Access</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US" dirty="0" smtClean="0">
                <a:solidFill>
                  <a:schemeClr val="accent1"/>
                </a:solidFill>
              </a:rPr>
              <a:t>Using/Accessing Apache Kafka</a:t>
            </a:r>
            <a:endParaRPr lang="en-US" dirty="0">
              <a:solidFill>
                <a:schemeClr val="accent1"/>
              </a:solidFill>
            </a:endParaRPr>
          </a:p>
          <a:p>
            <a:endParaRPr lang="en-GB" b="0" dirty="0" smtClean="0"/>
          </a:p>
          <a:p>
            <a:r>
              <a:rPr lang="en-GB" b="0" dirty="0" smtClean="0"/>
              <a:t>Apache Kafka access is supported by a large number of languages</a:t>
            </a:r>
          </a:p>
          <a:p>
            <a:pPr marL="342900" indent="-342900">
              <a:buFont typeface="Arial" panose="020B0604020202020204" pitchFamily="34" charset="0"/>
              <a:buChar char="•"/>
            </a:pPr>
            <a:r>
              <a:rPr lang="en-GB" b="0" dirty="0" smtClean="0"/>
              <a:t>Python	</a:t>
            </a:r>
            <a:r>
              <a:rPr lang="en-GB" b="0" dirty="0" err="1" smtClean="0"/>
              <a:t>kafka</a:t>
            </a:r>
            <a:r>
              <a:rPr lang="en-GB" b="0" dirty="0"/>
              <a:t>-python		</a:t>
            </a:r>
            <a:r>
              <a:rPr lang="en-GB" b="0" dirty="0">
                <a:hlinkClick r:id="rId2"/>
              </a:rPr>
              <a:t>https://kafka-python.readthedocs.io/en/master</a:t>
            </a:r>
            <a:r>
              <a:rPr lang="en-GB" b="0" dirty="0" smtClean="0">
                <a:hlinkClick r:id="rId2"/>
              </a:rPr>
              <a:t>/</a:t>
            </a:r>
            <a:endParaRPr lang="en-GB" b="0" dirty="0" smtClean="0"/>
          </a:p>
          <a:p>
            <a:pPr marL="342900" indent="-342900">
              <a:buFont typeface="Arial" panose="020B0604020202020204" pitchFamily="34" charset="0"/>
              <a:buChar char="•"/>
            </a:pPr>
            <a:r>
              <a:rPr lang="en-GB" b="0" dirty="0" smtClean="0"/>
              <a:t>Node.JS	</a:t>
            </a:r>
            <a:r>
              <a:rPr lang="en-GB" b="0" dirty="0" err="1" smtClean="0"/>
              <a:t>kafkaJS</a:t>
            </a:r>
            <a:r>
              <a:rPr lang="en-GB" b="0" dirty="0"/>
              <a:t>		</a:t>
            </a:r>
            <a:r>
              <a:rPr lang="en-GB" b="0" dirty="0">
                <a:hlinkClick r:id="rId3"/>
              </a:rPr>
              <a:t>https://www.confluent.co.uk/blog/getting-started-with-kafkajs</a:t>
            </a:r>
            <a:r>
              <a:rPr lang="en-GB" b="0" dirty="0" smtClean="0">
                <a:hlinkClick r:id="rId3"/>
              </a:rPr>
              <a:t>/</a:t>
            </a:r>
            <a:endParaRPr lang="en-GB" b="0" dirty="0" smtClean="0"/>
          </a:p>
          <a:p>
            <a:pPr marL="342900" indent="-342900">
              <a:buFont typeface="Arial" panose="020B0604020202020204" pitchFamily="34" charset="0"/>
              <a:buChar char="•"/>
            </a:pPr>
            <a:r>
              <a:rPr lang="en-GB" b="0" dirty="0"/>
              <a:t>Java	Core API		</a:t>
            </a:r>
            <a:r>
              <a:rPr lang="en-GB" b="0" dirty="0">
                <a:hlinkClick r:id="rId4"/>
              </a:rPr>
              <a:t>https://kafka.apache.org/documentation</a:t>
            </a:r>
            <a:r>
              <a:rPr lang="en-GB" b="0" dirty="0" smtClean="0">
                <a:hlinkClick r:id="rId4"/>
              </a:rPr>
              <a:t>/</a:t>
            </a:r>
            <a:endParaRPr lang="en-GB" b="0" dirty="0" smtClean="0"/>
          </a:p>
          <a:p>
            <a:pPr marL="342900" indent="-342900">
              <a:buFont typeface="Arial" panose="020B0604020202020204" pitchFamily="34" charset="0"/>
              <a:buChar char="•"/>
            </a:pPr>
            <a:r>
              <a:rPr lang="en-GB" b="0" dirty="0" smtClean="0"/>
              <a:t>C++	</a:t>
            </a:r>
            <a:r>
              <a:rPr lang="en-GB" b="0" dirty="0" err="1" smtClean="0"/>
              <a:t>librdkafka</a:t>
            </a:r>
            <a:r>
              <a:rPr lang="en-GB" b="0" dirty="0"/>
              <a:t>		</a:t>
            </a:r>
            <a:r>
              <a:rPr lang="en-GB" b="0" dirty="0">
                <a:hlinkClick r:id="rId5"/>
              </a:rPr>
              <a:t>https://</a:t>
            </a:r>
            <a:r>
              <a:rPr lang="en-GB" b="0" dirty="0" smtClean="0">
                <a:hlinkClick r:id="rId5"/>
              </a:rPr>
              <a:t>github.com/edenhill/librdkafka</a:t>
            </a:r>
            <a:endParaRPr lang="en-GB" b="0" dirty="0" smtClean="0"/>
          </a:p>
          <a:p>
            <a:pPr marL="342900" indent="-342900">
              <a:buFont typeface="Arial" panose="020B0604020202020204" pitchFamily="34" charset="0"/>
              <a:buChar char="•"/>
            </a:pPr>
            <a:r>
              <a:rPr lang="en-GB" b="0" dirty="0" smtClean="0"/>
              <a:t>C#	</a:t>
            </a:r>
            <a:r>
              <a:rPr lang="en-GB" b="0" dirty="0" err="1" smtClean="0"/>
              <a:t>kafka-dotnet</a:t>
            </a:r>
            <a:r>
              <a:rPr lang="en-GB" b="0" dirty="0"/>
              <a:t>		</a:t>
            </a:r>
            <a:r>
              <a:rPr lang="en-GB" b="0" dirty="0">
                <a:hlinkClick r:id="rId6"/>
              </a:rPr>
              <a:t>https://</a:t>
            </a:r>
            <a:r>
              <a:rPr lang="en-GB" b="0" dirty="0" smtClean="0">
                <a:hlinkClick r:id="rId6"/>
              </a:rPr>
              <a:t>github.com/confluentinc/confluent-kafka-dotnet</a:t>
            </a:r>
            <a:endParaRPr lang="en-GB" b="0" dirty="0" smtClean="0"/>
          </a:p>
          <a:p>
            <a:pPr marL="342900" indent="-342900">
              <a:buFont typeface="Arial" panose="020B0604020202020204" pitchFamily="34" charset="0"/>
              <a:buChar char="•"/>
            </a:pPr>
            <a:endParaRPr lang="en-GB" b="0" dirty="0" smtClean="0"/>
          </a:p>
          <a:p>
            <a:pPr marL="342900" indent="-342900">
              <a:buFont typeface="Arial" panose="020B0604020202020204" pitchFamily="34" charset="0"/>
              <a:buChar char="•"/>
            </a:pPr>
            <a:endParaRPr lang="en-GB" b="0" dirty="0" smtClean="0"/>
          </a:p>
          <a:p>
            <a:pPr fontAlgn="base"/>
            <a:endParaRPr lang="en-US" b="0" dirty="0"/>
          </a:p>
          <a:p>
            <a:pPr fontAlgn="base"/>
            <a:endParaRPr lang="en-US" b="0" dirty="0"/>
          </a:p>
          <a:p>
            <a:endParaRPr lang="en-US" b="0" dirty="0"/>
          </a:p>
          <a:p>
            <a:pPr marL="457200" lvl="1" indent="-457200">
              <a:buFont typeface="Arial" panose="020B0604020202020204" pitchFamily="34" charset="0"/>
              <a:buChar char="•"/>
            </a:pPr>
            <a:endParaRPr lang="en-GB" dirty="0"/>
          </a:p>
          <a:p>
            <a:pPr lvl="2"/>
            <a:endParaRPr lang="en-GB" dirty="0" smtClean="0"/>
          </a:p>
          <a:p>
            <a:pPr marL="0" lvl="2" indent="0">
              <a:buNone/>
            </a:pPr>
            <a:endParaRPr lang="en-GB" dirty="0"/>
          </a:p>
        </p:txBody>
      </p:sp>
      <p:sp>
        <p:nvSpPr>
          <p:cNvPr id="5" name="TextBox 4"/>
          <p:cNvSpPr txBox="1"/>
          <p:nvPr/>
        </p:nvSpPr>
        <p:spPr>
          <a:xfrm>
            <a:off x="685800" y="6721474"/>
            <a:ext cx="11201400" cy="457200"/>
          </a:xfrm>
          <a:prstGeom prst="rect">
            <a:avLst/>
          </a:prstGeom>
          <a:noFill/>
        </p:spPr>
        <p:txBody>
          <a:bodyPr wrap="square" lIns="0" tIns="0" rIns="0" bIns="0" rtlCol="0" anchor="b" anchorCtr="0">
            <a:noAutofit/>
          </a:bodyPr>
          <a:lstStyle/>
          <a:p>
            <a:r>
              <a:rPr lang="en-US" sz="900" dirty="0"/>
              <a:t>Footnotes/references, if needed, appear here in Arial 9pt. </a:t>
            </a:r>
            <a:br>
              <a:rPr lang="en-US" sz="900" dirty="0"/>
            </a:br>
            <a:r>
              <a:rPr lang="en-US" sz="900" dirty="0"/>
              <a:t>Text grows up as lines are added. Copy and paste this box onto other slides where footnotes are needed.</a:t>
            </a:r>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Messaging Core</a:t>
            </a:r>
            <a:endParaRPr lang="en-US" sz="1600" b="1" dirty="0">
              <a:solidFill>
                <a:schemeClr val="bg1"/>
              </a:solidFill>
            </a:endParaRPr>
          </a:p>
        </p:txBody>
      </p:sp>
    </p:spTree>
    <p:extLst>
      <p:ext uri="{BB962C8B-B14F-4D97-AF65-F5344CB8AC3E}">
        <p14:creationId xmlns:p14="http://schemas.microsoft.com/office/powerpoint/2010/main" val="263998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758731"/>
          </a:xfrm>
        </p:spPr>
        <p:txBody>
          <a:bodyPr/>
          <a:lstStyle/>
          <a:p>
            <a:r>
              <a:rPr lang="en-GB" dirty="0" smtClean="0"/>
              <a:t>Messaging Core Options - Discussion</a:t>
            </a:r>
            <a:endParaRPr lang="en-US" dirty="0"/>
          </a:p>
        </p:txBody>
      </p:sp>
      <p:sp>
        <p:nvSpPr>
          <p:cNvPr id="3" name="Content Placeholder 2"/>
          <p:cNvSpPr>
            <a:spLocks noGrp="1"/>
          </p:cNvSpPr>
          <p:nvPr>
            <p:ph idx="1"/>
          </p:nvPr>
        </p:nvSpPr>
        <p:spPr>
          <a:xfrm>
            <a:off x="685799" y="1398495"/>
            <a:ext cx="13258799" cy="5780180"/>
          </a:xfrm>
        </p:spPr>
        <p:txBody>
          <a:bodyPr/>
          <a:lstStyle/>
          <a:p>
            <a:r>
              <a:rPr lang="en-GB" dirty="0" smtClean="0">
                <a:solidFill>
                  <a:schemeClr val="accent1"/>
                </a:solidFill>
              </a:rPr>
              <a:t>Open Discussion / Thoughts</a:t>
            </a:r>
          </a:p>
          <a:p>
            <a:pPr marL="342900" indent="-342900">
              <a:buFont typeface="Arial" panose="020B0604020202020204" pitchFamily="34" charset="0"/>
              <a:buChar char="•"/>
            </a:pPr>
            <a:r>
              <a:rPr lang="en-GB" b="0" dirty="0" smtClean="0"/>
              <a:t>All opinions welcome</a:t>
            </a:r>
          </a:p>
          <a:p>
            <a:pPr marL="342900" indent="-342900">
              <a:buFont typeface="Arial" panose="020B0604020202020204" pitchFamily="34" charset="0"/>
              <a:buChar char="•"/>
            </a:pPr>
            <a:r>
              <a:rPr lang="en-GB" b="0" dirty="0" smtClean="0"/>
              <a:t>Actual experience of setup, configuration</a:t>
            </a:r>
            <a:r>
              <a:rPr lang="en-GB" b="0" dirty="0"/>
              <a:t> </a:t>
            </a:r>
            <a:r>
              <a:rPr lang="en-GB" b="0" dirty="0" smtClean="0"/>
              <a:t>and usage is especially welcome</a:t>
            </a:r>
            <a:endParaRPr lang="en-US" b="0" dirty="0"/>
          </a:p>
        </p:txBody>
      </p:sp>
      <p:sp>
        <p:nvSpPr>
          <p:cNvPr id="5"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Concepts</a:t>
            </a:r>
            <a:endParaRPr lang="en-US" sz="1600" b="1" dirty="0">
              <a:solidFill>
                <a:schemeClr val="bg1"/>
              </a:solidFill>
            </a:endParaRPr>
          </a:p>
        </p:txBody>
      </p:sp>
    </p:spTree>
    <p:extLst>
      <p:ext uri="{BB962C8B-B14F-4D97-AF65-F5344CB8AC3E}">
        <p14:creationId xmlns:p14="http://schemas.microsoft.com/office/powerpoint/2010/main" val="253179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err="1" smtClean="0"/>
              <a:t>Microservices</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fontScale="92500" lnSpcReduction="20000"/>
          </a:bodyPr>
          <a:lstStyle/>
          <a:p>
            <a:r>
              <a:rPr lang="en-US" dirty="0" smtClean="0">
                <a:solidFill>
                  <a:schemeClr val="accent1"/>
                </a:solidFill>
              </a:rPr>
              <a:t>Why use Microservices</a:t>
            </a:r>
            <a:endParaRPr lang="en-US" dirty="0">
              <a:solidFill>
                <a:schemeClr val="accent1"/>
              </a:solidFill>
            </a:endParaRPr>
          </a:p>
          <a:p>
            <a:r>
              <a:rPr lang="en-US" b="0" dirty="0"/>
              <a:t>Microservice Architecture is about splitting a large, complex systems vertically (per functional or business requirements) into smaller sub-systems which are processes (hence independently deployable) and these sub-systems communicates with each other via lightweight, language-agnostic network calls either synchronous (e.g. REST, </a:t>
            </a:r>
            <a:r>
              <a:rPr lang="en-US" b="0" dirty="0" err="1"/>
              <a:t>gRPC</a:t>
            </a:r>
            <a:r>
              <a:rPr lang="en-US" b="0" dirty="0"/>
              <a:t>) or asynchronous (via Messaging) way</a:t>
            </a:r>
            <a:r>
              <a:rPr lang="en-US" b="0" dirty="0" smtClean="0"/>
              <a:t>.</a:t>
            </a:r>
          </a:p>
          <a:p>
            <a:r>
              <a:rPr lang="en-US" b="0" u="sng" dirty="0"/>
              <a:t>Important Characteristics of Microservice </a:t>
            </a:r>
            <a:r>
              <a:rPr lang="en-US" b="0" u="sng" dirty="0" smtClean="0"/>
              <a:t>Architecture</a:t>
            </a:r>
            <a:endParaRPr lang="en-US" b="0" u="sng" dirty="0"/>
          </a:p>
          <a:p>
            <a:r>
              <a:rPr lang="en-US" b="0" dirty="0"/>
              <a:t>The whole application is split into separate processes where each process can contain multiple internal </a:t>
            </a:r>
            <a:r>
              <a:rPr lang="en-US" b="0" dirty="0" smtClean="0"/>
              <a:t>modules. Contrary </a:t>
            </a:r>
            <a:r>
              <a:rPr lang="en-US" b="0" dirty="0"/>
              <a:t>to Modular Monoliths or SOA, a Microservice application is split vertically (according to business capability or domains</a:t>
            </a:r>
            <a:r>
              <a:rPr lang="en-US" b="0" dirty="0" smtClean="0"/>
              <a:t>). The </a:t>
            </a:r>
            <a:r>
              <a:rPr lang="en-US" b="0" dirty="0"/>
              <a:t>Microservice boundary is external. As a result, Microservices communicates with each other via network calls (RPC or message</a:t>
            </a:r>
            <a:r>
              <a:rPr lang="en-US" b="0" dirty="0" smtClean="0"/>
              <a:t>). As </a:t>
            </a:r>
            <a:r>
              <a:rPr lang="en-US" b="0" dirty="0"/>
              <a:t>Microservices are independent processes, they can be deployed </a:t>
            </a:r>
            <a:r>
              <a:rPr lang="en-US" b="0" dirty="0" smtClean="0"/>
              <a:t>independently. They </a:t>
            </a:r>
            <a:r>
              <a:rPr lang="en-US" b="0" dirty="0"/>
              <a:t>communicate in a lightweight way and don’t need any smart Communication channel.</a:t>
            </a:r>
            <a:endParaRPr lang="en-US" b="0" dirty="0" smtClean="0"/>
          </a:p>
          <a:p>
            <a:r>
              <a:rPr lang="en-US" b="0" u="sng" dirty="0"/>
              <a:t>Advantages of Microservice </a:t>
            </a:r>
            <a:r>
              <a:rPr lang="en-US" b="0" u="sng" dirty="0" smtClean="0"/>
              <a:t>Architecture</a:t>
            </a:r>
            <a:endParaRPr lang="en-US" b="0" u="sng" dirty="0"/>
          </a:p>
          <a:p>
            <a:r>
              <a:rPr lang="en-US" b="0" dirty="0"/>
              <a:t>Better development </a:t>
            </a:r>
            <a:r>
              <a:rPr lang="en-US" b="0" dirty="0" smtClean="0"/>
              <a:t>scaling. Higher </a:t>
            </a:r>
            <a:r>
              <a:rPr lang="en-US" b="0" dirty="0"/>
              <a:t>development </a:t>
            </a:r>
            <a:r>
              <a:rPr lang="en-US" b="0" dirty="0" smtClean="0"/>
              <a:t>velocity. Supports </a:t>
            </a:r>
            <a:r>
              <a:rPr lang="en-US" b="0" dirty="0"/>
              <a:t>iterative or incremental </a:t>
            </a:r>
            <a:r>
              <a:rPr lang="en-US" b="0" dirty="0" smtClean="0"/>
              <a:t>modernization. Take </a:t>
            </a:r>
            <a:r>
              <a:rPr lang="en-US" b="0" dirty="0"/>
              <a:t>advantage of the modern Software Development Ecosystem (Cloud, Containers, DevOps, </a:t>
            </a:r>
            <a:r>
              <a:rPr lang="en-US" b="0" dirty="0" err="1"/>
              <a:t>Serverless</a:t>
            </a:r>
            <a:r>
              <a:rPr lang="en-US" b="0" dirty="0" smtClean="0"/>
              <a:t>). Supports </a:t>
            </a:r>
            <a:r>
              <a:rPr lang="en-US" b="0" dirty="0"/>
              <a:t>horizontal scaling and granular </a:t>
            </a:r>
            <a:r>
              <a:rPr lang="en-US" b="0" dirty="0" smtClean="0"/>
              <a:t>scaling. It </a:t>
            </a:r>
            <a:r>
              <a:rPr lang="en-US" b="0" dirty="0"/>
              <a:t>puts low cognitive complexity on the developer’s head thanks to its smaller size</a:t>
            </a:r>
            <a:r>
              <a:rPr lang="en-US" b="0" dirty="0" smtClean="0"/>
              <a:t>.</a:t>
            </a:r>
          </a:p>
          <a:p>
            <a:r>
              <a:rPr lang="en-US" b="0" u="sng" dirty="0"/>
              <a:t>When to use Microservice </a:t>
            </a:r>
            <a:r>
              <a:rPr lang="en-US" b="0" u="sng" dirty="0" smtClean="0"/>
              <a:t>Architecture</a:t>
            </a:r>
            <a:endParaRPr lang="en-US" b="0" u="sng" dirty="0"/>
          </a:p>
          <a:p>
            <a:r>
              <a:rPr lang="en-US" b="0" dirty="0"/>
              <a:t>Web-Scale Application </a:t>
            </a:r>
            <a:r>
              <a:rPr lang="en-US" b="0" dirty="0" smtClean="0"/>
              <a:t>development. Enterprise </a:t>
            </a:r>
            <a:r>
              <a:rPr lang="en-US" b="0" dirty="0"/>
              <a:t>Application development when multiple teams work on the </a:t>
            </a:r>
            <a:r>
              <a:rPr lang="en-US" b="0" dirty="0" smtClean="0"/>
              <a:t>application. Long-term </a:t>
            </a:r>
            <a:r>
              <a:rPr lang="en-US" b="0" dirty="0"/>
              <a:t>gain is preferred over short-term </a:t>
            </a:r>
            <a:r>
              <a:rPr lang="en-US" b="0" dirty="0" smtClean="0"/>
              <a:t>gain. The </a:t>
            </a:r>
            <a:r>
              <a:rPr lang="en-US" b="0" dirty="0"/>
              <a:t>team has Software Architects or Senior Engineers capable of designing Microservice Architecture</a:t>
            </a:r>
            <a:r>
              <a:rPr lang="en-US" b="0" dirty="0" smtClean="0"/>
              <a:t>.</a:t>
            </a:r>
            <a:endParaRPr lang="en-GB" dirty="0" smtClean="0"/>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err="1" smtClean="0">
                <a:solidFill>
                  <a:schemeClr val="bg1"/>
                </a:solidFill>
              </a:rPr>
              <a:t>Microservices</a:t>
            </a:r>
            <a:endParaRPr lang="en-US" sz="1600" b="1" dirty="0">
              <a:solidFill>
                <a:schemeClr val="bg1"/>
              </a:solidFill>
            </a:endParaRPr>
          </a:p>
        </p:txBody>
      </p:sp>
      <p:sp>
        <p:nvSpPr>
          <p:cNvPr id="3" name="TextBox 2"/>
          <p:cNvSpPr txBox="1"/>
          <p:nvPr/>
        </p:nvSpPr>
        <p:spPr>
          <a:xfrm>
            <a:off x="4414683" y="7011499"/>
            <a:ext cx="9709709" cy="286232"/>
          </a:xfrm>
          <a:prstGeom prst="rect">
            <a:avLst/>
          </a:prstGeom>
          <a:noFill/>
        </p:spPr>
        <p:txBody>
          <a:bodyPr wrap="none" rtlCol="0">
            <a:spAutoFit/>
          </a:bodyPr>
          <a:lstStyle/>
          <a:p>
            <a:pPr>
              <a:lnSpc>
                <a:spcPct val="90000"/>
              </a:lnSpc>
              <a:spcAft>
                <a:spcPts val="400"/>
              </a:spcAft>
            </a:pPr>
            <a:r>
              <a:rPr lang="en-GB" sz="1400" i="1" dirty="0"/>
              <a:t>See </a:t>
            </a:r>
            <a:r>
              <a:rPr lang="en-GB" sz="1400" i="1" dirty="0">
                <a:hlinkClick r:id="rId2"/>
              </a:rPr>
              <a:t>https://</a:t>
            </a:r>
            <a:r>
              <a:rPr lang="en-GB" sz="1400" i="1" dirty="0" smtClean="0">
                <a:hlinkClick r:id="rId2"/>
              </a:rPr>
              <a:t>towardsdatascience.com/microservice-architecture-and-its-10-most-important-design-patterns-824952d7fa41</a:t>
            </a:r>
            <a:r>
              <a:rPr lang="en-US" sz="1400" i="1" dirty="0"/>
              <a:t> </a:t>
            </a:r>
            <a:endParaRPr lang="en-GB" sz="1400" i="1" dirty="0" smtClean="0"/>
          </a:p>
        </p:txBody>
      </p:sp>
    </p:spTree>
    <p:extLst>
      <p:ext uri="{BB962C8B-B14F-4D97-AF65-F5344CB8AC3E}">
        <p14:creationId xmlns:p14="http://schemas.microsoft.com/office/powerpoint/2010/main" val="227070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err="1" smtClean="0"/>
              <a:t>Microservices</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US" dirty="0" err="1" smtClean="0">
                <a:solidFill>
                  <a:schemeClr val="accent1"/>
                </a:solidFill>
              </a:rPr>
              <a:t>Microservices</a:t>
            </a:r>
            <a:r>
              <a:rPr lang="en-US" dirty="0" smtClean="0">
                <a:solidFill>
                  <a:schemeClr val="accent1"/>
                </a:solidFill>
              </a:rPr>
              <a:t> Already Identified</a:t>
            </a:r>
            <a:endParaRPr lang="en-US" dirty="0">
              <a:solidFill>
                <a:schemeClr val="accent1"/>
              </a:solidFill>
            </a:endParaRPr>
          </a:p>
          <a:p>
            <a:r>
              <a:rPr lang="en-GB" b="0" dirty="0" smtClean="0"/>
              <a:t>See UML Diagrams – Physical View – the following is a list of Microservices already identified</a:t>
            </a:r>
          </a:p>
          <a:p>
            <a:pPr marL="342900" indent="-342900">
              <a:buFont typeface="Arial" panose="020B0604020202020204" pitchFamily="34" charset="0"/>
              <a:buChar char="•"/>
            </a:pPr>
            <a:r>
              <a:rPr lang="en-GB" b="0" dirty="0" smtClean="0"/>
              <a:t>Avatar</a:t>
            </a:r>
          </a:p>
          <a:p>
            <a:pPr marL="342900" indent="-342900">
              <a:buFont typeface="Arial" panose="020B0604020202020204" pitchFamily="34" charset="0"/>
              <a:buChar char="•"/>
            </a:pPr>
            <a:r>
              <a:rPr lang="en-GB" b="0" dirty="0" smtClean="0"/>
              <a:t>Predictive Text AI</a:t>
            </a:r>
          </a:p>
          <a:p>
            <a:pPr marL="342900" indent="-342900">
              <a:buFont typeface="Arial" panose="020B0604020202020204" pitchFamily="34" charset="0"/>
              <a:buChar char="•"/>
            </a:pPr>
            <a:r>
              <a:rPr lang="en-GB" b="0" dirty="0" smtClean="0"/>
              <a:t>??? Speech Generator ??? – </a:t>
            </a:r>
            <a:r>
              <a:rPr lang="en-GB" b="0" i="1" dirty="0" smtClean="0"/>
              <a:t>may be linked into Avatar</a:t>
            </a:r>
          </a:p>
          <a:p>
            <a:pPr marL="342900" indent="-342900">
              <a:buFont typeface="Arial" panose="020B0604020202020204" pitchFamily="34" charset="0"/>
              <a:buChar char="•"/>
            </a:pPr>
            <a:r>
              <a:rPr lang="en-GB" b="0" dirty="0" smtClean="0"/>
              <a:t>Health Monitor</a:t>
            </a:r>
          </a:p>
          <a:p>
            <a:pPr marL="342900" indent="-342900">
              <a:buFont typeface="Arial" panose="020B0604020202020204" pitchFamily="34" charset="0"/>
              <a:buChar char="•"/>
            </a:pPr>
            <a:r>
              <a:rPr lang="en-GB" b="0" dirty="0" smtClean="0"/>
              <a:t>Health Monitor AI</a:t>
            </a:r>
          </a:p>
          <a:p>
            <a:pPr marL="342900" indent="-342900">
              <a:buFont typeface="Arial" panose="020B0604020202020204" pitchFamily="34" charset="0"/>
              <a:buChar char="•"/>
            </a:pPr>
            <a:r>
              <a:rPr lang="en-GB" b="0" dirty="0" smtClean="0"/>
              <a:t>Autonomous Driver AI</a:t>
            </a:r>
          </a:p>
          <a:p>
            <a:pPr marL="342900" indent="-342900">
              <a:buFont typeface="Arial" panose="020B0604020202020204" pitchFamily="34" charset="0"/>
              <a:buChar char="•"/>
            </a:pPr>
            <a:r>
              <a:rPr lang="en-GB" b="0" dirty="0" smtClean="0"/>
              <a:t>Navigation App</a:t>
            </a:r>
          </a:p>
          <a:p>
            <a:pPr marL="342900" indent="-342900">
              <a:buFont typeface="Arial" panose="020B0604020202020204" pitchFamily="34" charset="0"/>
              <a:buChar char="•"/>
            </a:pPr>
            <a:r>
              <a:rPr lang="en-GB" b="0" dirty="0" smtClean="0"/>
              <a:t>Chair Data Sync</a:t>
            </a:r>
          </a:p>
          <a:p>
            <a:pPr marL="342900" indent="-342900">
              <a:buFont typeface="Arial" panose="020B0604020202020204" pitchFamily="34" charset="0"/>
              <a:buChar char="•"/>
            </a:pPr>
            <a:r>
              <a:rPr lang="en-GB" b="0" dirty="0" smtClean="0"/>
              <a:t>Home Automation</a:t>
            </a:r>
          </a:p>
          <a:p>
            <a:pPr marL="342900" indent="-342900">
              <a:buFont typeface="Arial" panose="020B0604020202020204" pitchFamily="34" charset="0"/>
              <a:buChar char="•"/>
            </a:pPr>
            <a:r>
              <a:rPr lang="en-GB" b="0" dirty="0" err="1" smtClean="0"/>
              <a:t>Highcliff</a:t>
            </a:r>
            <a:r>
              <a:rPr lang="en-GB" b="0" dirty="0" smtClean="0"/>
              <a:t> Data Sync</a:t>
            </a:r>
          </a:p>
          <a:p>
            <a:pPr marL="342900" indent="-342900">
              <a:buFont typeface="Arial" panose="020B0604020202020204" pitchFamily="34" charset="0"/>
              <a:buChar char="•"/>
            </a:pPr>
            <a:r>
              <a:rPr lang="en-GB" b="0" dirty="0" smtClean="0"/>
              <a:t>Home Apps</a:t>
            </a:r>
          </a:p>
          <a:p>
            <a:pPr marL="342900" indent="-342900">
              <a:buFont typeface="Arial" panose="020B0604020202020204" pitchFamily="34" charset="0"/>
              <a:buChar char="•"/>
            </a:pPr>
            <a:endParaRPr lang="en-GB" b="0" dirty="0" smtClean="0"/>
          </a:p>
          <a:p>
            <a:pPr marL="342900" indent="-342900">
              <a:buFont typeface="Arial" panose="020B0604020202020204" pitchFamily="34" charset="0"/>
              <a:buChar char="•"/>
            </a:pPr>
            <a:endParaRPr lang="en-GB" b="0" dirty="0" smtClean="0"/>
          </a:p>
          <a:p>
            <a:pPr fontAlgn="base"/>
            <a:endParaRPr lang="en-US" b="0" dirty="0"/>
          </a:p>
          <a:p>
            <a:pPr fontAlgn="base"/>
            <a:endParaRPr lang="en-US" b="0" dirty="0"/>
          </a:p>
          <a:p>
            <a:endParaRPr lang="en-US" b="0" dirty="0"/>
          </a:p>
          <a:p>
            <a:pPr marL="457200" lvl="1" indent="-457200">
              <a:buFont typeface="Arial" panose="020B0604020202020204" pitchFamily="34" charset="0"/>
              <a:buChar char="•"/>
            </a:pPr>
            <a:endParaRPr lang="en-GB" dirty="0"/>
          </a:p>
          <a:p>
            <a:pPr lvl="2"/>
            <a:endParaRPr lang="en-GB" dirty="0" smtClean="0"/>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err="1" smtClean="0">
                <a:solidFill>
                  <a:schemeClr val="bg1"/>
                </a:solidFill>
              </a:rPr>
              <a:t>Microservices</a:t>
            </a:r>
            <a:endParaRPr lang="en-US" sz="1600" b="1" dirty="0">
              <a:solidFill>
                <a:schemeClr val="bg1"/>
              </a:solidFill>
            </a:endParaRPr>
          </a:p>
        </p:txBody>
      </p:sp>
    </p:spTree>
    <p:extLst>
      <p:ext uri="{BB962C8B-B14F-4D97-AF65-F5344CB8AC3E}">
        <p14:creationId xmlns:p14="http://schemas.microsoft.com/office/powerpoint/2010/main" val="273948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err="1" smtClean="0"/>
              <a:t>Microservices</a:t>
            </a:r>
            <a:r>
              <a:rPr lang="en-US" sz="4000" dirty="0" smtClean="0"/>
              <a:t> – Discussion</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GB" dirty="0">
                <a:solidFill>
                  <a:schemeClr val="accent1"/>
                </a:solidFill>
              </a:rPr>
              <a:t>Open Discussion / Thoughts</a:t>
            </a:r>
          </a:p>
          <a:p>
            <a:pPr marL="342900" indent="-342900">
              <a:buFont typeface="Arial" panose="020B0604020202020204" pitchFamily="34" charset="0"/>
              <a:buChar char="•"/>
            </a:pPr>
            <a:r>
              <a:rPr lang="en-GB" b="0" dirty="0"/>
              <a:t>All opinions welcome</a:t>
            </a:r>
          </a:p>
          <a:p>
            <a:pPr marL="342900" indent="-342900">
              <a:buFont typeface="Arial" panose="020B0604020202020204" pitchFamily="34" charset="0"/>
              <a:buChar char="•"/>
            </a:pPr>
            <a:r>
              <a:rPr lang="en-GB" b="0" dirty="0"/>
              <a:t>Actual experience of setup, configuration and usage is especially welcome</a:t>
            </a:r>
            <a:endParaRPr lang="en-US" b="0" dirty="0"/>
          </a:p>
          <a:p>
            <a:endParaRPr lang="en-GB" b="0" dirty="0" smtClean="0"/>
          </a:p>
          <a:p>
            <a:pPr marL="342900" indent="-342900">
              <a:buFont typeface="Arial" panose="020B0604020202020204" pitchFamily="34" charset="0"/>
              <a:buChar char="•"/>
            </a:pPr>
            <a:endParaRPr lang="en-GB" b="0" dirty="0" smtClean="0"/>
          </a:p>
          <a:p>
            <a:pPr fontAlgn="base"/>
            <a:endParaRPr lang="en-US" b="0" dirty="0"/>
          </a:p>
          <a:p>
            <a:pPr fontAlgn="base"/>
            <a:endParaRPr lang="en-US" b="0" dirty="0"/>
          </a:p>
          <a:p>
            <a:endParaRPr lang="en-US" b="0" dirty="0"/>
          </a:p>
          <a:p>
            <a:pPr marL="457200" lvl="1" indent="-457200">
              <a:buFont typeface="Arial" panose="020B0604020202020204" pitchFamily="34" charset="0"/>
              <a:buChar char="•"/>
            </a:pPr>
            <a:endParaRPr lang="en-GB" dirty="0"/>
          </a:p>
          <a:p>
            <a:pPr lvl="2"/>
            <a:endParaRPr lang="en-GB" dirty="0" smtClean="0"/>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err="1" smtClean="0">
                <a:solidFill>
                  <a:schemeClr val="bg1"/>
                </a:solidFill>
              </a:rPr>
              <a:t>Microservices</a:t>
            </a:r>
            <a:endParaRPr lang="en-US" sz="1600" b="1" dirty="0">
              <a:solidFill>
                <a:schemeClr val="bg1"/>
              </a:solidFill>
            </a:endParaRPr>
          </a:p>
        </p:txBody>
      </p:sp>
    </p:spTree>
    <p:extLst>
      <p:ext uri="{BB962C8B-B14F-4D97-AF65-F5344CB8AC3E}">
        <p14:creationId xmlns:p14="http://schemas.microsoft.com/office/powerpoint/2010/main" val="73429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Databases</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US" sz="2600" dirty="0" smtClean="0">
                <a:solidFill>
                  <a:schemeClr val="accent1"/>
                </a:solidFill>
              </a:rPr>
              <a:t>Current Viewpoint</a:t>
            </a:r>
            <a:endParaRPr lang="en-US" dirty="0">
              <a:solidFill>
                <a:schemeClr val="accent1"/>
              </a:solidFill>
            </a:endParaRPr>
          </a:p>
          <a:p>
            <a:r>
              <a:rPr lang="en-GB" b="0" dirty="0" smtClean="0"/>
              <a:t>Currently the only information the Foundation has considered is whether we should use a traditional Table Base Relational Database or a Document based Database.</a:t>
            </a:r>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Databases</a:t>
            </a:r>
            <a:endParaRPr lang="en-US" sz="1600" b="1" dirty="0">
              <a:solidFill>
                <a:schemeClr val="bg1"/>
              </a:solidFill>
            </a:endParaRPr>
          </a:p>
        </p:txBody>
      </p:sp>
    </p:spTree>
    <p:extLst>
      <p:ext uri="{BB962C8B-B14F-4D97-AF65-F5344CB8AC3E}">
        <p14:creationId xmlns:p14="http://schemas.microsoft.com/office/powerpoint/2010/main" val="369688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Databases – Mongo DB</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fontScale="70000" lnSpcReduction="20000"/>
          </a:bodyPr>
          <a:lstStyle/>
          <a:p>
            <a:r>
              <a:rPr lang="en-US" sz="2600" dirty="0" smtClean="0">
                <a:solidFill>
                  <a:schemeClr val="accent1"/>
                </a:solidFill>
              </a:rPr>
              <a:t>Databases</a:t>
            </a:r>
            <a:endParaRPr lang="en-US" dirty="0">
              <a:solidFill>
                <a:schemeClr val="accent1"/>
              </a:solidFill>
            </a:endParaRPr>
          </a:p>
          <a:p>
            <a:r>
              <a:rPr lang="en-GB" b="0" dirty="0" smtClean="0"/>
              <a:t>MongoDB</a:t>
            </a:r>
          </a:p>
          <a:p>
            <a:pPr marL="0" lvl="2" indent="0">
              <a:buNone/>
            </a:pPr>
            <a:r>
              <a:rPr lang="en-GB" dirty="0">
                <a:hlinkClick r:id="rId2"/>
              </a:rPr>
              <a:t>https://www.educba.com/mongodb-open-source</a:t>
            </a:r>
            <a:r>
              <a:rPr lang="en-GB" dirty="0" smtClean="0">
                <a:hlinkClick r:id="rId2"/>
              </a:rPr>
              <a:t>/</a:t>
            </a:r>
            <a:endParaRPr lang="en-GB" dirty="0" smtClean="0"/>
          </a:p>
          <a:p>
            <a:pPr marL="0" lvl="2" indent="0">
              <a:buNone/>
            </a:pPr>
            <a:r>
              <a:rPr lang="en-US" dirty="0"/>
              <a:t>Why MongoDB</a:t>
            </a:r>
            <a:r>
              <a:rPr lang="en-US" dirty="0" smtClean="0"/>
              <a:t>?</a:t>
            </a:r>
          </a:p>
          <a:p>
            <a:pPr marL="0" lvl="2" indent="0">
              <a:buNone/>
            </a:pPr>
            <a:r>
              <a:rPr lang="en-GB" dirty="0" smtClean="0"/>
              <a:t>Natural fit with Apache Kafka when building complex event streaming based solutions</a:t>
            </a:r>
            <a:endParaRPr lang="en-US" dirty="0"/>
          </a:p>
          <a:p>
            <a:pPr marL="0" lvl="2" indent="0">
              <a:buNone/>
            </a:pPr>
            <a:r>
              <a:rPr lang="en-US" u="sng" dirty="0"/>
              <a:t>Load balancing</a:t>
            </a:r>
          </a:p>
          <a:p>
            <a:pPr marL="0" lvl="2" indent="0">
              <a:buNone/>
            </a:pPr>
            <a:r>
              <a:rPr lang="en-US" dirty="0"/>
              <a:t>MongoDB uses the concept of </a:t>
            </a:r>
            <a:r>
              <a:rPr lang="en-US" dirty="0" err="1"/>
              <a:t>sharding</a:t>
            </a:r>
            <a:r>
              <a:rPr lang="en-US" dirty="0"/>
              <a:t> to scale horizontally by splitting data across multiple MongoDB instances. </a:t>
            </a:r>
            <a:r>
              <a:rPr lang="en-US" dirty="0" err="1"/>
              <a:t>Sharding</a:t>
            </a:r>
            <a:r>
              <a:rPr lang="en-US" dirty="0"/>
              <a:t> takes place when different parts of a data table are spread across multiple servers. MongoDB can run over multiple servers, balancing the load and/or duplicating data to keep the system up and running in case of hardware failure. Hashed-based </a:t>
            </a:r>
            <a:r>
              <a:rPr lang="en-US" dirty="0" err="1"/>
              <a:t>sharding</a:t>
            </a:r>
            <a:r>
              <a:rPr lang="en-US" dirty="0"/>
              <a:t> randomly distributes new entries across all the available servers.</a:t>
            </a:r>
            <a:endParaRPr lang="en-US" u="sng" dirty="0"/>
          </a:p>
          <a:p>
            <a:pPr marL="0" lvl="2" indent="0">
              <a:buNone/>
            </a:pPr>
            <a:r>
              <a:rPr lang="en-US" u="sng" dirty="0" smtClean="0"/>
              <a:t>Document-oriented</a:t>
            </a:r>
            <a:endParaRPr lang="en-US" u="sng" dirty="0"/>
          </a:p>
          <a:p>
            <a:pPr marL="0" lvl="2" indent="0">
              <a:buNone/>
            </a:pPr>
            <a:r>
              <a:rPr lang="en-US" dirty="0"/>
              <a:t>MongoDB is a NoSQL document-oriented type of database. It stores data in documents. This makes MongoDB very flexible and adaptable to real business world situation and requirements.</a:t>
            </a:r>
          </a:p>
          <a:p>
            <a:pPr marL="0" lvl="2" indent="0">
              <a:buNone/>
            </a:pPr>
            <a:r>
              <a:rPr lang="en-US" u="sng" dirty="0" smtClean="0"/>
              <a:t>Ad </a:t>
            </a:r>
            <a:r>
              <a:rPr lang="en-US" u="sng" dirty="0"/>
              <a:t>hoc queries</a:t>
            </a:r>
          </a:p>
          <a:p>
            <a:pPr marL="0" lvl="2" indent="0">
              <a:buNone/>
            </a:pPr>
            <a:r>
              <a:rPr lang="en-US" dirty="0"/>
              <a:t>MongoDB supports search by field, range queries, and regular expression searches. Queries can be made to return specific fields within documents.</a:t>
            </a:r>
          </a:p>
          <a:p>
            <a:pPr marL="0" lvl="2" indent="0">
              <a:buNone/>
            </a:pPr>
            <a:r>
              <a:rPr lang="en-US" u="sng" dirty="0" smtClean="0"/>
              <a:t>Indexing</a:t>
            </a:r>
            <a:endParaRPr lang="en-US" u="sng" dirty="0"/>
          </a:p>
          <a:p>
            <a:pPr marL="0" lvl="2" indent="0">
              <a:buNone/>
            </a:pPr>
            <a:r>
              <a:rPr lang="en-US" dirty="0"/>
              <a:t>Indexes support the efficient execution of queries in MongoDB. Indexes can be created to improve the performance of searches within MongoDB. MongoDB can use the index to limit the number of documents it must inspect. Indexes are special data structures that store a small portion of the collection’s data set easily to traverse form.</a:t>
            </a:r>
          </a:p>
          <a:p>
            <a:pPr marL="0" lvl="2" indent="0">
              <a:buNone/>
            </a:pPr>
            <a:r>
              <a:rPr lang="en-US" u="sng" dirty="0" smtClean="0"/>
              <a:t>Replication</a:t>
            </a:r>
            <a:endParaRPr lang="en-US" u="sng" dirty="0"/>
          </a:p>
          <a:p>
            <a:pPr marL="0" lvl="2" indent="0">
              <a:buNone/>
            </a:pPr>
            <a:r>
              <a:rPr lang="en-US" dirty="0"/>
              <a:t>A replica set in MongoDB is a group of MongoDB processes that maintain the same data set. MongoDB can provide high availability with replica sets for the basics for all production deployment. Replication provides redundancy and increases data availability.</a:t>
            </a: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Databases</a:t>
            </a:r>
            <a:endParaRPr lang="en-US" sz="1600" b="1" dirty="0">
              <a:solidFill>
                <a:schemeClr val="bg1"/>
              </a:solidFill>
            </a:endParaRPr>
          </a:p>
        </p:txBody>
      </p:sp>
    </p:spTree>
    <p:extLst>
      <p:ext uri="{BB962C8B-B14F-4D97-AF65-F5344CB8AC3E}">
        <p14:creationId xmlns:p14="http://schemas.microsoft.com/office/powerpoint/2010/main" val="404083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8" name="Table 7">
            <a:extLst>
              <a:ext uri="{FF2B5EF4-FFF2-40B4-BE49-F238E27FC236}">
                <a16:creationId xmlns:a16="http://schemas.microsoft.com/office/drawing/2014/main" xmlns="" id="{9FF01DB6-FFA0-4F5E-AA4F-188CAB3D1438}"/>
              </a:ext>
            </a:extLst>
          </p:cNvPr>
          <p:cNvGraphicFramePr>
            <a:graphicFrameLocks noGrp="1"/>
          </p:cNvGraphicFramePr>
          <p:nvPr>
            <p:extLst>
              <p:ext uri="{D42A27DB-BD31-4B8C-83A1-F6EECF244321}">
                <p14:modId xmlns:p14="http://schemas.microsoft.com/office/powerpoint/2010/main" val="2119630133"/>
              </p:ext>
            </p:extLst>
          </p:nvPr>
        </p:nvGraphicFramePr>
        <p:xfrm>
          <a:off x="1234440" y="1800867"/>
          <a:ext cx="12374519" cy="5406177"/>
        </p:xfrm>
        <a:graphic>
          <a:graphicData uri="http://schemas.openxmlformats.org/drawingml/2006/table">
            <a:tbl>
              <a:tblPr firstRow="1" bandRow="1"/>
              <a:tblGrid>
                <a:gridCol w="8659368">
                  <a:extLst>
                    <a:ext uri="{9D8B030D-6E8A-4147-A177-3AD203B41FA5}">
                      <a16:colId xmlns:a16="http://schemas.microsoft.com/office/drawing/2014/main" xmlns="" val="366164871"/>
                    </a:ext>
                  </a:extLst>
                </a:gridCol>
                <a:gridCol w="3715151">
                  <a:extLst>
                    <a:ext uri="{9D8B030D-6E8A-4147-A177-3AD203B41FA5}">
                      <a16:colId xmlns:a16="http://schemas.microsoft.com/office/drawing/2014/main" xmlns="" val="3793889646"/>
                    </a:ext>
                  </a:extLst>
                </a:gridCol>
              </a:tblGrid>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US" sz="2400" b="1" dirty="0">
                          <a:solidFill>
                            <a:schemeClr val="accent1"/>
                          </a:solidFill>
                        </a:rPr>
                        <a:t>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1" dirty="0">
                        <a:solidFill>
                          <a:schemeClr val="accent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11600554"/>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GB" sz="2400" b="0" dirty="0" smtClean="0">
                          <a:solidFill>
                            <a:schemeClr val="tx1"/>
                          </a:solidFill>
                        </a:rPr>
                        <a:t>Overview and</a:t>
                      </a:r>
                      <a:r>
                        <a:rPr lang="en-GB" sz="2400" b="0" baseline="0" dirty="0" smtClean="0">
                          <a:solidFill>
                            <a:schemeClr val="tx1"/>
                          </a:solidFill>
                        </a:rPr>
                        <a:t> </a:t>
                      </a:r>
                      <a:r>
                        <a:rPr lang="en-GB" sz="2400" b="0" dirty="0" smtClean="0">
                          <a:solidFill>
                            <a:schemeClr val="tx1"/>
                          </a:solidFill>
                        </a:rPr>
                        <a:t>Introductions</a:t>
                      </a: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2400" b="0" dirty="0" smtClean="0">
                          <a:solidFill>
                            <a:schemeClr val="tx1"/>
                          </a:solidFill>
                        </a:rPr>
                        <a:t>Jerry Overton, All</a:t>
                      </a: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72113994"/>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Plan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Steve Nicklin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84722705"/>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Workshop 1 Recap</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Jerry / Logan / Steve</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a:ea typeface="+mn-ea"/>
                          <a:cs typeface="+mn-cs"/>
                        </a:rPr>
                        <a:t>Current Thinking</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Steve Nicklin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25989047"/>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Solution Options Discussions</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All</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Final Discussions</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All</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74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Databases and Messaging Core</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fontScale="92500" lnSpcReduction="20000"/>
          </a:bodyPr>
          <a:lstStyle/>
          <a:p>
            <a:r>
              <a:rPr lang="en-US" dirty="0" smtClean="0">
                <a:solidFill>
                  <a:schemeClr val="accent1"/>
                </a:solidFill>
              </a:rPr>
              <a:t>Mongo DB and Kafka</a:t>
            </a:r>
            <a:endParaRPr lang="en-US" dirty="0">
              <a:solidFill>
                <a:schemeClr val="accent1"/>
              </a:solidFill>
            </a:endParaRPr>
          </a:p>
          <a:p>
            <a:r>
              <a:rPr lang="en-GB" b="0" dirty="0" smtClean="0"/>
              <a:t>https</a:t>
            </a:r>
            <a:r>
              <a:rPr lang="en-GB" b="0" dirty="0"/>
              <a:t>://www.mongodb.com/kafka-connector</a:t>
            </a:r>
            <a:endParaRPr lang="en-GB" b="0" dirty="0" smtClean="0"/>
          </a:p>
          <a:p>
            <a:pPr marL="342900" indent="-342900">
              <a:buFont typeface="Arial" panose="020B0604020202020204" pitchFamily="34" charset="0"/>
              <a:buChar char="•"/>
            </a:pPr>
            <a:r>
              <a:rPr lang="en-GB" b="0" dirty="0" smtClean="0"/>
              <a:t>Why use MongoDB with Kafka?</a:t>
            </a:r>
          </a:p>
          <a:p>
            <a:pPr marL="571500" lvl="2" indent="-342900"/>
            <a:r>
              <a:rPr lang="en-US" dirty="0"/>
              <a:t>MongoDB and Kafka are at the heart of modern data architectures. Kafka is designed for boundless streams of data that sequentially write events into commit logs, allowing real-time data movement between your services</a:t>
            </a:r>
            <a:r>
              <a:rPr lang="en-US" dirty="0" smtClean="0"/>
              <a:t>.</a:t>
            </a:r>
          </a:p>
          <a:p>
            <a:pPr marL="571500" lvl="2" indent="-342900"/>
            <a:r>
              <a:rPr lang="en-US" dirty="0"/>
              <a:t>Josh Software, part of a project in India to house more than 100,000 people in affordable smart homes, pushes data from millions of sensors to Kafka, processes it in Apache Spark, and </a:t>
            </a:r>
            <a:r>
              <a:rPr lang="en-US" dirty="0">
                <a:hlinkClick r:id="rId2"/>
              </a:rPr>
              <a:t>writes the results to MongoDB</a:t>
            </a:r>
            <a:r>
              <a:rPr lang="en-US" dirty="0"/>
              <a:t>, which connects the operational and analytical data sets. By streaming data from millions of sensors in near real-time, the project is creating truly smart homes, and citizens can access data via a mobile app to better manage their homes</a:t>
            </a:r>
            <a:r>
              <a:rPr lang="en-US" dirty="0" smtClean="0"/>
              <a:t>.</a:t>
            </a:r>
          </a:p>
          <a:p>
            <a:pPr marL="571500" lvl="2" indent="-342900"/>
            <a:r>
              <a:rPr lang="en-US" dirty="0"/>
              <a:t>Event-Driven Architecture Enables Real-Time </a:t>
            </a:r>
            <a:r>
              <a:rPr lang="en-US" dirty="0" smtClean="0"/>
              <a:t>Data - MongoDB </a:t>
            </a:r>
            <a:r>
              <a:rPr lang="en-US" dirty="0"/>
              <a:t>and its Connector for Apache Kafka are core to event-driven architecture, which helps </a:t>
            </a:r>
            <a:r>
              <a:rPr lang="en-US" dirty="0" smtClean="0"/>
              <a:t>run monitoring/management of business events </a:t>
            </a:r>
            <a:r>
              <a:rPr lang="en-US" dirty="0"/>
              <a:t>in real time</a:t>
            </a:r>
            <a:r>
              <a:rPr lang="en-US" dirty="0" smtClean="0"/>
              <a:t>.</a:t>
            </a:r>
          </a:p>
          <a:p>
            <a:pPr marL="571500" lvl="2" indent="-342900"/>
            <a:r>
              <a:rPr lang="en-GB" b="0" dirty="0" smtClean="0"/>
              <a:t>MongoDB can be configured as sink as well as a Source</a:t>
            </a:r>
          </a:p>
          <a:p>
            <a:pPr marL="800100" lvl="3" indent="-342900"/>
            <a:r>
              <a:rPr lang="en-US" dirty="0"/>
              <a:t>Map and persist events from Kafka topics directly to MongoDB collections with ease. Ingest events from your </a:t>
            </a:r>
            <a:r>
              <a:rPr lang="en-US" dirty="0" err="1"/>
              <a:t>Kakfa</a:t>
            </a:r>
            <a:r>
              <a:rPr lang="en-US" dirty="0"/>
              <a:t> topics directly into MongoDB collections, exposing the data to your services for efficient querying, enrichment, and analytics</a:t>
            </a:r>
            <a:r>
              <a:rPr lang="en-US" dirty="0" smtClean="0"/>
              <a:t>.</a:t>
            </a:r>
          </a:p>
          <a:p>
            <a:pPr marL="800100" lvl="3" indent="-342900"/>
            <a:r>
              <a:rPr lang="en-US" dirty="0"/>
              <a:t>Publish data changes from MongoDB into Kafka topics for streaming to consuming apps. Data is captured via </a:t>
            </a:r>
            <a:r>
              <a:rPr lang="en-US" dirty="0">
                <a:hlinkClick r:id="rId3"/>
              </a:rPr>
              <a:t>Change Streams</a:t>
            </a:r>
            <a:r>
              <a:rPr lang="en-US" dirty="0"/>
              <a:t> within the MongoDB cluster and published into Kafka topics. This enables consuming apps to react to data changes in real time using an event-driven programming style</a:t>
            </a:r>
            <a:r>
              <a:rPr lang="en-US" dirty="0" smtClean="0"/>
              <a:t>.</a:t>
            </a:r>
            <a:endParaRPr lang="en-GB" dirty="0" smtClean="0"/>
          </a:p>
          <a:p>
            <a:pPr marL="457200" lvl="1" indent="-457200">
              <a:buFont typeface="Arial" panose="020B0604020202020204" pitchFamily="34" charset="0"/>
              <a:buChar char="•"/>
            </a:pPr>
            <a:r>
              <a:rPr lang="en-GB" dirty="0" smtClean="0"/>
              <a:t>??? </a:t>
            </a:r>
            <a:r>
              <a:rPr lang="en-GB" dirty="0"/>
              <a:t>On Windows or Linux as appropriate – Edge Compute is as directed by </a:t>
            </a:r>
            <a:r>
              <a:rPr lang="en-GB" dirty="0" err="1"/>
              <a:t>OpenSource</a:t>
            </a:r>
            <a:r>
              <a:rPr lang="en-GB" dirty="0"/>
              <a:t> / Availability</a:t>
            </a:r>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Databases</a:t>
            </a:r>
            <a:endParaRPr lang="en-US" sz="1600" b="1" dirty="0">
              <a:solidFill>
                <a:schemeClr val="bg1"/>
              </a:solidFill>
            </a:endParaRPr>
          </a:p>
        </p:txBody>
      </p:sp>
    </p:spTree>
    <p:extLst>
      <p:ext uri="{BB962C8B-B14F-4D97-AF65-F5344CB8AC3E}">
        <p14:creationId xmlns:p14="http://schemas.microsoft.com/office/powerpoint/2010/main" val="252483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Databases – Discussion</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GB" dirty="0">
                <a:solidFill>
                  <a:schemeClr val="accent1"/>
                </a:solidFill>
              </a:rPr>
              <a:t>Open Discussion / Thoughts</a:t>
            </a:r>
          </a:p>
          <a:p>
            <a:pPr marL="342900" indent="-342900">
              <a:buFont typeface="Arial" panose="020B0604020202020204" pitchFamily="34" charset="0"/>
              <a:buChar char="•"/>
            </a:pPr>
            <a:r>
              <a:rPr lang="en-GB" b="0" dirty="0"/>
              <a:t>All opinions welcome</a:t>
            </a:r>
          </a:p>
          <a:p>
            <a:pPr marL="342900" indent="-342900">
              <a:buFont typeface="Arial" panose="020B0604020202020204" pitchFamily="34" charset="0"/>
              <a:buChar char="•"/>
            </a:pPr>
            <a:r>
              <a:rPr lang="en-GB" b="0" dirty="0"/>
              <a:t>Actual experience of setup, configuration and usage is especially </a:t>
            </a:r>
            <a:r>
              <a:rPr lang="en-GB" b="0" dirty="0" smtClean="0"/>
              <a:t>welcome</a:t>
            </a:r>
          </a:p>
          <a:p>
            <a:pPr marL="342900" indent="-342900">
              <a:buFont typeface="Arial" panose="020B0604020202020204" pitchFamily="34" charset="0"/>
              <a:buChar char="•"/>
            </a:pPr>
            <a:r>
              <a:rPr lang="en-GB" b="0" dirty="0" smtClean="0"/>
              <a:t>Foundation already feels that the use of a Document oriented solution is a better fit than a traditional Table based RDBMS (such as SQL Server)</a:t>
            </a:r>
            <a:endParaRPr lang="en-US" b="0" dirty="0"/>
          </a:p>
          <a:p>
            <a:endParaRPr lang="en-GB" b="0" dirty="0" smtClean="0"/>
          </a:p>
          <a:p>
            <a:pPr marL="342900" indent="-342900">
              <a:buFont typeface="Arial" panose="020B0604020202020204" pitchFamily="34" charset="0"/>
              <a:buChar char="•"/>
            </a:pPr>
            <a:endParaRPr lang="en-GB" b="0" dirty="0" smtClean="0"/>
          </a:p>
          <a:p>
            <a:pPr fontAlgn="base"/>
            <a:endParaRPr lang="en-US" b="0" dirty="0"/>
          </a:p>
          <a:p>
            <a:pPr fontAlgn="base"/>
            <a:endParaRPr lang="en-US" b="0" dirty="0"/>
          </a:p>
          <a:p>
            <a:endParaRPr lang="en-US" b="0" dirty="0"/>
          </a:p>
          <a:p>
            <a:pPr marL="457200" lvl="1" indent="-457200">
              <a:buFont typeface="Arial" panose="020B0604020202020204" pitchFamily="34" charset="0"/>
              <a:buChar char="•"/>
            </a:pPr>
            <a:endParaRPr lang="en-GB" dirty="0"/>
          </a:p>
          <a:p>
            <a:pPr lvl="2"/>
            <a:endParaRPr lang="en-GB" dirty="0" smtClean="0"/>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err="1" smtClean="0">
                <a:solidFill>
                  <a:schemeClr val="bg1"/>
                </a:solidFill>
              </a:rPr>
              <a:t>Microservices</a:t>
            </a:r>
            <a:endParaRPr lang="en-US" sz="1600" b="1" dirty="0">
              <a:solidFill>
                <a:schemeClr val="bg1"/>
              </a:solidFill>
            </a:endParaRPr>
          </a:p>
        </p:txBody>
      </p:sp>
    </p:spTree>
    <p:extLst>
      <p:ext uri="{BB962C8B-B14F-4D97-AF65-F5344CB8AC3E}">
        <p14:creationId xmlns:p14="http://schemas.microsoft.com/office/powerpoint/2010/main" val="31711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Operating Systems</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US" dirty="0" smtClean="0">
                <a:solidFill>
                  <a:schemeClr val="accent1"/>
                </a:solidFill>
              </a:rPr>
              <a:t>OS Platforms</a:t>
            </a:r>
            <a:endParaRPr lang="en-US" dirty="0">
              <a:solidFill>
                <a:schemeClr val="accent1"/>
              </a:solidFill>
            </a:endParaRPr>
          </a:p>
          <a:p>
            <a:pPr lvl="1"/>
            <a:r>
              <a:rPr lang="en-GB" u="sng" dirty="0" smtClean="0"/>
              <a:t>Initial Foundation Thoughts</a:t>
            </a:r>
          </a:p>
          <a:p>
            <a:pPr marL="457200" lvl="1" indent="-457200">
              <a:buFont typeface="Arial" panose="020B0604020202020204" pitchFamily="34" charset="0"/>
              <a:buChar char="•"/>
            </a:pPr>
            <a:r>
              <a:rPr lang="en-GB" dirty="0" smtClean="0"/>
              <a:t>On </a:t>
            </a:r>
            <a:r>
              <a:rPr lang="en-GB" dirty="0"/>
              <a:t>Windows or Linux as appropriate – Edge Compute is as directed by </a:t>
            </a:r>
            <a:r>
              <a:rPr lang="en-GB" dirty="0" err="1"/>
              <a:t>OpenSource</a:t>
            </a:r>
            <a:r>
              <a:rPr lang="en-GB" dirty="0"/>
              <a:t> / </a:t>
            </a:r>
            <a:r>
              <a:rPr lang="en-GB" dirty="0" smtClean="0"/>
              <a:t>Availability</a:t>
            </a:r>
          </a:p>
          <a:p>
            <a:pPr marL="457200" lvl="1" indent="-457200">
              <a:buFont typeface="Arial" panose="020B0604020202020204" pitchFamily="34" charset="0"/>
              <a:buChar char="•"/>
            </a:pPr>
            <a:r>
              <a:rPr lang="en-GB" dirty="0" smtClean="0"/>
              <a:t>Must allow duplication of data into cloud</a:t>
            </a:r>
          </a:p>
          <a:p>
            <a:pPr marL="457200" lvl="1" indent="-457200">
              <a:buFont typeface="Arial" panose="020B0604020202020204" pitchFamily="34" charset="0"/>
              <a:buChar char="•"/>
            </a:pPr>
            <a:r>
              <a:rPr lang="en-GB" dirty="0" smtClean="0"/>
              <a:t>Use of Containers where compute power can be safely shared – subject to SPOF availability requirements</a:t>
            </a:r>
          </a:p>
          <a:p>
            <a:pPr marL="457200" lvl="1" indent="-457200">
              <a:buFont typeface="Arial" panose="020B0604020202020204" pitchFamily="34" charset="0"/>
              <a:buChar char="•"/>
            </a:pPr>
            <a:endParaRPr lang="en-GB" dirty="0" smtClean="0"/>
          </a:p>
          <a:p>
            <a:pPr marL="457200" lvl="1" indent="-457200">
              <a:buFont typeface="Arial" panose="020B0604020202020204" pitchFamily="34" charset="0"/>
              <a:buChar char="•"/>
            </a:pPr>
            <a:endParaRPr lang="en-GB" dirty="0"/>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Operating Systems</a:t>
            </a:r>
            <a:endParaRPr lang="en-US" sz="1600" b="1" dirty="0">
              <a:solidFill>
                <a:schemeClr val="bg1"/>
              </a:solidFill>
            </a:endParaRPr>
          </a:p>
        </p:txBody>
      </p:sp>
    </p:spTree>
    <p:extLst>
      <p:ext uri="{BB962C8B-B14F-4D97-AF65-F5344CB8AC3E}">
        <p14:creationId xmlns:p14="http://schemas.microsoft.com/office/powerpoint/2010/main" val="60973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746585"/>
          </a:xfrm>
        </p:spPr>
        <p:txBody>
          <a:bodyPr/>
          <a:lstStyle/>
          <a:p>
            <a:r>
              <a:rPr lang="en-GB" dirty="0" smtClean="0"/>
              <a:t>Final Discussion</a:t>
            </a:r>
            <a:endParaRPr lang="en-US" dirty="0"/>
          </a:p>
        </p:txBody>
      </p:sp>
      <p:sp>
        <p:nvSpPr>
          <p:cNvPr id="3" name="Content Placeholder 2"/>
          <p:cNvSpPr>
            <a:spLocks noGrp="1"/>
          </p:cNvSpPr>
          <p:nvPr>
            <p:ph idx="1"/>
          </p:nvPr>
        </p:nvSpPr>
        <p:spPr>
          <a:xfrm>
            <a:off x="685799" y="1386349"/>
            <a:ext cx="13258799" cy="5792326"/>
          </a:xfrm>
        </p:spPr>
        <p:txBody>
          <a:bodyPr>
            <a:normAutofit lnSpcReduction="10000"/>
          </a:bodyPr>
          <a:lstStyle/>
          <a:p>
            <a:r>
              <a:rPr lang="en-US" sz="3200" dirty="0" smtClean="0">
                <a:solidFill>
                  <a:schemeClr val="accent1"/>
                </a:solidFill>
              </a:rPr>
              <a:t>End of Session 2 Round Up</a:t>
            </a:r>
            <a:endParaRPr lang="en-US" sz="3200" dirty="0">
              <a:solidFill>
                <a:schemeClr val="accent1"/>
              </a:solidFill>
            </a:endParaRPr>
          </a:p>
          <a:p>
            <a:r>
              <a:rPr lang="en-GB" sz="3200" b="0" dirty="0" smtClean="0"/>
              <a:t>Recap Major Decisions</a:t>
            </a:r>
          </a:p>
          <a:p>
            <a:r>
              <a:rPr lang="en-GB" sz="3200" b="0" dirty="0" smtClean="0"/>
              <a:t>Recap Actions </a:t>
            </a:r>
            <a:r>
              <a:rPr lang="en-GB" sz="3200" b="0" dirty="0"/>
              <a:t>Taken </a:t>
            </a:r>
            <a:endParaRPr lang="en-GB" sz="3200" b="0" dirty="0" smtClean="0"/>
          </a:p>
          <a:p>
            <a:r>
              <a:rPr lang="en-GB" sz="3200" b="0" dirty="0" smtClean="0"/>
              <a:t>Next Steps</a:t>
            </a:r>
          </a:p>
          <a:p>
            <a:pPr marL="457200" indent="-457200">
              <a:buFont typeface="Arial" panose="020B0604020202020204" pitchFamily="34" charset="0"/>
              <a:buChar char="•"/>
            </a:pPr>
            <a:r>
              <a:rPr lang="en-GB" sz="3200" b="0" dirty="0" smtClean="0"/>
              <a:t>Data Architecture</a:t>
            </a:r>
          </a:p>
          <a:p>
            <a:pPr marL="685800" lvl="2" indent="-457200"/>
            <a:r>
              <a:rPr lang="en-GB" sz="3200" dirty="0" smtClean="0"/>
              <a:t>Message Format</a:t>
            </a:r>
          </a:p>
          <a:p>
            <a:pPr marL="685800" lvl="2" indent="-457200"/>
            <a:r>
              <a:rPr lang="en-GB" sz="3200" b="0" dirty="0" smtClean="0"/>
              <a:t>Database</a:t>
            </a:r>
          </a:p>
          <a:p>
            <a:pPr marL="685800" lvl="2" indent="-457200"/>
            <a:r>
              <a:rPr lang="en-GB" sz="3200" dirty="0" smtClean="0"/>
              <a:t>Other storage</a:t>
            </a:r>
            <a:endParaRPr lang="en-GB" sz="3200" b="0" dirty="0" smtClean="0"/>
          </a:p>
          <a:p>
            <a:r>
              <a:rPr lang="en-GB" sz="3200" b="0" dirty="0" smtClean="0"/>
              <a:t>What worked </a:t>
            </a:r>
            <a:r>
              <a:rPr lang="en-GB" sz="3200" b="0" dirty="0"/>
              <a:t>w</a:t>
            </a:r>
            <a:r>
              <a:rPr lang="en-GB" sz="3200" b="0" dirty="0" smtClean="0"/>
              <a:t>ell?</a:t>
            </a:r>
          </a:p>
          <a:p>
            <a:r>
              <a:rPr lang="en-GB" sz="3200" b="0" dirty="0" smtClean="0"/>
              <a:t>What didn’t work so well?</a:t>
            </a:r>
          </a:p>
          <a:p>
            <a:endParaRPr lang="en-GB" sz="3200" b="0" dirty="0" smtClean="0"/>
          </a:p>
        </p:txBody>
      </p:sp>
      <p:sp>
        <p:nvSpPr>
          <p:cNvPr id="5"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Discussion</a:t>
            </a:r>
            <a:endParaRPr lang="en-US" sz="1600" b="1" dirty="0">
              <a:solidFill>
                <a:schemeClr val="bg1"/>
              </a:solidFill>
            </a:endParaRPr>
          </a:p>
        </p:txBody>
      </p:sp>
    </p:spTree>
    <p:extLst>
      <p:ext uri="{BB962C8B-B14F-4D97-AF65-F5344CB8AC3E}">
        <p14:creationId xmlns:p14="http://schemas.microsoft.com/office/powerpoint/2010/main" val="365066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Overview and Introductions</a:t>
            </a:r>
            <a:endParaRPr lang="en-US" dirty="0"/>
          </a:p>
        </p:txBody>
      </p:sp>
    </p:spTree>
    <p:extLst>
      <p:ext uri="{BB962C8B-B14F-4D97-AF65-F5344CB8AC3E}">
        <p14:creationId xmlns:p14="http://schemas.microsoft.com/office/powerpoint/2010/main" val="207978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US" sz="4000" dirty="0" smtClean="0"/>
              <a:t>Overview</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fontScale="92500" lnSpcReduction="20000"/>
          </a:bodyPr>
          <a:lstStyle/>
          <a:p>
            <a:r>
              <a:rPr lang="en-US" dirty="0" smtClean="0">
                <a:solidFill>
                  <a:schemeClr val="accent1"/>
                </a:solidFill>
              </a:rPr>
              <a:t>Scott Morgan Foundation with Lenovo and DXC</a:t>
            </a:r>
            <a:endParaRPr lang="en-US" dirty="0">
              <a:solidFill>
                <a:schemeClr val="accent1"/>
              </a:solidFill>
            </a:endParaRPr>
          </a:p>
          <a:p>
            <a:pPr lvl="1"/>
            <a:r>
              <a:rPr lang="en-US" dirty="0" smtClean="0"/>
              <a:t>On </a:t>
            </a:r>
            <a:r>
              <a:rPr lang="en-GB" dirty="0"/>
              <a:t>September 15</a:t>
            </a:r>
            <a:r>
              <a:rPr lang="en-GB" baseline="30000" dirty="0"/>
              <a:t>th</a:t>
            </a:r>
            <a:r>
              <a:rPr lang="en-GB" dirty="0"/>
              <a:t> 2021 </a:t>
            </a:r>
            <a:r>
              <a:rPr lang="en-US" dirty="0" smtClean="0"/>
              <a:t>DXC </a:t>
            </a:r>
            <a:r>
              <a:rPr lang="en-US" dirty="0"/>
              <a:t>Technology </a:t>
            </a:r>
            <a:r>
              <a:rPr lang="en-US" dirty="0" smtClean="0"/>
              <a:t>and </a:t>
            </a:r>
            <a:r>
              <a:rPr lang="en-US" dirty="0"/>
              <a:t>Lenovo </a:t>
            </a:r>
            <a:r>
              <a:rPr lang="en-US" dirty="0" smtClean="0"/>
              <a:t>announced </a:t>
            </a:r>
            <a:r>
              <a:rPr lang="en-US" dirty="0"/>
              <a:t>a collaboration with visionary robotics scientist Dr. Peter Scott-Morgan and his philanthropic foundation to develop ambitious assistive technology solutions by integrating the latest hardware, software, and artificial intelligence (AI) technologies to empower people with disabilities, illnesses, and other challenging conditions.</a:t>
            </a:r>
            <a:endParaRPr lang="en-GB" dirty="0"/>
          </a:p>
          <a:p>
            <a:r>
              <a:rPr lang="en-US" b="0" dirty="0"/>
              <a:t>DXC and Lenovo – alongside a team of volunteers and leading technologists – will provide hardware, software support, integration, and artificial intelligence expertise. Key initiatives </a:t>
            </a:r>
            <a:r>
              <a:rPr lang="en-US" b="0" dirty="0" smtClean="0"/>
              <a:t>include:</a:t>
            </a:r>
          </a:p>
          <a:p>
            <a:pPr marL="342900" indent="-342900">
              <a:buFont typeface="Arial" panose="020B0604020202020204" pitchFamily="34" charset="0"/>
              <a:buChar char="•"/>
            </a:pPr>
            <a:r>
              <a:rPr lang="en-US" b="0" dirty="0" smtClean="0"/>
              <a:t>Developing </a:t>
            </a:r>
            <a:r>
              <a:rPr lang="en-US" b="0" dirty="0"/>
              <a:t>autonomous, self-driving wheelchairs to navigate homes and beyond;</a:t>
            </a:r>
          </a:p>
          <a:p>
            <a:pPr marL="342900" indent="-342900">
              <a:buFont typeface="Arial" panose="020B0604020202020204" pitchFamily="34" charset="0"/>
              <a:buChar char="•"/>
            </a:pPr>
            <a:r>
              <a:rPr lang="en-US" b="0" dirty="0"/>
              <a:t>Preserving personality with an avatar that renders quickly in photo-realistic detail;</a:t>
            </a:r>
          </a:p>
          <a:p>
            <a:pPr marL="342900" indent="-342900">
              <a:buFont typeface="Arial" panose="020B0604020202020204" pitchFamily="34" charset="0"/>
              <a:buChar char="•"/>
            </a:pPr>
            <a:r>
              <a:rPr lang="en-US" b="0" dirty="0"/>
              <a:t>Leveraging augmented reality (AR) as a user interface controlled with only eye movements;</a:t>
            </a:r>
          </a:p>
          <a:p>
            <a:pPr marL="342900" indent="-342900">
              <a:buFont typeface="Arial" panose="020B0604020202020204" pitchFamily="34" charset="0"/>
              <a:buChar char="•"/>
            </a:pPr>
            <a:r>
              <a:rPr lang="en-US" b="0" dirty="0"/>
              <a:t>Accelerating the generation and customization of emotionally expressive digital voices; and</a:t>
            </a:r>
          </a:p>
          <a:p>
            <a:pPr marL="342900" indent="-342900">
              <a:buFont typeface="Arial" panose="020B0604020202020204" pitchFamily="34" charset="0"/>
              <a:buChar char="•"/>
            </a:pPr>
            <a:r>
              <a:rPr lang="en-US" b="0" dirty="0"/>
              <a:t>Embedding smart technology throughout a family home to enhance the life of all its occupants.</a:t>
            </a:r>
          </a:p>
          <a:p>
            <a:pPr marL="0" lvl="2" indent="0">
              <a:buNone/>
            </a:pPr>
            <a:r>
              <a:rPr lang="en-US" dirty="0"/>
              <a:t>DXC will act as technology integrator. Deploying capabilities from the Enterprise Technology Stack, DXC will bring technology know-how and experience to ensure seamless and secure integration across infrastructure, applications, analytics, and engineering solutions</a:t>
            </a:r>
            <a:r>
              <a:rPr lang="en-US" dirty="0" smtClean="0"/>
              <a:t>.</a:t>
            </a:r>
          </a:p>
          <a:p>
            <a:pPr marL="0" lvl="2" indent="0">
              <a:buNone/>
            </a:pPr>
            <a:r>
              <a:rPr lang="en-GB" dirty="0" smtClean="0"/>
              <a:t>The first element that DXC is contributing is a an Architecture Platform for the Scott Morgan Foundation alongside a set of Architectural Principles that support the Platform.  This document describes the process which will generate the first iteration of those two deliverables.</a:t>
            </a:r>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Overview</a:t>
            </a:r>
            <a:endParaRPr lang="en-US" sz="1600" b="1" dirty="0">
              <a:solidFill>
                <a:schemeClr val="bg1"/>
              </a:solidFill>
            </a:endParaRPr>
          </a:p>
        </p:txBody>
      </p:sp>
    </p:spTree>
    <p:extLst>
      <p:ext uri="{BB962C8B-B14F-4D97-AF65-F5344CB8AC3E}">
        <p14:creationId xmlns:p14="http://schemas.microsoft.com/office/powerpoint/2010/main" val="178236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GB" sz="4000" dirty="0" smtClean="0"/>
              <a:t>Introductions</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a:bodyPr>
          <a:lstStyle/>
          <a:p>
            <a:r>
              <a:rPr lang="en-US" sz="3200" dirty="0" smtClean="0">
                <a:solidFill>
                  <a:schemeClr val="accent1"/>
                </a:solidFill>
              </a:rPr>
              <a:t>Who is on the call and what can they bring!</a:t>
            </a:r>
            <a:endParaRPr lang="en-US" sz="3200" dirty="0">
              <a:solidFill>
                <a:schemeClr val="accent1"/>
              </a:solidFill>
            </a:endParaRPr>
          </a:p>
          <a:p>
            <a:pPr lvl="1"/>
            <a:r>
              <a:rPr lang="en-GB" sz="3200" dirty="0" smtClean="0"/>
              <a:t>Tell us:</a:t>
            </a:r>
          </a:p>
          <a:p>
            <a:pPr marL="342900" lvl="1" indent="-342900">
              <a:buFont typeface="Arial" panose="020B0604020202020204" pitchFamily="34" charset="0"/>
              <a:buChar char="•"/>
            </a:pPr>
            <a:r>
              <a:rPr lang="en-GB" sz="3200" dirty="0" smtClean="0"/>
              <a:t>Your name</a:t>
            </a:r>
          </a:p>
          <a:p>
            <a:pPr marL="342900" lvl="1" indent="-342900">
              <a:buFont typeface="Arial" panose="020B0604020202020204" pitchFamily="34" charset="0"/>
              <a:buChar char="•"/>
            </a:pPr>
            <a:r>
              <a:rPr lang="en-GB" sz="3200" dirty="0"/>
              <a:t>Y</a:t>
            </a:r>
            <a:r>
              <a:rPr lang="en-GB" sz="3200" dirty="0" smtClean="0"/>
              <a:t>our partner organisation</a:t>
            </a:r>
          </a:p>
          <a:p>
            <a:pPr marL="342900" lvl="1" indent="-342900">
              <a:buFont typeface="Arial" panose="020B0604020202020204" pitchFamily="34" charset="0"/>
              <a:buChar char="•"/>
            </a:pPr>
            <a:r>
              <a:rPr lang="en-GB" sz="3200" dirty="0" smtClean="0"/>
              <a:t>Any previous involvement with the Scott Morgan Foundation</a:t>
            </a:r>
          </a:p>
          <a:p>
            <a:pPr marL="342900" lvl="1" indent="-342900">
              <a:buFont typeface="Arial" panose="020B0604020202020204" pitchFamily="34" charset="0"/>
              <a:buChar char="•"/>
            </a:pPr>
            <a:r>
              <a:rPr lang="en-GB" sz="3200" dirty="0" smtClean="0"/>
              <a:t>What can you bring to the party!</a:t>
            </a:r>
          </a:p>
          <a:p>
            <a:pPr lvl="1"/>
            <a:endParaRPr lang="en-GB" sz="3200" dirty="0" smtClean="0"/>
          </a:p>
          <a:p>
            <a:pPr marL="0" lvl="2" indent="0">
              <a:buNone/>
            </a:pPr>
            <a:endParaRPr lang="en-GB" sz="3200"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Introductions</a:t>
            </a:r>
            <a:endParaRPr lang="en-US" sz="1600" b="1" dirty="0">
              <a:solidFill>
                <a:schemeClr val="bg1"/>
              </a:solidFill>
            </a:endParaRPr>
          </a:p>
        </p:txBody>
      </p:sp>
    </p:spTree>
    <p:extLst>
      <p:ext uri="{BB962C8B-B14F-4D97-AF65-F5344CB8AC3E}">
        <p14:creationId xmlns:p14="http://schemas.microsoft.com/office/powerpoint/2010/main" val="127919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GB" sz="4000" dirty="0" smtClean="0"/>
              <a:t>Plan</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fontScale="62500" lnSpcReduction="20000"/>
          </a:bodyPr>
          <a:lstStyle/>
          <a:p>
            <a:r>
              <a:rPr lang="en-US" sz="3200" dirty="0" smtClean="0">
                <a:solidFill>
                  <a:schemeClr val="accent1"/>
                </a:solidFill>
              </a:rPr>
              <a:t>What we are trying to achieve</a:t>
            </a:r>
            <a:endParaRPr lang="en-US" sz="3200" dirty="0">
              <a:solidFill>
                <a:schemeClr val="accent1"/>
              </a:solidFill>
            </a:endParaRPr>
          </a:p>
          <a:p>
            <a:pPr lvl="1"/>
            <a:r>
              <a:rPr lang="en-GB" sz="3200" dirty="0" smtClean="0"/>
              <a:t>The Foundation needs to define a Technical Architecture for the solutions that will support Peter and ultimately feed back out to the wider world.  Once the Technical Architecture is agreed it will be published on the Foundation GitHub and be available to contributors to understand how they can plug their contributions into the eco-system</a:t>
            </a:r>
          </a:p>
          <a:p>
            <a:pPr lvl="1"/>
            <a:r>
              <a:rPr lang="en-GB" sz="3200" b="1" dirty="0" smtClean="0">
                <a:solidFill>
                  <a:schemeClr val="accent1"/>
                </a:solidFill>
              </a:rPr>
              <a:t>Stages</a:t>
            </a:r>
          </a:p>
          <a:p>
            <a:pPr marL="514350" lvl="1" indent="-514350">
              <a:buFont typeface="+mj-lt"/>
              <a:buAutoNum type="arabicPeriod"/>
            </a:pPr>
            <a:r>
              <a:rPr lang="en-GB" sz="3200" dirty="0" smtClean="0"/>
              <a:t>Pre-workshop Sessions</a:t>
            </a:r>
          </a:p>
          <a:p>
            <a:pPr marL="514350" lvl="1" indent="-514350">
              <a:buFont typeface="+mj-lt"/>
              <a:buAutoNum type="arabicPeriod"/>
            </a:pPr>
            <a:r>
              <a:rPr lang="en-GB" sz="3200" dirty="0" smtClean="0"/>
              <a:t>Architecture Workshop 1 – Focussing on Principles and Fundamentals</a:t>
            </a:r>
            <a:endParaRPr lang="en-GB" sz="3200" i="1" dirty="0" smtClean="0">
              <a:solidFill>
                <a:srgbClr val="FF0000"/>
              </a:solidFill>
            </a:endParaRPr>
          </a:p>
          <a:p>
            <a:pPr marL="514350" lvl="1" indent="-514350">
              <a:buFont typeface="+mj-lt"/>
              <a:buAutoNum type="arabicPeriod"/>
            </a:pPr>
            <a:r>
              <a:rPr lang="en-GB" sz="3200" dirty="0" smtClean="0"/>
              <a:t>Architecture Workshop 3 – Architecture Design and Solutions</a:t>
            </a:r>
            <a:r>
              <a:rPr lang="en-GB" sz="3200" i="1" dirty="0" smtClean="0">
                <a:solidFill>
                  <a:srgbClr val="FF0000"/>
                </a:solidFill>
                <a:sym typeface="Wingdings" panose="05000000000000000000" pitchFamily="2" charset="2"/>
              </a:rPr>
              <a:t> </a:t>
            </a:r>
            <a:r>
              <a:rPr lang="en-GB" sz="3200" i="1" dirty="0">
                <a:solidFill>
                  <a:srgbClr val="FF0000"/>
                </a:solidFill>
                <a:sym typeface="Wingdings" panose="05000000000000000000" pitchFamily="2" charset="2"/>
              </a:rPr>
              <a:t>THIS WORKSHOP</a:t>
            </a:r>
            <a:endParaRPr lang="en-GB" sz="3200" dirty="0" smtClean="0"/>
          </a:p>
          <a:p>
            <a:pPr lvl="1"/>
            <a:r>
              <a:rPr lang="en-GB" sz="3200" b="1" dirty="0" smtClean="0">
                <a:solidFill>
                  <a:schemeClr val="accent1"/>
                </a:solidFill>
              </a:rPr>
              <a:t>Rules for the Workshop</a:t>
            </a:r>
          </a:p>
          <a:p>
            <a:pPr marL="514350" lvl="1" indent="-514350">
              <a:buFont typeface="+mj-lt"/>
              <a:buAutoNum type="arabicPeriod"/>
            </a:pPr>
            <a:r>
              <a:rPr lang="en-GB" sz="3200" dirty="0" smtClean="0"/>
              <a:t>What is presented during this session is the ‘as-is’ current view constructed by Jerry, Logan and Steve with inputs from </a:t>
            </a:r>
            <a:r>
              <a:rPr lang="en-GB" sz="3200" dirty="0" err="1" smtClean="0"/>
              <a:t>Sukhi</a:t>
            </a:r>
            <a:r>
              <a:rPr lang="en-GB" sz="3200" dirty="0" smtClean="0"/>
              <a:t> with additions from Workshop 1.  It is NOT cast in stone.  Please challenge.</a:t>
            </a:r>
          </a:p>
          <a:p>
            <a:pPr marL="514350" lvl="1" indent="-514350">
              <a:buFont typeface="+mj-lt"/>
              <a:buAutoNum type="arabicPeriod"/>
            </a:pPr>
            <a:r>
              <a:rPr lang="en-GB" sz="3200" dirty="0" smtClean="0"/>
              <a:t>Every person’s view/opinion is equally valid.  These sessions are a discussion exercise to tease out the latest thinking from the partners and </a:t>
            </a:r>
            <a:r>
              <a:rPr lang="en-GB" sz="3200" dirty="0" err="1" smtClean="0"/>
              <a:t>contributers</a:t>
            </a:r>
            <a:r>
              <a:rPr lang="en-GB" sz="3200" dirty="0" smtClean="0"/>
              <a:t>.</a:t>
            </a:r>
          </a:p>
          <a:p>
            <a:pPr marL="514350" lvl="1" indent="-514350">
              <a:buFont typeface="+mj-lt"/>
              <a:buAutoNum type="arabicPeriod"/>
            </a:pPr>
            <a:r>
              <a:rPr lang="en-GB" sz="3200" dirty="0" smtClean="0"/>
              <a:t>The Foundation will take on board all suggestions/recommendations and use them to build an Architecture based on consensus.</a:t>
            </a:r>
          </a:p>
          <a:p>
            <a:pPr marL="514350" lvl="1" indent="-514350">
              <a:buFont typeface="+mj-lt"/>
              <a:buAutoNum type="arabicPeriod"/>
            </a:pPr>
            <a:r>
              <a:rPr lang="en-GB" sz="3200" dirty="0" smtClean="0"/>
              <a:t>The decision of the Foundation is however final – the Foundation does withhold the right to override any decision made during these workshops. </a:t>
            </a:r>
          </a:p>
          <a:p>
            <a:pPr lvl="1"/>
            <a:endParaRPr lang="en-GB" sz="3200" dirty="0" smtClean="0"/>
          </a:p>
          <a:p>
            <a:pPr marL="0" lvl="2" indent="0">
              <a:buNone/>
            </a:pPr>
            <a:endParaRPr lang="en-GB" sz="3200"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Plan</a:t>
            </a:r>
            <a:endParaRPr lang="en-US" sz="1600" b="1" dirty="0">
              <a:solidFill>
                <a:schemeClr val="bg1"/>
              </a:solidFill>
            </a:endParaRPr>
          </a:p>
        </p:txBody>
      </p:sp>
    </p:spTree>
    <p:extLst>
      <p:ext uri="{BB962C8B-B14F-4D97-AF65-F5344CB8AC3E}">
        <p14:creationId xmlns:p14="http://schemas.microsoft.com/office/powerpoint/2010/main" val="26436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GB" sz="4000" dirty="0" smtClean="0"/>
              <a:t>Workshop 1 Recap</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a:bodyPr>
          <a:lstStyle/>
          <a:p>
            <a:r>
              <a:rPr lang="en-US" sz="2800" dirty="0" smtClean="0">
                <a:solidFill>
                  <a:schemeClr val="accent1"/>
                </a:solidFill>
              </a:rPr>
              <a:t>What key decisions did we make in Workshop 1</a:t>
            </a:r>
            <a:endParaRPr lang="en-US" sz="3200" dirty="0">
              <a:solidFill>
                <a:schemeClr val="accent1"/>
              </a:solidFill>
            </a:endParaRPr>
          </a:p>
          <a:p>
            <a:pPr marL="342900" lvl="1" indent="-342900">
              <a:buFont typeface="Arial" panose="020B0604020202020204" pitchFamily="34" charset="0"/>
              <a:buChar char="•"/>
            </a:pPr>
            <a:r>
              <a:rPr lang="en-GB" sz="3200" dirty="0" smtClean="0"/>
              <a:t>Additional Principles</a:t>
            </a:r>
          </a:p>
          <a:p>
            <a:pPr marL="342900" lvl="1" indent="-342900">
              <a:buFont typeface="Arial" panose="020B0604020202020204" pitchFamily="34" charset="0"/>
              <a:buChar char="•"/>
            </a:pPr>
            <a:r>
              <a:rPr lang="en-GB" sz="3200" dirty="0" smtClean="0"/>
              <a:t>Additional Requirements</a:t>
            </a:r>
          </a:p>
          <a:p>
            <a:pPr marL="342900" lvl="1" indent="-342900">
              <a:buFont typeface="Arial" panose="020B0604020202020204" pitchFamily="34" charset="0"/>
              <a:buChar char="•"/>
            </a:pPr>
            <a:r>
              <a:rPr lang="en-GB" sz="3200" dirty="0" smtClean="0"/>
              <a:t>Any outputs from actions</a:t>
            </a:r>
          </a:p>
          <a:p>
            <a:pPr lvl="1"/>
            <a:endParaRPr lang="en-GB" sz="3200" dirty="0" smtClean="0"/>
          </a:p>
          <a:p>
            <a:pPr marL="0" lvl="2" indent="0">
              <a:buNone/>
            </a:pPr>
            <a:endParaRPr lang="en-GB" sz="3200"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Introductions</a:t>
            </a:r>
            <a:endParaRPr lang="en-US" sz="1600" b="1" dirty="0">
              <a:solidFill>
                <a:schemeClr val="bg1"/>
              </a:solidFill>
            </a:endParaRPr>
          </a:p>
        </p:txBody>
      </p:sp>
    </p:spTree>
    <p:extLst>
      <p:ext uri="{BB962C8B-B14F-4D97-AF65-F5344CB8AC3E}">
        <p14:creationId xmlns:p14="http://schemas.microsoft.com/office/powerpoint/2010/main" val="287426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Foundation Current Thinking</a:t>
            </a:r>
            <a:endParaRPr lang="en-US" dirty="0"/>
          </a:p>
        </p:txBody>
      </p:sp>
      <p:sp>
        <p:nvSpPr>
          <p:cNvPr id="10" name="Subtitle 9"/>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2894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758731"/>
          </a:xfrm>
        </p:spPr>
        <p:txBody>
          <a:bodyPr/>
          <a:lstStyle/>
          <a:p>
            <a:r>
              <a:rPr lang="en-GB" dirty="0" smtClean="0"/>
              <a:t>Key Components</a:t>
            </a:r>
            <a:endParaRPr lang="en-US" dirty="0"/>
          </a:p>
        </p:txBody>
      </p:sp>
      <p:sp>
        <p:nvSpPr>
          <p:cNvPr id="3" name="Content Placeholder 2"/>
          <p:cNvSpPr>
            <a:spLocks noGrp="1"/>
          </p:cNvSpPr>
          <p:nvPr>
            <p:ph idx="1"/>
          </p:nvPr>
        </p:nvSpPr>
        <p:spPr>
          <a:xfrm>
            <a:off x="685799" y="1398495"/>
            <a:ext cx="13258799" cy="5780180"/>
          </a:xfrm>
        </p:spPr>
        <p:txBody>
          <a:bodyPr/>
          <a:lstStyle/>
          <a:p>
            <a:r>
              <a:rPr lang="en-GB" dirty="0" smtClean="0">
                <a:solidFill>
                  <a:schemeClr val="accent1"/>
                </a:solidFill>
              </a:rPr>
              <a:t>What must we define as soon as possible</a:t>
            </a:r>
          </a:p>
          <a:p>
            <a:pPr marL="342900" indent="-342900">
              <a:buFont typeface="Arial" panose="020B0604020202020204" pitchFamily="34" charset="0"/>
              <a:buChar char="•"/>
            </a:pPr>
            <a:r>
              <a:rPr lang="en-GB" b="0" dirty="0" smtClean="0"/>
              <a:t>The Foundation is of the opinion that the following elements and potential technology choices need to be ratified before anything else</a:t>
            </a:r>
          </a:p>
          <a:p>
            <a:pPr marL="571500" lvl="2" indent="-342900"/>
            <a:r>
              <a:rPr lang="en-GB" b="0" dirty="0" smtClean="0"/>
              <a:t>Ratification of the use of a Real Time Event Based Messaging Core</a:t>
            </a:r>
          </a:p>
          <a:p>
            <a:pPr marL="571500" lvl="2" indent="-342900"/>
            <a:r>
              <a:rPr lang="en-GB" dirty="0" smtClean="0"/>
              <a:t>Ratification of the use of Microservices</a:t>
            </a:r>
          </a:p>
          <a:p>
            <a:pPr marL="571500" lvl="2" indent="-342900"/>
            <a:r>
              <a:rPr lang="en-GB" b="0" dirty="0" smtClean="0"/>
              <a:t>Identification of Storage/Database Types and Technology Selections which will underpin the above</a:t>
            </a:r>
          </a:p>
          <a:p>
            <a:pPr marL="342900" lvl="1" indent="-342900">
              <a:buFont typeface="Arial" panose="020B0604020202020204" pitchFamily="34" charset="0"/>
              <a:buChar char="•"/>
            </a:pPr>
            <a:r>
              <a:rPr lang="en-GB" dirty="0" smtClean="0"/>
              <a:t>Additional elements open for discussion – e.g. Operating Systems, Data Architecture</a:t>
            </a:r>
          </a:p>
          <a:p>
            <a:pPr marL="342900" lvl="1" indent="-342900">
              <a:buFont typeface="Arial" panose="020B0604020202020204" pitchFamily="34" charset="0"/>
              <a:buChar char="•"/>
            </a:pPr>
            <a:r>
              <a:rPr lang="en-GB" b="0" dirty="0" smtClean="0"/>
              <a:t>Once we have agreed a ‘short-list’ in each element category, a virtual ‘Beauty Parade’ will be constructed which will document how and why the Foundation made a technology selection from the relevant short list.</a:t>
            </a:r>
            <a:endParaRPr lang="en-US" b="0" dirty="0"/>
          </a:p>
        </p:txBody>
      </p:sp>
      <p:sp>
        <p:nvSpPr>
          <p:cNvPr id="5"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Concepts</a:t>
            </a:r>
            <a:endParaRPr lang="en-US" sz="1600" b="1" dirty="0">
              <a:solidFill>
                <a:schemeClr val="bg1"/>
              </a:solidFill>
            </a:endParaRPr>
          </a:p>
        </p:txBody>
      </p:sp>
      <p:sp>
        <p:nvSpPr>
          <p:cNvPr id="4" name="TextBox 3"/>
          <p:cNvSpPr txBox="1"/>
          <p:nvPr/>
        </p:nvSpPr>
        <p:spPr>
          <a:xfrm>
            <a:off x="1214718" y="4172693"/>
            <a:ext cx="11434482" cy="369332"/>
          </a:xfrm>
          <a:prstGeom prst="rect">
            <a:avLst/>
          </a:prstGeom>
          <a:noFill/>
          <a:ln>
            <a:solidFill>
              <a:srgbClr val="FF0000"/>
            </a:solidFill>
          </a:ln>
        </p:spPr>
        <p:txBody>
          <a:bodyPr wrap="square" rtlCol="0">
            <a:spAutoFit/>
          </a:bodyPr>
          <a:lstStyle/>
          <a:p>
            <a:pPr algn="l">
              <a:lnSpc>
                <a:spcPct val="90000"/>
              </a:lnSpc>
              <a:spcAft>
                <a:spcPts val="400"/>
              </a:spcAft>
            </a:pPr>
            <a:r>
              <a:rPr lang="en-GB" sz="2000" dirty="0" smtClean="0">
                <a:solidFill>
                  <a:srgbClr val="FF0000"/>
                </a:solidFill>
              </a:rPr>
              <a:t>Data Retention Policy.  Securing Data going forwards (Job Zero). Action ask providers what this is!</a:t>
            </a:r>
          </a:p>
        </p:txBody>
      </p:sp>
      <p:sp>
        <p:nvSpPr>
          <p:cNvPr id="6" name="TextBox 5"/>
          <p:cNvSpPr txBox="1"/>
          <p:nvPr/>
        </p:nvSpPr>
        <p:spPr>
          <a:xfrm>
            <a:off x="681316" y="5432612"/>
            <a:ext cx="12272682" cy="1631216"/>
          </a:xfrm>
          <a:prstGeom prst="rect">
            <a:avLst/>
          </a:prstGeom>
          <a:noFill/>
          <a:ln>
            <a:solidFill>
              <a:srgbClr val="FF0000"/>
            </a:solidFill>
          </a:ln>
        </p:spPr>
        <p:txBody>
          <a:bodyPr wrap="square" rtlCol="0">
            <a:spAutoFit/>
          </a:bodyPr>
          <a:lstStyle/>
          <a:p>
            <a:pPr algn="l">
              <a:lnSpc>
                <a:spcPct val="90000"/>
              </a:lnSpc>
              <a:spcAft>
                <a:spcPts val="400"/>
              </a:spcAft>
            </a:pPr>
            <a:r>
              <a:rPr lang="en-GB" sz="2000" dirty="0" smtClean="0">
                <a:solidFill>
                  <a:srgbClr val="FF0000"/>
                </a:solidFill>
              </a:rPr>
              <a:t>Data Arch across Edge Devices, consolidation point on network (Wheelchair n/c, House n/w if conn)</a:t>
            </a:r>
          </a:p>
          <a:p>
            <a:pPr algn="l">
              <a:lnSpc>
                <a:spcPct val="90000"/>
              </a:lnSpc>
              <a:spcAft>
                <a:spcPts val="400"/>
              </a:spcAft>
            </a:pPr>
            <a:r>
              <a:rPr lang="en-GB" sz="2000" dirty="0" smtClean="0">
                <a:solidFill>
                  <a:srgbClr val="FF0000"/>
                </a:solidFill>
              </a:rPr>
              <a:t>Data push from W/C to House (or cloud) is it timed or ‘on connection’? (see if </a:t>
            </a:r>
            <a:r>
              <a:rPr lang="en-GB" sz="2000" dirty="0" err="1" smtClean="0">
                <a:solidFill>
                  <a:srgbClr val="FF0000"/>
                </a:solidFill>
              </a:rPr>
              <a:t>Robodrive</a:t>
            </a:r>
            <a:r>
              <a:rPr lang="en-GB" sz="2000" dirty="0" smtClean="0">
                <a:solidFill>
                  <a:srgbClr val="FF0000"/>
                </a:solidFill>
              </a:rPr>
              <a:t> have answer)</a:t>
            </a:r>
          </a:p>
          <a:p>
            <a:pPr algn="l">
              <a:lnSpc>
                <a:spcPct val="90000"/>
              </a:lnSpc>
              <a:spcAft>
                <a:spcPts val="400"/>
              </a:spcAft>
            </a:pPr>
            <a:r>
              <a:rPr lang="en-GB" sz="2000" dirty="0" smtClean="0">
                <a:solidFill>
                  <a:srgbClr val="FF0000"/>
                </a:solidFill>
              </a:rPr>
              <a:t>Consider adding to the bed network – similar or subset of wheelchair solution – some stuff could stay on chair (avatar and speaker)</a:t>
            </a:r>
          </a:p>
          <a:p>
            <a:pPr algn="l">
              <a:lnSpc>
                <a:spcPct val="90000"/>
              </a:lnSpc>
              <a:spcAft>
                <a:spcPts val="400"/>
              </a:spcAft>
            </a:pPr>
            <a:r>
              <a:rPr lang="en-GB" sz="2000" dirty="0" smtClean="0">
                <a:solidFill>
                  <a:srgbClr val="FF0000"/>
                </a:solidFill>
              </a:rPr>
              <a:t>Congested network spectrum?</a:t>
            </a:r>
          </a:p>
        </p:txBody>
      </p:sp>
    </p:spTree>
    <p:extLst>
      <p:ext uri="{BB962C8B-B14F-4D97-AF65-F5344CB8AC3E}">
        <p14:creationId xmlns:p14="http://schemas.microsoft.com/office/powerpoint/2010/main" val="420562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Presentation6" id="{35C630C9-49BB-4E7C-A243-2C4F4AECC035}" vid="{970FDFF9-AA6E-4019-935A-1BD74BA3BC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05D101FC3F86429C7AF80248ABEAF0" ma:contentTypeVersion="9" ma:contentTypeDescription="Create a new document." ma:contentTypeScope="" ma:versionID="d29063af767195a4210e767f02794e50">
  <xsd:schema xmlns:xsd="http://www.w3.org/2001/XMLSchema" xmlns:xs="http://www.w3.org/2001/XMLSchema" xmlns:p="http://schemas.microsoft.com/office/2006/metadata/properties" xmlns:ns2="c8c267b2-afad-408d-b078-7d186e0626d5" xmlns:ns3="a6aa3354-2149-471b-a8f1-da6fe52a295d" targetNamespace="http://schemas.microsoft.com/office/2006/metadata/properties" ma:root="true" ma:fieldsID="9fe3c9e6a254a3908b51ef5f351b0aa0" ns2:_="" ns3:_="">
    <xsd:import namespace="c8c267b2-afad-408d-b078-7d186e0626d5"/>
    <xsd:import namespace="a6aa3354-2149-471b-a8f1-da6fe52a295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c267b2-afad-408d-b078-7d186e062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aa3354-2149-471b-a8f1-da6fe52a295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ACE159-3AA3-47F1-A8D8-2E2E98B524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c267b2-afad-408d-b078-7d186e0626d5"/>
    <ds:schemaRef ds:uri="a6aa3354-2149-471b-a8f1-da6fe52a29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28B936-EA1C-48B3-9BAE-D7F61E6D01D9}">
  <ds:schemaRefs>
    <ds:schemaRef ds:uri="http://purl.org/dc/terms/"/>
    <ds:schemaRef ds:uri="http://schemas.microsoft.com/office/2006/metadata/properties"/>
    <ds:schemaRef ds:uri="http://schemas.microsoft.com/office/2006/documentManagement/types"/>
    <ds:schemaRef ds:uri="c8c267b2-afad-408d-b078-7d186e0626d5"/>
    <ds:schemaRef ds:uri="http://purl.org/dc/elements/1.1/"/>
    <ds:schemaRef ds:uri="http://purl.org/dc/dcmitype/"/>
    <ds:schemaRef ds:uri="a6aa3354-2149-471b-a8f1-da6fe52a295d"/>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06A3167-B53D-4528-921B-D975509873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DXC_Delivering Excellence Template_060321</Template>
  <TotalTime>0</TotalTime>
  <Words>2416</Words>
  <Application>Microsoft Office PowerPoint</Application>
  <PresentationFormat>Custom</PresentationFormat>
  <Paragraphs>287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Wingdings</vt:lpstr>
      <vt:lpstr>DXC</vt:lpstr>
      <vt:lpstr>The Scott Morgan Foundation Technology Architecture Workshop 2</vt:lpstr>
      <vt:lpstr>Contents</vt:lpstr>
      <vt:lpstr>Overview and Introductions</vt:lpstr>
      <vt:lpstr>Overview</vt:lpstr>
      <vt:lpstr>Introductions</vt:lpstr>
      <vt:lpstr>Plan</vt:lpstr>
      <vt:lpstr>Workshop 1 Recap</vt:lpstr>
      <vt:lpstr>Foundation Current Thinking</vt:lpstr>
      <vt:lpstr>Key Components</vt:lpstr>
      <vt:lpstr>Beauty Parade</vt:lpstr>
      <vt:lpstr>Messaging Core – Product Options</vt:lpstr>
      <vt:lpstr>Messaging Core – Kafka</vt:lpstr>
      <vt:lpstr>Messaging Core – Kafka Code Access</vt:lpstr>
      <vt:lpstr>Messaging Core Options - Discussion</vt:lpstr>
      <vt:lpstr>Microservices</vt:lpstr>
      <vt:lpstr>Microservices</vt:lpstr>
      <vt:lpstr>Microservices – Discussion</vt:lpstr>
      <vt:lpstr>Databases</vt:lpstr>
      <vt:lpstr>Databases – Mongo DB</vt:lpstr>
      <vt:lpstr>Databases and Messaging Core</vt:lpstr>
      <vt:lpstr>Databases – Discussion</vt:lpstr>
      <vt:lpstr>Operating Systems</vt:lpstr>
      <vt:lpstr>Final Discussion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2021-06-18T11:20:00Z</dcterms:created>
  <dcterms:modified xsi:type="dcterms:W3CDTF">2021-10-01T16:12:39Z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0x0101006505D101FC3F86429C7AF80248ABEAF0</vt:lpwstr>
  </property>
</Properties>
</file>