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icrosoft Sans Serif" panose="020B0604020202020204" pitchFamily="34" charset="0"/>
      <p:regular r:id="rId23"/>
    </p:embeddedFont>
    <p:embeddedFont>
      <p:font typeface="Comfortaa" panose="020B0604020202020204" charset="0"/>
      <p:regular r:id="rId24"/>
      <p:bold r:id="rId25"/>
    </p:embeddedFon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60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07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fc661de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cfc661de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04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cfc661de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cfc661de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694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cfc661de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cfc661de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03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fc661de4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cfc661de4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4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cfc661de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cfc661de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404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cfc661de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cfc661de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3088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cfc661de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cfc661de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012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cfc661de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cfc661de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cfc661de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cfc661de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097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fc661de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fc661de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86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fc661d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fc661d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45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cfc661de4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cfc661de4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001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fb3951da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fb3951da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612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fb3951da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cfb3951da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368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fb3951da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fb3951da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4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fb3951da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fb3951da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16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cfc661de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cfc661de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09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cfc661de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cfc661de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fc661de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cfc661de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80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90395" y="1655175"/>
            <a:ext cx="8520600" cy="1674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 smtClean="0"/>
              <a:t>Stepena </a:t>
            </a:r>
            <a:r>
              <a:rPr lang="en" sz="3580"/>
              <a:t>iteracija za nalaženje dominantne svojstvene vrijednosti</a:t>
            </a:r>
            <a:endParaRPr sz="3580"/>
          </a:p>
        </p:txBody>
      </p:sp>
      <p:sp>
        <p:nvSpPr>
          <p:cNvPr id="55" name="Google Shape;55;p13"/>
          <p:cNvSpPr txBox="1"/>
          <p:nvPr/>
        </p:nvSpPr>
        <p:spPr>
          <a:xfrm>
            <a:off x="8146475" y="1876300"/>
            <a:ext cx="102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30825" y="1655175"/>
            <a:ext cx="423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963" y="103763"/>
            <a:ext cx="1021200" cy="88421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043650" y="4272975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50">
              <a:solidFill>
                <a:srgbClr val="15141D"/>
              </a:solidFill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405428" y="4051150"/>
            <a:ext cx="3681600" cy="6033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Čabarkapa Đorđe 5/24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Miletić Rajan         7/24</a:t>
            </a:r>
            <a:endParaRPr sz="1800"/>
          </a:p>
        </p:txBody>
      </p:sp>
      <p:sp>
        <p:nvSpPr>
          <p:cNvPr id="13" name="TextBox 12"/>
          <p:cNvSpPr txBox="1"/>
          <p:nvPr/>
        </p:nvSpPr>
        <p:spPr>
          <a:xfrm>
            <a:off x="290945" y="1073250"/>
            <a:ext cx="86452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i="1" smtClean="0">
                <a:solidFill>
                  <a:schemeClr val="tx1"/>
                </a:solidFill>
                <a:latin typeface="Comfortaa" panose="020B0604020202020204" charset="0"/>
                <a:ea typeface="Microsoft Sans Serif" panose="020B0604020202020204" pitchFamily="34" charset="0"/>
                <a:cs typeface="Poppins"/>
                <a:sym typeface="Poppins"/>
              </a:rPr>
              <a:t>PRIRODNO–MATEMATIČKI FAKULTET</a:t>
            </a:r>
            <a:br>
              <a:rPr lang="en-US" sz="1600" i="1" smtClean="0">
                <a:solidFill>
                  <a:schemeClr val="tx1"/>
                </a:solidFill>
                <a:latin typeface="Comfortaa" panose="020B0604020202020204" charset="0"/>
                <a:ea typeface="Microsoft Sans Serif" panose="020B0604020202020204" pitchFamily="34" charset="0"/>
                <a:cs typeface="Poppins"/>
                <a:sym typeface="Poppins"/>
              </a:rPr>
            </a:br>
            <a:r>
              <a:rPr lang="en-US" sz="1600" i="1" smtClean="0">
                <a:solidFill>
                  <a:schemeClr val="tx1"/>
                </a:solidFill>
                <a:latin typeface="Comfortaa" panose="020B0604020202020204" charset="0"/>
                <a:ea typeface="Microsoft Sans Serif" panose="020B0604020202020204" pitchFamily="34" charset="0"/>
                <a:cs typeface="Poppins"/>
                <a:sym typeface="Poppins"/>
              </a:rPr>
              <a:t>Računarstvo i informacione tehnologije</a:t>
            </a:r>
          </a:p>
          <a:p>
            <a:pPr lvl="0" algn="ctr"/>
            <a:r>
              <a:rPr lang="en-US" sz="1600" i="1" smtClean="0">
                <a:solidFill>
                  <a:schemeClr val="tx1"/>
                </a:solidFill>
                <a:latin typeface="Comfortaa" panose="020B0604020202020204" charset="0"/>
                <a:ea typeface="Microsoft Sans Serif" panose="020B0604020202020204" pitchFamily="34" charset="0"/>
                <a:cs typeface="Poppins"/>
                <a:sym typeface="Poppins"/>
              </a:rPr>
              <a:t>Paralelno programiranje</a:t>
            </a:r>
            <a:endParaRPr lang="sr-Latn-ME" sz="1600" i="1" smtClean="0">
              <a:solidFill>
                <a:schemeClr val="tx1"/>
              </a:solidFill>
              <a:latin typeface="Comfortaa" panose="020B0604020202020204" charset="0"/>
              <a:ea typeface="Microsoft Sans Serif" panose="020B0604020202020204" pitchFamily="34" charset="0"/>
              <a:cs typeface="Poppins"/>
              <a:sym typeface="Poppins"/>
            </a:endParaRPr>
          </a:p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265400" y="35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Računanje imenioca </a:t>
            </a:r>
            <a:r>
              <a:rPr lang="en"/>
              <a:t>Rayleigh-ovog količnika: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2" title="Screenshot 2025-05-21 at 18.18.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00" y="1121913"/>
            <a:ext cx="8832299" cy="34775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311700" y="326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Sekvencijalna implementacija algoritma:</a:t>
            </a:r>
            <a:endParaRPr/>
          </a:p>
        </p:txBody>
      </p:sp>
      <p:pic>
        <p:nvPicPr>
          <p:cNvPr id="130" name="Google Shape;130;p23" title="Screenshot 2025-05-21 at 18.18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5" y="1585424"/>
            <a:ext cx="8736050" cy="24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1615"/>
          <a:stretch/>
        </p:blipFill>
        <p:spPr>
          <a:xfrm>
            <a:off x="0" y="132972"/>
            <a:ext cx="9129823" cy="46632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93" y="1058780"/>
            <a:ext cx="8559065" cy="29272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35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Paralelna implementacija:</a:t>
            </a:r>
            <a:endParaRPr/>
          </a:p>
        </p:txBody>
      </p:sp>
      <p:pic>
        <p:nvPicPr>
          <p:cNvPr id="151" name="Google Shape;151;p26" title="Screenshot 2025-05-21 at 18.19.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824" y="1019600"/>
            <a:ext cx="6350351" cy="39701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47" y="0"/>
            <a:ext cx="675232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35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Kreiranje matrice:</a:t>
            </a:r>
            <a:endParaRPr/>
          </a:p>
        </p:txBody>
      </p:sp>
      <p:pic>
        <p:nvPicPr>
          <p:cNvPr id="165" name="Google Shape;165;p28" title="Screenshot 2025-05-25 at 20.26.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25" y="1152487"/>
            <a:ext cx="8392924" cy="375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 title="Screenshot 2025-05-21 at 18.20.2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0175" y="3298775"/>
            <a:ext cx="3759575" cy="177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title"/>
          </p:nvPr>
        </p:nvSpPr>
        <p:spPr>
          <a:xfrm>
            <a:off x="311700" y="350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test:</a:t>
            </a:r>
            <a:endParaRPr/>
          </a:p>
        </p:txBody>
      </p:sp>
      <p:sp>
        <p:nvSpPr>
          <p:cNvPr id="172" name="Google Shape;172;p29"/>
          <p:cNvSpPr txBox="1">
            <a:spLocks noGrp="1"/>
          </p:cNvSpPr>
          <p:nvPr>
            <p:ph type="body" idx="1"/>
          </p:nvPr>
        </p:nvSpPr>
        <p:spPr>
          <a:xfrm>
            <a:off x="215525" y="838517"/>
            <a:ext cx="3635400" cy="40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●"/>
            </a:pPr>
            <a:r>
              <a:rPr lang="en" sz="1142" smtClean="0">
                <a:solidFill>
                  <a:schemeClr val="dk1"/>
                </a:solidFill>
              </a:rPr>
              <a:t>Kreiranje slučajne simetrične matrice dimenzije </a:t>
            </a:r>
            <a:r>
              <a:rPr lang="en" sz="1142" i="1">
                <a:solidFill>
                  <a:schemeClr val="dk1"/>
                </a:solidFill>
              </a:rPr>
              <a:t>N</a:t>
            </a:r>
            <a:r>
              <a:rPr lang="en" sz="1142">
                <a:solidFill>
                  <a:schemeClr val="dk1"/>
                </a:solidFill>
              </a:rPr>
              <a:t> </a:t>
            </a:r>
            <a:endParaRPr sz="1142">
              <a:solidFill>
                <a:schemeClr val="dk1"/>
              </a:solidFill>
            </a:endParaRPr>
          </a:p>
          <a:p>
            <a:pPr marL="457200" lvl="0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●"/>
            </a:pPr>
            <a:r>
              <a:rPr lang="en" sz="1142" smtClean="0">
                <a:solidFill>
                  <a:schemeClr val="dk1"/>
                </a:solidFill>
              </a:rPr>
              <a:t>Alociranje memorije </a:t>
            </a:r>
            <a:r>
              <a:rPr lang="en" sz="1142">
                <a:solidFill>
                  <a:schemeClr val="dk1"/>
                </a:solidFill>
              </a:rPr>
              <a:t>za </a:t>
            </a:r>
            <a:r>
              <a:rPr lang="en" sz="1142" smtClean="0">
                <a:solidFill>
                  <a:schemeClr val="dk1"/>
                </a:solidFill>
              </a:rPr>
              <a:t>svojstveni </a:t>
            </a:r>
            <a:r>
              <a:rPr lang="en" sz="1142">
                <a:solidFill>
                  <a:schemeClr val="dk1"/>
                </a:solidFill>
              </a:rPr>
              <a:t>vektor i vrijednost</a:t>
            </a:r>
            <a:br>
              <a:rPr lang="en" sz="1142">
                <a:solidFill>
                  <a:schemeClr val="dk1"/>
                </a:solidFill>
              </a:rPr>
            </a:br>
            <a:endParaRPr sz="1142">
              <a:solidFill>
                <a:schemeClr val="dk1"/>
              </a:solidFill>
            </a:endParaRPr>
          </a:p>
          <a:p>
            <a:pPr marL="457200" lvl="0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●"/>
            </a:pPr>
            <a:r>
              <a:rPr lang="en" sz="1142" b="1" smtClean="0">
                <a:solidFill>
                  <a:schemeClr val="dk1"/>
                </a:solidFill>
              </a:rPr>
              <a:t>NUM_TRIALS</a:t>
            </a:r>
            <a:r>
              <a:rPr lang="en" sz="1142" smtClean="0">
                <a:solidFill>
                  <a:schemeClr val="dk1"/>
                </a:solidFill>
              </a:rPr>
              <a:t> </a:t>
            </a:r>
            <a:r>
              <a:rPr lang="en" sz="1142">
                <a:solidFill>
                  <a:schemeClr val="dk1"/>
                </a:solidFill>
              </a:rPr>
              <a:t>ponavljanja:</a:t>
            </a:r>
            <a:br>
              <a:rPr lang="en" sz="1142">
                <a:solidFill>
                  <a:schemeClr val="dk1"/>
                </a:solidFill>
              </a:rPr>
            </a:br>
            <a:endParaRPr sz="1142">
              <a:solidFill>
                <a:schemeClr val="dk1"/>
              </a:solidFill>
            </a:endParaRPr>
          </a:p>
          <a:p>
            <a:pPr marL="914400" lvl="1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○"/>
            </a:pPr>
            <a:r>
              <a:rPr lang="en" sz="1142" smtClean="0">
                <a:solidFill>
                  <a:schemeClr val="dk1"/>
                </a:solidFill>
              </a:rPr>
              <a:t>Mjerenje vremena sekvencijalne </a:t>
            </a:r>
            <a:r>
              <a:rPr lang="en" sz="1142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power_iteration_sequential</a:t>
            </a:r>
            <a:br>
              <a:rPr lang="en" sz="1142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42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○"/>
            </a:pPr>
            <a:r>
              <a:rPr lang="en" sz="1142" smtClean="0">
                <a:solidFill>
                  <a:schemeClr val="dk1"/>
                </a:solidFill>
              </a:rPr>
              <a:t>Mjerenje</a:t>
            </a:r>
            <a:r>
              <a:rPr lang="en" sz="1142" smtClean="0">
                <a:solidFill>
                  <a:schemeClr val="dk1"/>
                </a:solidFill>
              </a:rPr>
              <a:t> vremena </a:t>
            </a:r>
            <a:r>
              <a:rPr lang="en" sz="1142">
                <a:solidFill>
                  <a:schemeClr val="dk1"/>
                </a:solidFill>
              </a:rPr>
              <a:t>paralelne </a:t>
            </a:r>
            <a:r>
              <a:rPr lang="en" sz="1142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power_iteration_parallel</a:t>
            </a:r>
            <a:br>
              <a:rPr lang="en" sz="1142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42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●"/>
            </a:pPr>
            <a:r>
              <a:rPr lang="en" sz="1142" smtClean="0">
                <a:solidFill>
                  <a:schemeClr val="dk1"/>
                </a:solidFill>
              </a:rPr>
              <a:t>Ra</a:t>
            </a:r>
            <a:r>
              <a:rPr lang="sr-Latn-ME" sz="1142" smtClean="0">
                <a:solidFill>
                  <a:schemeClr val="dk1"/>
                </a:solidFill>
              </a:rPr>
              <a:t>č</a:t>
            </a:r>
            <a:r>
              <a:rPr lang="en" sz="1142" smtClean="0">
                <a:solidFill>
                  <a:schemeClr val="dk1"/>
                </a:solidFill>
              </a:rPr>
              <a:t>unanje </a:t>
            </a:r>
            <a:r>
              <a:rPr lang="en" sz="1142" smtClean="0">
                <a:solidFill>
                  <a:schemeClr val="dk1"/>
                </a:solidFill>
              </a:rPr>
              <a:t>prosječn</a:t>
            </a:r>
            <a:r>
              <a:rPr lang="sr-Latn-ME" sz="1142" smtClean="0">
                <a:solidFill>
                  <a:schemeClr val="dk1"/>
                </a:solidFill>
              </a:rPr>
              <a:t>ih</a:t>
            </a:r>
            <a:r>
              <a:rPr lang="en" sz="1142" smtClean="0">
                <a:solidFill>
                  <a:schemeClr val="dk1"/>
                </a:solidFill>
              </a:rPr>
              <a:t> </a:t>
            </a:r>
            <a:r>
              <a:rPr lang="en" sz="1142">
                <a:solidFill>
                  <a:schemeClr val="dk1"/>
                </a:solidFill>
              </a:rPr>
              <a:t>vremena i </a:t>
            </a:r>
            <a:r>
              <a:rPr lang="en" sz="1142" smtClean="0">
                <a:solidFill>
                  <a:schemeClr val="dk1"/>
                </a:solidFill>
              </a:rPr>
              <a:t>ubrzanja(speedup)</a:t>
            </a:r>
            <a:r>
              <a:rPr lang="en" sz="1142" b="1" smtClean="0">
                <a:solidFill>
                  <a:schemeClr val="dk1"/>
                </a:solidFill>
              </a:rPr>
              <a:t> </a:t>
            </a:r>
            <a:r>
              <a:rPr lang="en" sz="1142">
                <a:solidFill>
                  <a:schemeClr val="dk1"/>
                </a:solidFill>
              </a:rPr>
              <a:t>= </a:t>
            </a:r>
            <a:r>
              <a:rPr lang="en" sz="1142" smtClean="0">
                <a:solidFill>
                  <a:schemeClr val="dk1"/>
                </a:solidFill>
              </a:rPr>
              <a:t>time_seq </a:t>
            </a:r>
            <a:r>
              <a:rPr lang="en" sz="1142">
                <a:solidFill>
                  <a:schemeClr val="dk1"/>
                </a:solidFill>
              </a:rPr>
              <a:t>/ </a:t>
            </a:r>
            <a:r>
              <a:rPr lang="en" sz="1142" smtClean="0">
                <a:solidFill>
                  <a:schemeClr val="dk1"/>
                </a:solidFill>
              </a:rPr>
              <a:t>time_omp</a:t>
            </a:r>
            <a:r>
              <a:rPr lang="en" sz="1142" b="1">
                <a:solidFill>
                  <a:schemeClr val="dk1"/>
                </a:solidFill>
              </a:rPr>
              <a:t/>
            </a:r>
            <a:br>
              <a:rPr lang="en" sz="1142" b="1">
                <a:solidFill>
                  <a:schemeClr val="dk1"/>
                </a:solidFill>
              </a:rPr>
            </a:br>
            <a:r>
              <a:rPr lang="en" sz="1142">
                <a:solidFill>
                  <a:schemeClr val="dk1"/>
                </a:solidFill>
              </a:rPr>
              <a:t/>
            </a:r>
            <a:br>
              <a:rPr lang="en" sz="1142">
                <a:solidFill>
                  <a:schemeClr val="dk1"/>
                </a:solidFill>
              </a:rPr>
            </a:br>
            <a:endParaRPr sz="1142">
              <a:solidFill>
                <a:schemeClr val="dk1"/>
              </a:solidFill>
            </a:endParaRPr>
          </a:p>
          <a:p>
            <a:pPr marL="457200" lvl="0" indent="-30115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Char char="●"/>
            </a:pPr>
            <a:r>
              <a:rPr lang="en" sz="1142" smtClean="0">
                <a:solidFill>
                  <a:schemeClr val="dk1"/>
                </a:solidFill>
              </a:rPr>
              <a:t>Oslobo</a:t>
            </a:r>
            <a:r>
              <a:rPr lang="sr-Latn-ME" sz="1142" smtClean="0">
                <a:solidFill>
                  <a:schemeClr val="dk1"/>
                </a:solidFill>
              </a:rPr>
              <a:t>đanje</a:t>
            </a:r>
            <a:r>
              <a:rPr lang="en" sz="1142" smtClean="0">
                <a:solidFill>
                  <a:schemeClr val="dk1"/>
                </a:solidFill>
              </a:rPr>
              <a:t> vektor</a:t>
            </a:r>
            <a:r>
              <a:rPr lang="sr-Latn-ME" sz="1142" smtClean="0">
                <a:solidFill>
                  <a:schemeClr val="dk1"/>
                </a:solidFill>
              </a:rPr>
              <a:t>a</a:t>
            </a:r>
            <a:r>
              <a:rPr lang="en" sz="1142" smtClean="0">
                <a:solidFill>
                  <a:schemeClr val="dk1"/>
                </a:solidFill>
              </a:rPr>
              <a:t> </a:t>
            </a:r>
            <a:r>
              <a:rPr lang="en" sz="1142">
                <a:solidFill>
                  <a:schemeClr val="dk1"/>
                </a:solidFill>
              </a:rPr>
              <a:t>i </a:t>
            </a:r>
            <a:r>
              <a:rPr lang="en" sz="1142" smtClean="0">
                <a:solidFill>
                  <a:schemeClr val="dk1"/>
                </a:solidFill>
              </a:rPr>
              <a:t>matric</a:t>
            </a:r>
            <a:r>
              <a:rPr lang="sr-Latn-ME" sz="1142" smtClean="0">
                <a:solidFill>
                  <a:schemeClr val="dk1"/>
                </a:solidFill>
              </a:rPr>
              <a:t>e</a:t>
            </a:r>
            <a:endParaRPr sz="705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35" y="0"/>
            <a:ext cx="5304540" cy="481839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36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Benchmark:</a:t>
            </a:r>
            <a:endParaRPr/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1"/>
          </p:nvPr>
        </p:nvSpPr>
        <p:spPr>
          <a:xfrm>
            <a:off x="196775" y="1152475"/>
            <a:ext cx="3680700" cy="3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8" b="1">
                <a:solidFill>
                  <a:schemeClr val="dk1"/>
                </a:solidFill>
              </a:rPr>
              <a:t>CPU:</a:t>
            </a:r>
            <a:r>
              <a:rPr lang="en" sz="2808">
                <a:solidFill>
                  <a:schemeClr val="dk1"/>
                </a:solidFill>
              </a:rPr>
              <a:t> Apple M1, 8-core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8" b="1">
                <a:solidFill>
                  <a:schemeClr val="dk1"/>
                </a:solidFill>
              </a:rPr>
              <a:t>Memorija:</a:t>
            </a:r>
            <a:r>
              <a:rPr lang="en" sz="2808">
                <a:solidFill>
                  <a:schemeClr val="dk1"/>
                </a:solidFill>
              </a:rPr>
              <a:t> 16 GB “Unified Memory” (LPDDR4X, 68 GB/s)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8" b="1">
                <a:solidFill>
                  <a:schemeClr val="dk1"/>
                </a:solidFill>
              </a:rPr>
              <a:t>OS:</a:t>
            </a:r>
            <a:r>
              <a:rPr lang="en" sz="2808">
                <a:solidFill>
                  <a:schemeClr val="dk1"/>
                </a:solidFill>
              </a:rPr>
              <a:t> macOS 14 Sonoma (arm64)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8" b="1">
                <a:solidFill>
                  <a:schemeClr val="dk1"/>
                </a:solidFill>
              </a:rPr>
              <a:t>Kompajler</a:t>
            </a:r>
            <a:r>
              <a:rPr lang="en" sz="2808">
                <a:solidFill>
                  <a:schemeClr val="dk1"/>
                </a:solidFill>
              </a:rPr>
              <a:t>: gcc-14</a:t>
            </a:r>
            <a:endParaRPr sz="2808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16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gcc-14</a:t>
            </a:r>
            <a:r>
              <a:rPr lang="en" sz="241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1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-fopenmp</a:t>
            </a:r>
            <a:r>
              <a:rPr lang="en" sz="241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1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r>
              <a:rPr lang="en" sz="241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16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 sz="2416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16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power_benchmark</a:t>
            </a:r>
            <a:endParaRPr sz="2416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80" name="Google Shape;180;p30" title="Screenshot 2025-05-25 at 20.37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025" y="36375"/>
            <a:ext cx="4923424" cy="5070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1" title="graf_vremena_speed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600" y="287313"/>
            <a:ext cx="7614793" cy="45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 idx="4294967295"/>
          </p:nvPr>
        </p:nvSpPr>
        <p:spPr>
          <a:xfrm>
            <a:off x="311700" y="34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Koraci implementacije: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62975" y="1217371"/>
            <a:ext cx="79404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smtClean="0">
                <a:solidFill>
                  <a:schemeClr val="dk1"/>
                </a:solidFill>
              </a:rPr>
              <a:t>Biranje n</a:t>
            </a:r>
            <a:r>
              <a:rPr lang="en" sz="1800" smtClean="0">
                <a:solidFill>
                  <a:schemeClr val="dk1"/>
                </a:solidFill>
              </a:rPr>
              <a:t>asumičnog vektora  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Množenje </a:t>
            </a:r>
            <a:r>
              <a:rPr lang="en" sz="1800" smtClean="0">
                <a:solidFill>
                  <a:schemeClr val="dk1"/>
                </a:solidFill>
              </a:rPr>
              <a:t>matrice </a:t>
            </a:r>
            <a:r>
              <a:rPr lang="en" sz="1800">
                <a:solidFill>
                  <a:schemeClr val="dk1"/>
                </a:solidFill>
              </a:rPr>
              <a:t>A sa vektorom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Normalizacija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Provjera konvergencije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Aproksimacija dominantne svojstvene vrijednosti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1"/>
                </a:solidFill>
              </a:rPr>
              <a:t>Hvala na pažnji!</a:t>
            </a:r>
            <a:endParaRPr sz="4800">
              <a:solidFill>
                <a:schemeClr val="dk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47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Množenje matrice i </a:t>
            </a:r>
            <a:r>
              <a:rPr lang="en" smtClean="0"/>
              <a:t>vektora :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 title="Screenshot 2025-05-21 at 18.17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5" y="1094600"/>
            <a:ext cx="8922850" cy="38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34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Množenje matrice i </a:t>
            </a:r>
            <a:r>
              <a:rPr lang="en" smtClean="0"/>
              <a:t>vektora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 title="Screenshot 2025-05-21 at 18.17.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6300"/>
            <a:ext cx="8130726" cy="40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 title="Screenshot 2025-05-21 at 18.17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30" y="1179976"/>
            <a:ext cx="754714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34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Izračunavanje globalne norme: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Screenshot 2025-05-21 at 18.17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851"/>
            <a:ext cx="7802150" cy="350962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347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Izračunavanje globalne norme: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90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Normalizacija: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2" name="Google Shape;102;p19" title="Screenshot 2025-05-21 at 18.17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00" y="995600"/>
            <a:ext cx="8740249" cy="373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36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Normalizacija:</a:t>
            </a:r>
            <a:endParaRPr/>
          </a:p>
        </p:txBody>
      </p:sp>
      <p:pic>
        <p:nvPicPr>
          <p:cNvPr id="109" name="Google Shape;109;p20" title="Screenshot 2025-05-21 at 18.17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237" y="1074350"/>
            <a:ext cx="7319525" cy="36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11700" y="364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Računanje </a:t>
            </a:r>
            <a:r>
              <a:rPr lang="en" smtClean="0"/>
              <a:t>imenioca Rayleigh-ovog </a:t>
            </a:r>
            <a:r>
              <a:rPr lang="en"/>
              <a:t>količnika:</a:t>
            </a:r>
            <a:endParaRPr/>
          </a:p>
        </p:txBody>
      </p:sp>
      <p:pic>
        <p:nvPicPr>
          <p:cNvPr id="116" name="Google Shape;116;p21" title="Screenshot 2025-05-25 at 19.54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96100"/>
            <a:ext cx="8127026" cy="385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155</Words>
  <Application>Microsoft Office PowerPoint</Application>
  <PresentationFormat>On-screen Show (16:9)</PresentationFormat>
  <Paragraphs>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Microsoft Sans Serif</vt:lpstr>
      <vt:lpstr>Courier New</vt:lpstr>
      <vt:lpstr>Comfortaa</vt:lpstr>
      <vt:lpstr>Arial</vt:lpstr>
      <vt:lpstr>Roboto Mono</vt:lpstr>
      <vt:lpstr>Poppins</vt:lpstr>
      <vt:lpstr>Simple Dark</vt:lpstr>
      <vt:lpstr>Stepena iteracija za nalaženje dominantne svojstvene vrijednosti</vt:lpstr>
      <vt:lpstr>Koraci implementacije:</vt:lpstr>
      <vt:lpstr>Množenje matrice i vektora :</vt:lpstr>
      <vt:lpstr>Množenje matrice i vektora : </vt:lpstr>
      <vt:lpstr>Izračunavanje globalne norme: </vt:lpstr>
      <vt:lpstr>Izračunavanje globalne norme: </vt:lpstr>
      <vt:lpstr>Normalizacija:</vt:lpstr>
      <vt:lpstr>Normalizacija:</vt:lpstr>
      <vt:lpstr>Računanje imenioca Rayleigh-ovog količnika:</vt:lpstr>
      <vt:lpstr>Računanje imenioca Rayleigh-ovog količnika: </vt:lpstr>
      <vt:lpstr>Sekvencijalna implementacija algoritma:</vt:lpstr>
      <vt:lpstr>PowerPoint Presentation</vt:lpstr>
      <vt:lpstr>PowerPoint Presentation</vt:lpstr>
      <vt:lpstr>Paralelna implementacija:</vt:lpstr>
      <vt:lpstr>PowerPoint Presentation</vt:lpstr>
      <vt:lpstr>Kreiranje matrice:</vt:lpstr>
      <vt:lpstr>Benchmark test:</vt:lpstr>
      <vt:lpstr>Benchmark: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Stepena iteracija za nalaženje dominantne svojstvene vrijednosti</dc:title>
  <cp:lastModifiedBy>Microsoft account</cp:lastModifiedBy>
  <cp:revision>9</cp:revision>
  <dcterms:modified xsi:type="dcterms:W3CDTF">2025-05-27T13:06:57Z</dcterms:modified>
</cp:coreProperties>
</file>