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67" r:id="rId5"/>
    <p:sldId id="26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EdPLeJ+1TjCiHTuizG6NpvB4H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D"/>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79BCB078-AA48-C4FC-989D-79B76D90A7EE}"/>
            </a:ext>
          </a:extLst>
        </p:cNvPr>
        <p:cNvGrpSpPr/>
        <p:nvPr/>
      </p:nvGrpSpPr>
      <p:grpSpPr>
        <a:xfrm>
          <a:off x="0" y="0"/>
          <a:ext cx="0" cy="0"/>
          <a:chOff x="0" y="0"/>
          <a:chExt cx="0" cy="0"/>
        </a:xfrm>
      </p:grpSpPr>
      <p:sp>
        <p:nvSpPr>
          <p:cNvPr id="104" name="Google Shape;104;p3:notes">
            <a:extLst>
              <a:ext uri="{FF2B5EF4-FFF2-40B4-BE49-F238E27FC236}">
                <a16:creationId xmlns:a16="http://schemas.microsoft.com/office/drawing/2014/main" id="{F0AB97B6-86B5-11F5-66DE-6F697D89710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3:notes">
            <a:extLst>
              <a:ext uri="{FF2B5EF4-FFF2-40B4-BE49-F238E27FC236}">
                <a16:creationId xmlns:a16="http://schemas.microsoft.com/office/drawing/2014/main" id="{C55FAD35-FBC8-4292-9B98-920D1CF4727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709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7F71EDF6-B97E-2613-4CC0-FBDE312D8C76}"/>
            </a:ext>
          </a:extLst>
        </p:cNvPr>
        <p:cNvGrpSpPr/>
        <p:nvPr/>
      </p:nvGrpSpPr>
      <p:grpSpPr>
        <a:xfrm>
          <a:off x="0" y="0"/>
          <a:ext cx="0" cy="0"/>
          <a:chOff x="0" y="0"/>
          <a:chExt cx="0" cy="0"/>
        </a:xfrm>
      </p:grpSpPr>
      <p:sp>
        <p:nvSpPr>
          <p:cNvPr id="104" name="Google Shape;104;p3:notes">
            <a:extLst>
              <a:ext uri="{FF2B5EF4-FFF2-40B4-BE49-F238E27FC236}">
                <a16:creationId xmlns:a16="http://schemas.microsoft.com/office/drawing/2014/main" id="{35A83962-AA22-5911-EC75-588EC2F327B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3:notes">
            <a:extLst>
              <a:ext uri="{FF2B5EF4-FFF2-40B4-BE49-F238E27FC236}">
                <a16:creationId xmlns:a16="http://schemas.microsoft.com/office/drawing/2014/main" id="{2AAF923C-8AE2-0A77-4E89-AE95295B45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55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D"/>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r="13818" b="9091"/>
          <a:stretch/>
        </p:blipFill>
        <p:spPr>
          <a:xfrm>
            <a:off x="3523488" y="10"/>
            <a:ext cx="8668512" cy="6857990"/>
          </a:xfrm>
          <a:prstGeom prst="rect">
            <a:avLst/>
          </a:prstGeom>
          <a:noFill/>
          <a:ln>
            <a:noFill/>
          </a:ln>
        </p:spPr>
      </p:pic>
      <p:sp>
        <p:nvSpPr>
          <p:cNvPr id="90" name="Google Shape;90;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txBox="1">
            <a:spLocks noGrp="1"/>
          </p:cNvSpPr>
          <p:nvPr>
            <p:ph type="ctrTitle"/>
          </p:nvPr>
        </p:nvSpPr>
        <p:spPr>
          <a:xfrm>
            <a:off x="477981"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libri"/>
              <a:buNone/>
            </a:pPr>
            <a:r>
              <a:rPr lang="en-ID" sz="4400">
                <a:solidFill>
                  <a:schemeClr val="lt1"/>
                </a:solidFill>
              </a:rPr>
              <a:t>Analisis Dampak Jumlah Kamar Tidur dan Kamar Mandi terhadap Harga Rumah</a:t>
            </a:r>
            <a:endParaRPr/>
          </a:p>
        </p:txBody>
      </p:sp>
      <p:sp>
        <p:nvSpPr>
          <p:cNvPr id="92" name="Google Shape;92;p1"/>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1"/>
          <p:cNvSpPr/>
          <p:nvPr/>
        </p:nvSpPr>
        <p:spPr>
          <a:xfrm>
            <a:off x="481029" y="4546920"/>
            <a:ext cx="3977640" cy="1828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8"/>
          <p:cNvSpPr/>
          <p:nvPr/>
        </p:nvSpPr>
        <p:spPr>
          <a:xfrm>
            <a:off x="7892321" y="1"/>
            <a:ext cx="4299679" cy="6858000"/>
          </a:xfrm>
          <a:prstGeom prst="rect">
            <a:avLst/>
          </a:prstGeom>
          <a:solidFill>
            <a:schemeClr val="lt2">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8"/>
          <p:cNvSpPr/>
          <p:nvPr/>
        </p:nvSpPr>
        <p:spPr>
          <a:xfrm>
            <a:off x="0" y="0"/>
            <a:ext cx="11416414" cy="6858000"/>
          </a:xfrm>
          <a:prstGeom prst="rect">
            <a:avLst/>
          </a:prstGeom>
          <a:solidFill>
            <a:schemeClr val="lt1"/>
          </a:solidFill>
          <a:ln>
            <a:noFill/>
          </a:ln>
          <a:effectLst>
            <a:outerShdw blurRad="368300" dist="139700" sx="97000" sy="970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8"/>
          <p:cNvSpPr txBox="1">
            <a:spLocks noGrp="1"/>
          </p:cNvSpPr>
          <p:nvPr>
            <p:ph type="ctrTitle"/>
          </p:nvPr>
        </p:nvSpPr>
        <p:spPr>
          <a:xfrm>
            <a:off x="758952" y="777240"/>
            <a:ext cx="4036300" cy="296461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D" sz="4800"/>
              <a:t>Rata-rata Beds dan Bath tipe rumah menurut wilayah</a:t>
            </a:r>
            <a:endParaRPr sz="4800"/>
          </a:p>
        </p:txBody>
      </p:sp>
      <p:sp>
        <p:nvSpPr>
          <p:cNvPr id="165" name="Google Shape;165;p8"/>
          <p:cNvSpPr txBox="1">
            <a:spLocks noGrp="1"/>
          </p:cNvSpPr>
          <p:nvPr>
            <p:ph type="subTitle" idx="1"/>
          </p:nvPr>
        </p:nvSpPr>
        <p:spPr>
          <a:xfrm>
            <a:off x="758952" y="4182341"/>
            <a:ext cx="4036301" cy="1982670"/>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dk1"/>
              </a:buClr>
              <a:buSzPts val="2000"/>
              <a:buNone/>
            </a:pPr>
            <a:r>
              <a:rPr lang="en-ID" sz="2000"/>
              <a:t>Rata-rata jumlah kamar tidur, jumlah kamar mandi setiap jenis rumah dan wilayah.</a:t>
            </a:r>
            <a:endParaRPr/>
          </a:p>
          <a:p>
            <a:pPr marL="0" lvl="0" indent="0" algn="r" rtl="0">
              <a:lnSpc>
                <a:spcPct val="90000"/>
              </a:lnSpc>
              <a:spcBef>
                <a:spcPts val="1000"/>
              </a:spcBef>
              <a:spcAft>
                <a:spcPts val="0"/>
              </a:spcAft>
              <a:buClr>
                <a:schemeClr val="dk1"/>
              </a:buClr>
              <a:buSzPts val="2000"/>
              <a:buNone/>
            </a:pPr>
            <a:r>
              <a:rPr lang="en-ID" sz="2000"/>
              <a:t>Distribusi tipe rumah berdasarkan wilayah.</a:t>
            </a:r>
            <a:endParaRPr/>
          </a:p>
        </p:txBody>
      </p:sp>
      <p:pic>
        <p:nvPicPr>
          <p:cNvPr id="166" name="Google Shape;166;p8" descr="A group of colored bars&#10;&#10;Description automatically generated"/>
          <p:cNvPicPr preferRelativeResize="0"/>
          <p:nvPr/>
        </p:nvPicPr>
        <p:blipFill rotWithShape="1">
          <a:blip r:embed="rId3">
            <a:alphaModFix/>
          </a:blip>
          <a:srcRect/>
          <a:stretch/>
        </p:blipFill>
        <p:spPr>
          <a:xfrm>
            <a:off x="5181599" y="37205"/>
            <a:ext cx="5678311" cy="68207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5">
                                            <p:txEl>
                                              <p:pRg st="0" end="0"/>
                                            </p:txEl>
                                          </p:spTgt>
                                        </p:tgtEl>
                                        <p:attrNameLst>
                                          <p:attrName>style.visibility</p:attrName>
                                        </p:attrNameLst>
                                      </p:cBhvr>
                                      <p:to>
                                        <p:strVal val="visible"/>
                                      </p:to>
                                    </p:set>
                                    <p:anim calcmode="lin" valueType="num">
                                      <p:cBhvr additive="base">
                                        <p:cTn id="12" dur="500"/>
                                        <p:tgtEl>
                                          <p:spTgt spid="1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5">
                                            <p:txEl>
                                              <p:pRg st="1" end="1"/>
                                            </p:txEl>
                                          </p:spTgt>
                                        </p:tgtEl>
                                        <p:attrNameLst>
                                          <p:attrName>style.visibility</p:attrName>
                                        </p:attrNameLst>
                                      </p:cBhvr>
                                      <p:to>
                                        <p:strVal val="visible"/>
                                      </p:to>
                                    </p:set>
                                    <p:anim calcmode="lin" valueType="num">
                                      <p:cBhvr additive="base">
                                        <p:cTn id="17" dur="500"/>
                                        <p:tgtEl>
                                          <p:spTgt spid="16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500"/>
                                  </p:stCondLst>
                                  <p:childTnLst>
                                    <p:set>
                                      <p:cBhvr>
                                        <p:cTn id="21" dur="1" fill="hold">
                                          <p:stCondLst>
                                            <p:cond delay="0"/>
                                          </p:stCondLst>
                                        </p:cTn>
                                        <p:tgtEl>
                                          <p:spTgt spid="166"/>
                                        </p:tgtEl>
                                        <p:attrNameLst>
                                          <p:attrName>style.visibility</p:attrName>
                                        </p:attrNameLst>
                                      </p:cBhvr>
                                      <p:to>
                                        <p:strVal val="visible"/>
                                      </p:to>
                                    </p:set>
                                    <p:anim calcmode="lin" valueType="num">
                                      <p:cBhvr additive="base">
                                        <p:cTn id="22" dur="2000"/>
                                        <p:tgtEl>
                                          <p:spTgt spid="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9"/>
          <p:cNvSpPr/>
          <p:nvPr/>
        </p:nvSpPr>
        <p:spPr>
          <a:xfrm>
            <a:off x="3051" y="0"/>
            <a:ext cx="1218894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9"/>
          <p:cNvSpPr/>
          <p:nvPr/>
        </p:nvSpPr>
        <p:spPr>
          <a:xfrm>
            <a:off x="3051" y="0"/>
            <a:ext cx="12188949"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73" name="Google Shape;173;p9"/>
          <p:cNvGrpSpPr/>
          <p:nvPr/>
        </p:nvGrpSpPr>
        <p:grpSpPr>
          <a:xfrm>
            <a:off x="0" y="-7167"/>
            <a:ext cx="12188952" cy="3490956"/>
            <a:chOff x="651279" y="598259"/>
            <a:chExt cx="10889442" cy="5680742"/>
          </a:xfrm>
        </p:grpSpPr>
        <p:sp>
          <p:nvSpPr>
            <p:cNvPr id="174" name="Google Shape;174;p9"/>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9"/>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76" name="Google Shape;176;p9"/>
          <p:cNvGrpSpPr/>
          <p:nvPr/>
        </p:nvGrpSpPr>
        <p:grpSpPr>
          <a:xfrm>
            <a:off x="1524" y="0"/>
            <a:ext cx="12188952" cy="6858000"/>
            <a:chOff x="0" y="0"/>
            <a:chExt cx="12188952" cy="6858000"/>
          </a:xfrm>
        </p:grpSpPr>
        <p:sp>
          <p:nvSpPr>
            <p:cNvPr id="177" name="Google Shape;177;p9"/>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8" name="Google Shape;178;p9"/>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9"/>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9"/>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9"/>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9"/>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9"/>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84" name="Google Shape;184;p9"/>
          <p:cNvSpPr txBox="1">
            <a:spLocks noGrp="1"/>
          </p:cNvSpPr>
          <p:nvPr>
            <p:ph type="ctrTitle"/>
          </p:nvPr>
        </p:nvSpPr>
        <p:spPr>
          <a:xfrm>
            <a:off x="789708" y="1014574"/>
            <a:ext cx="9725730" cy="2226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800"/>
              <a:buFont typeface="Calibri"/>
              <a:buNone/>
            </a:pPr>
            <a:r>
              <a:rPr lang="en-ID" sz="4800">
                <a:solidFill>
                  <a:schemeClr val="lt1"/>
                </a:solidFill>
              </a:rPr>
              <a:t>Temuan Utama</a:t>
            </a:r>
            <a:endParaRPr/>
          </a:p>
        </p:txBody>
      </p:sp>
      <p:sp>
        <p:nvSpPr>
          <p:cNvPr id="185" name="Google Shape;185;p9"/>
          <p:cNvSpPr txBox="1">
            <a:spLocks noGrp="1"/>
          </p:cNvSpPr>
          <p:nvPr>
            <p:ph type="subTitle" idx="1"/>
          </p:nvPr>
        </p:nvSpPr>
        <p:spPr>
          <a:xfrm>
            <a:off x="789708" y="3640633"/>
            <a:ext cx="9725730" cy="24872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2400"/>
              <a:buNone/>
            </a:pPr>
            <a:r>
              <a:rPr lang="en-ID">
                <a:solidFill>
                  <a:schemeClr val="dk2"/>
                </a:solidFill>
              </a:rPr>
              <a:t>Type co-op adalah rumah yang paling murah dikarenakan luas properti, jumlah kamar tidur dan kamar mandi nya sedikit.</a:t>
            </a:r>
            <a:endParaRPr/>
          </a:p>
          <a:p>
            <a:pPr marL="0" lvl="0" indent="0" algn="l" rtl="0">
              <a:lnSpc>
                <a:spcPct val="90000"/>
              </a:lnSpc>
              <a:spcBef>
                <a:spcPts val="1000"/>
              </a:spcBef>
              <a:spcAft>
                <a:spcPts val="0"/>
              </a:spcAft>
              <a:buClr>
                <a:schemeClr val="dk2"/>
              </a:buClr>
              <a:buSzPts val="2400"/>
              <a:buNone/>
            </a:pPr>
            <a:r>
              <a:rPr lang="en-ID">
                <a:solidFill>
                  <a:schemeClr val="dk2"/>
                </a:solidFill>
              </a:rPr>
              <a:t>Type multy family house adalah rumah termahal dikarenakan properti yang luas, jumlah kamar tidur dan kamar mandi yang banyak</a:t>
            </a:r>
            <a:endParaRPr/>
          </a:p>
          <a:p>
            <a:pPr marL="0" lvl="0" indent="0" algn="l" rtl="0">
              <a:lnSpc>
                <a:spcPct val="90000"/>
              </a:lnSpc>
              <a:spcBef>
                <a:spcPts val="1000"/>
              </a:spcBef>
              <a:spcAft>
                <a:spcPts val="0"/>
              </a:spcAft>
              <a:buClr>
                <a:schemeClr val="dk2"/>
              </a:buClr>
              <a:buSzPts val="2400"/>
              <a:buNone/>
            </a:pPr>
            <a:r>
              <a:rPr lang="en-ID">
                <a:solidFill>
                  <a:schemeClr val="dk2"/>
                </a:solidFill>
              </a:rPr>
              <a:t>Type apartment cocok untuk kamu yang tinggal di perkotaan atau kota metro politan dikarenakan harga lebih terjangkau.</a:t>
            </a:r>
            <a:endParaRPr>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85">
                                            <p:txEl>
                                              <p:pRg st="0" end="0"/>
                                            </p:txEl>
                                          </p:spTgt>
                                        </p:tgtEl>
                                        <p:attrNameLst>
                                          <p:attrName>style.visibility</p:attrName>
                                        </p:attrNameLst>
                                      </p:cBhvr>
                                      <p:to>
                                        <p:strVal val="visible"/>
                                      </p:to>
                                    </p:set>
                                    <p:anim calcmode="lin" valueType="num">
                                      <p:cBhvr additive="base">
                                        <p:cTn id="11" dur="1000"/>
                                        <p:tgtEl>
                                          <p:spTgt spid="18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185">
                                            <p:txEl>
                                              <p:pRg st="1" end="1"/>
                                            </p:txEl>
                                          </p:spTgt>
                                        </p:tgtEl>
                                        <p:attrNameLst>
                                          <p:attrName>style.visibility</p:attrName>
                                        </p:attrNameLst>
                                      </p:cBhvr>
                                      <p:to>
                                        <p:strVal val="visible"/>
                                      </p:to>
                                    </p:set>
                                    <p:anim calcmode="lin" valueType="num">
                                      <p:cBhvr additive="base">
                                        <p:cTn id="15" dur="1000"/>
                                        <p:tgtEl>
                                          <p:spTgt spid="18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185">
                                            <p:txEl>
                                              <p:pRg st="2" end="2"/>
                                            </p:txEl>
                                          </p:spTgt>
                                        </p:tgtEl>
                                        <p:attrNameLst>
                                          <p:attrName>style.visibility</p:attrName>
                                        </p:attrNameLst>
                                      </p:cBhvr>
                                      <p:to>
                                        <p:strVal val="visible"/>
                                      </p:to>
                                    </p:set>
                                    <p:anim calcmode="lin" valueType="num">
                                      <p:cBhvr additive="base">
                                        <p:cTn id="19" dur="1000"/>
                                        <p:tgtEl>
                                          <p:spTgt spid="18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10"/>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p10"/>
          <p:cNvSpPr txBox="1">
            <a:spLocks noGrp="1"/>
          </p:cNvSpPr>
          <p:nvPr>
            <p:ph type="ctrTitle"/>
          </p:nvPr>
        </p:nvSpPr>
        <p:spPr>
          <a:xfrm>
            <a:off x="838199" y="2967004"/>
            <a:ext cx="6151649" cy="31620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200"/>
              <a:buFont typeface="Calibri"/>
              <a:buNone/>
            </a:pPr>
            <a:r>
              <a:rPr lang="en-ID" sz="5200"/>
              <a:t>Multiple Regression</a:t>
            </a:r>
            <a:endParaRPr sz="5200"/>
          </a:p>
        </p:txBody>
      </p:sp>
      <p:sp>
        <p:nvSpPr>
          <p:cNvPr id="192" name="Google Shape;192;p10"/>
          <p:cNvSpPr txBox="1">
            <a:spLocks noGrp="1"/>
          </p:cNvSpPr>
          <p:nvPr>
            <p:ph type="subTitle" idx="1"/>
          </p:nvPr>
        </p:nvSpPr>
        <p:spPr>
          <a:xfrm>
            <a:off x="7182374" y="2948329"/>
            <a:ext cx="4003971" cy="31807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D"/>
              <a:t>Hasil R-square dari model Multiple Regression</a:t>
            </a:r>
            <a:endParaRPr/>
          </a:p>
        </p:txBody>
      </p:sp>
      <p:pic>
        <p:nvPicPr>
          <p:cNvPr id="193" name="Google Shape;193;p10"/>
          <p:cNvPicPr preferRelativeResize="0"/>
          <p:nvPr/>
        </p:nvPicPr>
        <p:blipFill rotWithShape="1">
          <a:blip r:embed="rId3">
            <a:alphaModFix/>
          </a:blip>
          <a:srcRect/>
          <a:stretch/>
        </p:blipFill>
        <p:spPr>
          <a:xfrm>
            <a:off x="1425088" y="4548045"/>
            <a:ext cx="9928713" cy="1191438"/>
          </a:xfrm>
          <a:prstGeom prst="rect">
            <a:avLst/>
          </a:prstGeom>
          <a:noFill/>
          <a:ln>
            <a:noFill/>
          </a:ln>
        </p:spPr>
      </p:pic>
      <p:pic>
        <p:nvPicPr>
          <p:cNvPr id="194" name="Google Shape;194;p10"/>
          <p:cNvPicPr preferRelativeResize="0"/>
          <p:nvPr/>
        </p:nvPicPr>
        <p:blipFill>
          <a:blip r:embed="rId4">
            <a:alphaModFix/>
          </a:blip>
          <a:stretch>
            <a:fillRect/>
          </a:stretch>
        </p:blipFill>
        <p:spPr>
          <a:xfrm>
            <a:off x="1982563" y="364800"/>
            <a:ext cx="3862919" cy="2688925"/>
          </a:xfrm>
          <a:prstGeom prst="rect">
            <a:avLst/>
          </a:prstGeom>
          <a:noFill/>
          <a:ln>
            <a:noFill/>
          </a:ln>
        </p:spPr>
      </p:pic>
      <p:pic>
        <p:nvPicPr>
          <p:cNvPr id="195" name="Google Shape;195;p10"/>
          <p:cNvPicPr preferRelativeResize="0"/>
          <p:nvPr/>
        </p:nvPicPr>
        <p:blipFill>
          <a:blip r:embed="rId5">
            <a:alphaModFix/>
          </a:blip>
          <a:stretch>
            <a:fillRect/>
          </a:stretch>
        </p:blipFill>
        <p:spPr>
          <a:xfrm>
            <a:off x="6172025" y="364797"/>
            <a:ext cx="4088374" cy="26889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 calcmode="lin" valueType="num">
                                      <p:cBhvr additive="base">
                                        <p:cTn id="12" dur="1000"/>
                                        <p:tgtEl>
                                          <p:spTgt spid="19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 calcmode="lin" valueType="num">
                                      <p:cBhvr additive="base">
                                        <p:cTn id="17" dur="10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11"/>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11"/>
          <p:cNvSpPr txBo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marR="0" lvl="0" indent="-508000" algn="l" rtl="0">
              <a:lnSpc>
                <a:spcPct val="90000"/>
              </a:lnSpc>
              <a:spcBef>
                <a:spcPts val="0"/>
              </a:spcBef>
              <a:spcAft>
                <a:spcPts val="0"/>
              </a:spcAft>
              <a:buClr>
                <a:schemeClr val="dk1"/>
              </a:buClr>
              <a:buSzPts val="8000"/>
              <a:buFont typeface="Arial"/>
              <a:buChar char="•"/>
            </a:pPr>
            <a:r>
              <a:rPr lang="en-ID" sz="8000" b="0" i="0" u="none" strike="noStrike" cap="none">
                <a:solidFill>
                  <a:schemeClr val="dk1"/>
                </a:solidFill>
                <a:latin typeface="Calibri"/>
                <a:ea typeface="Calibri"/>
                <a:cs typeface="Calibri"/>
                <a:sym typeface="Calibri"/>
              </a:rPr>
              <a:t>Terimakasih</a:t>
            </a:r>
            <a:endParaRPr sz="80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a:spLocks noGrp="1"/>
          </p:cNvSpPr>
          <p:nvPr>
            <p:ph type="ctrTitle"/>
          </p:nvPr>
        </p:nvSpPr>
        <p:spPr>
          <a:xfrm>
            <a:off x="890338" y="640080"/>
            <a:ext cx="3734014"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000"/>
              <a:buFont typeface="Calibri"/>
              <a:buNone/>
            </a:pPr>
            <a:r>
              <a:rPr lang="en-ID" sz="5000"/>
              <a:t>Pendahuluan</a:t>
            </a:r>
            <a:endParaRPr/>
          </a:p>
        </p:txBody>
      </p:sp>
      <p:sp>
        <p:nvSpPr>
          <p:cNvPr id="100" name="Google Shape;100;p2"/>
          <p:cNvSpPr txBox="1">
            <a:spLocks noGrp="1"/>
          </p:cNvSpPr>
          <p:nvPr>
            <p:ph type="subTitle" idx="1"/>
          </p:nvPr>
        </p:nvSpPr>
        <p:spPr>
          <a:xfrm>
            <a:off x="890339" y="4636008"/>
            <a:ext cx="3734014" cy="157276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700"/>
              <a:buNone/>
            </a:pPr>
            <a:r>
              <a:rPr lang="en-ID" sz="1700"/>
              <a:t>Memahami pentingnya faktor-faktor yang mempengaruhi harga rumah.</a:t>
            </a:r>
            <a:endParaRPr/>
          </a:p>
          <a:p>
            <a:pPr marL="0" lvl="0" indent="0" algn="l" rtl="0">
              <a:lnSpc>
                <a:spcPct val="90000"/>
              </a:lnSpc>
              <a:spcBef>
                <a:spcPts val="1000"/>
              </a:spcBef>
              <a:spcAft>
                <a:spcPts val="0"/>
              </a:spcAft>
              <a:buClr>
                <a:schemeClr val="dk1"/>
              </a:buClr>
              <a:buSzPts val="1700"/>
              <a:buNone/>
            </a:pPr>
            <a:r>
              <a:rPr lang="en-ID" sz="1700"/>
              <a:t>Mengidentifikasi hubungan antara jumlah kamar tidur, kamar mandi, dan harga rumah.</a:t>
            </a:r>
            <a:endParaRPr/>
          </a:p>
        </p:txBody>
      </p:sp>
      <p:sp>
        <p:nvSpPr>
          <p:cNvPr id="101" name="Google Shape;101;p2"/>
          <p:cNvSpPr/>
          <p:nvPr/>
        </p:nvSpPr>
        <p:spPr>
          <a:xfrm>
            <a:off x="890338" y="4409267"/>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 name="Google Shape;102;p2" descr="A close-up of a network&#10;&#10;Description automatically generated"/>
          <p:cNvPicPr preferRelativeResize="0"/>
          <p:nvPr/>
        </p:nvPicPr>
        <p:blipFill rotWithShape="1">
          <a:blip r:embed="rId3">
            <a:alphaModFix/>
          </a:blip>
          <a:srcRect l="29439" r="8121"/>
          <a:stretch/>
        </p:blipFill>
        <p:spPr>
          <a:xfrm>
            <a:off x="5311702" y="10"/>
            <a:ext cx="6878775"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400"/>
                                        <p:tgtEl>
                                          <p:spTgt spid="99"/>
                                        </p:tgtEl>
                                      </p:cBhvr>
                                    </p:animEffect>
                                  </p:childTnLst>
                                </p:cTn>
                              </p:par>
                              <p:par>
                                <p:cTn id="8" presetID="10" presetClass="entr" presetSubtype="0" fill="hold" nodeType="withEffect">
                                  <p:stCondLst>
                                    <p:cond delay="2000"/>
                                  </p:stCondLst>
                                  <p:childTnLst>
                                    <p:set>
                                      <p:cBhvr>
                                        <p:cTn id="9" dur="1" fill="hold">
                                          <p:stCondLst>
                                            <p:cond delay="0"/>
                                          </p:stCondLst>
                                        </p:cTn>
                                        <p:tgtEl>
                                          <p:spTgt spid="100">
                                            <p:txEl>
                                              <p:pRg st="0" end="0"/>
                                            </p:txEl>
                                          </p:spTgt>
                                        </p:tgtEl>
                                        <p:attrNameLst>
                                          <p:attrName>style.visibility</p:attrName>
                                        </p:attrNameLst>
                                      </p:cBhvr>
                                      <p:to>
                                        <p:strVal val="visible"/>
                                      </p:to>
                                    </p:set>
                                    <p:animEffect transition="in" filter="fade">
                                      <p:cBhvr>
                                        <p:cTn id="10" dur="400"/>
                                        <p:tgtEl>
                                          <p:spTgt spid="100">
                                            <p:txEl>
                                              <p:pRg st="0" end="0"/>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100">
                                            <p:txEl>
                                              <p:pRg st="1" end="1"/>
                                            </p:txEl>
                                          </p:spTgt>
                                        </p:tgtEl>
                                        <p:attrNameLst>
                                          <p:attrName>style.visibility</p:attrName>
                                        </p:attrNameLst>
                                      </p:cBhvr>
                                      <p:to>
                                        <p:strVal val="visible"/>
                                      </p:to>
                                    </p:set>
                                    <p:animEffect transition="in" filter="fade">
                                      <p:cBhvr>
                                        <p:cTn id="13" dur="400"/>
                                        <p:tgtEl>
                                          <p:spTgt spid="1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8" name="Google Shape;108;p3"/>
          <p:cNvGrpSpPr/>
          <p:nvPr/>
        </p:nvGrpSpPr>
        <p:grpSpPr>
          <a:xfrm>
            <a:off x="0" y="0"/>
            <a:ext cx="12192000" cy="6858000"/>
            <a:chOff x="0" y="0"/>
            <a:chExt cx="12192000" cy="6858000"/>
          </a:xfrm>
        </p:grpSpPr>
        <p:sp>
          <p:nvSpPr>
            <p:cNvPr id="109" name="Google Shape;109;p3"/>
            <p:cNvSpPr/>
            <p:nvPr/>
          </p:nvSpPr>
          <p:spPr>
            <a:xfrm>
              <a:off x="0" y="0"/>
              <a:ext cx="12192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0" y="0"/>
              <a:ext cx="12192000" cy="6858000"/>
            </a:xfrm>
            <a:prstGeom prst="rect">
              <a:avLst/>
            </a:prstGeom>
            <a:solidFill>
              <a:srgbClr val="BF9000">
                <a:alpha val="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1" name="Google Shape;111;p3"/>
          <p:cNvSpPr/>
          <p:nvPr/>
        </p:nvSpPr>
        <p:spPr>
          <a:xfrm>
            <a:off x="550864" y="549275"/>
            <a:ext cx="11088686" cy="5757925"/>
          </a:xfrm>
          <a:prstGeom prst="rect">
            <a:avLst/>
          </a:prstGeom>
          <a:solidFill>
            <a:schemeClr val="lt1"/>
          </a:solidFill>
          <a:ln>
            <a:noFill/>
          </a:ln>
          <a:effectLst>
            <a:outerShdw blurRad="508000" dist="101600" dir="5400000" algn="tl" rotWithShape="0">
              <a:srgbClr val="000000">
                <a:alpha val="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12" name="Google Shape;112;p3"/>
          <p:cNvGrpSpPr/>
          <p:nvPr/>
        </p:nvGrpSpPr>
        <p:grpSpPr>
          <a:xfrm>
            <a:off x="6383337" y="549273"/>
            <a:ext cx="5257537" cy="5757924"/>
            <a:chOff x="4656138" y="0"/>
            <a:chExt cx="6983409" cy="6308725"/>
          </a:xfrm>
        </p:grpSpPr>
        <p:sp>
          <p:nvSpPr>
            <p:cNvPr id="113" name="Google Shape;113;p3"/>
            <p:cNvSpPr/>
            <p:nvPr/>
          </p:nvSpPr>
          <p:spPr>
            <a:xfrm flipH="1">
              <a:off x="4656138" y="0"/>
              <a:ext cx="6982794" cy="6308725"/>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4" name="Google Shape;114;p3"/>
            <p:cNvSpPr/>
            <p:nvPr/>
          </p:nvSpPr>
          <p:spPr>
            <a:xfrm flipH="1">
              <a:off x="4656138" y="0"/>
              <a:ext cx="6983409" cy="6308725"/>
            </a:xfrm>
            <a:prstGeom prst="rect">
              <a:avLst/>
            </a:prstGeom>
            <a:solidFill>
              <a:srgbClr val="BF9000">
                <a:alpha val="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flipH="1">
              <a:off x="4656138" y="0"/>
              <a:ext cx="6983409" cy="6308725"/>
            </a:xfrm>
            <a:prstGeom prst="rect">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16" name="Google Shape;116;p3" descr="Illuminated server room panel"/>
          <p:cNvPicPr preferRelativeResize="0"/>
          <p:nvPr/>
        </p:nvPicPr>
        <p:blipFill rotWithShape="1">
          <a:blip r:embed="rId3">
            <a:alphaModFix/>
          </a:blip>
          <a:srcRect r="15627" b="-1"/>
          <a:stretch/>
        </p:blipFill>
        <p:spPr>
          <a:xfrm>
            <a:off x="6480175" y="547688"/>
            <a:ext cx="5057775" cy="3986213"/>
          </a:xfrm>
          <a:prstGeom prst="rect">
            <a:avLst/>
          </a:prstGeom>
          <a:noFill/>
          <a:ln>
            <a:noFill/>
          </a:ln>
        </p:spPr>
      </p:pic>
      <p:pic>
        <p:nvPicPr>
          <p:cNvPr id="117" name="Google Shape;117;p3" descr="A white background with black text&#10;&#10;Description automatically generated"/>
          <p:cNvPicPr preferRelativeResize="0"/>
          <p:nvPr/>
        </p:nvPicPr>
        <p:blipFill rotWithShape="1">
          <a:blip r:embed="rId4">
            <a:alphaModFix/>
          </a:blip>
          <a:srcRect/>
          <a:stretch/>
        </p:blipFill>
        <p:spPr>
          <a:xfrm>
            <a:off x="6480175" y="4605338"/>
            <a:ext cx="5057775" cy="1698625"/>
          </a:xfrm>
          <a:prstGeom prst="rect">
            <a:avLst/>
          </a:prstGeom>
          <a:noFill/>
          <a:ln>
            <a:noFill/>
          </a:ln>
        </p:spPr>
      </p:pic>
      <p:sp>
        <p:nvSpPr>
          <p:cNvPr id="118" name="Google Shape;118;p3"/>
          <p:cNvSpPr txBox="1">
            <a:spLocks noGrp="1"/>
          </p:cNvSpPr>
          <p:nvPr>
            <p:ph type="ctrTitle"/>
          </p:nvPr>
        </p:nvSpPr>
        <p:spPr>
          <a:xfrm>
            <a:off x="1092200" y="1112840"/>
            <a:ext cx="4716463" cy="231184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200"/>
              <a:buFont typeface="Calibri"/>
              <a:buNone/>
            </a:pPr>
            <a:r>
              <a:rPr lang="en-ID" sz="4200"/>
              <a:t>Data Overview</a:t>
            </a:r>
            <a:endParaRPr/>
          </a:p>
        </p:txBody>
      </p:sp>
      <p:sp>
        <p:nvSpPr>
          <p:cNvPr id="119" name="Google Shape;119;p3"/>
          <p:cNvSpPr txBox="1">
            <a:spLocks noGrp="1"/>
          </p:cNvSpPr>
          <p:nvPr>
            <p:ph type="subTitle" idx="1"/>
          </p:nvPr>
        </p:nvSpPr>
        <p:spPr>
          <a:xfrm>
            <a:off x="1092200" y="3493790"/>
            <a:ext cx="4716463" cy="2299000"/>
          </a:xfrm>
          <a:prstGeom prst="rect">
            <a:avLst/>
          </a:prstGeom>
          <a:noFill/>
          <a:ln>
            <a:noFill/>
          </a:ln>
        </p:spPr>
        <p:txBody>
          <a:bodyPr spcFirstLastPara="1" wrap="square" lIns="91425" tIns="45700" rIns="91425" bIns="45700" anchor="t" anchorCtr="0">
            <a:noAutofit/>
          </a:bodyPr>
          <a:lstStyle/>
          <a:p>
            <a:pPr marL="0" lvl="0" indent="0" algn="l" rtl="0">
              <a:lnSpc>
                <a:spcPct val="115714"/>
              </a:lnSpc>
              <a:spcBef>
                <a:spcPts val="0"/>
              </a:spcBef>
              <a:spcAft>
                <a:spcPts val="0"/>
              </a:spcAft>
              <a:buClr>
                <a:schemeClr val="dk1"/>
              </a:buClr>
              <a:buSzPts val="1100"/>
              <a:buFont typeface="Arial"/>
              <a:buNone/>
            </a:pPr>
            <a:r>
              <a:rPr lang="en-ID" sz="1400">
                <a:highlight>
                  <a:srgbClr val="F7F7F7"/>
                </a:highlight>
              </a:rPr>
              <a:t>Kumpulan data ini berisi harga rumah di New York, yang memberikan wawasan berharga mengenai pasar real estate di wilayah tersebut. Ini mencakup informasi seperti nama tipe rumah, harga, jumlah kamar tidur dan kamar mandi, luas properti, wilayah administratif dan lokal.</a:t>
            </a:r>
            <a:endParaRPr sz="1400">
              <a:highlight>
                <a:srgbClr val="F7F7F7"/>
              </a:highlight>
            </a:endParaRPr>
          </a:p>
          <a:p>
            <a:pPr marL="0" lvl="0" indent="0" algn="l" rtl="0">
              <a:lnSpc>
                <a:spcPct val="70000"/>
              </a:lnSpc>
              <a:spcBef>
                <a:spcPts val="0"/>
              </a:spcBef>
              <a:spcAft>
                <a:spcPts val="0"/>
              </a:spcAft>
              <a:buClr>
                <a:schemeClr val="dk1"/>
              </a:buClr>
              <a:buSzPts val="1800"/>
              <a:buNone/>
            </a:pPr>
            <a:endParaRPr sz="1400"/>
          </a:p>
          <a:p>
            <a:pPr marL="0" lvl="0" indent="0" algn="l" rtl="0">
              <a:lnSpc>
                <a:spcPct val="70000"/>
              </a:lnSpc>
              <a:spcBef>
                <a:spcPts val="0"/>
              </a:spcBef>
              <a:spcAft>
                <a:spcPts val="0"/>
              </a:spcAft>
              <a:buClr>
                <a:schemeClr val="dk1"/>
              </a:buClr>
              <a:buSzPts val="1800"/>
              <a:buNone/>
            </a:pPr>
            <a:endParaRPr sz="1400"/>
          </a:p>
          <a:p>
            <a:pPr marL="0" lvl="0" indent="0" algn="l" rtl="0">
              <a:lnSpc>
                <a:spcPct val="70000"/>
              </a:lnSpc>
              <a:spcBef>
                <a:spcPts val="0"/>
              </a:spcBef>
              <a:spcAft>
                <a:spcPts val="0"/>
              </a:spcAft>
              <a:buClr>
                <a:schemeClr val="dk1"/>
              </a:buClr>
              <a:buSzPts val="1800"/>
              <a:buNone/>
            </a:pPr>
            <a:r>
              <a:rPr lang="en-ID" sz="1400">
                <a:solidFill>
                  <a:schemeClr val="dk1"/>
                </a:solidFill>
              </a:rPr>
              <a:t>Data berisikan kolom-kolom:</a:t>
            </a:r>
            <a:endParaRPr sz="1400"/>
          </a:p>
          <a:p>
            <a:pPr marL="0" lvl="0" indent="0" algn="l" rtl="0">
              <a:lnSpc>
                <a:spcPct val="70000"/>
              </a:lnSpc>
              <a:spcBef>
                <a:spcPts val="1000"/>
              </a:spcBef>
              <a:spcAft>
                <a:spcPts val="0"/>
              </a:spcAft>
              <a:buClr>
                <a:schemeClr val="dk1"/>
              </a:buClr>
              <a:buSzPts val="1800"/>
              <a:buNone/>
            </a:pPr>
            <a:r>
              <a:rPr lang="en-ID" sz="1400">
                <a:solidFill>
                  <a:schemeClr val="dk1"/>
                </a:solidFill>
              </a:rPr>
              <a:t>TYPE, PRICE, BEDS, BATH, PROPERTYSQFT, LOCALITY.</a:t>
            </a:r>
            <a:endParaRPr sz="1400"/>
          </a:p>
        </p:txBody>
      </p:sp>
      <p:pic>
        <p:nvPicPr>
          <p:cNvPr id="3" name="Picture 2" descr="A diagram of a graph&#10;&#10;Description automatically generated with medium confidence">
            <a:extLst>
              <a:ext uri="{FF2B5EF4-FFF2-40B4-BE49-F238E27FC236}">
                <a16:creationId xmlns:a16="http://schemas.microsoft.com/office/drawing/2014/main" id="{A264D247-5657-1AD2-56EE-419212D8AF83}"/>
              </a:ext>
            </a:extLst>
          </p:cNvPr>
          <p:cNvPicPr>
            <a:picLocks noChangeAspect="1"/>
          </p:cNvPicPr>
          <p:nvPr/>
        </p:nvPicPr>
        <p:blipFill>
          <a:blip r:embed="rId5"/>
          <a:stretch>
            <a:fillRect/>
          </a:stretch>
        </p:blipFill>
        <p:spPr>
          <a:xfrm>
            <a:off x="6480175" y="2062744"/>
            <a:ext cx="5154613" cy="24711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400"/>
                                        <p:tgtEl>
                                          <p:spTgt spid="118"/>
                                        </p:tgtEl>
                                      </p:cBhvr>
                                    </p:animEffect>
                                  </p:childTnLst>
                                </p:cTn>
                              </p:par>
                              <p:par>
                                <p:cTn id="8" presetID="10" presetClass="entr" presetSubtype="0" fill="hold" nodeType="withEffect">
                                  <p:stCondLst>
                                    <p:cond delay="2000"/>
                                  </p:stCondLst>
                                  <p:childTnLst>
                                    <p:set>
                                      <p:cBhvr>
                                        <p:cTn id="9" dur="1" fill="hold">
                                          <p:stCondLst>
                                            <p:cond delay="0"/>
                                          </p:stCondLst>
                                        </p:cTn>
                                        <p:tgtEl>
                                          <p:spTgt spid="119">
                                            <p:txEl>
                                              <p:pRg st="0" end="0"/>
                                            </p:txEl>
                                          </p:spTgt>
                                        </p:tgtEl>
                                        <p:attrNameLst>
                                          <p:attrName>style.visibility</p:attrName>
                                        </p:attrNameLst>
                                      </p:cBhvr>
                                      <p:to>
                                        <p:strVal val="visible"/>
                                      </p:to>
                                    </p:set>
                                    <p:animEffect transition="in" filter="fade">
                                      <p:cBhvr>
                                        <p:cTn id="10" dur="400"/>
                                        <p:tgtEl>
                                          <p:spTgt spid="119">
                                            <p:txEl>
                                              <p:pRg st="0" end="0"/>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119">
                                            <p:txEl>
                                              <p:pRg st="1" end="1"/>
                                            </p:txEl>
                                          </p:spTgt>
                                        </p:tgtEl>
                                        <p:attrNameLst>
                                          <p:attrName>style.visibility</p:attrName>
                                        </p:attrNameLst>
                                      </p:cBhvr>
                                      <p:to>
                                        <p:strVal val="visible"/>
                                      </p:to>
                                    </p:set>
                                    <p:animEffect transition="in" filter="fade">
                                      <p:cBhvr>
                                        <p:cTn id="13" dur="400"/>
                                        <p:tgtEl>
                                          <p:spTgt spid="119">
                                            <p:txEl>
                                              <p:pRg st="1" end="1"/>
                                            </p:txEl>
                                          </p:spTgt>
                                        </p:tgtEl>
                                      </p:cBhvr>
                                    </p:animEffect>
                                  </p:childTnLst>
                                </p:cTn>
                              </p:par>
                              <p:par>
                                <p:cTn id="14" presetID="10" presetClass="entr" presetSubtype="0" fill="hold" nodeType="withEffect">
                                  <p:stCondLst>
                                    <p:cond delay="2000"/>
                                  </p:stCondLst>
                                  <p:childTnLst>
                                    <p:set>
                                      <p:cBhvr>
                                        <p:cTn id="15" dur="1" fill="hold">
                                          <p:stCondLst>
                                            <p:cond delay="0"/>
                                          </p:stCondLst>
                                        </p:cTn>
                                        <p:tgtEl>
                                          <p:spTgt spid="119">
                                            <p:txEl>
                                              <p:pRg st="2" end="2"/>
                                            </p:txEl>
                                          </p:spTgt>
                                        </p:tgtEl>
                                        <p:attrNameLst>
                                          <p:attrName>style.visibility</p:attrName>
                                        </p:attrNameLst>
                                      </p:cBhvr>
                                      <p:to>
                                        <p:strVal val="visible"/>
                                      </p:to>
                                    </p:set>
                                    <p:animEffect transition="in" filter="fade">
                                      <p:cBhvr>
                                        <p:cTn id="16" dur="400"/>
                                        <p:tgtEl>
                                          <p:spTgt spid="119">
                                            <p:txEl>
                                              <p:pRg st="2" end="2"/>
                                            </p:txEl>
                                          </p:spTgt>
                                        </p:tgtEl>
                                      </p:cBhvr>
                                    </p:animEffect>
                                  </p:childTnLst>
                                </p:cTn>
                              </p:par>
                              <p:par>
                                <p:cTn id="17" presetID="10" presetClass="entr" presetSubtype="0" fill="hold" nodeType="withEffect">
                                  <p:stCondLst>
                                    <p:cond delay="2000"/>
                                  </p:stCondLst>
                                  <p:childTnLst>
                                    <p:set>
                                      <p:cBhvr>
                                        <p:cTn id="18" dur="1" fill="hold">
                                          <p:stCondLst>
                                            <p:cond delay="0"/>
                                          </p:stCondLst>
                                        </p:cTn>
                                        <p:tgtEl>
                                          <p:spTgt spid="119">
                                            <p:txEl>
                                              <p:pRg st="3" end="3"/>
                                            </p:txEl>
                                          </p:spTgt>
                                        </p:tgtEl>
                                        <p:attrNameLst>
                                          <p:attrName>style.visibility</p:attrName>
                                        </p:attrNameLst>
                                      </p:cBhvr>
                                      <p:to>
                                        <p:strVal val="visible"/>
                                      </p:to>
                                    </p:set>
                                    <p:animEffect transition="in" filter="fade">
                                      <p:cBhvr>
                                        <p:cTn id="19" dur="400"/>
                                        <p:tgtEl>
                                          <p:spTgt spid="119">
                                            <p:txEl>
                                              <p:pRg st="3" end="3"/>
                                            </p:txEl>
                                          </p:spTgt>
                                        </p:tgtEl>
                                      </p:cBhvr>
                                    </p:animEffect>
                                  </p:childTnLst>
                                </p:cTn>
                              </p:par>
                              <p:par>
                                <p:cTn id="20" presetID="10" presetClass="entr" presetSubtype="0" fill="hold" nodeType="withEffect">
                                  <p:stCondLst>
                                    <p:cond delay="2000"/>
                                  </p:stCondLst>
                                  <p:childTnLst>
                                    <p:set>
                                      <p:cBhvr>
                                        <p:cTn id="21" dur="1" fill="hold">
                                          <p:stCondLst>
                                            <p:cond delay="0"/>
                                          </p:stCondLst>
                                        </p:cTn>
                                        <p:tgtEl>
                                          <p:spTgt spid="119">
                                            <p:txEl>
                                              <p:pRg st="4" end="4"/>
                                            </p:txEl>
                                          </p:spTgt>
                                        </p:tgtEl>
                                        <p:attrNameLst>
                                          <p:attrName>style.visibility</p:attrName>
                                        </p:attrNameLst>
                                      </p:cBhvr>
                                      <p:to>
                                        <p:strVal val="visible"/>
                                      </p:to>
                                    </p:set>
                                    <p:animEffect transition="in" filter="fade">
                                      <p:cBhvr>
                                        <p:cTn id="22" dur="400"/>
                                        <p:tgtEl>
                                          <p:spTgt spid="1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a:extLst>
            <a:ext uri="{FF2B5EF4-FFF2-40B4-BE49-F238E27FC236}">
              <a16:creationId xmlns:a16="http://schemas.microsoft.com/office/drawing/2014/main" id="{4610BA8E-A736-0C8C-A9DD-2A7C41DC5C49}"/>
            </a:ext>
          </a:extLst>
        </p:cNvPr>
        <p:cNvGrpSpPr/>
        <p:nvPr/>
      </p:nvGrpSpPr>
      <p:grpSpPr>
        <a:xfrm>
          <a:off x="0" y="0"/>
          <a:ext cx="0" cy="0"/>
          <a:chOff x="0" y="0"/>
          <a:chExt cx="0" cy="0"/>
        </a:xfrm>
      </p:grpSpPr>
      <p:sp>
        <p:nvSpPr>
          <p:cNvPr id="107" name="Google Shape;107;p3">
            <a:extLst>
              <a:ext uri="{FF2B5EF4-FFF2-40B4-BE49-F238E27FC236}">
                <a16:creationId xmlns:a16="http://schemas.microsoft.com/office/drawing/2014/main" id="{4EDC672B-48C8-28A2-F9BB-F121F4024030}"/>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8" name="Google Shape;108;p3">
            <a:extLst>
              <a:ext uri="{FF2B5EF4-FFF2-40B4-BE49-F238E27FC236}">
                <a16:creationId xmlns:a16="http://schemas.microsoft.com/office/drawing/2014/main" id="{BB00BE62-FFB4-B86F-FD70-8218CA0FB18C}"/>
              </a:ext>
            </a:extLst>
          </p:cNvPr>
          <p:cNvGrpSpPr/>
          <p:nvPr/>
        </p:nvGrpSpPr>
        <p:grpSpPr>
          <a:xfrm>
            <a:off x="0" y="0"/>
            <a:ext cx="12192000" cy="6858000"/>
            <a:chOff x="0" y="0"/>
            <a:chExt cx="12192000" cy="6858000"/>
          </a:xfrm>
        </p:grpSpPr>
        <p:sp>
          <p:nvSpPr>
            <p:cNvPr id="109" name="Google Shape;109;p3">
              <a:extLst>
                <a:ext uri="{FF2B5EF4-FFF2-40B4-BE49-F238E27FC236}">
                  <a16:creationId xmlns:a16="http://schemas.microsoft.com/office/drawing/2014/main" id="{6B1961AE-2DE2-BACD-3F52-41BE66A901F3}"/>
                </a:ext>
              </a:extLst>
            </p:cNvPr>
            <p:cNvSpPr/>
            <p:nvPr/>
          </p:nvSpPr>
          <p:spPr>
            <a:xfrm>
              <a:off x="0" y="0"/>
              <a:ext cx="12192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a:extLst>
                <a:ext uri="{FF2B5EF4-FFF2-40B4-BE49-F238E27FC236}">
                  <a16:creationId xmlns:a16="http://schemas.microsoft.com/office/drawing/2014/main" id="{BB7F9BFF-C436-4D77-7495-F0BE05768EBC}"/>
                </a:ext>
              </a:extLst>
            </p:cNvPr>
            <p:cNvSpPr/>
            <p:nvPr/>
          </p:nvSpPr>
          <p:spPr>
            <a:xfrm>
              <a:off x="0" y="0"/>
              <a:ext cx="12192000" cy="6858000"/>
            </a:xfrm>
            <a:prstGeom prst="rect">
              <a:avLst/>
            </a:prstGeom>
            <a:solidFill>
              <a:srgbClr val="BF9000">
                <a:alpha val="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1" name="Google Shape;111;p3">
            <a:extLst>
              <a:ext uri="{FF2B5EF4-FFF2-40B4-BE49-F238E27FC236}">
                <a16:creationId xmlns:a16="http://schemas.microsoft.com/office/drawing/2014/main" id="{EE6CC131-0D83-782D-5BF1-9A6CBA905E36}"/>
              </a:ext>
            </a:extLst>
          </p:cNvPr>
          <p:cNvSpPr/>
          <p:nvPr/>
        </p:nvSpPr>
        <p:spPr>
          <a:xfrm>
            <a:off x="550864" y="549275"/>
            <a:ext cx="11088686" cy="5757925"/>
          </a:xfrm>
          <a:prstGeom prst="rect">
            <a:avLst/>
          </a:prstGeom>
          <a:solidFill>
            <a:schemeClr val="lt1"/>
          </a:solidFill>
          <a:ln>
            <a:noFill/>
          </a:ln>
          <a:effectLst>
            <a:outerShdw blurRad="508000" dist="101600" dir="5400000" algn="tl" rotWithShape="0">
              <a:srgbClr val="000000">
                <a:alpha val="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nvGrpSpPr>
          <p:cNvPr id="112" name="Google Shape;112;p3">
            <a:extLst>
              <a:ext uri="{FF2B5EF4-FFF2-40B4-BE49-F238E27FC236}">
                <a16:creationId xmlns:a16="http://schemas.microsoft.com/office/drawing/2014/main" id="{05DC9162-9577-DC57-302B-28423B0E7F2E}"/>
              </a:ext>
            </a:extLst>
          </p:cNvPr>
          <p:cNvGrpSpPr/>
          <p:nvPr/>
        </p:nvGrpSpPr>
        <p:grpSpPr>
          <a:xfrm>
            <a:off x="6383337" y="549273"/>
            <a:ext cx="5257537" cy="5757924"/>
            <a:chOff x="4656138" y="0"/>
            <a:chExt cx="6983409" cy="6308725"/>
          </a:xfrm>
        </p:grpSpPr>
        <p:sp>
          <p:nvSpPr>
            <p:cNvPr id="113" name="Google Shape;113;p3">
              <a:extLst>
                <a:ext uri="{FF2B5EF4-FFF2-40B4-BE49-F238E27FC236}">
                  <a16:creationId xmlns:a16="http://schemas.microsoft.com/office/drawing/2014/main" id="{31DA9389-9CFC-7443-1D38-7321C4E870EC}"/>
                </a:ext>
              </a:extLst>
            </p:cNvPr>
            <p:cNvSpPr/>
            <p:nvPr/>
          </p:nvSpPr>
          <p:spPr>
            <a:xfrm flipH="1">
              <a:off x="4656138" y="0"/>
              <a:ext cx="6982794" cy="6308725"/>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4" name="Google Shape;114;p3">
              <a:extLst>
                <a:ext uri="{FF2B5EF4-FFF2-40B4-BE49-F238E27FC236}">
                  <a16:creationId xmlns:a16="http://schemas.microsoft.com/office/drawing/2014/main" id="{79C30579-3B48-12B9-F3B2-DAEA27ABBABF}"/>
                </a:ext>
              </a:extLst>
            </p:cNvPr>
            <p:cNvSpPr/>
            <p:nvPr/>
          </p:nvSpPr>
          <p:spPr>
            <a:xfrm flipH="1">
              <a:off x="4656138" y="0"/>
              <a:ext cx="6983409" cy="6308725"/>
            </a:xfrm>
            <a:prstGeom prst="rect">
              <a:avLst/>
            </a:prstGeom>
            <a:solidFill>
              <a:srgbClr val="BF9000">
                <a:alpha val="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5" name="Google Shape;115;p3">
              <a:extLst>
                <a:ext uri="{FF2B5EF4-FFF2-40B4-BE49-F238E27FC236}">
                  <a16:creationId xmlns:a16="http://schemas.microsoft.com/office/drawing/2014/main" id="{F8206ACA-B677-0842-998A-753BBA04D86D}"/>
                </a:ext>
              </a:extLst>
            </p:cNvPr>
            <p:cNvSpPr/>
            <p:nvPr/>
          </p:nvSpPr>
          <p:spPr>
            <a:xfrm flipH="1">
              <a:off x="4656138" y="0"/>
              <a:ext cx="6983409" cy="6308725"/>
            </a:xfrm>
            <a:prstGeom prst="rect">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18" name="Google Shape;118;p3">
            <a:extLst>
              <a:ext uri="{FF2B5EF4-FFF2-40B4-BE49-F238E27FC236}">
                <a16:creationId xmlns:a16="http://schemas.microsoft.com/office/drawing/2014/main" id="{EF2C8901-74AE-007B-E567-3DA6CF688DF7}"/>
              </a:ext>
            </a:extLst>
          </p:cNvPr>
          <p:cNvSpPr txBox="1">
            <a:spLocks noGrp="1"/>
          </p:cNvSpPr>
          <p:nvPr>
            <p:ph type="ctrTitle"/>
          </p:nvPr>
        </p:nvSpPr>
        <p:spPr>
          <a:xfrm>
            <a:off x="6869333" y="-459593"/>
            <a:ext cx="4716463" cy="231184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200"/>
              <a:buFont typeface="Calibri"/>
              <a:buNone/>
            </a:pPr>
            <a:r>
              <a:rPr lang="en-ID" sz="4200" dirty="0"/>
              <a:t>Data </a:t>
            </a:r>
            <a:r>
              <a:rPr lang="id-ID" sz="4200" dirty="0"/>
              <a:t>Preprocessing</a:t>
            </a:r>
            <a:endParaRPr dirty="0"/>
          </a:p>
        </p:txBody>
      </p:sp>
      <p:sp>
        <p:nvSpPr>
          <p:cNvPr id="119" name="Google Shape;119;p3">
            <a:extLst>
              <a:ext uri="{FF2B5EF4-FFF2-40B4-BE49-F238E27FC236}">
                <a16:creationId xmlns:a16="http://schemas.microsoft.com/office/drawing/2014/main" id="{644EDE99-69AC-D9C9-A877-6583687DA844}"/>
              </a:ext>
            </a:extLst>
          </p:cNvPr>
          <p:cNvSpPr txBox="1">
            <a:spLocks noGrp="1"/>
          </p:cNvSpPr>
          <p:nvPr>
            <p:ph type="subTitle" idx="1"/>
          </p:nvPr>
        </p:nvSpPr>
        <p:spPr>
          <a:xfrm>
            <a:off x="7556011" y="2545456"/>
            <a:ext cx="2722514" cy="443746"/>
          </a:xfrm>
          <a:prstGeom prst="rect">
            <a:avLst/>
          </a:prstGeom>
          <a:noFill/>
          <a:ln>
            <a:noFill/>
          </a:ln>
        </p:spPr>
        <p:txBody>
          <a:bodyPr spcFirstLastPara="1" wrap="square" lIns="91425" tIns="45700" rIns="91425" bIns="45700" anchor="t" anchorCtr="0">
            <a:noAutofit/>
          </a:bodyPr>
          <a:lstStyle/>
          <a:p>
            <a:pPr marL="0" lvl="0" indent="0" algn="l" rtl="0">
              <a:lnSpc>
                <a:spcPct val="115714"/>
              </a:lnSpc>
              <a:spcBef>
                <a:spcPts val="0"/>
              </a:spcBef>
              <a:spcAft>
                <a:spcPts val="0"/>
              </a:spcAft>
              <a:buClr>
                <a:schemeClr val="dk1"/>
              </a:buClr>
              <a:buSzPts val="1100"/>
              <a:buFont typeface="Arial"/>
              <a:buNone/>
            </a:pPr>
            <a:r>
              <a:rPr lang="en-ID" sz="1400" dirty="0">
                <a:highlight>
                  <a:srgbClr val="F7F7F7"/>
                </a:highlight>
              </a:rPr>
              <a:t>M</a:t>
            </a:r>
            <a:r>
              <a:rPr lang="id-ID" sz="1400" dirty="0">
                <a:highlight>
                  <a:srgbClr val="F7F7F7"/>
                </a:highlight>
              </a:rPr>
              <a:t>erubah value di kolom LOCALITY </a:t>
            </a:r>
            <a:endParaRPr sz="1400" dirty="0"/>
          </a:p>
        </p:txBody>
      </p:sp>
      <p:pic>
        <p:nvPicPr>
          <p:cNvPr id="3" name="Picture 2" descr="A screenshot of a computer&#10;&#10;Description automatically generated">
            <a:extLst>
              <a:ext uri="{FF2B5EF4-FFF2-40B4-BE49-F238E27FC236}">
                <a16:creationId xmlns:a16="http://schemas.microsoft.com/office/drawing/2014/main" id="{BFA520E7-1B08-F130-4E00-E61B9BCB2A59}"/>
              </a:ext>
            </a:extLst>
          </p:cNvPr>
          <p:cNvPicPr>
            <a:picLocks noChangeAspect="1"/>
          </p:cNvPicPr>
          <p:nvPr/>
        </p:nvPicPr>
        <p:blipFill>
          <a:blip r:embed="rId3"/>
          <a:stretch>
            <a:fillRect/>
          </a:stretch>
        </p:blipFill>
        <p:spPr>
          <a:xfrm>
            <a:off x="6382874" y="3282810"/>
            <a:ext cx="5256676" cy="3024389"/>
          </a:xfrm>
          <a:prstGeom prst="rect">
            <a:avLst/>
          </a:prstGeom>
        </p:spPr>
      </p:pic>
      <p:pic>
        <p:nvPicPr>
          <p:cNvPr id="5" name="Picture 4" descr="A screenshot of a data&#10;&#10;Description automatically generated">
            <a:extLst>
              <a:ext uri="{FF2B5EF4-FFF2-40B4-BE49-F238E27FC236}">
                <a16:creationId xmlns:a16="http://schemas.microsoft.com/office/drawing/2014/main" id="{B6A0C37D-73D0-A417-777B-51BE11B55915}"/>
              </a:ext>
            </a:extLst>
          </p:cNvPr>
          <p:cNvPicPr>
            <a:picLocks noChangeAspect="1"/>
          </p:cNvPicPr>
          <p:nvPr/>
        </p:nvPicPr>
        <p:blipFill>
          <a:blip r:embed="rId4"/>
          <a:stretch>
            <a:fillRect/>
          </a:stretch>
        </p:blipFill>
        <p:spPr>
          <a:xfrm>
            <a:off x="606204" y="921530"/>
            <a:ext cx="5721793" cy="5024014"/>
          </a:xfrm>
          <a:prstGeom prst="rect">
            <a:avLst/>
          </a:prstGeom>
        </p:spPr>
      </p:pic>
    </p:spTree>
    <p:extLst>
      <p:ext uri="{BB962C8B-B14F-4D97-AF65-F5344CB8AC3E}">
        <p14:creationId xmlns:p14="http://schemas.microsoft.com/office/powerpoint/2010/main" val="373674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400"/>
                                        <p:tgtEl>
                                          <p:spTgt spid="118"/>
                                        </p:tgtEl>
                                      </p:cBhvr>
                                    </p:animEffect>
                                  </p:childTnLst>
                                </p:cTn>
                              </p:par>
                              <p:par>
                                <p:cTn id="8" presetID="10" presetClass="entr" presetSubtype="0" fill="hold" nodeType="withEffect">
                                  <p:stCondLst>
                                    <p:cond delay="2000"/>
                                  </p:stCondLst>
                                  <p:childTnLst>
                                    <p:set>
                                      <p:cBhvr>
                                        <p:cTn id="9" dur="1" fill="hold">
                                          <p:stCondLst>
                                            <p:cond delay="0"/>
                                          </p:stCondLst>
                                        </p:cTn>
                                        <p:tgtEl>
                                          <p:spTgt spid="119">
                                            <p:txEl>
                                              <p:pRg st="0" end="0"/>
                                            </p:txEl>
                                          </p:spTgt>
                                        </p:tgtEl>
                                        <p:attrNameLst>
                                          <p:attrName>style.visibility</p:attrName>
                                        </p:attrNameLst>
                                      </p:cBhvr>
                                      <p:to>
                                        <p:strVal val="visible"/>
                                      </p:to>
                                    </p:set>
                                    <p:animEffect transition="in" filter="fade">
                                      <p:cBhvr>
                                        <p:cTn id="10" dur="400"/>
                                        <p:tgtEl>
                                          <p:spTgt spid="1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a:extLst>
            <a:ext uri="{FF2B5EF4-FFF2-40B4-BE49-F238E27FC236}">
              <a16:creationId xmlns:a16="http://schemas.microsoft.com/office/drawing/2014/main" id="{388C02D7-0F87-17BE-29FC-D7E873C6F78F}"/>
            </a:ext>
          </a:extLst>
        </p:cNvPr>
        <p:cNvGrpSpPr/>
        <p:nvPr/>
      </p:nvGrpSpPr>
      <p:grpSpPr>
        <a:xfrm>
          <a:off x="0" y="0"/>
          <a:ext cx="0" cy="0"/>
          <a:chOff x="0" y="0"/>
          <a:chExt cx="0" cy="0"/>
        </a:xfrm>
      </p:grpSpPr>
      <p:sp>
        <p:nvSpPr>
          <p:cNvPr id="107" name="Google Shape;107;p3">
            <a:extLst>
              <a:ext uri="{FF2B5EF4-FFF2-40B4-BE49-F238E27FC236}">
                <a16:creationId xmlns:a16="http://schemas.microsoft.com/office/drawing/2014/main" id="{806AB896-36B6-243B-AEBD-5C0552795E66}"/>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8" name="Google Shape;108;p3">
            <a:extLst>
              <a:ext uri="{FF2B5EF4-FFF2-40B4-BE49-F238E27FC236}">
                <a16:creationId xmlns:a16="http://schemas.microsoft.com/office/drawing/2014/main" id="{D3A60309-1AC5-6D36-0E51-39A406D921A8}"/>
              </a:ext>
            </a:extLst>
          </p:cNvPr>
          <p:cNvGrpSpPr/>
          <p:nvPr/>
        </p:nvGrpSpPr>
        <p:grpSpPr>
          <a:xfrm>
            <a:off x="0" y="0"/>
            <a:ext cx="12192000" cy="6858000"/>
            <a:chOff x="0" y="0"/>
            <a:chExt cx="12192000" cy="6858000"/>
          </a:xfrm>
        </p:grpSpPr>
        <p:sp>
          <p:nvSpPr>
            <p:cNvPr id="109" name="Google Shape;109;p3">
              <a:extLst>
                <a:ext uri="{FF2B5EF4-FFF2-40B4-BE49-F238E27FC236}">
                  <a16:creationId xmlns:a16="http://schemas.microsoft.com/office/drawing/2014/main" id="{964D4995-1455-DFEA-0848-103F18441EB5}"/>
                </a:ext>
              </a:extLst>
            </p:cNvPr>
            <p:cNvSpPr/>
            <p:nvPr/>
          </p:nvSpPr>
          <p:spPr>
            <a:xfrm>
              <a:off x="0" y="0"/>
              <a:ext cx="12192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a:extLst>
                <a:ext uri="{FF2B5EF4-FFF2-40B4-BE49-F238E27FC236}">
                  <a16:creationId xmlns:a16="http://schemas.microsoft.com/office/drawing/2014/main" id="{9ACDA2DF-F873-5988-38EA-18B0F3C0FB18}"/>
                </a:ext>
              </a:extLst>
            </p:cNvPr>
            <p:cNvSpPr/>
            <p:nvPr/>
          </p:nvSpPr>
          <p:spPr>
            <a:xfrm>
              <a:off x="0" y="0"/>
              <a:ext cx="12192000" cy="6858000"/>
            </a:xfrm>
            <a:prstGeom prst="rect">
              <a:avLst/>
            </a:prstGeom>
            <a:solidFill>
              <a:srgbClr val="BF9000">
                <a:alpha val="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1" name="Google Shape;111;p3">
            <a:extLst>
              <a:ext uri="{FF2B5EF4-FFF2-40B4-BE49-F238E27FC236}">
                <a16:creationId xmlns:a16="http://schemas.microsoft.com/office/drawing/2014/main" id="{978B59C3-2A2A-4F98-17D7-76CDAE05FFBC}"/>
              </a:ext>
            </a:extLst>
          </p:cNvPr>
          <p:cNvSpPr/>
          <p:nvPr/>
        </p:nvSpPr>
        <p:spPr>
          <a:xfrm>
            <a:off x="550864" y="549275"/>
            <a:ext cx="11088686" cy="5757925"/>
          </a:xfrm>
          <a:prstGeom prst="rect">
            <a:avLst/>
          </a:prstGeom>
          <a:solidFill>
            <a:schemeClr val="lt1"/>
          </a:solidFill>
          <a:ln>
            <a:noFill/>
          </a:ln>
          <a:effectLst>
            <a:outerShdw blurRad="508000" dist="101600" dir="5400000" algn="tl" rotWithShape="0">
              <a:srgbClr val="000000">
                <a:alpha val="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nvGrpSpPr>
          <p:cNvPr id="112" name="Google Shape;112;p3">
            <a:extLst>
              <a:ext uri="{FF2B5EF4-FFF2-40B4-BE49-F238E27FC236}">
                <a16:creationId xmlns:a16="http://schemas.microsoft.com/office/drawing/2014/main" id="{B5FA742A-601F-3A53-DB9F-9CA10D80DEDF}"/>
              </a:ext>
            </a:extLst>
          </p:cNvPr>
          <p:cNvGrpSpPr/>
          <p:nvPr/>
        </p:nvGrpSpPr>
        <p:grpSpPr>
          <a:xfrm>
            <a:off x="6383337" y="549273"/>
            <a:ext cx="5257537" cy="5757924"/>
            <a:chOff x="4656138" y="0"/>
            <a:chExt cx="6983409" cy="6308725"/>
          </a:xfrm>
        </p:grpSpPr>
        <p:sp>
          <p:nvSpPr>
            <p:cNvPr id="113" name="Google Shape;113;p3">
              <a:extLst>
                <a:ext uri="{FF2B5EF4-FFF2-40B4-BE49-F238E27FC236}">
                  <a16:creationId xmlns:a16="http://schemas.microsoft.com/office/drawing/2014/main" id="{C42EC77A-21E7-BEB4-B767-6FE1C2013F4B}"/>
                </a:ext>
              </a:extLst>
            </p:cNvPr>
            <p:cNvSpPr/>
            <p:nvPr/>
          </p:nvSpPr>
          <p:spPr>
            <a:xfrm flipH="1">
              <a:off x="4656138" y="0"/>
              <a:ext cx="6982794" cy="6308725"/>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4" name="Google Shape;114;p3">
              <a:extLst>
                <a:ext uri="{FF2B5EF4-FFF2-40B4-BE49-F238E27FC236}">
                  <a16:creationId xmlns:a16="http://schemas.microsoft.com/office/drawing/2014/main" id="{94F82411-9FA1-FF21-8428-4AE26F4FCDD8}"/>
                </a:ext>
              </a:extLst>
            </p:cNvPr>
            <p:cNvSpPr/>
            <p:nvPr/>
          </p:nvSpPr>
          <p:spPr>
            <a:xfrm flipH="1">
              <a:off x="4656138" y="0"/>
              <a:ext cx="6983409" cy="6308725"/>
            </a:xfrm>
            <a:prstGeom prst="rect">
              <a:avLst/>
            </a:prstGeom>
            <a:solidFill>
              <a:srgbClr val="BF9000">
                <a:alpha val="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5" name="Google Shape;115;p3">
              <a:extLst>
                <a:ext uri="{FF2B5EF4-FFF2-40B4-BE49-F238E27FC236}">
                  <a16:creationId xmlns:a16="http://schemas.microsoft.com/office/drawing/2014/main" id="{90632D07-C8A7-5330-26A6-78A022DEE718}"/>
                </a:ext>
              </a:extLst>
            </p:cNvPr>
            <p:cNvSpPr/>
            <p:nvPr/>
          </p:nvSpPr>
          <p:spPr>
            <a:xfrm flipH="1">
              <a:off x="4656138" y="0"/>
              <a:ext cx="6983409" cy="6308725"/>
            </a:xfrm>
            <a:prstGeom prst="rect">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18" name="Google Shape;118;p3">
            <a:extLst>
              <a:ext uri="{FF2B5EF4-FFF2-40B4-BE49-F238E27FC236}">
                <a16:creationId xmlns:a16="http://schemas.microsoft.com/office/drawing/2014/main" id="{4CC0DDDA-6F78-0973-CD62-7FE3BEFBB1E0}"/>
              </a:ext>
            </a:extLst>
          </p:cNvPr>
          <p:cNvSpPr txBox="1">
            <a:spLocks noGrp="1"/>
          </p:cNvSpPr>
          <p:nvPr>
            <p:ph type="ctrTitle"/>
          </p:nvPr>
        </p:nvSpPr>
        <p:spPr>
          <a:xfrm>
            <a:off x="6923087" y="1086895"/>
            <a:ext cx="4716463" cy="231184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200"/>
              <a:buFont typeface="Calibri"/>
              <a:buNone/>
            </a:pPr>
            <a:r>
              <a:rPr lang="en-ID" sz="4200" dirty="0"/>
              <a:t>Data </a:t>
            </a:r>
            <a:r>
              <a:rPr lang="id-ID" sz="4200" dirty="0"/>
              <a:t>Preprocessing</a:t>
            </a:r>
            <a:endParaRPr dirty="0"/>
          </a:p>
        </p:txBody>
      </p:sp>
      <p:sp>
        <p:nvSpPr>
          <p:cNvPr id="119" name="Google Shape;119;p3">
            <a:extLst>
              <a:ext uri="{FF2B5EF4-FFF2-40B4-BE49-F238E27FC236}">
                <a16:creationId xmlns:a16="http://schemas.microsoft.com/office/drawing/2014/main" id="{DB2CB253-E516-77DC-76B1-7FC46CC129D6}"/>
              </a:ext>
            </a:extLst>
          </p:cNvPr>
          <p:cNvSpPr txBox="1">
            <a:spLocks noGrp="1"/>
          </p:cNvSpPr>
          <p:nvPr>
            <p:ph type="subTitle" idx="1"/>
          </p:nvPr>
        </p:nvSpPr>
        <p:spPr>
          <a:xfrm>
            <a:off x="7548354" y="3673376"/>
            <a:ext cx="3218673" cy="2442857"/>
          </a:xfrm>
          <a:prstGeom prst="rect">
            <a:avLst/>
          </a:prstGeom>
          <a:noFill/>
          <a:ln>
            <a:noFill/>
          </a:ln>
        </p:spPr>
        <p:txBody>
          <a:bodyPr spcFirstLastPara="1" wrap="square" lIns="91425" tIns="45700" rIns="91425" bIns="45700" anchor="t" anchorCtr="0">
            <a:noAutofit/>
          </a:bodyPr>
          <a:lstStyle/>
          <a:p>
            <a:pPr marL="0" lvl="0" indent="0" algn="l" rtl="0">
              <a:lnSpc>
                <a:spcPct val="115714"/>
              </a:lnSpc>
              <a:spcBef>
                <a:spcPts val="0"/>
              </a:spcBef>
              <a:spcAft>
                <a:spcPts val="0"/>
              </a:spcAft>
              <a:buClr>
                <a:schemeClr val="dk1"/>
              </a:buClr>
              <a:buSzPts val="1100"/>
              <a:buFont typeface="Arial"/>
              <a:buNone/>
            </a:pPr>
            <a:r>
              <a:rPr lang="en-ID" sz="1400" dirty="0">
                <a:highlight>
                  <a:srgbClr val="F7F7F7"/>
                </a:highlight>
              </a:rPr>
              <a:t>T</a:t>
            </a:r>
            <a:r>
              <a:rPr lang="id-ID" sz="1400" dirty="0">
                <a:highlight>
                  <a:srgbClr val="F7F7F7"/>
                </a:highlight>
              </a:rPr>
              <a:t>erdapat hubungan antara BEDS &amp; BATH</a:t>
            </a:r>
          </a:p>
          <a:p>
            <a:pPr marL="0" lvl="0" indent="0" algn="l" rtl="0">
              <a:lnSpc>
                <a:spcPct val="115714"/>
              </a:lnSpc>
              <a:spcBef>
                <a:spcPts val="0"/>
              </a:spcBef>
              <a:spcAft>
                <a:spcPts val="0"/>
              </a:spcAft>
              <a:buClr>
                <a:schemeClr val="dk1"/>
              </a:buClr>
              <a:buSzPts val="1100"/>
              <a:buFont typeface="Arial"/>
              <a:buNone/>
            </a:pPr>
            <a:r>
              <a:rPr lang="id-ID" sz="1400" dirty="0">
                <a:highlight>
                  <a:srgbClr val="F7F7F7"/>
                </a:highlight>
              </a:rPr>
              <a:t>Yang berarti jika jumlah BEDS naik maka BATH akan mengikuti.</a:t>
            </a:r>
          </a:p>
        </p:txBody>
      </p:sp>
      <p:pic>
        <p:nvPicPr>
          <p:cNvPr id="4" name="Picture 3" descr="A chart of different colors&#10;&#10;Description automatically generated with medium confidence">
            <a:extLst>
              <a:ext uri="{FF2B5EF4-FFF2-40B4-BE49-F238E27FC236}">
                <a16:creationId xmlns:a16="http://schemas.microsoft.com/office/drawing/2014/main" id="{FBA2FBC1-733C-3CCB-AF23-8B433EB9A9D7}"/>
              </a:ext>
            </a:extLst>
          </p:cNvPr>
          <p:cNvPicPr>
            <a:picLocks noChangeAspect="1"/>
          </p:cNvPicPr>
          <p:nvPr/>
        </p:nvPicPr>
        <p:blipFill>
          <a:blip r:embed="rId3"/>
          <a:stretch>
            <a:fillRect/>
          </a:stretch>
        </p:blipFill>
        <p:spPr>
          <a:xfrm>
            <a:off x="549540" y="1462664"/>
            <a:ext cx="5832473" cy="4653569"/>
          </a:xfrm>
          <a:prstGeom prst="rect">
            <a:avLst/>
          </a:prstGeom>
        </p:spPr>
      </p:pic>
    </p:spTree>
    <p:extLst>
      <p:ext uri="{BB962C8B-B14F-4D97-AF65-F5344CB8AC3E}">
        <p14:creationId xmlns:p14="http://schemas.microsoft.com/office/powerpoint/2010/main" val="244258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400"/>
                                        <p:tgtEl>
                                          <p:spTgt spid="118"/>
                                        </p:tgtEl>
                                      </p:cBhvr>
                                    </p:animEffect>
                                  </p:childTnLst>
                                </p:cTn>
                              </p:par>
                              <p:par>
                                <p:cTn id="8" presetID="10" presetClass="entr" presetSubtype="0" fill="hold" nodeType="withEffect">
                                  <p:stCondLst>
                                    <p:cond delay="2000"/>
                                  </p:stCondLst>
                                  <p:childTnLst>
                                    <p:set>
                                      <p:cBhvr>
                                        <p:cTn id="9" dur="1" fill="hold">
                                          <p:stCondLst>
                                            <p:cond delay="0"/>
                                          </p:stCondLst>
                                        </p:cTn>
                                        <p:tgtEl>
                                          <p:spTgt spid="119">
                                            <p:txEl>
                                              <p:pRg st="0" end="0"/>
                                            </p:txEl>
                                          </p:spTgt>
                                        </p:tgtEl>
                                        <p:attrNameLst>
                                          <p:attrName>style.visibility</p:attrName>
                                        </p:attrNameLst>
                                      </p:cBhvr>
                                      <p:to>
                                        <p:strVal val="visible"/>
                                      </p:to>
                                    </p:set>
                                    <p:animEffect transition="in" filter="fade">
                                      <p:cBhvr>
                                        <p:cTn id="10" dur="400"/>
                                        <p:tgtEl>
                                          <p:spTgt spid="119">
                                            <p:txEl>
                                              <p:pRg st="0" end="0"/>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119">
                                            <p:txEl>
                                              <p:pRg st="1" end="1"/>
                                            </p:txEl>
                                          </p:spTgt>
                                        </p:tgtEl>
                                        <p:attrNameLst>
                                          <p:attrName>style.visibility</p:attrName>
                                        </p:attrNameLst>
                                      </p:cBhvr>
                                      <p:to>
                                        <p:strVal val="visible"/>
                                      </p:to>
                                    </p:set>
                                    <p:animEffect transition="in" filter="fade">
                                      <p:cBhvr>
                                        <p:cTn id="13" dur="400"/>
                                        <p:tgtEl>
                                          <p:spTgt spid="1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p:cNvSpPr/>
          <p:nvPr/>
        </p:nvSpPr>
        <p:spPr>
          <a:xfrm>
            <a:off x="-1" y="0"/>
            <a:ext cx="12191999"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4"/>
          <p:cNvSpPr/>
          <p:nvPr/>
        </p:nvSpPr>
        <p:spPr>
          <a:xfrm>
            <a:off x="-2" y="0"/>
            <a:ext cx="12192001" cy="1696413"/>
          </a:xfrm>
          <a:prstGeom prst="rect">
            <a:avLst/>
          </a:prstGeom>
          <a:solidFill>
            <a:schemeClr val="lt1"/>
          </a:solidFill>
          <a:ln>
            <a:noFill/>
          </a:ln>
          <a:effectLst>
            <a:outerShdw blurRad="304800" dist="114300" dir="5460000" sx="92000" sy="92000" algn="t" rotWithShape="0">
              <a:srgbClr val="000000">
                <a:alpha val="1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4"/>
          <p:cNvSpPr txBox="1">
            <a:spLocks noGrp="1"/>
          </p:cNvSpPr>
          <p:nvPr>
            <p:ph type="ctrTitle"/>
          </p:nvPr>
        </p:nvSpPr>
        <p:spPr>
          <a:xfrm>
            <a:off x="589558" y="244742"/>
            <a:ext cx="7015498" cy="12352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D" sz="3600"/>
              <a:t>Analisis Harga Berdasarkan Lokalitas</a:t>
            </a:r>
            <a:endParaRPr/>
          </a:p>
        </p:txBody>
      </p:sp>
      <p:sp>
        <p:nvSpPr>
          <p:cNvPr id="127" name="Google Shape;127;p4"/>
          <p:cNvSpPr txBox="1">
            <a:spLocks noGrp="1"/>
          </p:cNvSpPr>
          <p:nvPr>
            <p:ph type="subTitle" idx="1"/>
          </p:nvPr>
        </p:nvSpPr>
        <p:spPr>
          <a:xfrm>
            <a:off x="7605057" y="244741"/>
            <a:ext cx="4114801" cy="123522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1700"/>
              <a:buNone/>
            </a:pPr>
            <a:r>
              <a:rPr lang="en-ID" sz="1700"/>
              <a:t>Distribusi harga rumah berdasarkan lokasi.</a:t>
            </a:r>
            <a:endParaRPr/>
          </a:p>
          <a:p>
            <a:pPr marL="0" lvl="0" indent="0" algn="r" rtl="0">
              <a:lnSpc>
                <a:spcPct val="90000"/>
              </a:lnSpc>
              <a:spcBef>
                <a:spcPts val="1000"/>
              </a:spcBef>
              <a:spcAft>
                <a:spcPts val="0"/>
              </a:spcAft>
              <a:buClr>
                <a:schemeClr val="dk1"/>
              </a:buClr>
              <a:buSzPts val="1700"/>
              <a:buNone/>
            </a:pPr>
            <a:r>
              <a:rPr lang="en-ID" sz="1700"/>
              <a:t>Perbedaan harga antar wilayah.</a:t>
            </a:r>
            <a:endParaRPr/>
          </a:p>
        </p:txBody>
      </p:sp>
      <p:pic>
        <p:nvPicPr>
          <p:cNvPr id="128" name="Google Shape;128;p4" descr="A graph of blue rectangular bars with red line&#10;&#10;Description automatically generated with medium confidence"/>
          <p:cNvPicPr preferRelativeResize="0"/>
          <p:nvPr/>
        </p:nvPicPr>
        <p:blipFill rotWithShape="1">
          <a:blip r:embed="rId3">
            <a:alphaModFix/>
          </a:blip>
          <a:srcRect/>
          <a:stretch/>
        </p:blipFill>
        <p:spPr>
          <a:xfrm>
            <a:off x="2061520" y="1958782"/>
            <a:ext cx="8068955" cy="51439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6"/>
          <p:cNvSpPr/>
          <p:nvPr/>
        </p:nvSpPr>
        <p:spPr>
          <a:xfrm>
            <a:off x="-1" y="0"/>
            <a:ext cx="12192000" cy="1734306"/>
          </a:xfrm>
          <a:prstGeom prst="rect">
            <a:avLst/>
          </a:prstGeom>
          <a:solidFill>
            <a:schemeClr val="lt1"/>
          </a:solidFill>
          <a:ln>
            <a:noFill/>
          </a:ln>
          <a:effectLst>
            <a:outerShdw blurRad="254000" dist="127000" dir="5460000" sx="90000" sy="90000" algn="t"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6" name="Google Shape;136;p6" descr="A graph of different colored bars&#10;&#10;Description automatically generated"/>
          <p:cNvPicPr preferRelativeResize="0"/>
          <p:nvPr/>
        </p:nvPicPr>
        <p:blipFill rotWithShape="1">
          <a:blip r:embed="rId3">
            <a:alphaModFix/>
          </a:blip>
          <a:srcRect t="7831"/>
          <a:stretch/>
        </p:blipFill>
        <p:spPr>
          <a:xfrm>
            <a:off x="20" y="1941689"/>
            <a:ext cx="12191979" cy="4916310"/>
          </a:xfrm>
          <a:prstGeom prst="rect">
            <a:avLst/>
          </a:prstGeom>
          <a:noFill/>
          <a:ln>
            <a:noFill/>
          </a:ln>
          <a:effectLst>
            <a:outerShdw blurRad="596900" dist="330200" dir="8820000" sx="87000" sy="87000" algn="ctr" rotWithShape="0">
              <a:srgbClr val="000000">
                <a:alpha val="28627"/>
              </a:srgbClr>
            </a:outerShdw>
          </a:effectLst>
        </p:spPr>
      </p:pic>
      <p:sp>
        <p:nvSpPr>
          <p:cNvPr id="137" name="Google Shape;137;p6"/>
          <p:cNvSpPr txBox="1">
            <a:spLocks noGrp="1"/>
          </p:cNvSpPr>
          <p:nvPr>
            <p:ph type="ctrTitle"/>
          </p:nvPr>
        </p:nvSpPr>
        <p:spPr>
          <a:xfrm>
            <a:off x="613461" y="324987"/>
            <a:ext cx="7179856" cy="10843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n-ID" sz="3400"/>
              <a:t>Analisis Distribusi Type Rumah menurut Wilayah</a:t>
            </a:r>
            <a:endParaRPr/>
          </a:p>
        </p:txBody>
      </p:sp>
      <p:sp>
        <p:nvSpPr>
          <p:cNvPr id="138" name="Google Shape;138;p6"/>
          <p:cNvSpPr txBox="1">
            <a:spLocks noGrp="1"/>
          </p:cNvSpPr>
          <p:nvPr>
            <p:ph type="subTitle" idx="1"/>
          </p:nvPr>
        </p:nvSpPr>
        <p:spPr>
          <a:xfrm>
            <a:off x="7793318" y="324987"/>
            <a:ext cx="3785222" cy="108433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1300"/>
              <a:buNone/>
            </a:pPr>
            <a:r>
              <a:rPr lang="en-ID" sz="1300"/>
              <a:t>Rata-rata luas properti, jumlah kamar tidur, jumlah kamar mandi, dan total rumah untuk setiap jenis rumah dan wilayah.</a:t>
            </a:r>
            <a:endParaRPr/>
          </a:p>
          <a:p>
            <a:pPr marL="0" lvl="0" indent="0" algn="r" rtl="0">
              <a:lnSpc>
                <a:spcPct val="90000"/>
              </a:lnSpc>
              <a:spcBef>
                <a:spcPts val="1000"/>
              </a:spcBef>
              <a:spcAft>
                <a:spcPts val="0"/>
              </a:spcAft>
              <a:buClr>
                <a:schemeClr val="dk1"/>
              </a:buClr>
              <a:buSzPts val="1300"/>
              <a:buNone/>
            </a:pPr>
            <a:r>
              <a:rPr lang="en-ID" sz="1300"/>
              <a:t>Distribusi tipe rumah berdasarkan wilayah.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500"/>
                                        <p:tgtEl>
                                          <p:spTgt spid="1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5"/>
          <p:cNvSpPr/>
          <p:nvPr/>
        </p:nvSpPr>
        <p:spPr>
          <a:xfrm>
            <a:off x="-1" y="0"/>
            <a:ext cx="12191999"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5"/>
          <p:cNvSpPr/>
          <p:nvPr/>
        </p:nvSpPr>
        <p:spPr>
          <a:xfrm>
            <a:off x="-2" y="0"/>
            <a:ext cx="12192001" cy="1696413"/>
          </a:xfrm>
          <a:prstGeom prst="rect">
            <a:avLst/>
          </a:prstGeom>
          <a:solidFill>
            <a:schemeClr val="lt1"/>
          </a:solidFill>
          <a:ln>
            <a:noFill/>
          </a:ln>
          <a:effectLst>
            <a:outerShdw blurRad="304800" dist="114300" dir="5460000" sx="92000" sy="92000" algn="t" rotWithShape="0">
              <a:srgbClr val="000000">
                <a:alpha val="1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5"/>
          <p:cNvSpPr txBox="1">
            <a:spLocks noGrp="1"/>
          </p:cNvSpPr>
          <p:nvPr>
            <p:ph type="ctrTitle"/>
          </p:nvPr>
        </p:nvSpPr>
        <p:spPr>
          <a:xfrm>
            <a:off x="589558" y="244742"/>
            <a:ext cx="7015498" cy="12352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D" sz="3600"/>
              <a:t>Analisis Harga Berdasarkan Tipe Rumah</a:t>
            </a:r>
            <a:endParaRPr/>
          </a:p>
        </p:txBody>
      </p:sp>
      <p:sp>
        <p:nvSpPr>
          <p:cNvPr id="146" name="Google Shape;146;p5"/>
          <p:cNvSpPr txBox="1">
            <a:spLocks noGrp="1"/>
          </p:cNvSpPr>
          <p:nvPr>
            <p:ph type="subTitle" idx="1"/>
          </p:nvPr>
        </p:nvSpPr>
        <p:spPr>
          <a:xfrm>
            <a:off x="7605057" y="244741"/>
            <a:ext cx="4114801" cy="123522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1700"/>
              <a:buNone/>
            </a:pPr>
            <a:r>
              <a:rPr lang="en-ID" sz="1700"/>
              <a:t>Rata-rata harga rumah untuk setiap tipe rumah.</a:t>
            </a:r>
            <a:endParaRPr/>
          </a:p>
          <a:p>
            <a:pPr marL="0" lvl="0" indent="0" algn="r" rtl="0">
              <a:lnSpc>
                <a:spcPct val="90000"/>
              </a:lnSpc>
              <a:spcBef>
                <a:spcPts val="1000"/>
              </a:spcBef>
              <a:spcAft>
                <a:spcPts val="0"/>
              </a:spcAft>
              <a:buClr>
                <a:schemeClr val="dk1"/>
              </a:buClr>
              <a:buSzPts val="1700"/>
              <a:buNone/>
            </a:pPr>
            <a:r>
              <a:rPr lang="en-ID" sz="1700"/>
              <a:t>Perbedaan harga antar tipe rumah.</a:t>
            </a:r>
            <a:endParaRPr/>
          </a:p>
        </p:txBody>
      </p:sp>
      <p:pic>
        <p:nvPicPr>
          <p:cNvPr id="147" name="Google Shape;147;p5"/>
          <p:cNvPicPr preferRelativeResize="0"/>
          <p:nvPr/>
        </p:nvPicPr>
        <p:blipFill rotWithShape="1">
          <a:blip r:embed="rId3">
            <a:alphaModFix/>
          </a:blip>
          <a:srcRect/>
          <a:stretch/>
        </p:blipFill>
        <p:spPr>
          <a:xfrm>
            <a:off x="2077156" y="1941154"/>
            <a:ext cx="8037688" cy="51204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7"/>
          <p:cNvSpPr/>
          <p:nvPr/>
        </p:nvSpPr>
        <p:spPr>
          <a:xfrm>
            <a:off x="-1" y="0"/>
            <a:ext cx="12191999"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7"/>
          <p:cNvSpPr/>
          <p:nvPr/>
        </p:nvSpPr>
        <p:spPr>
          <a:xfrm>
            <a:off x="-2" y="0"/>
            <a:ext cx="12192001" cy="1696413"/>
          </a:xfrm>
          <a:prstGeom prst="rect">
            <a:avLst/>
          </a:prstGeom>
          <a:solidFill>
            <a:schemeClr val="lt1"/>
          </a:solidFill>
          <a:ln>
            <a:noFill/>
          </a:ln>
          <a:effectLst>
            <a:outerShdw blurRad="304800" dist="114300" dir="5460000" sx="92000" sy="92000" algn="t" rotWithShape="0">
              <a:srgbClr val="000000">
                <a:alpha val="1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7"/>
          <p:cNvSpPr txBox="1">
            <a:spLocks noGrp="1"/>
          </p:cNvSpPr>
          <p:nvPr>
            <p:ph type="ctrTitle"/>
          </p:nvPr>
        </p:nvSpPr>
        <p:spPr>
          <a:xfrm>
            <a:off x="589558" y="244742"/>
            <a:ext cx="7015498" cy="12352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D" sz="3600"/>
              <a:t>Rata-rata luas properti tipe rumah menurut wilayah</a:t>
            </a:r>
            <a:endParaRPr sz="3600"/>
          </a:p>
        </p:txBody>
      </p:sp>
      <p:sp>
        <p:nvSpPr>
          <p:cNvPr id="155" name="Google Shape;155;p7"/>
          <p:cNvSpPr txBox="1">
            <a:spLocks noGrp="1"/>
          </p:cNvSpPr>
          <p:nvPr>
            <p:ph type="subTitle" idx="1"/>
          </p:nvPr>
        </p:nvSpPr>
        <p:spPr>
          <a:xfrm>
            <a:off x="7605057" y="244741"/>
            <a:ext cx="4114801" cy="123522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1800"/>
              <a:buNone/>
            </a:pPr>
            <a:r>
              <a:rPr lang="en-ID" sz="1800"/>
              <a:t>Rata-rata luas property setiap jenis rumah dan wilayah.</a:t>
            </a:r>
            <a:endParaRPr/>
          </a:p>
          <a:p>
            <a:pPr marL="0" lvl="0" indent="0" algn="r" rtl="0">
              <a:lnSpc>
                <a:spcPct val="90000"/>
              </a:lnSpc>
              <a:spcBef>
                <a:spcPts val="1000"/>
              </a:spcBef>
              <a:spcAft>
                <a:spcPts val="0"/>
              </a:spcAft>
              <a:buClr>
                <a:schemeClr val="dk1"/>
              </a:buClr>
              <a:buSzPts val="1800"/>
              <a:buNone/>
            </a:pPr>
            <a:r>
              <a:rPr lang="en-ID" sz="1800"/>
              <a:t>Distribusi tipe rumah berdasarkan wilayah.</a:t>
            </a:r>
            <a:endParaRPr/>
          </a:p>
        </p:txBody>
      </p:sp>
      <p:pic>
        <p:nvPicPr>
          <p:cNvPr id="156" name="Google Shape;156;p7" descr="A graph of different colored squares&#10;&#10;Description automatically generated"/>
          <p:cNvPicPr preferRelativeResize="0"/>
          <p:nvPr/>
        </p:nvPicPr>
        <p:blipFill rotWithShape="1">
          <a:blip r:embed="rId3">
            <a:alphaModFix/>
          </a:blip>
          <a:srcRect/>
          <a:stretch/>
        </p:blipFill>
        <p:spPr>
          <a:xfrm>
            <a:off x="261" y="2133600"/>
            <a:ext cx="12179276" cy="43236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p:tgtEl>
                                          <p:spTgt spid="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Widescreen</PresentationFormat>
  <Paragraphs>39</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Analisis Dampak Jumlah Kamar Tidur dan Kamar Mandi terhadap Harga Rumah</vt:lpstr>
      <vt:lpstr>Pendahuluan</vt:lpstr>
      <vt:lpstr>Data Overview</vt:lpstr>
      <vt:lpstr>Data Preprocessing</vt:lpstr>
      <vt:lpstr>Data Preprocessing</vt:lpstr>
      <vt:lpstr>Analisis Harga Berdasarkan Lokalitas</vt:lpstr>
      <vt:lpstr>Analisis Distribusi Type Rumah menurut Wilayah</vt:lpstr>
      <vt:lpstr>Analisis Harga Berdasarkan Tipe Rumah</vt:lpstr>
      <vt:lpstr>Rata-rata luas properti tipe rumah menurut wilayah</vt:lpstr>
      <vt:lpstr>Rata-rata Beds dan Bath tipe rumah menurut wilayah</vt:lpstr>
      <vt:lpstr>Temuan Utama</vt:lpstr>
      <vt:lpstr>Multiple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Dampak Jumlah Kamar Tidur dan Kamar Mandi terhadap Harga Rumah</dc:title>
  <dc:creator>Software Solution</dc:creator>
  <cp:lastModifiedBy>Software Solution</cp:lastModifiedBy>
  <cp:revision>1</cp:revision>
  <dcterms:created xsi:type="dcterms:W3CDTF">2024-02-22T14:04:39Z</dcterms:created>
  <dcterms:modified xsi:type="dcterms:W3CDTF">2024-03-05T13:38:27Z</dcterms:modified>
</cp:coreProperties>
</file>