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6858000" cx="12192000"/>
  <p:notesSz cx="6858000" cy="9144000"/>
  <p:embeddedFontLst>
    <p:embeddedFont>
      <p:font typeface="Space Grotesk Light"/>
      <p:regular r:id="rId25"/>
      <p:bold r:id="rId26"/>
    </p:embeddedFont>
    <p:embeddedFont>
      <p:font typeface="Space Grotesk Medium"/>
      <p:regular r:id="rId27"/>
      <p:bold r:id="rId28"/>
    </p:embeddedFont>
    <p:embeddedFont>
      <p:font typeface="Space Grotesk"/>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1" roundtripDataSignature="AMtx7miGqbhk8XFTMZihICzbDt8JAGQD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SpaceGroteskLight-bold.fntdata"/><Relationship Id="rId25" Type="http://schemas.openxmlformats.org/officeDocument/2006/relationships/font" Target="fonts/SpaceGroteskLight-regular.fntdata"/><Relationship Id="rId28" Type="http://schemas.openxmlformats.org/officeDocument/2006/relationships/font" Target="fonts/SpaceGroteskMedium-bold.fntdata"/><Relationship Id="rId27" Type="http://schemas.openxmlformats.org/officeDocument/2006/relationships/font" Target="fonts/SpaceGroteskMedium-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SpaceGrotesk-regular.fntdata"/><Relationship Id="rId7" Type="http://schemas.openxmlformats.org/officeDocument/2006/relationships/slide" Target="slides/slide3.xml"/><Relationship Id="rId8" Type="http://schemas.openxmlformats.org/officeDocument/2006/relationships/slide" Target="slides/slide4.xml"/><Relationship Id="rId31" Type="http://customschemas.google.com/relationships/presentationmetadata" Target="metadata"/><Relationship Id="rId30" Type="http://schemas.openxmlformats.org/officeDocument/2006/relationships/font" Target="fonts/SpaceGrotesk-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rxiv.org/pdf/2210.03629.pdf"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79" name="Google Shape;79;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rPr b="0" i="0" lang="en-US">
                <a:latin typeface="Space Grotesk"/>
                <a:ea typeface="Space Grotesk"/>
                <a:cs typeface="Space Grotesk"/>
                <a:sym typeface="Space Grotesk"/>
              </a:rPr>
              <a:t>The </a:t>
            </a:r>
            <a:r>
              <a:rPr b="0" i="0" lang="en-US" u="sng" strike="noStrike">
                <a:solidFill>
                  <a:srgbClr val="4051B5"/>
                </a:solidFill>
                <a:latin typeface="Space Grotesk"/>
                <a:ea typeface="Space Grotesk"/>
                <a:cs typeface="Space Grotesk"/>
                <a:sym typeface="Space Grotesk"/>
                <a:hlinkClick r:id="rId2">
                  <a:extLst>
                    <a:ext uri="{A12FA001-AC4F-418D-AE19-62706E023703}">
                      <ahyp:hlinkClr val="tx"/>
                    </a:ext>
                  </a:extLst>
                </a:hlinkClick>
              </a:rPr>
              <a:t>ReAct (Reason + Act)</a:t>
            </a:r>
            <a:r>
              <a:rPr b="0" i="0" lang="en-US">
                <a:latin typeface="Space Grotesk"/>
                <a:ea typeface="Space Grotesk"/>
                <a:cs typeface="Space Grotesk"/>
                <a:sym typeface="Space Grotesk"/>
              </a:rPr>
              <a:t> pattern was introduced in 2022 to enhance the capabilities of LLM-based AI agents by combining reasoning with action. This approach allows agents not only to reason through complex tasks but also to interact with the environment, taking actions based on their reasoning and observing the outcomes. ReAct enables AI agents to dynamically adapt to tasks by reasoning about the next steps and executing actions in real time.</a:t>
            </a:r>
            <a:endParaRPr>
              <a:latin typeface="Space Grotesk"/>
              <a:ea typeface="Space Grotesk"/>
              <a:cs typeface="Space Grotesk"/>
              <a:sym typeface="Space Grotesk"/>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254" name="Google Shape;254;p1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cd725ba4c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35cd725ba4c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i="0" lang="en-US" u="none" cap="none" strike="noStrike">
                <a:latin typeface="Space Grotesk"/>
                <a:ea typeface="Space Grotesk"/>
                <a:cs typeface="Space Grotesk"/>
                <a:sym typeface="Space Grotesk"/>
              </a:rPr>
              <a:t>Agents in Dapr Agents are autonomous systems powered by Large Language Models (LLMs), designed to execute tasks, reason through problems, and collaborate within workflows. Acting as intelligent building blocks, agents seamlessly combine LLM-driven reasoning with tool integration, memory, and collaboration features to enable scalable, agentic systems.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cd725ba4c_2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1" name="Google Shape;331;g35cd725ba4c_2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5cd725ba4c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2" name="Google Shape;342;g35cd725ba4c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cd725ba4c_2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4" name="Google Shape;404;g35cd725ba4c_2_1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472" name="Google Shape;472;p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88" name="Google Shape;88;p1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492" name="Google Shape;492;p7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16" name="Google Shape;116;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21" name="Google Shape;12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Space Grotesk"/>
              <a:ea typeface="Space Grotesk"/>
              <a:cs typeface="Space Grotesk"/>
              <a:sym typeface="Space Grotesk"/>
            </a:endParaRPr>
          </a:p>
        </p:txBody>
      </p:sp>
      <p:sp>
        <p:nvSpPr>
          <p:cNvPr id="138" name="Google Shape;138;p1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p1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None/>
            </a:pPr>
            <a:r>
              <a:rPr b="0" i="0" lang="en-US">
                <a:latin typeface="Space Grotesk"/>
                <a:ea typeface="Space Grotesk"/>
                <a:cs typeface="Space Grotesk"/>
                <a:sym typeface="Space Grotesk"/>
              </a:rPr>
              <a:t>Dapr Agents is designed to place agents, powered by LLMs, at the core of task execution and workflow orchestration. This principle emphasizes: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LLM-Powered Agents: Dapr Agents enables the creation of agents that leverage LLMs for reasoning, dynamic decision-making, and natural language interactions.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Adaptive Task Handling: Agents in Dapr Agents are equipped with flexible patterns like tool calling and reasoning loops (e.g., ReAct), allowing them to autonomously tackle complex and evolving tasks.</a:t>
            </a:r>
            <a:endParaRPr/>
          </a:p>
          <a:p>
            <a:pPr indent="-298450" lvl="0" marL="457200" rtl="0" algn="l">
              <a:lnSpc>
                <a:spcPct val="100000"/>
              </a:lnSpc>
              <a:spcBef>
                <a:spcPts val="0"/>
              </a:spcBef>
              <a:spcAft>
                <a:spcPts val="0"/>
              </a:spcAft>
              <a:buSzPts val="1100"/>
              <a:buFont typeface="Arial"/>
              <a:buChar char="•"/>
            </a:pPr>
            <a:r>
              <a:rPr b="0" i="0" lang="en-US">
                <a:latin typeface="Space Grotesk"/>
                <a:ea typeface="Space Grotesk"/>
                <a:cs typeface="Space Grotesk"/>
                <a:sym typeface="Space Grotesk"/>
              </a:rPr>
              <a:t>Seamless Integration: Dapr Agents’ framework allows agents to act as modular, reusable building blocks that integrate seamlessly into workflows, whether they operate independently or collaboratively.</a:t>
            </a:r>
            <a:endParaRPr/>
          </a:p>
          <a:p>
            <a:pPr indent="-228600" lvl="0" marL="457200" marR="0" rtl="0" algn="l">
              <a:lnSpc>
                <a:spcPct val="100000"/>
              </a:lnSpc>
              <a:spcBef>
                <a:spcPts val="0"/>
              </a:spcBef>
              <a:spcAft>
                <a:spcPts val="0"/>
              </a:spcAft>
              <a:buClr>
                <a:srgbClr val="000000"/>
              </a:buClr>
              <a:buSzPts val="1100"/>
              <a:buFont typeface="Arial"/>
              <a:buNone/>
            </a:pPr>
            <a:r>
              <a:t/>
            </a:r>
            <a:endParaRPr>
              <a:latin typeface="Space Grotesk"/>
              <a:ea typeface="Space Grotesk"/>
              <a:cs typeface="Space Grotesk"/>
              <a:sym typeface="Space Grotesk"/>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p1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marR="0" rtl="0" algn="l">
              <a:lnSpc>
                <a:spcPct val="100000"/>
              </a:lnSpc>
              <a:spcBef>
                <a:spcPts val="0"/>
              </a:spcBef>
              <a:spcAft>
                <a:spcPts val="0"/>
              </a:spcAft>
              <a:buClr>
                <a:srgbClr val="000000"/>
              </a:buClr>
              <a:buSzPts val="1100"/>
              <a:buFont typeface="Arial"/>
              <a:buNone/>
            </a:pPr>
            <a:r>
              <a:rPr b="0" i="0" lang="en-US" u="none" cap="none" strike="noStrike">
                <a:latin typeface="Space Grotesk"/>
                <a:ea typeface="Space Grotesk"/>
                <a:cs typeface="Space Grotesk"/>
                <a:sym typeface="Space Grotesk"/>
              </a:rPr>
              <a:t>Agents in Dapr Agents are autonomous systems powered by Large Language Models (LLMs), designed to execute tasks, reason through problems, and collaborate within workflows. Acting as intelligent building blocks, agents seamlessly combine LLM-driven reasoning with tool integration, memory, and collaboration features to enable scalable, agentic systems. </a:t>
            </a:r>
            <a:endParaRPr/>
          </a:p>
          <a:p>
            <a:pPr indent="-228600" lvl="0" marL="457200" marR="0" rtl="0" algn="l">
              <a:lnSpc>
                <a:spcPct val="100000"/>
              </a:lnSpc>
              <a:spcBef>
                <a:spcPts val="0"/>
              </a:spcBef>
              <a:spcAft>
                <a:spcPts val="0"/>
              </a:spcAft>
              <a:buClr>
                <a:srgbClr val="000000"/>
              </a:buClr>
              <a:buSzPts val="1100"/>
              <a:buFont typeface="Arial"/>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empty_white">
  <p:cSld name="default_empty_white">
    <p:spTree>
      <p:nvGrpSpPr>
        <p:cNvPr id="11" name="Shape 1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1" name="Shape 51"/>
        <p:cNvGrpSpPr/>
        <p:nvPr/>
      </p:nvGrpSpPr>
      <p:grpSpPr>
        <a:xfrm>
          <a:off x="0" y="0"/>
          <a:ext cx="0" cy="0"/>
          <a:chOff x="0" y="0"/>
          <a:chExt cx="0" cy="0"/>
        </a:xfrm>
      </p:grpSpPr>
      <p:sp>
        <p:nvSpPr>
          <p:cNvPr id="52" name="Google Shape;52;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pace Grotesk Medium"/>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4" name="Google Shape;54;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5" name="Google Shape;55;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Space Grotesk Medium"/>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p:nvPr>
            <p:ph idx="2" type="pic"/>
          </p:nvPr>
        </p:nvSpPr>
        <p:spPr>
          <a:xfrm>
            <a:off x="5183188" y="987425"/>
            <a:ext cx="6172200" cy="4873625"/>
          </a:xfrm>
          <a:prstGeom prst="rect">
            <a:avLst/>
          </a:prstGeom>
          <a:noFill/>
          <a:ln>
            <a:noFill/>
          </a:ln>
        </p:spPr>
      </p:sp>
      <p:sp>
        <p:nvSpPr>
          <p:cNvPr id="61" name="Google Shape;61;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5" name="Shape 65"/>
        <p:cNvGrpSpPr/>
        <p:nvPr/>
      </p:nvGrpSpPr>
      <p:grpSpPr>
        <a:xfrm>
          <a:off x="0" y="0"/>
          <a:ext cx="0" cy="0"/>
          <a:chOff x="0" y="0"/>
          <a:chExt cx="0" cy="0"/>
        </a:xfrm>
      </p:grpSpPr>
      <p:sp>
        <p:nvSpPr>
          <p:cNvPr id="66" name="Google Shape;66;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1" name="Shape 71"/>
        <p:cNvGrpSpPr/>
        <p:nvPr/>
      </p:nvGrpSpPr>
      <p:grpSpPr>
        <a:xfrm>
          <a:off x="0" y="0"/>
          <a:ext cx="0" cy="0"/>
          <a:chOff x="0" y="0"/>
          <a:chExt cx="0" cy="0"/>
        </a:xfrm>
      </p:grpSpPr>
      <p:sp>
        <p:nvSpPr>
          <p:cNvPr id="72" name="Google Shape;72;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center">
  <p:cSld name="default_center">
    <p:spTree>
      <p:nvGrpSpPr>
        <p:cNvPr id="12" name="Shape 12"/>
        <p:cNvGrpSpPr/>
        <p:nvPr/>
      </p:nvGrpSpPr>
      <p:grpSpPr>
        <a:xfrm>
          <a:off x="0" y="0"/>
          <a:ext cx="0" cy="0"/>
          <a:chOff x="0" y="0"/>
          <a:chExt cx="0" cy="0"/>
        </a:xfrm>
      </p:grpSpPr>
      <p:sp>
        <p:nvSpPr>
          <p:cNvPr id="13" name="Google Shape;13;p77"/>
          <p:cNvSpPr txBox="1"/>
          <p:nvPr>
            <p:ph type="title"/>
          </p:nvPr>
        </p:nvSpPr>
        <p:spPr>
          <a:xfrm>
            <a:off x="196754" y="166233"/>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3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lightblue">
  <p:cSld name="section_lightblue">
    <p:bg>
      <p:bgPr>
        <a:solidFill>
          <a:schemeClr val="accent2"/>
        </a:solidFill>
      </p:bgPr>
    </p:bg>
    <p:spTree>
      <p:nvGrpSpPr>
        <p:cNvPr id="14" name="Shape 14"/>
        <p:cNvGrpSpPr/>
        <p:nvPr/>
      </p:nvGrpSpPr>
      <p:grpSpPr>
        <a:xfrm>
          <a:off x="0" y="0"/>
          <a:ext cx="0" cy="0"/>
          <a:chOff x="0" y="0"/>
          <a:chExt cx="0" cy="0"/>
        </a:xfrm>
      </p:grpSpPr>
      <p:sp>
        <p:nvSpPr>
          <p:cNvPr id="15" name="Google Shape;15;p78"/>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_left">
  <p:cSld name="default_left">
    <p:spTree>
      <p:nvGrpSpPr>
        <p:cNvPr id="16" name="Shape 16"/>
        <p:cNvGrpSpPr/>
        <p:nvPr/>
      </p:nvGrpSpPr>
      <p:grpSpPr>
        <a:xfrm>
          <a:off x="0" y="0"/>
          <a:ext cx="0" cy="0"/>
          <a:chOff x="0" y="0"/>
          <a:chExt cx="0" cy="0"/>
        </a:xfrm>
      </p:grpSpPr>
      <p:sp>
        <p:nvSpPr>
          <p:cNvPr id="17" name="Google Shape;17;p76"/>
          <p:cNvSpPr txBox="1"/>
          <p:nvPr>
            <p:ph type="title"/>
          </p:nvPr>
        </p:nvSpPr>
        <p:spPr>
          <a:xfrm>
            <a:off x="196754" y="166233"/>
            <a:ext cx="11820099" cy="92458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sz="3600">
                <a:solidFill>
                  <a:schemeClr val="accent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orange">
  <p:cSld name="section_orange">
    <p:bg>
      <p:bgPr>
        <a:solidFill>
          <a:schemeClr val="accent6"/>
        </a:solidFill>
      </p:bgPr>
    </p:bg>
    <p:spTree>
      <p:nvGrpSpPr>
        <p:cNvPr id="18" name="Shape 18"/>
        <p:cNvGrpSpPr/>
        <p:nvPr/>
      </p:nvGrpSpPr>
      <p:grpSpPr>
        <a:xfrm>
          <a:off x="0" y="0"/>
          <a:ext cx="0" cy="0"/>
          <a:chOff x="0" y="0"/>
          <a:chExt cx="0" cy="0"/>
        </a:xfrm>
      </p:grpSpPr>
      <p:sp>
        <p:nvSpPr>
          <p:cNvPr id="19" name="Google Shape;19;p82"/>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Space Grotesk Medium"/>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98B"/>
              </a:buClr>
              <a:buSzPts val="2400"/>
              <a:buNone/>
              <a:defRPr sz="2400">
                <a:solidFill>
                  <a:srgbClr val="88898B"/>
                </a:solidFill>
              </a:defRPr>
            </a:lvl1pPr>
            <a:lvl2pPr indent="-228600" lvl="1" marL="914400" algn="l">
              <a:lnSpc>
                <a:spcPct val="90000"/>
              </a:lnSpc>
              <a:spcBef>
                <a:spcPts val="500"/>
              </a:spcBef>
              <a:spcAft>
                <a:spcPts val="0"/>
              </a:spcAft>
              <a:buClr>
                <a:srgbClr val="88898B"/>
              </a:buClr>
              <a:buSzPts val="2000"/>
              <a:buNone/>
              <a:defRPr sz="2000">
                <a:solidFill>
                  <a:srgbClr val="88898B"/>
                </a:solidFill>
              </a:defRPr>
            </a:lvl2pPr>
            <a:lvl3pPr indent="-228600" lvl="2" marL="1371600" algn="l">
              <a:lnSpc>
                <a:spcPct val="90000"/>
              </a:lnSpc>
              <a:spcBef>
                <a:spcPts val="500"/>
              </a:spcBef>
              <a:spcAft>
                <a:spcPts val="0"/>
              </a:spcAft>
              <a:buClr>
                <a:srgbClr val="88898B"/>
              </a:buClr>
              <a:buSzPts val="1800"/>
              <a:buNone/>
              <a:defRPr sz="1800">
                <a:solidFill>
                  <a:srgbClr val="88898B"/>
                </a:solidFill>
              </a:defRPr>
            </a:lvl3pPr>
            <a:lvl4pPr indent="-228600" lvl="3" marL="1828800" algn="l">
              <a:lnSpc>
                <a:spcPct val="90000"/>
              </a:lnSpc>
              <a:spcBef>
                <a:spcPts val="500"/>
              </a:spcBef>
              <a:spcAft>
                <a:spcPts val="0"/>
              </a:spcAft>
              <a:buClr>
                <a:srgbClr val="88898B"/>
              </a:buClr>
              <a:buSzPts val="1600"/>
              <a:buNone/>
              <a:defRPr sz="1600">
                <a:solidFill>
                  <a:srgbClr val="88898B"/>
                </a:solidFill>
              </a:defRPr>
            </a:lvl4pPr>
            <a:lvl5pPr indent="-228600" lvl="4" marL="2286000" algn="l">
              <a:lnSpc>
                <a:spcPct val="90000"/>
              </a:lnSpc>
              <a:spcBef>
                <a:spcPts val="500"/>
              </a:spcBef>
              <a:spcAft>
                <a:spcPts val="0"/>
              </a:spcAft>
              <a:buClr>
                <a:srgbClr val="88898B"/>
              </a:buClr>
              <a:buSzPts val="1600"/>
              <a:buNone/>
              <a:defRPr sz="1600">
                <a:solidFill>
                  <a:srgbClr val="88898B"/>
                </a:solidFill>
              </a:defRPr>
            </a:lvl5pPr>
            <a:lvl6pPr indent="-228600" lvl="5" marL="2743200" algn="l">
              <a:lnSpc>
                <a:spcPct val="90000"/>
              </a:lnSpc>
              <a:spcBef>
                <a:spcPts val="500"/>
              </a:spcBef>
              <a:spcAft>
                <a:spcPts val="0"/>
              </a:spcAft>
              <a:buClr>
                <a:srgbClr val="88898B"/>
              </a:buClr>
              <a:buSzPts val="1600"/>
              <a:buNone/>
              <a:defRPr sz="1600">
                <a:solidFill>
                  <a:srgbClr val="88898B"/>
                </a:solidFill>
              </a:defRPr>
            </a:lvl6pPr>
            <a:lvl7pPr indent="-228600" lvl="6" marL="3200400" algn="l">
              <a:lnSpc>
                <a:spcPct val="90000"/>
              </a:lnSpc>
              <a:spcBef>
                <a:spcPts val="500"/>
              </a:spcBef>
              <a:spcAft>
                <a:spcPts val="0"/>
              </a:spcAft>
              <a:buClr>
                <a:srgbClr val="88898B"/>
              </a:buClr>
              <a:buSzPts val="1600"/>
              <a:buNone/>
              <a:defRPr sz="1600">
                <a:solidFill>
                  <a:srgbClr val="88898B"/>
                </a:solidFill>
              </a:defRPr>
            </a:lvl7pPr>
            <a:lvl8pPr indent="-228600" lvl="7" marL="3657600" algn="l">
              <a:lnSpc>
                <a:spcPct val="90000"/>
              </a:lnSpc>
              <a:spcBef>
                <a:spcPts val="500"/>
              </a:spcBef>
              <a:spcAft>
                <a:spcPts val="0"/>
              </a:spcAft>
              <a:buClr>
                <a:srgbClr val="88898B"/>
              </a:buClr>
              <a:buSzPts val="1600"/>
              <a:buNone/>
              <a:defRPr sz="1600">
                <a:solidFill>
                  <a:srgbClr val="88898B"/>
                </a:solidFill>
              </a:defRPr>
            </a:lvl8pPr>
            <a:lvl9pPr indent="-228600" lvl="8" marL="4114800" algn="l">
              <a:lnSpc>
                <a:spcPct val="90000"/>
              </a:lnSpc>
              <a:spcBef>
                <a:spcPts val="500"/>
              </a:spcBef>
              <a:spcAft>
                <a:spcPts val="0"/>
              </a:spcAft>
              <a:buClr>
                <a:srgbClr val="88898B"/>
              </a:buClr>
              <a:buSzPts val="1600"/>
              <a:buNone/>
              <a:defRPr sz="1600">
                <a:solidFill>
                  <a:srgbClr val="88898B"/>
                </a:solidFill>
              </a:defRPr>
            </a:lvl9pPr>
          </a:lstStyle>
          <a:p/>
        </p:txBody>
      </p:sp>
      <p:sp>
        <p:nvSpPr>
          <p:cNvPr id="23" name="Google Shape;23;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6" name="Shape 26"/>
        <p:cNvGrpSpPr/>
        <p:nvPr/>
      </p:nvGrpSpPr>
      <p:grpSpPr>
        <a:xfrm>
          <a:off x="0" y="0"/>
          <a:ext cx="0" cy="0"/>
          <a:chOff x="0" y="0"/>
          <a:chExt cx="0" cy="0"/>
        </a:xfrm>
      </p:grpSpPr>
      <p:sp>
        <p:nvSpPr>
          <p:cNvPr id="27" name="Google Shape;27;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6" name="Google Shape;36;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8" name="Google Shape;38;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Space Grotesk Medium"/>
              <a:buNone/>
              <a:defRPr b="0" i="0" sz="4400" u="none" cap="none" strike="noStrike">
                <a:solidFill>
                  <a:schemeClr val="dk1"/>
                </a:solidFill>
                <a:latin typeface="Space Grotesk Medium"/>
                <a:ea typeface="Space Grotesk Medium"/>
                <a:cs typeface="Space Grotesk Medium"/>
                <a:sym typeface="Space Grotesk Medium"/>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Space Grotesk"/>
                <a:ea typeface="Space Grotesk"/>
                <a:cs typeface="Space Grotesk"/>
                <a:sym typeface="Space Grotesk"/>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Space Grotesk"/>
                <a:ea typeface="Space Grotesk"/>
                <a:cs typeface="Space Grotesk"/>
                <a:sym typeface="Space Grotesk"/>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Space Grotesk"/>
                <a:ea typeface="Space Grotesk"/>
                <a:cs typeface="Space Grotesk"/>
                <a:sym typeface="Space Grotesk"/>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Space Grotesk"/>
                <a:ea typeface="Space Grotesk"/>
                <a:cs typeface="Space Grotesk"/>
                <a:sym typeface="Space Grotesk"/>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98B"/>
                </a:solidFill>
                <a:latin typeface="Space Grotesk"/>
                <a:ea typeface="Space Grotesk"/>
                <a:cs typeface="Space Grotesk"/>
                <a:sym typeface="Space Grotes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98B"/>
                </a:solidFill>
                <a:latin typeface="Space Grotesk"/>
                <a:ea typeface="Space Grotesk"/>
                <a:cs typeface="Space Grotesk"/>
                <a:sym typeface="Space Grotesk"/>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Space Grotesk"/>
                <a:ea typeface="Space Grotesk"/>
                <a:cs typeface="Space Grotesk"/>
                <a:sym typeface="Space Grotesk"/>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98B"/>
                </a:solidFill>
                <a:latin typeface="Space Grotesk"/>
                <a:ea typeface="Space Grotesk"/>
                <a:cs typeface="Space Grotesk"/>
                <a:sym typeface="Space Grotesk"/>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3.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3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apr.github.io/dapr-agents/" TargetMode="Externa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7.png"/><Relationship Id="rId4" Type="http://schemas.openxmlformats.org/officeDocument/2006/relationships/image" Target="../media/image34.png"/><Relationship Id="rId5"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github.com/pyladiesams/dapr-in-action-may2025" TargetMode="External"/><Relationship Id="rId4" Type="http://schemas.openxmlformats.org/officeDocument/2006/relationships/hyperlink" Target="https://colab.research.google.com/" TargetMode="External"/><Relationship Id="rId5" Type="http://schemas.openxmlformats.org/officeDocument/2006/relationships/hyperlink" Target="https://github.com/pyladiesams/dapr-in-action-may2025" TargetMode="External"/><Relationship Id="rId6" Type="http://schemas.openxmlformats.org/officeDocument/2006/relationships/image" Target="../media/image38.png"/><Relationship Id="rId7" Type="http://schemas.openxmlformats.org/officeDocument/2006/relationships/image" Target="../media/image4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36.png"/><Relationship Id="rId6" Type="http://schemas.openxmlformats.org/officeDocument/2006/relationships/image" Target="../media/image3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hyperlink" Target="https://github.com/pyladiesams/dapr-in-action-may2025" TargetMode="External"/><Relationship Id="rId4" Type="http://schemas.openxmlformats.org/officeDocument/2006/relationships/image" Target="../media/image38.png"/><Relationship Id="rId5" Type="http://schemas.openxmlformats.org/officeDocument/2006/relationships/image" Target="../media/image43.png"/></Relationships>
</file>

<file path=ppt/slides/_rels/slide17.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46.png"/></Relationships>
</file>

<file path=ppt/slides/_rels/slide18.xml.rels><?xml version="1.0" encoding="UTF-8" standalone="yes"?><Relationships xmlns="http://schemas.openxmlformats.org/package/2006/relationships"><Relationship Id="rId11" Type="http://schemas.openxmlformats.org/officeDocument/2006/relationships/image" Target="../media/image64.png"/><Relationship Id="rId10" Type="http://schemas.openxmlformats.org/officeDocument/2006/relationships/image" Target="../media/image4.png"/><Relationship Id="rId13" Type="http://schemas.openxmlformats.org/officeDocument/2006/relationships/image" Target="../media/image65.png"/><Relationship Id="rId12" Type="http://schemas.openxmlformats.org/officeDocument/2006/relationships/image" Target="../media/image59.png"/><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0.png"/><Relationship Id="rId4" Type="http://schemas.openxmlformats.org/officeDocument/2006/relationships/image" Target="../media/image41.png"/><Relationship Id="rId9" Type="http://schemas.openxmlformats.org/officeDocument/2006/relationships/image" Target="../media/image48.png"/><Relationship Id="rId5" Type="http://schemas.openxmlformats.org/officeDocument/2006/relationships/image" Target="../media/image44.png"/><Relationship Id="rId6" Type="http://schemas.openxmlformats.org/officeDocument/2006/relationships/image" Target="../media/image45.png"/><Relationship Id="rId7" Type="http://schemas.openxmlformats.org/officeDocument/2006/relationships/image" Target="../media/image47.png"/><Relationship Id="rId8" Type="http://schemas.openxmlformats.org/officeDocument/2006/relationships/image" Target="../media/image46.png"/></Relationships>
</file>

<file path=ppt/slides/_rels/slide19.xml.rels><?xml version="1.0" encoding="UTF-8" standalone="yes"?><Relationships xmlns="http://schemas.openxmlformats.org/package/2006/relationships"><Relationship Id="rId11" Type="http://schemas.openxmlformats.org/officeDocument/2006/relationships/hyperlink" Target="https://bit.ly/dapr-youtube" TargetMode="External"/><Relationship Id="rId10" Type="http://schemas.openxmlformats.org/officeDocument/2006/relationships/hyperlink" Target="https://dapr.io/" TargetMode="External"/><Relationship Id="rId13" Type="http://schemas.openxmlformats.org/officeDocument/2006/relationships/hyperlink" Target="https://bit.ly/dapr-discord" TargetMode="External"/><Relationship Id="rId12" Type="http://schemas.openxmlformats.org/officeDocument/2006/relationships/hyperlink" Target="https://bit.ly/dapr-quickstarts" TargetMode="External"/><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61.png"/><Relationship Id="rId4" Type="http://schemas.openxmlformats.org/officeDocument/2006/relationships/hyperlink" Target="https://dapr.io/" TargetMode="External"/><Relationship Id="rId9" Type="http://schemas.openxmlformats.org/officeDocument/2006/relationships/image" Target="../media/image62.png"/><Relationship Id="rId15" Type="http://schemas.openxmlformats.org/officeDocument/2006/relationships/hyperlink" Target="https://twitter.com/daprdev" TargetMode="External"/><Relationship Id="rId14" Type="http://schemas.openxmlformats.org/officeDocument/2006/relationships/hyperlink" Target="https://twitter.com/daprdev" TargetMode="External"/><Relationship Id="rId16"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63.png"/><Relationship Id="rId7" Type="http://schemas.openxmlformats.org/officeDocument/2006/relationships/image" Target="../media/image66.png"/><Relationship Id="rId8" Type="http://schemas.openxmlformats.org/officeDocument/2006/relationships/image" Target="../media/image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4.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35.png"/><Relationship Id="rId8" Type="http://schemas.openxmlformats.org/officeDocument/2006/relationships/image" Target="../media/image2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4.png"/><Relationship Id="rId4" Type="http://schemas.openxmlformats.org/officeDocument/2006/relationships/hyperlink" Target="https://bit.ly/dapr-supporter" TargetMode="External"/><Relationship Id="rId5" Type="http://schemas.openxmlformats.org/officeDocument/2006/relationships/image" Target="../media/image6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5.png"/><Relationship Id="rId4" Type="http://schemas.openxmlformats.org/officeDocument/2006/relationships/hyperlink" Target="https://dapr.io/" TargetMode="External"/><Relationship Id="rId5" Type="http://schemas.openxmlformats.org/officeDocument/2006/relationships/image" Target="../media/image12.png"/><Relationship Id="rId6" Type="http://schemas.openxmlformats.org/officeDocument/2006/relationships/hyperlink" Target="https://dapr.io/" TargetMode="External"/><Relationship Id="rId7"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5.png"/><Relationship Id="rId5" Type="http://schemas.openxmlformats.org/officeDocument/2006/relationships/image" Target="../media/image10.png"/><Relationship Id="rId6" Type="http://schemas.openxmlformats.org/officeDocument/2006/relationships/image" Target="../media/image14.png"/><Relationship Id="rId7" Type="http://schemas.openxmlformats.org/officeDocument/2006/relationships/image" Target="../media/image2.png"/><Relationship Id="rId8"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apr.github.io/dapr-agents/" TargetMode="Externa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0" Type="http://schemas.openxmlformats.org/officeDocument/2006/relationships/image" Target="../media/image24.png"/><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7.png"/><Relationship Id="rId9"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19.png"/><Relationship Id="rId7" Type="http://schemas.openxmlformats.org/officeDocument/2006/relationships/image" Target="../media/image29.png"/><Relationship Id="rId8"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6.png"/><Relationship Id="rId5" Type="http://schemas.openxmlformats.org/officeDocument/2006/relationships/image" Target="../media/image28.png"/><Relationship Id="rId6"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pic>
        <p:nvPicPr>
          <p:cNvPr descr="A white and blue hexagons&#10;&#10;Description automatically generated" id="81" name="Google Shape;81;p30"/>
          <p:cNvPicPr preferRelativeResize="0"/>
          <p:nvPr/>
        </p:nvPicPr>
        <p:blipFill rotWithShape="1">
          <a:blip r:embed="rId3">
            <a:alphaModFix/>
          </a:blip>
          <a:srcRect b="0" l="0" r="0" t="0"/>
          <a:stretch/>
        </p:blipFill>
        <p:spPr>
          <a:xfrm>
            <a:off x="6834" y="0"/>
            <a:ext cx="12178332" cy="6858000"/>
          </a:xfrm>
          <a:prstGeom prst="rect">
            <a:avLst/>
          </a:prstGeom>
          <a:noFill/>
          <a:ln>
            <a:noFill/>
          </a:ln>
        </p:spPr>
      </p:pic>
      <p:pic>
        <p:nvPicPr>
          <p:cNvPr id="82" name="Google Shape;82;p30"/>
          <p:cNvPicPr preferRelativeResize="0"/>
          <p:nvPr/>
        </p:nvPicPr>
        <p:blipFill rotWithShape="1">
          <a:blip r:embed="rId4">
            <a:alphaModFix/>
          </a:blip>
          <a:srcRect b="0" l="0" r="0" t="0"/>
          <a:stretch/>
        </p:blipFill>
        <p:spPr>
          <a:xfrm>
            <a:off x="9700260" y="470088"/>
            <a:ext cx="2030074" cy="2030074"/>
          </a:xfrm>
          <a:prstGeom prst="rect">
            <a:avLst/>
          </a:prstGeom>
          <a:noFill/>
          <a:ln>
            <a:noFill/>
          </a:ln>
        </p:spPr>
      </p:pic>
      <p:sp>
        <p:nvSpPr>
          <p:cNvPr id="83" name="Google Shape;83;p30"/>
          <p:cNvSpPr txBox="1"/>
          <p:nvPr/>
        </p:nvSpPr>
        <p:spPr>
          <a:xfrm>
            <a:off x="722631" y="977294"/>
            <a:ext cx="6021069" cy="101562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0"/>
              <a:buFont typeface="Arial"/>
              <a:buNone/>
            </a:pPr>
            <a:r>
              <a:rPr b="1" i="0" lang="en-US" sz="6000" u="none" cap="none" strike="noStrike">
                <a:solidFill>
                  <a:srgbClr val="000000"/>
                </a:solidFill>
                <a:latin typeface="Space Grotesk"/>
                <a:ea typeface="Space Grotesk"/>
                <a:cs typeface="Space Grotesk"/>
                <a:sym typeface="Space Grotesk"/>
              </a:rPr>
              <a:t>Dapr in Action</a:t>
            </a:r>
            <a:endParaRPr b="1" i="0" sz="6000" u="none" cap="none" strike="noStrike">
              <a:solidFill>
                <a:srgbClr val="000000"/>
              </a:solidFill>
              <a:latin typeface="Space Grotesk"/>
              <a:ea typeface="Space Grotesk"/>
              <a:cs typeface="Space Grotesk"/>
              <a:sym typeface="Space Grotesk"/>
            </a:endParaRPr>
          </a:p>
        </p:txBody>
      </p:sp>
      <p:sp>
        <p:nvSpPr>
          <p:cNvPr id="84" name="Google Shape;84;p30"/>
          <p:cNvSpPr txBox="1"/>
          <p:nvPr/>
        </p:nvSpPr>
        <p:spPr>
          <a:xfrm>
            <a:off x="722631" y="2228671"/>
            <a:ext cx="7042150"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Space Grotesk"/>
                <a:ea typeface="Space Grotesk"/>
                <a:cs typeface="Space Grotesk"/>
                <a:sym typeface="Space Grotesk"/>
              </a:rPr>
              <a:t>From </a:t>
            </a:r>
            <a:r>
              <a:rPr b="0" i="0" lang="en-US" sz="3600" u="none" cap="none" strike="noStrike">
                <a:solidFill>
                  <a:srgbClr val="0B84DA"/>
                </a:solidFill>
                <a:latin typeface="Space Grotesk"/>
                <a:ea typeface="Space Grotesk"/>
                <a:cs typeface="Space Grotesk"/>
                <a:sym typeface="Space Grotesk"/>
              </a:rPr>
              <a:t>Core Concepts </a:t>
            </a:r>
            <a:r>
              <a:rPr b="0" i="0" lang="en-US" sz="3600" u="none" cap="none" strike="noStrike">
                <a:solidFill>
                  <a:srgbClr val="000000"/>
                </a:solidFill>
                <a:latin typeface="Space Grotesk"/>
                <a:ea typeface="Space Grotesk"/>
                <a:cs typeface="Space Grotesk"/>
                <a:sym typeface="Space Grotesk"/>
              </a:rPr>
              <a:t>to </a:t>
            </a:r>
            <a:br>
              <a:rPr b="0" i="0" lang="en-US" sz="3600" u="none" cap="none" strike="noStrike">
                <a:solidFill>
                  <a:srgbClr val="000000"/>
                </a:solidFill>
                <a:latin typeface="Space Grotesk"/>
                <a:ea typeface="Space Grotesk"/>
                <a:cs typeface="Space Grotesk"/>
                <a:sym typeface="Space Grotesk"/>
              </a:rPr>
            </a:br>
            <a:r>
              <a:rPr b="0" i="0" lang="en-US" sz="3600" u="none" cap="none" strike="noStrike">
                <a:solidFill>
                  <a:srgbClr val="0B84DA"/>
                </a:solidFill>
                <a:latin typeface="Space Grotesk"/>
                <a:ea typeface="Space Grotesk"/>
                <a:cs typeface="Space Grotesk"/>
                <a:sym typeface="Space Grotesk"/>
              </a:rPr>
              <a:t>AI Agents</a:t>
            </a:r>
            <a:endParaRPr b="0" i="0" sz="3600" u="none" cap="none" strike="noStrike">
              <a:solidFill>
                <a:srgbClr val="0B84DA"/>
              </a:solidFill>
              <a:latin typeface="Space Grotesk"/>
              <a:ea typeface="Space Grotesk"/>
              <a:cs typeface="Space Grotesk"/>
              <a:sym typeface="Space Grotesk"/>
            </a:endParaRPr>
          </a:p>
        </p:txBody>
      </p:sp>
      <p:sp>
        <p:nvSpPr>
          <p:cNvPr id="85" name="Google Shape;85;p30"/>
          <p:cNvSpPr txBox="1"/>
          <p:nvPr/>
        </p:nvSpPr>
        <p:spPr>
          <a:xfrm>
            <a:off x="722631" y="3810654"/>
            <a:ext cx="8297544" cy="200050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Space Grotesk"/>
                <a:ea typeface="Space Grotesk"/>
                <a:cs typeface="Space Grotesk"/>
                <a:sym typeface="Space Grotesk"/>
              </a:rPr>
              <a:t>Dana Arsovska </a:t>
            </a:r>
            <a:endParaRPr/>
          </a:p>
          <a:p>
            <a:pPr indent="0" lvl="0" marL="0" marR="0" rtl="0" algn="l">
              <a:lnSpc>
                <a:spcPct val="10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Community Manager @Dapr</a:t>
            </a:r>
            <a:endParaRPr b="0" i="0" sz="20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rgbClr val="000000"/>
                </a:solidFill>
                <a:latin typeface="Space Grotesk"/>
                <a:ea typeface="Space Grotesk"/>
                <a:cs typeface="Space Grotesk"/>
                <a:sym typeface="Space Grotesk"/>
              </a:rPr>
              <a:t>Marc Duicker</a:t>
            </a:r>
            <a:endParaRPr b="0" i="0" sz="28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Community Manager @Dapr</a:t>
            </a:r>
            <a:endParaRPr b="0" i="0" sz="2000" u="none" cap="none" strike="noStrike">
              <a:solidFill>
                <a:srgbClr val="000000"/>
              </a:solidFill>
              <a:latin typeface="Space Grotesk"/>
              <a:ea typeface="Space Grotesk"/>
              <a:cs typeface="Space Grotesk"/>
              <a:sym typeface="Space Grotesk"/>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00000"/>
              </a:solidFill>
              <a:latin typeface="Space Grotesk"/>
              <a:ea typeface="Space Grotesk"/>
              <a:cs typeface="Space Grotesk"/>
              <a:sym typeface="Space Grotes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7"/>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ReAct flow</a:t>
            </a:r>
            <a:endParaRPr/>
          </a:p>
        </p:txBody>
      </p:sp>
      <p:grpSp>
        <p:nvGrpSpPr>
          <p:cNvPr id="226" name="Google Shape;226;p127"/>
          <p:cNvGrpSpPr/>
          <p:nvPr/>
        </p:nvGrpSpPr>
        <p:grpSpPr>
          <a:xfrm>
            <a:off x="2453323" y="1429801"/>
            <a:ext cx="7058525" cy="4735587"/>
            <a:chOff x="812275" y="1594913"/>
            <a:chExt cx="7058525" cy="4735587"/>
          </a:xfrm>
        </p:grpSpPr>
        <p:pic>
          <p:nvPicPr>
            <p:cNvPr id="227" name="Google Shape;227;p127"/>
            <p:cNvPicPr preferRelativeResize="0"/>
            <p:nvPr/>
          </p:nvPicPr>
          <p:blipFill rotWithShape="1">
            <a:blip r:embed="rId3">
              <a:alphaModFix/>
            </a:blip>
            <a:srcRect b="0" l="0" r="0" t="0"/>
            <a:stretch/>
          </p:blipFill>
          <p:spPr>
            <a:xfrm>
              <a:off x="931827" y="1596368"/>
              <a:ext cx="914400" cy="914400"/>
            </a:xfrm>
            <a:prstGeom prst="rect">
              <a:avLst/>
            </a:prstGeom>
            <a:noFill/>
            <a:ln>
              <a:noFill/>
            </a:ln>
          </p:spPr>
        </p:pic>
        <p:pic>
          <p:nvPicPr>
            <p:cNvPr id="228" name="Google Shape;228;p127"/>
            <p:cNvPicPr preferRelativeResize="0"/>
            <p:nvPr/>
          </p:nvPicPr>
          <p:blipFill rotWithShape="1">
            <a:blip r:embed="rId4">
              <a:alphaModFix/>
            </a:blip>
            <a:srcRect b="0" l="0" r="0" t="0"/>
            <a:stretch/>
          </p:blipFill>
          <p:spPr>
            <a:xfrm>
              <a:off x="4612302" y="1594913"/>
              <a:ext cx="914400" cy="917331"/>
            </a:xfrm>
            <a:prstGeom prst="rect">
              <a:avLst/>
            </a:prstGeom>
            <a:noFill/>
            <a:ln>
              <a:noFill/>
            </a:ln>
          </p:spPr>
        </p:pic>
        <p:sp>
          <p:nvSpPr>
            <p:cNvPr id="229" name="Google Shape;229;p127"/>
            <p:cNvSpPr txBox="1"/>
            <p:nvPr/>
          </p:nvSpPr>
          <p:spPr>
            <a:xfrm>
              <a:off x="812275" y="251077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User</a:t>
              </a:r>
              <a:endParaRPr b="0" i="0" sz="1800" u="none" cap="none" strike="noStrike">
                <a:solidFill>
                  <a:schemeClr val="dk1"/>
                </a:solidFill>
                <a:latin typeface="Space Grotesk Light"/>
                <a:ea typeface="Space Grotesk Light"/>
                <a:cs typeface="Space Grotesk Light"/>
                <a:sym typeface="Space Grotesk Light"/>
              </a:endParaRPr>
            </a:p>
          </p:txBody>
        </p:sp>
        <p:sp>
          <p:nvSpPr>
            <p:cNvPr id="230" name="Google Shape;230;p127"/>
            <p:cNvSpPr txBox="1"/>
            <p:nvPr/>
          </p:nvSpPr>
          <p:spPr>
            <a:xfrm>
              <a:off x="4492750" y="251077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LLM</a:t>
              </a:r>
              <a:endParaRPr b="0" i="0" sz="1800" u="none" cap="none" strike="noStrike">
                <a:solidFill>
                  <a:schemeClr val="dk1"/>
                </a:solidFill>
                <a:latin typeface="Space Grotesk Light"/>
                <a:ea typeface="Space Grotesk Light"/>
                <a:cs typeface="Space Grotesk Light"/>
                <a:sym typeface="Space Grotesk Light"/>
              </a:endParaRPr>
            </a:p>
          </p:txBody>
        </p:sp>
        <p:grpSp>
          <p:nvGrpSpPr>
            <p:cNvPr id="231" name="Google Shape;231;p127"/>
            <p:cNvGrpSpPr/>
            <p:nvPr/>
          </p:nvGrpSpPr>
          <p:grpSpPr>
            <a:xfrm>
              <a:off x="2387750" y="4289818"/>
              <a:ext cx="1153500" cy="1376107"/>
              <a:chOff x="2616350" y="4366018"/>
              <a:chExt cx="1153500" cy="1376107"/>
            </a:xfrm>
          </p:grpSpPr>
          <p:pic>
            <p:nvPicPr>
              <p:cNvPr id="232" name="Google Shape;232;p127"/>
              <p:cNvPicPr preferRelativeResize="0"/>
              <p:nvPr/>
            </p:nvPicPr>
            <p:blipFill rotWithShape="1">
              <a:blip r:embed="rId5">
                <a:alphaModFix/>
              </a:blip>
              <a:srcRect b="0" l="0" r="0" t="0"/>
              <a:stretch/>
            </p:blipFill>
            <p:spPr>
              <a:xfrm>
                <a:off x="2735900" y="4366018"/>
                <a:ext cx="914400" cy="914400"/>
              </a:xfrm>
              <a:prstGeom prst="rect">
                <a:avLst/>
              </a:prstGeom>
              <a:noFill/>
              <a:ln>
                <a:noFill/>
              </a:ln>
            </p:spPr>
          </p:pic>
          <p:sp>
            <p:nvSpPr>
              <p:cNvPr id="233" name="Google Shape;233;p127"/>
              <p:cNvSpPr txBox="1"/>
              <p:nvPr/>
            </p:nvSpPr>
            <p:spPr>
              <a:xfrm>
                <a:off x="2616350" y="528042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Tool A</a:t>
                </a:r>
                <a:endParaRPr b="0" i="0" sz="1800" u="none" cap="none" strike="noStrike">
                  <a:solidFill>
                    <a:schemeClr val="dk1"/>
                  </a:solidFill>
                  <a:latin typeface="Space Grotesk Light"/>
                  <a:ea typeface="Space Grotesk Light"/>
                  <a:cs typeface="Space Grotesk Light"/>
                  <a:sym typeface="Space Grotesk Light"/>
                </a:endParaRPr>
              </a:p>
            </p:txBody>
          </p:sp>
        </p:grpSp>
        <p:grpSp>
          <p:nvGrpSpPr>
            <p:cNvPr id="234" name="Google Shape;234;p127"/>
            <p:cNvGrpSpPr/>
            <p:nvPr/>
          </p:nvGrpSpPr>
          <p:grpSpPr>
            <a:xfrm>
              <a:off x="6717300" y="4289818"/>
              <a:ext cx="1153500" cy="1376107"/>
              <a:chOff x="6488700" y="4366018"/>
              <a:chExt cx="1153500" cy="1376107"/>
            </a:xfrm>
          </p:grpSpPr>
          <p:pic>
            <p:nvPicPr>
              <p:cNvPr id="235" name="Google Shape;235;p127"/>
              <p:cNvPicPr preferRelativeResize="0"/>
              <p:nvPr/>
            </p:nvPicPr>
            <p:blipFill rotWithShape="1">
              <a:blip r:embed="rId5">
                <a:alphaModFix/>
              </a:blip>
              <a:srcRect b="0" l="0" r="0" t="0"/>
              <a:stretch/>
            </p:blipFill>
            <p:spPr>
              <a:xfrm>
                <a:off x="6608250" y="4366018"/>
                <a:ext cx="914400" cy="914400"/>
              </a:xfrm>
              <a:prstGeom prst="rect">
                <a:avLst/>
              </a:prstGeom>
              <a:noFill/>
              <a:ln>
                <a:noFill/>
              </a:ln>
            </p:spPr>
          </p:pic>
          <p:sp>
            <p:nvSpPr>
              <p:cNvPr id="236" name="Google Shape;236;p127"/>
              <p:cNvSpPr txBox="1"/>
              <p:nvPr/>
            </p:nvSpPr>
            <p:spPr>
              <a:xfrm>
                <a:off x="6488700" y="5280425"/>
                <a:ext cx="11535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Tool B</a:t>
                </a:r>
                <a:endParaRPr b="0" i="0" sz="1800" u="none" cap="none" strike="noStrike">
                  <a:solidFill>
                    <a:schemeClr val="dk1"/>
                  </a:solidFill>
                  <a:latin typeface="Space Grotesk Light"/>
                  <a:ea typeface="Space Grotesk Light"/>
                  <a:cs typeface="Space Grotesk Light"/>
                  <a:sym typeface="Space Grotesk Light"/>
                </a:endParaRPr>
              </a:p>
            </p:txBody>
          </p:sp>
        </p:grpSp>
        <p:sp>
          <p:nvSpPr>
            <p:cNvPr id="237" name="Google Shape;237;p127"/>
            <p:cNvSpPr txBox="1"/>
            <p:nvPr/>
          </p:nvSpPr>
          <p:spPr>
            <a:xfrm>
              <a:off x="4161925" y="5868800"/>
              <a:ext cx="1934700" cy="4617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Space Grotesk Light"/>
                  <a:ea typeface="Space Grotesk Light"/>
                  <a:cs typeface="Space Grotesk Light"/>
                  <a:sym typeface="Space Grotesk Light"/>
                </a:rPr>
                <a:t>Final answer</a:t>
              </a:r>
              <a:endParaRPr b="0" i="0" sz="1800" u="none" cap="none" strike="noStrike">
                <a:solidFill>
                  <a:schemeClr val="dk1"/>
                </a:solidFill>
                <a:latin typeface="Space Grotesk Light"/>
                <a:ea typeface="Space Grotesk Light"/>
                <a:cs typeface="Space Grotesk Light"/>
                <a:sym typeface="Space Grotesk Light"/>
              </a:endParaRPr>
            </a:p>
          </p:txBody>
        </p:sp>
        <p:cxnSp>
          <p:nvCxnSpPr>
            <p:cNvPr id="238" name="Google Shape;238;p127"/>
            <p:cNvCxnSpPr>
              <a:stCxn id="227" idx="3"/>
              <a:endCxn id="228" idx="1"/>
            </p:cNvCxnSpPr>
            <p:nvPr/>
          </p:nvCxnSpPr>
          <p:spPr>
            <a:xfrm>
              <a:off x="1846227" y="2053568"/>
              <a:ext cx="2766000" cy="0"/>
            </a:xfrm>
            <a:prstGeom prst="straightConnector1">
              <a:avLst/>
            </a:prstGeom>
            <a:noFill/>
            <a:ln cap="flat" cmpd="sng" w="28575">
              <a:solidFill>
                <a:schemeClr val="dk2"/>
              </a:solidFill>
              <a:prstDash val="solid"/>
              <a:round/>
              <a:headEnd len="sm" w="sm" type="none"/>
              <a:tailEnd len="med" w="med" type="triangle"/>
            </a:ln>
          </p:spPr>
        </p:cxnSp>
        <p:sp>
          <p:nvSpPr>
            <p:cNvPr id="239" name="Google Shape;239;p127"/>
            <p:cNvSpPr/>
            <p:nvPr/>
          </p:nvSpPr>
          <p:spPr>
            <a:xfrm>
              <a:off x="4247125" y="3095875"/>
              <a:ext cx="1683900" cy="438900"/>
            </a:xfrm>
            <a:prstGeom prst="roundRect">
              <a:avLst>
                <a:gd fmla="val 16667" name="adj"/>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Space Grotesk Light"/>
                  <a:ea typeface="Space Grotesk Light"/>
                  <a:cs typeface="Space Grotesk Light"/>
                  <a:sym typeface="Space Grotesk Light"/>
                </a:rPr>
                <a:t>Thought</a:t>
              </a:r>
              <a:endParaRPr b="0" i="0" sz="1800" u="none" cap="none" strike="noStrike">
                <a:solidFill>
                  <a:srgbClr val="000000"/>
                </a:solidFill>
                <a:latin typeface="Space Grotesk Light"/>
                <a:ea typeface="Space Grotesk Light"/>
                <a:cs typeface="Space Grotesk Light"/>
                <a:sym typeface="Space Grotesk Light"/>
              </a:endParaRPr>
            </a:p>
          </p:txBody>
        </p:sp>
        <p:cxnSp>
          <p:nvCxnSpPr>
            <p:cNvPr id="240" name="Google Shape;240;p127"/>
            <p:cNvCxnSpPr/>
            <p:nvPr/>
          </p:nvCxnSpPr>
          <p:spPr>
            <a:xfrm>
              <a:off x="5102800" y="3678418"/>
              <a:ext cx="0" cy="1079100"/>
            </a:xfrm>
            <a:prstGeom prst="straightConnector1">
              <a:avLst/>
            </a:prstGeom>
            <a:noFill/>
            <a:ln cap="flat" cmpd="sng" w="28575">
              <a:solidFill>
                <a:schemeClr val="dk2"/>
              </a:solidFill>
              <a:prstDash val="solid"/>
              <a:round/>
              <a:headEnd len="sm" w="sm" type="none"/>
              <a:tailEnd len="med" w="med" type="triangle"/>
            </a:ln>
          </p:spPr>
        </p:cxnSp>
        <p:grpSp>
          <p:nvGrpSpPr>
            <p:cNvPr id="241" name="Google Shape;241;p127"/>
            <p:cNvGrpSpPr/>
            <p:nvPr/>
          </p:nvGrpSpPr>
          <p:grpSpPr>
            <a:xfrm>
              <a:off x="3357700" y="3534775"/>
              <a:ext cx="742300" cy="769075"/>
              <a:chOff x="3357700" y="3534775"/>
              <a:chExt cx="742300" cy="769075"/>
            </a:xfrm>
          </p:grpSpPr>
          <p:cxnSp>
            <p:nvCxnSpPr>
              <p:cNvPr id="242" name="Google Shape;242;p127"/>
              <p:cNvCxnSpPr/>
              <p:nvPr/>
            </p:nvCxnSpPr>
            <p:spPr>
              <a:xfrm flipH="1" rot="10800000">
                <a:off x="3538400" y="3650150"/>
                <a:ext cx="561600" cy="653700"/>
              </a:xfrm>
              <a:prstGeom prst="straightConnector1">
                <a:avLst/>
              </a:prstGeom>
              <a:noFill/>
              <a:ln cap="flat" cmpd="sng" w="28575">
                <a:solidFill>
                  <a:schemeClr val="dk2"/>
                </a:solidFill>
                <a:prstDash val="solid"/>
                <a:round/>
                <a:headEnd len="sm" w="sm" type="none"/>
                <a:tailEnd len="med" w="med" type="triangle"/>
              </a:ln>
            </p:spPr>
          </p:cxnSp>
          <p:cxnSp>
            <p:nvCxnSpPr>
              <p:cNvPr id="243" name="Google Shape;243;p127"/>
              <p:cNvCxnSpPr/>
              <p:nvPr/>
            </p:nvCxnSpPr>
            <p:spPr>
              <a:xfrm flipH="1">
                <a:off x="3357700" y="3534775"/>
                <a:ext cx="561600" cy="653700"/>
              </a:xfrm>
              <a:prstGeom prst="straightConnector1">
                <a:avLst/>
              </a:prstGeom>
              <a:noFill/>
              <a:ln cap="flat" cmpd="sng" w="28575">
                <a:solidFill>
                  <a:schemeClr val="dk2"/>
                </a:solidFill>
                <a:prstDash val="solid"/>
                <a:round/>
                <a:headEnd len="sm" w="sm" type="none"/>
                <a:tailEnd len="med" w="med" type="triangle"/>
              </a:ln>
            </p:spPr>
          </p:cxnSp>
        </p:grpSp>
        <p:grpSp>
          <p:nvGrpSpPr>
            <p:cNvPr id="244" name="Google Shape;244;p127"/>
            <p:cNvGrpSpPr/>
            <p:nvPr/>
          </p:nvGrpSpPr>
          <p:grpSpPr>
            <a:xfrm flipH="1">
              <a:off x="6078150" y="3534775"/>
              <a:ext cx="742300" cy="769075"/>
              <a:chOff x="3357700" y="3534775"/>
              <a:chExt cx="742300" cy="769075"/>
            </a:xfrm>
          </p:grpSpPr>
          <p:cxnSp>
            <p:nvCxnSpPr>
              <p:cNvPr id="245" name="Google Shape;245;p127"/>
              <p:cNvCxnSpPr/>
              <p:nvPr/>
            </p:nvCxnSpPr>
            <p:spPr>
              <a:xfrm flipH="1" rot="10800000">
                <a:off x="3538400" y="3650150"/>
                <a:ext cx="561600" cy="653700"/>
              </a:xfrm>
              <a:prstGeom prst="straightConnector1">
                <a:avLst/>
              </a:prstGeom>
              <a:noFill/>
              <a:ln cap="flat" cmpd="sng" w="28575">
                <a:solidFill>
                  <a:schemeClr val="dk2"/>
                </a:solidFill>
                <a:prstDash val="solid"/>
                <a:round/>
                <a:headEnd len="sm" w="sm" type="none"/>
                <a:tailEnd len="med" w="med" type="triangle"/>
              </a:ln>
            </p:spPr>
          </p:cxnSp>
          <p:cxnSp>
            <p:nvCxnSpPr>
              <p:cNvPr id="246" name="Google Shape;246;p127"/>
              <p:cNvCxnSpPr/>
              <p:nvPr/>
            </p:nvCxnSpPr>
            <p:spPr>
              <a:xfrm flipH="1">
                <a:off x="3357700" y="3534775"/>
                <a:ext cx="561600" cy="653700"/>
              </a:xfrm>
              <a:prstGeom prst="straightConnector1">
                <a:avLst/>
              </a:prstGeom>
              <a:noFill/>
              <a:ln cap="flat" cmpd="sng" w="28575">
                <a:solidFill>
                  <a:schemeClr val="dk2"/>
                </a:solidFill>
                <a:prstDash val="solid"/>
                <a:round/>
                <a:headEnd len="sm" w="sm" type="none"/>
                <a:tailEnd len="med" w="med" type="triangle"/>
              </a:ln>
            </p:spPr>
          </p:cxnSp>
        </p:grpSp>
        <p:sp>
          <p:nvSpPr>
            <p:cNvPr id="247" name="Google Shape;247;p127"/>
            <p:cNvSpPr txBox="1"/>
            <p:nvPr/>
          </p:nvSpPr>
          <p:spPr>
            <a:xfrm>
              <a:off x="5759550" y="390365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48" name="Google Shape;248;p127"/>
            <p:cNvSpPr txBox="1"/>
            <p:nvPr/>
          </p:nvSpPr>
          <p:spPr>
            <a:xfrm>
              <a:off x="3819850" y="390365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49" name="Google Shape;249;p127"/>
            <p:cNvSpPr txBox="1"/>
            <p:nvPr/>
          </p:nvSpPr>
          <p:spPr>
            <a:xfrm>
              <a:off x="3053600" y="341110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Act</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250" name="Google Shape;250;p127"/>
            <p:cNvSpPr txBox="1"/>
            <p:nvPr/>
          </p:nvSpPr>
          <p:spPr>
            <a:xfrm>
              <a:off x="6412500" y="3411100"/>
              <a:ext cx="6729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Act</a:t>
              </a:r>
              <a:endParaRPr b="0" i="0" sz="1400" u="none" cap="none" strike="noStrike">
                <a:solidFill>
                  <a:schemeClr val="dk1"/>
                </a:solidFill>
                <a:latin typeface="Space Grotesk Light"/>
                <a:ea typeface="Space Grotesk Light"/>
                <a:cs typeface="Space Grotesk Light"/>
                <a:sym typeface="Space Grotesk Light"/>
              </a:endParaRPr>
            </a:p>
          </p:txBody>
        </p:sp>
      </p:grpSp>
      <p:pic>
        <p:nvPicPr>
          <p:cNvPr id="251" name="Google Shape;251;p127"/>
          <p:cNvPicPr preferRelativeResize="0"/>
          <p:nvPr/>
        </p:nvPicPr>
        <p:blipFill>
          <a:blip r:embed="rId6">
            <a:alphaModFix/>
          </a:blip>
          <a:stretch>
            <a:fillRect/>
          </a:stretch>
        </p:blipFill>
        <p:spPr>
          <a:xfrm>
            <a:off x="6269475" y="4762775"/>
            <a:ext cx="1038550" cy="99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28"/>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Workshop Overview</a:t>
            </a:r>
            <a:endParaRPr/>
          </a:p>
        </p:txBody>
      </p:sp>
      <p:sp>
        <p:nvSpPr>
          <p:cNvPr id="257" name="Google Shape;257;p128">
            <a:hlinkClick r:id="rId3"/>
          </p:cNvPr>
          <p:cNvSpPr txBox="1"/>
          <p:nvPr/>
        </p:nvSpPr>
        <p:spPr>
          <a:xfrm>
            <a:off x="1419661" y="5995452"/>
            <a:ext cx="9352675"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1800" u="none" cap="none" strike="noStrike">
                <a:solidFill>
                  <a:schemeClr val="lt1"/>
                </a:solidFill>
                <a:latin typeface="Space Grotesk"/>
                <a:ea typeface="Space Grotesk"/>
                <a:cs typeface="Space Grotesk"/>
                <a:sym typeface="Space Grotesk"/>
              </a:rPr>
              <a:t>https://github.com/pyladiesams/dapr-in-action-may2025</a:t>
            </a:r>
            <a:endParaRPr b="0" i="0" sz="1800" u="none" cap="none" strike="noStrike">
              <a:solidFill>
                <a:schemeClr val="lt1"/>
              </a:solidFill>
              <a:latin typeface="Space Grotesk"/>
              <a:ea typeface="Space Grotesk"/>
              <a:cs typeface="Space Grotesk"/>
              <a:sym typeface="Space Grotesk"/>
            </a:endParaRPr>
          </a:p>
        </p:txBody>
      </p:sp>
      <p:pic>
        <p:nvPicPr>
          <p:cNvPr id="258" name="Google Shape;258;p128"/>
          <p:cNvPicPr preferRelativeResize="0"/>
          <p:nvPr/>
        </p:nvPicPr>
        <p:blipFill rotWithShape="1">
          <a:blip r:embed="rId4">
            <a:alphaModFix/>
          </a:blip>
          <a:srcRect b="0" l="0" r="0" t="0"/>
          <a:stretch/>
        </p:blipFill>
        <p:spPr>
          <a:xfrm>
            <a:off x="5272948" y="1611900"/>
            <a:ext cx="1646100" cy="1646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9"/>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The Use Case</a:t>
            </a:r>
            <a:endParaRPr/>
          </a:p>
        </p:txBody>
      </p:sp>
      <p:sp>
        <p:nvSpPr>
          <p:cNvPr id="264" name="Google Shape;264;p129"/>
          <p:cNvSpPr txBox="1"/>
          <p:nvPr/>
        </p:nvSpPr>
        <p:spPr>
          <a:xfrm>
            <a:off x="5429232" y="1320408"/>
            <a:ext cx="5875160" cy="46223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Let’s build an AI tool that:</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Automatically collects and summarizes daily news.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Provides clear explanations and insights.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Checks real-time stock prices for specific companies. </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Analyzes sentiment behind the news to help you make informed decision</a:t>
            </a:r>
            <a:endParaRPr/>
          </a:p>
        </p:txBody>
      </p:sp>
      <p:sp>
        <p:nvSpPr>
          <p:cNvPr id="265" name="Google Shape;265;p129"/>
          <p:cNvSpPr txBox="1"/>
          <p:nvPr/>
        </p:nvSpPr>
        <p:spPr>
          <a:xfrm>
            <a:off x="422770" y="3434244"/>
            <a:ext cx="4663440" cy="1432315"/>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000" u="none" cap="none" strike="noStrike">
                <a:solidFill>
                  <a:schemeClr val="dk1"/>
                </a:solidFill>
                <a:latin typeface="Space Grotesk"/>
                <a:ea typeface="Space Grotesk"/>
                <a:cs typeface="Space Grotesk"/>
                <a:sym typeface="Space Grotesk"/>
              </a:rPr>
              <a:t>Too busy to track news and market trends? </a:t>
            </a:r>
            <a:endParaRPr/>
          </a:p>
          <a:p>
            <a:pPr indent="0" lvl="0" marL="0" marR="0" rtl="0" algn="ctr">
              <a:lnSpc>
                <a:spcPct val="150000"/>
              </a:lnSpc>
              <a:spcBef>
                <a:spcPts val="0"/>
              </a:spcBef>
              <a:spcAft>
                <a:spcPts val="0"/>
              </a:spcAft>
              <a:buNone/>
            </a:pPr>
            <a:r>
              <a:rPr b="1" i="0" lang="en-US" sz="2000" u="none" cap="none" strike="noStrike">
                <a:solidFill>
                  <a:schemeClr val="accent2"/>
                </a:solidFill>
                <a:latin typeface="Space Grotesk"/>
                <a:ea typeface="Space Grotesk"/>
                <a:cs typeface="Space Grotesk"/>
                <a:sym typeface="Space Grotesk"/>
              </a:rPr>
              <a:t>Let’s create a productivity bot!</a:t>
            </a:r>
            <a:endParaRPr b="1" i="0" sz="2000" u="none" cap="none" strike="noStrike">
              <a:solidFill>
                <a:schemeClr val="accent2"/>
              </a:solidFill>
              <a:latin typeface="Space Grotesk"/>
              <a:ea typeface="Space Grotesk"/>
              <a:cs typeface="Space Grotesk"/>
              <a:sym typeface="Space Grotesk"/>
            </a:endParaRPr>
          </a:p>
        </p:txBody>
      </p:sp>
      <p:pic>
        <p:nvPicPr>
          <p:cNvPr id="266" name="Google Shape;266;p129"/>
          <p:cNvPicPr preferRelativeResize="0"/>
          <p:nvPr/>
        </p:nvPicPr>
        <p:blipFill rotWithShape="1">
          <a:blip r:embed="rId3">
            <a:alphaModFix/>
          </a:blip>
          <a:srcRect b="0" l="0" r="0" t="0"/>
          <a:stretch/>
        </p:blipFill>
        <p:spPr>
          <a:xfrm>
            <a:off x="1931440" y="1640254"/>
            <a:ext cx="1646100" cy="1646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130"/>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Our Stack</a:t>
            </a:r>
            <a:endParaRPr/>
          </a:p>
        </p:txBody>
      </p:sp>
      <p:sp>
        <p:nvSpPr>
          <p:cNvPr id="272" name="Google Shape;272;p130"/>
          <p:cNvSpPr txBox="1"/>
          <p:nvPr/>
        </p:nvSpPr>
        <p:spPr>
          <a:xfrm>
            <a:off x="2552682" y="2149919"/>
            <a:ext cx="5875160" cy="129836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p:txBody>
      </p:sp>
      <p:pic>
        <p:nvPicPr>
          <p:cNvPr descr="Dapr - Wikipedia" id="273" name="Google Shape;273;p130"/>
          <p:cNvPicPr preferRelativeResize="0"/>
          <p:nvPr/>
        </p:nvPicPr>
        <p:blipFill rotWithShape="1">
          <a:blip r:embed="rId3">
            <a:alphaModFix/>
          </a:blip>
          <a:srcRect b="0" l="0" r="0" t="0"/>
          <a:stretch/>
        </p:blipFill>
        <p:spPr>
          <a:xfrm>
            <a:off x="1648184" y="1771668"/>
            <a:ext cx="1163777" cy="857286"/>
          </a:xfrm>
          <a:prstGeom prst="rect">
            <a:avLst/>
          </a:prstGeom>
          <a:noFill/>
          <a:ln>
            <a:noFill/>
          </a:ln>
        </p:spPr>
      </p:pic>
      <p:pic>
        <p:nvPicPr>
          <p:cNvPr descr="Hugging Face Tutorial for Beginners [Quick Start]" id="274" name="Google Shape;274;p130"/>
          <p:cNvPicPr preferRelativeResize="0"/>
          <p:nvPr/>
        </p:nvPicPr>
        <p:blipFill rotWithShape="1">
          <a:blip r:embed="rId4">
            <a:alphaModFix/>
          </a:blip>
          <a:srcRect b="0" l="0" r="0" t="0"/>
          <a:stretch/>
        </p:blipFill>
        <p:spPr>
          <a:xfrm>
            <a:off x="7262435" y="1736743"/>
            <a:ext cx="881440" cy="881440"/>
          </a:xfrm>
          <a:prstGeom prst="rect">
            <a:avLst/>
          </a:prstGeom>
          <a:noFill/>
          <a:ln>
            <a:noFill/>
          </a:ln>
        </p:spPr>
      </p:pic>
      <p:sp>
        <p:nvSpPr>
          <p:cNvPr id="275" name="Google Shape;275;p130"/>
          <p:cNvSpPr txBox="1"/>
          <p:nvPr/>
        </p:nvSpPr>
        <p:spPr>
          <a:xfrm>
            <a:off x="4324855" y="3992738"/>
            <a:ext cx="58752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Tools</a:t>
            </a:r>
            <a:endParaRPr b="0" i="0" sz="1800" u="none" cap="none" strike="noStrike">
              <a:solidFill>
                <a:srgbClr val="000000"/>
              </a:solidFill>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CurrentsApi (Daily News)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Yahoo Stock Market API</a:t>
            </a:r>
            <a:endParaRPr/>
          </a:p>
        </p:txBody>
      </p:sp>
      <p:sp>
        <p:nvSpPr>
          <p:cNvPr id="276" name="Google Shape;276;p130"/>
          <p:cNvSpPr txBox="1"/>
          <p:nvPr/>
        </p:nvSpPr>
        <p:spPr>
          <a:xfrm>
            <a:off x="1452714" y="2628954"/>
            <a:ext cx="52578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Dapr Agents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Framework to build AI Agent Systems</a:t>
            </a:r>
            <a:endParaRPr/>
          </a:p>
        </p:txBody>
      </p:sp>
      <p:sp>
        <p:nvSpPr>
          <p:cNvPr id="277" name="Google Shape;277;p130"/>
          <p:cNvSpPr txBox="1"/>
          <p:nvPr/>
        </p:nvSpPr>
        <p:spPr>
          <a:xfrm>
            <a:off x="7010382" y="2628954"/>
            <a:ext cx="58752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800">
                <a:latin typeface="Space Grotesk"/>
                <a:ea typeface="Space Grotesk"/>
                <a:cs typeface="Space Grotesk"/>
                <a:sym typeface="Space Grotesk"/>
              </a:rPr>
              <a:t>HuggingFace</a:t>
            </a:r>
            <a:r>
              <a:rPr b="1" i="0" lang="en-US" sz="1800" u="none" cap="none" strike="noStrike">
                <a:solidFill>
                  <a:srgbClr val="000000"/>
                </a:solidFill>
                <a:latin typeface="Space Grotesk"/>
                <a:ea typeface="Space Grotesk"/>
                <a:cs typeface="Space Grotesk"/>
                <a:sym typeface="Space Grotesk"/>
              </a:rPr>
              <a:t> API</a:t>
            </a:r>
            <a:endParaRPr b="0" i="0" sz="1800" u="none" cap="none" strike="noStrike">
              <a:solidFill>
                <a:srgbClr val="000000"/>
              </a:solidFill>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API access to various LLMs </a:t>
            </a:r>
            <a:endParaRPr/>
          </a:p>
        </p:txBody>
      </p:sp>
      <p:pic>
        <p:nvPicPr>
          <p:cNvPr id="278" name="Google Shape;278;p130"/>
          <p:cNvPicPr preferRelativeResize="0"/>
          <p:nvPr/>
        </p:nvPicPr>
        <p:blipFill rotWithShape="1">
          <a:blip r:embed="rId5">
            <a:alphaModFix/>
          </a:blip>
          <a:srcRect b="0" l="0" r="0" t="0"/>
          <a:stretch/>
        </p:blipFill>
        <p:spPr>
          <a:xfrm>
            <a:off x="3409950" y="4363718"/>
            <a:ext cx="838705" cy="81395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31"/>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Let’s get started</a:t>
            </a:r>
            <a:endParaRPr/>
          </a:p>
        </p:txBody>
      </p:sp>
      <p:sp>
        <p:nvSpPr>
          <p:cNvPr id="284" name="Google Shape;284;p131"/>
          <p:cNvSpPr txBox="1"/>
          <p:nvPr/>
        </p:nvSpPr>
        <p:spPr>
          <a:xfrm>
            <a:off x="670430" y="1138715"/>
            <a:ext cx="5177921" cy="42068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Option 1: Jupyter Lab</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Clone </a:t>
            </a:r>
            <a:r>
              <a:rPr b="0" i="0" lang="en-US" sz="1800" u="sng" cap="none" strike="noStrike">
                <a:solidFill>
                  <a:srgbClr val="000000"/>
                </a:solidFill>
                <a:latin typeface="Space Grotesk"/>
                <a:ea typeface="Space Grotesk"/>
                <a:cs typeface="Space Grotesk"/>
                <a:sym typeface="Space Grotesk"/>
                <a:hlinkClick r:id="rId3">
                  <a:extLst>
                    <a:ext uri="{A12FA001-AC4F-418D-AE19-62706E023703}">
                      <ahyp:hlinkClr val="tx"/>
                    </a:ext>
                  </a:extLst>
                </a:hlinkClick>
              </a:rPr>
              <a:t>this git repo </a:t>
            </a:r>
            <a:endParaRPr b="0" i="0" sz="1800" u="none" cap="none" strike="noStrike">
              <a:solidFill>
                <a:srgbClr val="000000"/>
              </a:solidFill>
              <a:latin typeface="Space Grotesk"/>
              <a:ea typeface="Space Grotesk"/>
              <a:cs typeface="Space Grotesk"/>
              <a:sym typeface="Space Grotesk"/>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Set the API keys and install the dependencies based on the instruction in the README</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Open “workshop/introductory_workshop/</a:t>
            </a:r>
            <a:br>
              <a:rPr b="0" i="0" lang="en-US" sz="1800" u="none" cap="none" strike="noStrike">
                <a:solidFill>
                  <a:srgbClr val="000000"/>
                </a:solidFill>
                <a:latin typeface="Space Grotesk"/>
                <a:ea typeface="Space Grotesk"/>
                <a:cs typeface="Space Grotesk"/>
                <a:sym typeface="Space Grotesk"/>
              </a:rPr>
            </a:br>
            <a:r>
              <a:rPr b="0" i="0" lang="en-US" sz="1800" u="none" cap="none" strike="noStrike">
                <a:solidFill>
                  <a:srgbClr val="000000"/>
                </a:solidFill>
                <a:latin typeface="Space Grotesk"/>
                <a:ea typeface="Space Grotesk"/>
                <a:cs typeface="Space Grotesk"/>
                <a:sym typeface="Space Grotesk"/>
              </a:rPr>
              <a:t>1_ask_llm.ipynb”</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You are ready to start!</a:t>
            </a:r>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Space Grotesk"/>
              <a:ea typeface="Space Grotesk"/>
              <a:cs typeface="Space Grotesk"/>
              <a:sym typeface="Space Grotesk"/>
            </a:endParaRPr>
          </a:p>
        </p:txBody>
      </p:sp>
      <p:sp>
        <p:nvSpPr>
          <p:cNvPr id="285" name="Google Shape;285;p131"/>
          <p:cNvSpPr txBox="1"/>
          <p:nvPr/>
        </p:nvSpPr>
        <p:spPr>
          <a:xfrm>
            <a:off x="5869974" y="1138715"/>
            <a:ext cx="6322026" cy="296036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u="none" cap="none" strike="noStrike">
                <a:solidFill>
                  <a:srgbClr val="000000"/>
                </a:solidFill>
                <a:latin typeface="Space Grotesk"/>
                <a:ea typeface="Space Grotesk"/>
                <a:cs typeface="Space Grotesk"/>
                <a:sym typeface="Space Grotesk"/>
              </a:rPr>
              <a:t>Option 2: Google Colab</a:t>
            </a:r>
            <a:endParaRPr b="1" i="0" sz="1800" u="none" cap="none" strike="noStrike">
              <a:solidFill>
                <a:srgbClr val="000000"/>
              </a:solidFill>
              <a:latin typeface="Space Grotesk"/>
              <a:ea typeface="Space Grotesk"/>
              <a:cs typeface="Space Grotesk"/>
              <a:sym typeface="Space Grotesk"/>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In </a:t>
            </a:r>
            <a:r>
              <a:rPr b="0" i="0" lang="en-US" sz="1800" u="sng" cap="none" strike="noStrike">
                <a:solidFill>
                  <a:srgbClr val="000000"/>
                </a:solidFill>
                <a:latin typeface="Space Grotesk"/>
                <a:ea typeface="Space Grotesk"/>
                <a:cs typeface="Space Grotesk"/>
                <a:sym typeface="Space Grotesk"/>
                <a:hlinkClick r:id="rId4">
                  <a:extLst>
                    <a:ext uri="{A12FA001-AC4F-418D-AE19-62706E023703}">
                      <ahyp:hlinkClr val="tx"/>
                    </a:ext>
                  </a:extLst>
                </a:hlinkClick>
              </a:rPr>
              <a:t>Google Colab </a:t>
            </a:r>
            <a:r>
              <a:rPr b="0" i="0" lang="en-US" sz="1800" u="none" cap="none" strike="noStrike">
                <a:solidFill>
                  <a:srgbClr val="000000"/>
                </a:solidFill>
                <a:latin typeface="Space Grotesk"/>
                <a:ea typeface="Space Grotesk"/>
                <a:cs typeface="Space Grotesk"/>
                <a:sym typeface="Space Grotesk"/>
              </a:rPr>
              <a:t>&gt; Open notebook &gt; Github &gt; paste </a:t>
            </a:r>
            <a:r>
              <a:rPr b="0" i="0" lang="en-US" sz="1800" u="sng" cap="none" strike="noStrike">
                <a:solidFill>
                  <a:srgbClr val="000000"/>
                </a:solidFill>
                <a:latin typeface="Space Grotesk"/>
                <a:ea typeface="Space Grotesk"/>
                <a:cs typeface="Space Grotesk"/>
                <a:sym typeface="Space Grotesk"/>
                <a:hlinkClick r:id="rId5">
                  <a:extLst>
                    <a:ext uri="{A12FA001-AC4F-418D-AE19-62706E023703}">
                      <ahyp:hlinkClr val="tx"/>
                    </a:ext>
                  </a:extLst>
                </a:hlinkClick>
              </a:rPr>
              <a:t>the repository link </a:t>
            </a:r>
            <a:r>
              <a:rPr b="0" i="0" lang="en-US" sz="1800" u="none" cap="none" strike="noStrike">
                <a:solidFill>
                  <a:srgbClr val="000000"/>
                </a:solidFill>
                <a:latin typeface="Space Grotesk"/>
                <a:ea typeface="Space Grotesk"/>
                <a:cs typeface="Space Grotesk"/>
                <a:sym typeface="Space Grotesk"/>
              </a:rPr>
              <a:t>&gt; click on “workshop/introductory_workshop/1_ask_llm.ipynb” </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Set the API keys and install the dependencies based on the instruction in the notebook.</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 You are ready to start!</a:t>
            </a:r>
            <a:endParaRPr/>
          </a:p>
        </p:txBody>
      </p:sp>
      <p:sp>
        <p:nvSpPr>
          <p:cNvPr id="286" name="Google Shape;286;p131"/>
          <p:cNvSpPr txBox="1"/>
          <p:nvPr/>
        </p:nvSpPr>
        <p:spPr>
          <a:xfrm>
            <a:off x="3057525" y="3275112"/>
            <a:ext cx="6115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pic>
        <p:nvPicPr>
          <p:cNvPr descr="A qr code on a white background&#10;&#10;AI-generated content may be incorrect." id="287" name="Google Shape;287;p131"/>
          <p:cNvPicPr preferRelativeResize="0"/>
          <p:nvPr/>
        </p:nvPicPr>
        <p:blipFill rotWithShape="1">
          <a:blip r:embed="rId6">
            <a:alphaModFix/>
          </a:blip>
          <a:srcRect b="0" l="0" r="0" t="0"/>
          <a:stretch/>
        </p:blipFill>
        <p:spPr>
          <a:xfrm>
            <a:off x="6295625" y="4791075"/>
            <a:ext cx="1420969" cy="1425000"/>
          </a:xfrm>
          <a:prstGeom prst="rect">
            <a:avLst/>
          </a:prstGeom>
          <a:noFill/>
          <a:ln>
            <a:noFill/>
          </a:ln>
        </p:spPr>
      </p:pic>
      <p:sp>
        <p:nvSpPr>
          <p:cNvPr id="288" name="Google Shape;288;p131"/>
          <p:cNvSpPr txBox="1"/>
          <p:nvPr/>
        </p:nvSpPr>
        <p:spPr>
          <a:xfrm>
            <a:off x="6276191" y="4384004"/>
            <a:ext cx="1508630" cy="467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Github repo</a:t>
            </a:r>
            <a:endParaRPr/>
          </a:p>
        </p:txBody>
      </p:sp>
      <p:sp>
        <p:nvSpPr>
          <p:cNvPr id="289" name="Google Shape;289;p131"/>
          <p:cNvSpPr txBox="1"/>
          <p:nvPr/>
        </p:nvSpPr>
        <p:spPr>
          <a:xfrm>
            <a:off x="8439830" y="4384004"/>
            <a:ext cx="150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1800" u="none" cap="none" strike="noStrike">
                <a:solidFill>
                  <a:srgbClr val="000000"/>
                </a:solidFill>
                <a:latin typeface="Space Grotesk"/>
                <a:ea typeface="Space Grotesk"/>
                <a:cs typeface="Space Grotesk"/>
                <a:sym typeface="Space Grotesk"/>
              </a:rPr>
              <a:t>Slides</a:t>
            </a:r>
            <a:endParaRPr/>
          </a:p>
        </p:txBody>
      </p:sp>
      <p:pic>
        <p:nvPicPr>
          <p:cNvPr id="290" name="Google Shape;290;p131" title="Screenshot 2025-05-20 at 15.19.52 (2).png"/>
          <p:cNvPicPr preferRelativeResize="0"/>
          <p:nvPr/>
        </p:nvPicPr>
        <p:blipFill>
          <a:blip r:embed="rId7">
            <a:alphaModFix/>
          </a:blip>
          <a:stretch>
            <a:fillRect/>
          </a:stretch>
        </p:blipFill>
        <p:spPr>
          <a:xfrm>
            <a:off x="8365863" y="4851375"/>
            <a:ext cx="1330250" cy="1364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g35cd725ba4c_0_9"/>
          <p:cNvSpPr txBox="1"/>
          <p:nvPr>
            <p:ph type="title"/>
          </p:nvPr>
        </p:nvSpPr>
        <p:spPr>
          <a:xfrm>
            <a:off x="196754" y="214127"/>
            <a:ext cx="11820000" cy="924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Agents</a:t>
            </a:r>
            <a:endParaRPr/>
          </a:p>
        </p:txBody>
      </p:sp>
      <p:grpSp>
        <p:nvGrpSpPr>
          <p:cNvPr id="296" name="Google Shape;296;g35cd725ba4c_0_9"/>
          <p:cNvGrpSpPr/>
          <p:nvPr/>
        </p:nvGrpSpPr>
        <p:grpSpPr>
          <a:xfrm>
            <a:off x="621504" y="1762156"/>
            <a:ext cx="10948992" cy="4037075"/>
            <a:chOff x="341188" y="457200"/>
            <a:chExt cx="10948992" cy="4037075"/>
          </a:xfrm>
        </p:grpSpPr>
        <p:grpSp>
          <p:nvGrpSpPr>
            <p:cNvPr id="297" name="Google Shape;297;g35cd725ba4c_0_9"/>
            <p:cNvGrpSpPr/>
            <p:nvPr/>
          </p:nvGrpSpPr>
          <p:grpSpPr>
            <a:xfrm>
              <a:off x="2977875" y="457200"/>
              <a:ext cx="6220070" cy="4037075"/>
              <a:chOff x="2850905" y="1004681"/>
              <a:chExt cx="6409800" cy="4037075"/>
            </a:xfrm>
          </p:grpSpPr>
          <p:sp>
            <p:nvSpPr>
              <p:cNvPr id="298" name="Google Shape;298;g35cd725ba4c_0_9"/>
              <p:cNvSpPr/>
              <p:nvPr/>
            </p:nvSpPr>
            <p:spPr>
              <a:xfrm>
                <a:off x="2850905" y="1250956"/>
                <a:ext cx="6409800" cy="3790800"/>
              </a:xfrm>
              <a:prstGeom prst="roundRect">
                <a:avLst>
                  <a:gd fmla="val 9828" name="adj"/>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sp>
            <p:nvSpPr>
              <p:cNvPr id="299" name="Google Shape;299;g35cd725ba4c_0_9"/>
              <p:cNvSpPr/>
              <p:nvPr/>
            </p:nvSpPr>
            <p:spPr>
              <a:xfrm>
                <a:off x="3356675" y="1004681"/>
                <a:ext cx="1337100" cy="393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AI Agent</a:t>
                </a:r>
                <a:endParaRPr b="0" i="0" sz="1500" u="none" cap="none" strike="noStrike">
                  <a:solidFill>
                    <a:srgbClr val="000000"/>
                  </a:solidFill>
                  <a:latin typeface="Space Grotesk Light"/>
                  <a:ea typeface="Space Grotesk Light"/>
                  <a:cs typeface="Space Grotesk Light"/>
                  <a:sym typeface="Space Grotesk Light"/>
                </a:endParaRPr>
              </a:p>
            </p:txBody>
          </p:sp>
        </p:grpSp>
        <p:grpSp>
          <p:nvGrpSpPr>
            <p:cNvPr id="300" name="Google Shape;300;g35cd725ba4c_0_9"/>
            <p:cNvGrpSpPr/>
            <p:nvPr/>
          </p:nvGrpSpPr>
          <p:grpSpPr>
            <a:xfrm>
              <a:off x="341188" y="1679687"/>
              <a:ext cx="1153500" cy="1055520"/>
              <a:chOff x="798388" y="1451849"/>
              <a:chExt cx="1153500" cy="1055520"/>
            </a:xfrm>
          </p:grpSpPr>
          <p:pic>
            <p:nvPicPr>
              <p:cNvPr id="301" name="Google Shape;301;g35cd725ba4c_0_9"/>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302" name="Google Shape;302;g35cd725ba4c_0_9"/>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303" name="Google Shape;303;g35cd725ba4c_0_9"/>
            <p:cNvCxnSpPr>
              <a:stCxn id="301" idx="3"/>
              <a:endCxn id="304" idx="1"/>
            </p:cNvCxnSpPr>
            <p:nvPr/>
          </p:nvCxnSpPr>
          <p:spPr>
            <a:xfrm>
              <a:off x="1283697" y="2045447"/>
              <a:ext cx="2286300" cy="0"/>
            </a:xfrm>
            <a:prstGeom prst="straightConnector1">
              <a:avLst/>
            </a:prstGeom>
            <a:noFill/>
            <a:ln cap="flat" cmpd="sng" w="28575">
              <a:solidFill>
                <a:schemeClr val="dk2"/>
              </a:solidFill>
              <a:prstDash val="solid"/>
              <a:round/>
              <a:headEnd len="sm" w="sm" type="none"/>
              <a:tailEnd len="med" w="med" type="triangle"/>
            </a:ln>
          </p:spPr>
        </p:cxnSp>
        <p:cxnSp>
          <p:nvCxnSpPr>
            <p:cNvPr id="305" name="Google Shape;305;g35cd725ba4c_0_9"/>
            <p:cNvCxnSpPr>
              <a:endCxn id="306" idx="2"/>
            </p:cNvCxnSpPr>
            <p:nvPr/>
          </p:nvCxnSpPr>
          <p:spPr>
            <a:xfrm rot="10800000">
              <a:off x="3935625" y="2735211"/>
              <a:ext cx="2788800" cy="861300"/>
            </a:xfrm>
            <a:prstGeom prst="bentConnector2">
              <a:avLst/>
            </a:prstGeom>
            <a:noFill/>
            <a:ln cap="flat" cmpd="sng" w="28575">
              <a:solidFill>
                <a:schemeClr val="dk2"/>
              </a:solidFill>
              <a:prstDash val="solid"/>
              <a:round/>
              <a:headEnd len="sm" w="sm" type="none"/>
              <a:tailEnd len="med" w="med" type="triangle"/>
            </a:ln>
          </p:spPr>
        </p:cxnSp>
        <p:sp>
          <p:nvSpPr>
            <p:cNvPr id="307" name="Google Shape;307;g35cd725ba4c_0_9"/>
            <p:cNvSpPr/>
            <p:nvPr/>
          </p:nvSpPr>
          <p:spPr>
            <a:xfrm>
              <a:off x="7427928" y="1887521"/>
              <a:ext cx="11535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Action</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308" name="Google Shape;308;g35cd725ba4c_0_9"/>
            <p:cNvCxnSpPr>
              <a:stCxn id="304" idx="0"/>
              <a:endCxn id="301" idx="0"/>
            </p:cNvCxnSpPr>
            <p:nvPr/>
          </p:nvCxnSpPr>
          <p:spPr>
            <a:xfrm rot="5400000">
              <a:off x="2426474" y="171123"/>
              <a:ext cx="600" cy="3017700"/>
            </a:xfrm>
            <a:prstGeom prst="bentConnector3">
              <a:avLst>
                <a:gd fmla="val -276825653" name="adj1"/>
              </a:avLst>
            </a:prstGeom>
            <a:noFill/>
            <a:ln cap="flat" cmpd="sng" w="28575">
              <a:solidFill>
                <a:schemeClr val="dk2"/>
              </a:solidFill>
              <a:prstDash val="solid"/>
              <a:round/>
              <a:headEnd len="sm" w="sm" type="none"/>
              <a:tailEnd len="med" w="med" type="triangle"/>
            </a:ln>
          </p:spPr>
        </p:cxnSp>
        <p:sp>
          <p:nvSpPr>
            <p:cNvPr id="309" name="Google Shape;309;g35cd725ba4c_0_9"/>
            <p:cNvSpPr txBox="1"/>
            <p:nvPr/>
          </p:nvSpPr>
          <p:spPr>
            <a:xfrm>
              <a:off x="7427925" y="3869994"/>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Tools</a:t>
              </a:r>
              <a:endParaRPr b="0" i="0" sz="1400" u="none" cap="none" strike="noStrike">
                <a:solidFill>
                  <a:schemeClr val="dk1"/>
                </a:solidFill>
                <a:latin typeface="Space Grotesk Light"/>
                <a:ea typeface="Space Grotesk Light"/>
                <a:cs typeface="Space Grotesk Light"/>
                <a:sym typeface="Space Grotesk Light"/>
              </a:endParaRPr>
            </a:p>
          </p:txBody>
        </p:sp>
        <p:grpSp>
          <p:nvGrpSpPr>
            <p:cNvPr id="310" name="Google Shape;310;g35cd725ba4c_0_9"/>
            <p:cNvGrpSpPr/>
            <p:nvPr/>
          </p:nvGrpSpPr>
          <p:grpSpPr>
            <a:xfrm>
              <a:off x="9644080" y="3211150"/>
              <a:ext cx="1646100" cy="1070687"/>
              <a:chOff x="9646005" y="1070938"/>
              <a:chExt cx="1646100" cy="1070687"/>
            </a:xfrm>
          </p:grpSpPr>
          <p:sp>
            <p:nvSpPr>
              <p:cNvPr id="311" name="Google Shape;311;g35cd725ba4c_0_9"/>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312" name="Google Shape;312;g35cd725ba4c_0_9"/>
              <p:cNvPicPr preferRelativeResize="0"/>
              <p:nvPr/>
            </p:nvPicPr>
            <p:blipFill rotWithShape="1">
              <a:blip r:embed="rId4">
                <a:alphaModFix/>
              </a:blip>
              <a:srcRect b="0" l="0" r="0" t="0"/>
              <a:stretch/>
            </p:blipFill>
            <p:spPr>
              <a:xfrm>
                <a:off x="10103295" y="1070938"/>
                <a:ext cx="731520" cy="731520"/>
              </a:xfrm>
              <a:prstGeom prst="rect">
                <a:avLst/>
              </a:prstGeom>
              <a:noFill/>
              <a:ln>
                <a:noFill/>
              </a:ln>
            </p:spPr>
          </p:pic>
        </p:grpSp>
        <p:cxnSp>
          <p:nvCxnSpPr>
            <p:cNvPr id="313" name="Google Shape;313;g35cd725ba4c_0_9"/>
            <p:cNvCxnSpPr>
              <a:stCxn id="314" idx="3"/>
            </p:cNvCxnSpPr>
            <p:nvPr/>
          </p:nvCxnSpPr>
          <p:spPr>
            <a:xfrm>
              <a:off x="8370435" y="3588572"/>
              <a:ext cx="1587900" cy="0"/>
            </a:xfrm>
            <a:prstGeom prst="straightConnector1">
              <a:avLst/>
            </a:prstGeom>
            <a:noFill/>
            <a:ln cap="flat" cmpd="sng" w="28575">
              <a:solidFill>
                <a:schemeClr val="dk2"/>
              </a:solidFill>
              <a:prstDash val="solid"/>
              <a:round/>
              <a:headEnd len="med" w="med" type="triangle"/>
              <a:tailEnd len="med" w="med" type="triangle"/>
            </a:ln>
          </p:spPr>
        </p:cxnSp>
        <p:sp>
          <p:nvSpPr>
            <p:cNvPr id="315" name="Google Shape;315;g35cd725ba4c_0_9"/>
            <p:cNvSpPr/>
            <p:nvPr/>
          </p:nvSpPr>
          <p:spPr>
            <a:xfrm>
              <a:off x="4862878" y="1436650"/>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Reasoning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16" name="Google Shape;316;g35cd725ba4c_0_9"/>
            <p:cNvSpPr/>
            <p:nvPr/>
          </p:nvSpPr>
          <p:spPr>
            <a:xfrm>
              <a:off x="4862878" y="2326075"/>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17" name="Google Shape;317;g35cd725ba4c_0_9"/>
            <p:cNvSpPr/>
            <p:nvPr/>
          </p:nvSpPr>
          <p:spPr>
            <a:xfrm>
              <a:off x="5470229" y="1887525"/>
              <a:ext cx="336600" cy="3366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cxnSp>
          <p:nvCxnSpPr>
            <p:cNvPr id="318" name="Google Shape;318;g35cd725ba4c_0_9"/>
            <p:cNvCxnSpPr/>
            <p:nvPr/>
          </p:nvCxnSpPr>
          <p:spPr>
            <a:xfrm>
              <a:off x="6115575" y="2055825"/>
              <a:ext cx="1215000" cy="0"/>
            </a:xfrm>
            <a:prstGeom prst="straightConnector1">
              <a:avLst/>
            </a:prstGeom>
            <a:noFill/>
            <a:ln cap="flat" cmpd="sng" w="28575">
              <a:solidFill>
                <a:schemeClr val="dk2"/>
              </a:solidFill>
              <a:prstDash val="solid"/>
              <a:round/>
              <a:headEnd len="sm" w="sm" type="none"/>
              <a:tailEnd len="med" w="med" type="triangle"/>
            </a:ln>
          </p:spPr>
        </p:cxnSp>
        <p:cxnSp>
          <p:nvCxnSpPr>
            <p:cNvPr id="319" name="Google Shape;319;g35cd725ba4c_0_9"/>
            <p:cNvCxnSpPr>
              <a:endCxn id="314" idx="0"/>
            </p:cNvCxnSpPr>
            <p:nvPr/>
          </p:nvCxnSpPr>
          <p:spPr>
            <a:xfrm>
              <a:off x="8004675" y="2310812"/>
              <a:ext cx="0" cy="912000"/>
            </a:xfrm>
            <a:prstGeom prst="straightConnector1">
              <a:avLst/>
            </a:prstGeom>
            <a:noFill/>
            <a:ln cap="flat" cmpd="sng" w="28575">
              <a:solidFill>
                <a:schemeClr val="dk2"/>
              </a:solidFill>
              <a:prstDash val="solid"/>
              <a:round/>
              <a:headEnd len="sm" w="sm" type="none"/>
              <a:tailEnd len="med" w="med" type="triangle"/>
            </a:ln>
          </p:spPr>
        </p:cxnSp>
        <p:sp>
          <p:nvSpPr>
            <p:cNvPr id="320" name="Google Shape;320;g35cd725ba4c_0_9"/>
            <p:cNvSpPr/>
            <p:nvPr/>
          </p:nvSpPr>
          <p:spPr>
            <a:xfrm>
              <a:off x="1530899" y="903844"/>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Response</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1" name="Google Shape;321;g35cd725ba4c_0_9"/>
            <p:cNvSpPr/>
            <p:nvPr/>
          </p:nvSpPr>
          <p:spPr>
            <a:xfrm>
              <a:off x="1569162" y="162419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Prompt</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2" name="Google Shape;322;g35cd725ba4c_0_9"/>
            <p:cNvSpPr/>
            <p:nvPr/>
          </p:nvSpPr>
          <p:spPr>
            <a:xfrm>
              <a:off x="5004298" y="3182415"/>
              <a:ext cx="15198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Observation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323" name="Google Shape;323;g35cd725ba4c_0_9"/>
            <p:cNvSpPr txBox="1"/>
            <p:nvPr/>
          </p:nvSpPr>
          <p:spPr>
            <a:xfrm>
              <a:off x="4308062" y="1480356"/>
              <a:ext cx="500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Space Grotesk Light"/>
                  <a:ea typeface="Space Grotesk Light"/>
                  <a:cs typeface="Space Grotesk Light"/>
                  <a:sym typeface="Space Grotesk Light"/>
                </a:rPr>
                <a:t>{</a:t>
              </a:r>
              <a:endParaRPr b="0" i="0" sz="5200" u="none" cap="none" strike="noStrike">
                <a:solidFill>
                  <a:schemeClr val="dk1"/>
                </a:solidFill>
                <a:latin typeface="Space Grotesk Light"/>
                <a:ea typeface="Space Grotesk Light"/>
                <a:cs typeface="Space Grotesk Light"/>
                <a:sym typeface="Space Grotesk Light"/>
              </a:endParaRPr>
            </a:p>
          </p:txBody>
        </p:sp>
        <p:grpSp>
          <p:nvGrpSpPr>
            <p:cNvPr id="324" name="Google Shape;324;g35cd725ba4c_0_9"/>
            <p:cNvGrpSpPr/>
            <p:nvPr/>
          </p:nvGrpSpPr>
          <p:grpSpPr>
            <a:xfrm>
              <a:off x="3358875" y="1679673"/>
              <a:ext cx="1153500" cy="1055538"/>
              <a:chOff x="6155763" y="1644156"/>
              <a:chExt cx="1153500" cy="1055538"/>
            </a:xfrm>
          </p:grpSpPr>
          <p:sp>
            <p:nvSpPr>
              <p:cNvPr id="306" name="Google Shape;306;g35cd725ba4c_0_9"/>
              <p:cNvSpPr txBox="1"/>
              <p:nvPr/>
            </p:nvSpPr>
            <p:spPr>
              <a:xfrm>
                <a:off x="6155763" y="2299494"/>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LLM</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304" name="Google Shape;304;g35cd725ba4c_0_9"/>
              <p:cNvPicPr preferRelativeResize="0"/>
              <p:nvPr/>
            </p:nvPicPr>
            <p:blipFill rotWithShape="1">
              <a:blip r:embed="rId5">
                <a:alphaModFix/>
              </a:blip>
              <a:srcRect b="0" l="0" r="0" t="0"/>
              <a:stretch/>
            </p:blipFill>
            <p:spPr>
              <a:xfrm>
                <a:off x="6366752" y="1644156"/>
                <a:ext cx="731520" cy="731520"/>
              </a:xfrm>
              <a:prstGeom prst="rect">
                <a:avLst/>
              </a:prstGeom>
              <a:noFill/>
              <a:ln>
                <a:noFill/>
              </a:ln>
            </p:spPr>
          </p:pic>
        </p:grpSp>
      </p:grpSp>
      <p:pic>
        <p:nvPicPr>
          <p:cNvPr descr="Hugging Face Tutorial for Beginners [Quick Start]" id="325" name="Google Shape;325;g35cd725ba4c_0_9"/>
          <p:cNvPicPr preferRelativeResize="0"/>
          <p:nvPr/>
        </p:nvPicPr>
        <p:blipFill rotWithShape="1">
          <a:blip r:embed="rId6">
            <a:alphaModFix/>
          </a:blip>
          <a:srcRect b="0" l="0" r="0" t="0"/>
          <a:stretch/>
        </p:blipFill>
        <p:spPr>
          <a:xfrm>
            <a:off x="3766898" y="2892423"/>
            <a:ext cx="883901" cy="883901"/>
          </a:xfrm>
          <a:prstGeom prst="rect">
            <a:avLst/>
          </a:prstGeom>
          <a:noFill/>
          <a:ln>
            <a:noFill/>
          </a:ln>
        </p:spPr>
      </p:pic>
      <p:grpSp>
        <p:nvGrpSpPr>
          <p:cNvPr id="326" name="Google Shape;326;g35cd725ba4c_0_9"/>
          <p:cNvGrpSpPr/>
          <p:nvPr/>
        </p:nvGrpSpPr>
        <p:grpSpPr>
          <a:xfrm>
            <a:off x="7123035" y="4569088"/>
            <a:ext cx="1527716" cy="683531"/>
            <a:chOff x="7067429" y="4580001"/>
            <a:chExt cx="1527716" cy="683531"/>
          </a:xfrm>
        </p:grpSpPr>
        <p:sp>
          <p:nvSpPr>
            <p:cNvPr id="327" name="Google Shape;327;g35cd725ba4c_0_9"/>
            <p:cNvSpPr/>
            <p:nvPr/>
          </p:nvSpPr>
          <p:spPr>
            <a:xfrm>
              <a:off x="7075345" y="4580001"/>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News API</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328" name="Google Shape;328;g35cd725ba4c_0_9"/>
            <p:cNvSpPr/>
            <p:nvPr/>
          </p:nvSpPr>
          <p:spPr>
            <a:xfrm>
              <a:off x="7067429" y="4926932"/>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Stocks API</a:t>
              </a:r>
              <a:endParaRPr b="0" i="0" sz="1500" u="none" cap="none" strike="noStrike">
                <a:solidFill>
                  <a:schemeClr val="lt1"/>
                </a:solidFill>
                <a:latin typeface="Space Grotesk Light"/>
                <a:ea typeface="Space Grotesk Light"/>
                <a:cs typeface="Space Grotesk Light"/>
                <a:sym typeface="Space Grotesk Light"/>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g35cd725ba4c_2_35"/>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Advanced Workshop: Multi-Agent Workflow</a:t>
            </a:r>
            <a:endParaRPr/>
          </a:p>
        </p:txBody>
      </p:sp>
      <p:sp>
        <p:nvSpPr>
          <p:cNvPr id="334" name="Google Shape;334;g35cd725ba4c_2_35"/>
          <p:cNvSpPr txBox="1"/>
          <p:nvPr/>
        </p:nvSpPr>
        <p:spPr>
          <a:xfrm>
            <a:off x="670430" y="1138715"/>
            <a:ext cx="5177921" cy="383177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1" i="0" lang="en-US" sz="1800" u="none" cap="none" strike="noStrike">
                <a:solidFill>
                  <a:srgbClr val="000000"/>
                </a:solidFill>
                <a:latin typeface="Space Grotesk"/>
                <a:ea typeface="Space Grotesk"/>
                <a:cs typeface="Space Grotesk"/>
                <a:sym typeface="Space Grotesk"/>
              </a:rPr>
              <a:t>Local setup</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Clone </a:t>
            </a:r>
            <a:r>
              <a:rPr b="0" i="0" lang="en-US" sz="1800" u="sng" cap="none" strike="noStrike">
                <a:solidFill>
                  <a:schemeClr val="hlink"/>
                </a:solidFill>
                <a:latin typeface="Space Grotesk"/>
                <a:ea typeface="Space Grotesk"/>
                <a:cs typeface="Space Grotesk"/>
                <a:sym typeface="Space Grotesk"/>
                <a:hlinkClick r:id="rId3"/>
              </a:rPr>
              <a:t>this git repo </a:t>
            </a:r>
            <a:endParaRPr b="0" i="0" sz="1800" u="none" cap="none" strike="noStrike">
              <a:solidFill>
                <a:srgbClr val="000000"/>
              </a:solidFill>
              <a:latin typeface="Space Grotesk"/>
              <a:ea typeface="Space Grotesk"/>
              <a:cs typeface="Space Grotesk"/>
              <a:sym typeface="Space Grotesk"/>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Navigate to “workshop/advanced_workshop/04-multi-agent-workflow-dapr-workflows/”</a:t>
            </a:r>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Follow the instructions in the README.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800"/>
              <a:buFont typeface="Arial"/>
              <a:buChar char="•"/>
            </a:pPr>
            <a:r>
              <a:rPr b="0" i="0" lang="en-US" sz="1800" u="none" cap="none" strike="noStrike">
                <a:solidFill>
                  <a:srgbClr val="000000"/>
                </a:solidFill>
                <a:latin typeface="Space Grotesk"/>
                <a:ea typeface="Space Grotesk"/>
                <a:cs typeface="Space Grotesk"/>
                <a:sym typeface="Space Grotesk"/>
              </a:rPr>
              <a:t>You are ready to start!</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Space Grotesk"/>
              <a:ea typeface="Space Grotesk"/>
              <a:cs typeface="Space Grotesk"/>
              <a:sym typeface="Space Grotesk"/>
            </a:endParaRPr>
          </a:p>
          <a:p>
            <a:pPr indent="0" lvl="0" marL="0" marR="0" rtl="0" algn="l">
              <a:lnSpc>
                <a:spcPct val="150000"/>
              </a:lnSpc>
              <a:spcBef>
                <a:spcPts val="0"/>
              </a:spcBef>
              <a:spcAft>
                <a:spcPts val="0"/>
              </a:spcAft>
              <a:buClr>
                <a:srgbClr val="000000"/>
              </a:buClr>
              <a:buSzPts val="1800"/>
              <a:buFont typeface="Arial"/>
              <a:buNone/>
            </a:pPr>
            <a:r>
              <a:t/>
            </a:r>
            <a:endParaRPr b="0" i="0" sz="1800" u="none" cap="none" strike="noStrike">
              <a:solidFill>
                <a:srgbClr val="000000"/>
              </a:solidFill>
              <a:latin typeface="Space Grotesk"/>
              <a:ea typeface="Space Grotesk"/>
              <a:cs typeface="Space Grotesk"/>
              <a:sym typeface="Space Grotesk"/>
            </a:endParaRPr>
          </a:p>
        </p:txBody>
      </p:sp>
      <p:sp>
        <p:nvSpPr>
          <p:cNvPr id="335" name="Google Shape;335;g35cd725ba4c_2_35"/>
          <p:cNvSpPr txBox="1"/>
          <p:nvPr/>
        </p:nvSpPr>
        <p:spPr>
          <a:xfrm>
            <a:off x="3057525" y="3275112"/>
            <a:ext cx="611505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qr code on a white background&#10;&#10;AI-generated content may be incorrect." id="336" name="Google Shape;336;g35cd725ba4c_2_35"/>
          <p:cNvPicPr preferRelativeResize="0"/>
          <p:nvPr/>
        </p:nvPicPr>
        <p:blipFill rotWithShape="1">
          <a:blip r:embed="rId4">
            <a:alphaModFix/>
          </a:blip>
          <a:srcRect b="0" l="0" r="0" t="0"/>
          <a:stretch/>
        </p:blipFill>
        <p:spPr>
          <a:xfrm>
            <a:off x="6295625" y="4791075"/>
            <a:ext cx="1420969" cy="1425000"/>
          </a:xfrm>
          <a:prstGeom prst="rect">
            <a:avLst/>
          </a:prstGeom>
          <a:noFill/>
          <a:ln>
            <a:noFill/>
          </a:ln>
        </p:spPr>
      </p:pic>
      <p:sp>
        <p:nvSpPr>
          <p:cNvPr id="337" name="Google Shape;337;g35cd725ba4c_2_35"/>
          <p:cNvSpPr txBox="1"/>
          <p:nvPr/>
        </p:nvSpPr>
        <p:spPr>
          <a:xfrm>
            <a:off x="6276191" y="4384004"/>
            <a:ext cx="1508630" cy="46737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Space Grotesk"/>
                <a:ea typeface="Space Grotesk"/>
                <a:cs typeface="Space Grotesk"/>
                <a:sym typeface="Space Grotesk"/>
              </a:rPr>
              <a:t>Github repo</a:t>
            </a:r>
            <a:endParaRPr b="0" i="0" sz="1400" u="none" cap="none" strike="noStrike">
              <a:solidFill>
                <a:srgbClr val="000000"/>
              </a:solidFill>
              <a:latin typeface="Arial"/>
              <a:ea typeface="Arial"/>
              <a:cs typeface="Arial"/>
              <a:sym typeface="Arial"/>
            </a:endParaRPr>
          </a:p>
        </p:txBody>
      </p:sp>
      <p:sp>
        <p:nvSpPr>
          <p:cNvPr id="338" name="Google Shape;338;g35cd725ba4c_2_35"/>
          <p:cNvSpPr txBox="1"/>
          <p:nvPr/>
        </p:nvSpPr>
        <p:spPr>
          <a:xfrm>
            <a:off x="8439830" y="4384004"/>
            <a:ext cx="1508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1800"/>
              <a:buFont typeface="Arial"/>
              <a:buNone/>
            </a:pPr>
            <a:r>
              <a:rPr b="0" i="0" lang="en-US" sz="1800" u="none" cap="none" strike="noStrike">
                <a:solidFill>
                  <a:srgbClr val="000000"/>
                </a:solidFill>
                <a:latin typeface="Space Grotesk"/>
                <a:ea typeface="Space Grotesk"/>
                <a:cs typeface="Space Grotesk"/>
                <a:sym typeface="Space Grotesk"/>
              </a:rPr>
              <a:t>Slides</a:t>
            </a:r>
            <a:endParaRPr b="0" i="0" sz="1400" u="none" cap="none" strike="noStrike">
              <a:solidFill>
                <a:srgbClr val="000000"/>
              </a:solidFill>
              <a:latin typeface="Arial"/>
              <a:ea typeface="Arial"/>
              <a:cs typeface="Arial"/>
              <a:sym typeface="Arial"/>
            </a:endParaRPr>
          </a:p>
        </p:txBody>
      </p:sp>
      <p:pic>
        <p:nvPicPr>
          <p:cNvPr id="339" name="Google Shape;339;g35cd725ba4c_2_35" title="Screenshot 2025-05-20 at 15.19.52 (2).png"/>
          <p:cNvPicPr preferRelativeResize="0"/>
          <p:nvPr/>
        </p:nvPicPr>
        <p:blipFill rotWithShape="1">
          <a:blip r:embed="rId5">
            <a:alphaModFix/>
          </a:blip>
          <a:srcRect b="0" l="0" r="0" t="0"/>
          <a:stretch/>
        </p:blipFill>
        <p:spPr>
          <a:xfrm>
            <a:off x="8365863" y="4851375"/>
            <a:ext cx="1330250" cy="13646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35cd725ba4c_2_45"/>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Advanced Workshop: Multi-Agent Workflow</a:t>
            </a:r>
            <a:endParaRPr/>
          </a:p>
        </p:txBody>
      </p:sp>
      <p:grpSp>
        <p:nvGrpSpPr>
          <p:cNvPr id="345" name="Google Shape;345;g35cd725ba4c_2_45"/>
          <p:cNvGrpSpPr/>
          <p:nvPr/>
        </p:nvGrpSpPr>
        <p:grpSpPr>
          <a:xfrm>
            <a:off x="1745256" y="2507251"/>
            <a:ext cx="6897275" cy="3638207"/>
            <a:chOff x="1922040" y="2190259"/>
            <a:chExt cx="6897275" cy="3638207"/>
          </a:xfrm>
        </p:grpSpPr>
        <p:sp>
          <p:nvSpPr>
            <p:cNvPr id="346" name="Google Shape;346;g35cd725ba4c_2_45"/>
            <p:cNvSpPr/>
            <p:nvPr/>
          </p:nvSpPr>
          <p:spPr>
            <a:xfrm>
              <a:off x="5863235" y="2287336"/>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grpSp>
          <p:nvGrpSpPr>
            <p:cNvPr id="347" name="Google Shape;347;g35cd725ba4c_2_45"/>
            <p:cNvGrpSpPr/>
            <p:nvPr/>
          </p:nvGrpSpPr>
          <p:grpSpPr>
            <a:xfrm>
              <a:off x="1922040" y="2190259"/>
              <a:ext cx="6897275" cy="3638207"/>
              <a:chOff x="1922040" y="2190259"/>
              <a:chExt cx="6897275" cy="3638207"/>
            </a:xfrm>
          </p:grpSpPr>
          <p:sp>
            <p:nvSpPr>
              <p:cNvPr id="348" name="Google Shape;348;g35cd725ba4c_2_45"/>
              <p:cNvSpPr txBox="1"/>
              <p:nvPr/>
            </p:nvSpPr>
            <p:spPr>
              <a:xfrm>
                <a:off x="1922040" y="2190259"/>
                <a:ext cx="1149446"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Space Grotesk"/>
                    <a:ea typeface="Space Grotesk"/>
                    <a:cs typeface="Space Grotesk"/>
                    <a:sym typeface="Space Grotesk"/>
                  </a:rPr>
                  <a:t>App label</a:t>
                </a:r>
                <a:endParaRPr b="1" i="0" sz="1400" u="none" cap="none" strike="noStrike">
                  <a:solidFill>
                    <a:schemeClr val="lt1"/>
                  </a:solidFill>
                  <a:latin typeface="Space Grotesk"/>
                  <a:ea typeface="Space Grotesk"/>
                  <a:cs typeface="Space Grotesk"/>
                  <a:sym typeface="Space Grotesk"/>
                </a:endParaRPr>
              </a:p>
            </p:txBody>
          </p:sp>
          <p:grpSp>
            <p:nvGrpSpPr>
              <p:cNvPr id="349" name="Google Shape;349;g35cd725ba4c_2_45"/>
              <p:cNvGrpSpPr/>
              <p:nvPr/>
            </p:nvGrpSpPr>
            <p:grpSpPr>
              <a:xfrm>
                <a:off x="5111556" y="5051790"/>
                <a:ext cx="1800000" cy="776676"/>
                <a:chOff x="5111556" y="5051790"/>
                <a:chExt cx="1800000" cy="776676"/>
              </a:xfrm>
            </p:grpSpPr>
            <p:pic>
              <p:nvPicPr>
                <p:cNvPr id="350" name="Google Shape;350;g35cd725ba4c_2_45"/>
                <p:cNvPicPr preferRelativeResize="0"/>
                <p:nvPr/>
              </p:nvPicPr>
              <p:blipFill rotWithShape="1">
                <a:blip r:embed="rId3">
                  <a:alphaModFix/>
                </a:blip>
                <a:srcRect b="0" l="0" r="0" t="0"/>
                <a:stretch/>
              </p:blipFill>
              <p:spPr>
                <a:xfrm>
                  <a:off x="5111556" y="5051790"/>
                  <a:ext cx="1800000" cy="776676"/>
                </a:xfrm>
                <a:prstGeom prst="rect">
                  <a:avLst/>
                </a:prstGeom>
                <a:noFill/>
                <a:ln>
                  <a:noFill/>
                </a:ln>
              </p:spPr>
            </p:pic>
            <p:sp>
              <p:nvSpPr>
                <p:cNvPr id="351" name="Google Shape;351;g35cd725ba4c_2_45"/>
                <p:cNvSpPr txBox="1"/>
                <p:nvPr/>
              </p:nvSpPr>
              <p:spPr>
                <a:xfrm>
                  <a:off x="5219805" y="5141475"/>
                  <a:ext cx="1215827"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121C29"/>
                      </a:solidFill>
                      <a:latin typeface="Space Grotesk"/>
                      <a:ea typeface="Space Grotesk"/>
                      <a:cs typeface="Space Grotesk"/>
                      <a:sym typeface="Space Grotesk"/>
                    </a:rPr>
                    <a:t>Message </a:t>
                  </a:r>
                  <a:endParaRPr b="0" i="0" sz="1200" u="none" cap="none" strike="noStrike">
                    <a:solidFill>
                      <a:srgbClr val="000000"/>
                    </a:solidFill>
                    <a:latin typeface="Space Grotesk"/>
                    <a:ea typeface="Space Grotesk"/>
                    <a:cs typeface="Space Grotesk"/>
                    <a:sym typeface="Space Grotesk"/>
                  </a:endParaRPr>
                </a:p>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121C29"/>
                      </a:solidFill>
                      <a:latin typeface="Space Grotesk"/>
                      <a:ea typeface="Space Grotesk"/>
                      <a:cs typeface="Space Grotesk"/>
                      <a:sym typeface="Space Grotesk"/>
                    </a:rPr>
                    <a:t>Broker (pub/sub)</a:t>
                  </a:r>
                  <a:endParaRPr b="1" i="0" sz="1200" u="none" cap="none" strike="noStrike">
                    <a:solidFill>
                      <a:srgbClr val="121C29"/>
                    </a:solidFill>
                    <a:latin typeface="Space Grotesk"/>
                    <a:ea typeface="Space Grotesk"/>
                    <a:cs typeface="Space Grotesk"/>
                    <a:sym typeface="Space Grotesk"/>
                  </a:endParaRPr>
                </a:p>
              </p:txBody>
            </p:sp>
          </p:grpSp>
          <p:cxnSp>
            <p:nvCxnSpPr>
              <p:cNvPr id="352" name="Google Shape;352;g35cd725ba4c_2_45"/>
              <p:cNvCxnSpPr>
                <a:endCxn id="350" idx="1"/>
              </p:cNvCxnSpPr>
              <p:nvPr/>
            </p:nvCxnSpPr>
            <p:spPr>
              <a:xfrm>
                <a:off x="3414756" y="5440128"/>
                <a:ext cx="1696800" cy="0"/>
              </a:xfrm>
              <a:prstGeom prst="straightConnector1">
                <a:avLst/>
              </a:prstGeom>
              <a:noFill/>
              <a:ln cap="flat" cmpd="sng" w="19050">
                <a:solidFill>
                  <a:schemeClr val="dk1"/>
                </a:solidFill>
                <a:prstDash val="solid"/>
                <a:miter lim="800000"/>
                <a:headEnd len="sm" w="sm" type="none"/>
                <a:tailEnd len="lg" w="lg" type="triangle"/>
              </a:ln>
            </p:spPr>
          </p:cxnSp>
          <p:sp>
            <p:nvSpPr>
              <p:cNvPr id="353" name="Google Shape;353;g35cd725ba4c_2_45"/>
              <p:cNvSpPr/>
              <p:nvPr/>
            </p:nvSpPr>
            <p:spPr>
              <a:xfrm>
                <a:off x="3178026" y="5092214"/>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sp>
            <p:nvSpPr>
              <p:cNvPr id="354" name="Google Shape;354;g35cd725ba4c_2_45"/>
              <p:cNvSpPr/>
              <p:nvPr/>
            </p:nvSpPr>
            <p:spPr>
              <a:xfrm>
                <a:off x="8645049" y="5092531"/>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grpSp>
      </p:grpSp>
      <p:pic>
        <p:nvPicPr>
          <p:cNvPr id="355" name="Google Shape;355;g35cd725ba4c_2_45"/>
          <p:cNvPicPr preferRelativeResize="0"/>
          <p:nvPr/>
        </p:nvPicPr>
        <p:blipFill rotWithShape="1">
          <a:blip r:embed="rId4">
            <a:alphaModFix/>
          </a:blip>
          <a:srcRect b="0" l="0" r="0" t="0"/>
          <a:stretch/>
        </p:blipFill>
        <p:spPr>
          <a:xfrm>
            <a:off x="1430840" y="4817632"/>
            <a:ext cx="1780927" cy="1710839"/>
          </a:xfrm>
          <a:prstGeom prst="rect">
            <a:avLst/>
          </a:prstGeom>
          <a:noFill/>
          <a:ln>
            <a:noFill/>
          </a:ln>
        </p:spPr>
      </p:pic>
      <p:sp>
        <p:nvSpPr>
          <p:cNvPr id="356" name="Google Shape;356;g35cd725ba4c_2_45"/>
          <p:cNvSpPr txBox="1"/>
          <p:nvPr/>
        </p:nvSpPr>
        <p:spPr>
          <a:xfrm>
            <a:off x="1916336" y="5342471"/>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sp>
        <p:nvSpPr>
          <p:cNvPr id="357" name="Google Shape;357;g35cd725ba4c_2_45"/>
          <p:cNvSpPr/>
          <p:nvPr/>
        </p:nvSpPr>
        <p:spPr>
          <a:xfrm>
            <a:off x="1208314" y="4474030"/>
            <a:ext cx="2547257" cy="2169835"/>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cxnSp>
        <p:nvCxnSpPr>
          <p:cNvPr id="358" name="Google Shape;358;g35cd725ba4c_2_45"/>
          <p:cNvCxnSpPr>
            <a:endCxn id="350" idx="0"/>
          </p:cNvCxnSpPr>
          <p:nvPr/>
        </p:nvCxnSpPr>
        <p:spPr>
          <a:xfrm flipH="1">
            <a:off x="5834772" y="3466782"/>
            <a:ext cx="3311100" cy="1902000"/>
          </a:xfrm>
          <a:prstGeom prst="bentConnector2">
            <a:avLst/>
          </a:prstGeom>
          <a:noFill/>
          <a:ln cap="flat" cmpd="sng" w="19050">
            <a:solidFill>
              <a:schemeClr val="dk1"/>
            </a:solidFill>
            <a:prstDash val="solid"/>
            <a:miter lim="800000"/>
            <a:headEnd len="lg" w="lg" type="triangle"/>
            <a:tailEnd len="sm" w="sm" type="none"/>
          </a:ln>
        </p:spPr>
      </p:cxnSp>
      <p:cxnSp>
        <p:nvCxnSpPr>
          <p:cNvPr id="359" name="Google Shape;359;g35cd725ba4c_2_45"/>
          <p:cNvCxnSpPr>
            <a:endCxn id="350" idx="0"/>
          </p:cNvCxnSpPr>
          <p:nvPr/>
        </p:nvCxnSpPr>
        <p:spPr>
          <a:xfrm flipH="1">
            <a:off x="5834772" y="4817682"/>
            <a:ext cx="3311100" cy="551100"/>
          </a:xfrm>
          <a:prstGeom prst="bentConnector2">
            <a:avLst/>
          </a:prstGeom>
          <a:noFill/>
          <a:ln cap="flat" cmpd="sng" w="19050">
            <a:solidFill>
              <a:schemeClr val="dk1"/>
            </a:solidFill>
            <a:prstDash val="solid"/>
            <a:miter lim="800000"/>
            <a:headEnd len="lg" w="lg" type="triangle"/>
            <a:tailEnd len="sm" w="sm" type="none"/>
          </a:ln>
        </p:spPr>
      </p:cxnSp>
      <p:grpSp>
        <p:nvGrpSpPr>
          <p:cNvPr id="360" name="Google Shape;360;g35cd725ba4c_2_45"/>
          <p:cNvGrpSpPr/>
          <p:nvPr/>
        </p:nvGrpSpPr>
        <p:grpSpPr>
          <a:xfrm>
            <a:off x="8810481" y="1147626"/>
            <a:ext cx="2724265" cy="4180457"/>
            <a:chOff x="8435609" y="1100880"/>
            <a:chExt cx="3352969" cy="4989162"/>
          </a:xfrm>
        </p:grpSpPr>
        <p:grpSp>
          <p:nvGrpSpPr>
            <p:cNvPr id="361" name="Google Shape;361;g35cd725ba4c_2_45"/>
            <p:cNvGrpSpPr/>
            <p:nvPr/>
          </p:nvGrpSpPr>
          <p:grpSpPr>
            <a:xfrm>
              <a:off x="8468265" y="1100880"/>
              <a:ext cx="2885536" cy="1406371"/>
              <a:chOff x="8468265" y="1100880"/>
              <a:chExt cx="2885536" cy="1406371"/>
            </a:xfrm>
          </p:grpSpPr>
          <p:grpSp>
            <p:nvGrpSpPr>
              <p:cNvPr id="362" name="Google Shape;362;g35cd725ba4c_2_45"/>
              <p:cNvGrpSpPr/>
              <p:nvPr/>
            </p:nvGrpSpPr>
            <p:grpSpPr>
              <a:xfrm>
                <a:off x="8835942" y="1317172"/>
                <a:ext cx="1360093" cy="1190079"/>
                <a:chOff x="8835942" y="1317172"/>
                <a:chExt cx="1360093" cy="1190079"/>
              </a:xfrm>
            </p:grpSpPr>
            <p:pic>
              <p:nvPicPr>
                <p:cNvPr id="363" name="Google Shape;363;g35cd725ba4c_2_45"/>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364" name="Google Shape;364;g35cd725ba4c_2_45"/>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365" name="Google Shape;365;g35cd725ba4c_2_45"/>
              <p:cNvGrpSpPr/>
              <p:nvPr/>
            </p:nvGrpSpPr>
            <p:grpSpPr>
              <a:xfrm>
                <a:off x="10149267" y="1396676"/>
                <a:ext cx="1022704" cy="883572"/>
                <a:chOff x="6627989" y="1689907"/>
                <a:chExt cx="1548676" cy="1440000"/>
              </a:xfrm>
            </p:grpSpPr>
            <p:pic>
              <p:nvPicPr>
                <p:cNvPr id="366" name="Google Shape;366;g35cd725ba4c_2_45"/>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367" name="Google Shape;367;g35cd725ba4c_2_45"/>
                <p:cNvSpPr txBox="1"/>
                <p:nvPr/>
              </p:nvSpPr>
              <p:spPr>
                <a:xfrm>
                  <a:off x="6627989" y="2099593"/>
                  <a:ext cx="1548676" cy="10175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368" name="Google Shape;368;g35cd725ba4c_2_45"/>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pic>
          <p:nvPicPr>
            <p:cNvPr descr="Gandalf emoji | AI Emoji Generator" id="369" name="Google Shape;369;g35cd725ba4c_2_45"/>
            <p:cNvPicPr preferRelativeResize="0"/>
            <p:nvPr/>
          </p:nvPicPr>
          <p:blipFill rotWithShape="1">
            <a:blip r:embed="rId6">
              <a:alphaModFix/>
            </a:blip>
            <a:srcRect b="0" l="0" r="0" t="0"/>
            <a:stretch/>
          </p:blipFill>
          <p:spPr>
            <a:xfrm>
              <a:off x="11076036" y="1948577"/>
              <a:ext cx="712542" cy="712542"/>
            </a:xfrm>
            <a:prstGeom prst="rect">
              <a:avLst/>
            </a:prstGeom>
            <a:noFill/>
            <a:ln>
              <a:noFill/>
            </a:ln>
          </p:spPr>
        </p:pic>
        <p:grpSp>
          <p:nvGrpSpPr>
            <p:cNvPr id="370" name="Google Shape;370;g35cd725ba4c_2_45"/>
            <p:cNvGrpSpPr/>
            <p:nvPr/>
          </p:nvGrpSpPr>
          <p:grpSpPr>
            <a:xfrm>
              <a:off x="8436431" y="2765212"/>
              <a:ext cx="2885536" cy="1406371"/>
              <a:chOff x="8468265" y="1100880"/>
              <a:chExt cx="2885536" cy="1406371"/>
            </a:xfrm>
          </p:grpSpPr>
          <p:grpSp>
            <p:nvGrpSpPr>
              <p:cNvPr id="371" name="Google Shape;371;g35cd725ba4c_2_45"/>
              <p:cNvGrpSpPr/>
              <p:nvPr/>
            </p:nvGrpSpPr>
            <p:grpSpPr>
              <a:xfrm>
                <a:off x="8835942" y="1317172"/>
                <a:ext cx="1360093" cy="1190079"/>
                <a:chOff x="8835942" y="1317172"/>
                <a:chExt cx="1360093" cy="1190079"/>
              </a:xfrm>
            </p:grpSpPr>
            <p:pic>
              <p:nvPicPr>
                <p:cNvPr id="372" name="Google Shape;372;g35cd725ba4c_2_45"/>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373" name="Google Shape;373;g35cd725ba4c_2_45"/>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374" name="Google Shape;374;g35cd725ba4c_2_45"/>
              <p:cNvGrpSpPr/>
              <p:nvPr/>
            </p:nvGrpSpPr>
            <p:grpSpPr>
              <a:xfrm>
                <a:off x="10185149" y="1396676"/>
                <a:ext cx="950937" cy="883572"/>
                <a:chOff x="6682327" y="1689907"/>
                <a:chExt cx="1440000" cy="1440000"/>
              </a:xfrm>
            </p:grpSpPr>
            <p:pic>
              <p:nvPicPr>
                <p:cNvPr id="375" name="Google Shape;375;g35cd725ba4c_2_45"/>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376" name="Google Shape;376;g35cd725ba4c_2_45"/>
                <p:cNvSpPr txBox="1"/>
                <p:nvPr/>
              </p:nvSpPr>
              <p:spPr>
                <a:xfrm>
                  <a:off x="6720763" y="2139506"/>
                  <a:ext cx="1360635" cy="307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377" name="Google Shape;377;g35cd725ba4c_2_45"/>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grpSp>
          <p:nvGrpSpPr>
            <p:cNvPr id="378" name="Google Shape;378;g35cd725ba4c_2_45"/>
            <p:cNvGrpSpPr/>
            <p:nvPr/>
          </p:nvGrpSpPr>
          <p:grpSpPr>
            <a:xfrm>
              <a:off x="8435609" y="4387875"/>
              <a:ext cx="2885536" cy="1406371"/>
              <a:chOff x="8468265" y="1100880"/>
              <a:chExt cx="2885536" cy="1406371"/>
            </a:xfrm>
          </p:grpSpPr>
          <p:grpSp>
            <p:nvGrpSpPr>
              <p:cNvPr id="379" name="Google Shape;379;g35cd725ba4c_2_45"/>
              <p:cNvGrpSpPr/>
              <p:nvPr/>
            </p:nvGrpSpPr>
            <p:grpSpPr>
              <a:xfrm>
                <a:off x="8835942" y="1317172"/>
                <a:ext cx="1360093" cy="1190079"/>
                <a:chOff x="8835942" y="1317172"/>
                <a:chExt cx="1360093" cy="1190079"/>
              </a:xfrm>
            </p:grpSpPr>
            <p:pic>
              <p:nvPicPr>
                <p:cNvPr id="380" name="Google Shape;380;g35cd725ba4c_2_45"/>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381" name="Google Shape;381;g35cd725ba4c_2_45"/>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382" name="Google Shape;382;g35cd725ba4c_2_45"/>
              <p:cNvGrpSpPr/>
              <p:nvPr/>
            </p:nvGrpSpPr>
            <p:grpSpPr>
              <a:xfrm>
                <a:off x="10185149" y="1396676"/>
                <a:ext cx="950937" cy="883572"/>
                <a:chOff x="6682327" y="1689907"/>
                <a:chExt cx="1440000" cy="1440000"/>
              </a:xfrm>
            </p:grpSpPr>
            <p:pic>
              <p:nvPicPr>
                <p:cNvPr id="383" name="Google Shape;383;g35cd725ba4c_2_45"/>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384" name="Google Shape;384;g35cd725ba4c_2_45"/>
                <p:cNvSpPr txBox="1"/>
                <p:nvPr/>
              </p:nvSpPr>
              <p:spPr>
                <a:xfrm>
                  <a:off x="6722008" y="2167209"/>
                  <a:ext cx="1360635" cy="307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385" name="Google Shape;385;g35cd725ba4c_2_45"/>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pic>
          <p:nvPicPr>
            <p:cNvPr descr="Legolas elf emoji | AI Emoji Generator" id="386" name="Google Shape;386;g35cd725ba4c_2_45"/>
            <p:cNvPicPr preferRelativeResize="0"/>
            <p:nvPr/>
          </p:nvPicPr>
          <p:blipFill rotWithShape="1">
            <a:blip r:embed="rId7">
              <a:alphaModFix/>
            </a:blip>
            <a:srcRect b="0" l="0" r="0" t="0"/>
            <a:stretch/>
          </p:blipFill>
          <p:spPr>
            <a:xfrm flipH="1">
              <a:off x="11050470" y="3594841"/>
              <a:ext cx="623808" cy="623808"/>
            </a:xfrm>
            <a:prstGeom prst="rect">
              <a:avLst/>
            </a:prstGeom>
            <a:noFill/>
            <a:ln>
              <a:noFill/>
            </a:ln>
          </p:spPr>
        </p:pic>
        <p:pic>
          <p:nvPicPr>
            <p:cNvPr descr="Hobbit emoji | AI Emoji Generator" id="387" name="Google Shape;387;g35cd725ba4c_2_45"/>
            <p:cNvPicPr preferRelativeResize="0"/>
            <p:nvPr/>
          </p:nvPicPr>
          <p:blipFill rotWithShape="1">
            <a:blip r:embed="rId8">
              <a:alphaModFix/>
            </a:blip>
            <a:srcRect b="0" l="0" r="0" t="0"/>
            <a:stretch/>
          </p:blipFill>
          <p:spPr>
            <a:xfrm>
              <a:off x="11013860" y="5409206"/>
              <a:ext cx="680836" cy="680836"/>
            </a:xfrm>
            <a:prstGeom prst="rect">
              <a:avLst/>
            </a:prstGeom>
            <a:noFill/>
            <a:ln>
              <a:noFill/>
            </a:ln>
          </p:spPr>
        </p:pic>
      </p:grpSp>
      <p:sp>
        <p:nvSpPr>
          <p:cNvPr id="388" name="Google Shape;388;g35cd725ba4c_2_45"/>
          <p:cNvSpPr/>
          <p:nvPr/>
        </p:nvSpPr>
        <p:spPr>
          <a:xfrm>
            <a:off x="1332824" y="4275185"/>
            <a:ext cx="1561878" cy="343603"/>
          </a:xfrm>
          <a:prstGeom prst="roundRect">
            <a:avLst>
              <a:gd fmla="val 30559" name="adj"/>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sp>
        <p:nvSpPr>
          <p:cNvPr id="389" name="Google Shape;389;g35cd725ba4c_2_45"/>
          <p:cNvSpPr txBox="1"/>
          <p:nvPr/>
        </p:nvSpPr>
        <p:spPr>
          <a:xfrm>
            <a:off x="1496174" y="4293118"/>
            <a:ext cx="1341718"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21C29"/>
                </a:solidFill>
                <a:latin typeface="Space Grotesk"/>
                <a:ea typeface="Space Grotesk"/>
                <a:cs typeface="Space Grotesk"/>
                <a:sym typeface="Space Grotesk"/>
              </a:rPr>
              <a:t>Orchestrator</a:t>
            </a:r>
            <a:endParaRPr b="0" i="0" sz="1400" u="none" cap="none" strike="noStrike">
              <a:solidFill>
                <a:srgbClr val="121C29"/>
              </a:solidFill>
              <a:latin typeface="Space Grotesk"/>
              <a:ea typeface="Space Grotesk"/>
              <a:cs typeface="Space Grotesk"/>
              <a:sym typeface="Space Grotesk"/>
            </a:endParaRPr>
          </a:p>
        </p:txBody>
      </p:sp>
      <p:pic>
        <p:nvPicPr>
          <p:cNvPr id="390" name="Google Shape;390;g35cd725ba4c_2_45"/>
          <p:cNvPicPr preferRelativeResize="0"/>
          <p:nvPr/>
        </p:nvPicPr>
        <p:blipFill rotWithShape="1">
          <a:blip r:embed="rId9">
            <a:alphaModFix/>
          </a:blip>
          <a:srcRect b="0" l="0" r="0" t="0"/>
          <a:stretch/>
        </p:blipFill>
        <p:spPr>
          <a:xfrm>
            <a:off x="7988293" y="1469871"/>
            <a:ext cx="639629" cy="646290"/>
          </a:xfrm>
          <a:prstGeom prst="rect">
            <a:avLst/>
          </a:prstGeom>
          <a:noFill/>
          <a:ln>
            <a:noFill/>
          </a:ln>
        </p:spPr>
      </p:pic>
      <p:pic>
        <p:nvPicPr>
          <p:cNvPr id="391" name="Google Shape;391;g35cd725ba4c_2_45"/>
          <p:cNvPicPr preferRelativeResize="0"/>
          <p:nvPr/>
        </p:nvPicPr>
        <p:blipFill rotWithShape="1">
          <a:blip r:embed="rId9">
            <a:alphaModFix/>
          </a:blip>
          <a:srcRect b="0" l="0" r="0" t="0"/>
          <a:stretch/>
        </p:blipFill>
        <p:spPr>
          <a:xfrm>
            <a:off x="7978386" y="2763529"/>
            <a:ext cx="639629" cy="646290"/>
          </a:xfrm>
          <a:prstGeom prst="rect">
            <a:avLst/>
          </a:prstGeom>
          <a:noFill/>
          <a:ln>
            <a:noFill/>
          </a:ln>
        </p:spPr>
      </p:pic>
      <p:pic>
        <p:nvPicPr>
          <p:cNvPr id="392" name="Google Shape;392;g35cd725ba4c_2_45"/>
          <p:cNvPicPr preferRelativeResize="0"/>
          <p:nvPr/>
        </p:nvPicPr>
        <p:blipFill rotWithShape="1">
          <a:blip r:embed="rId9">
            <a:alphaModFix/>
          </a:blip>
          <a:srcRect b="0" l="0" r="0" t="0"/>
          <a:stretch/>
        </p:blipFill>
        <p:spPr>
          <a:xfrm>
            <a:off x="7988292" y="4183714"/>
            <a:ext cx="639629" cy="646290"/>
          </a:xfrm>
          <a:prstGeom prst="rect">
            <a:avLst/>
          </a:prstGeom>
          <a:noFill/>
          <a:ln>
            <a:noFill/>
          </a:ln>
        </p:spPr>
      </p:pic>
      <p:pic>
        <p:nvPicPr>
          <p:cNvPr id="393" name="Google Shape;393;g35cd725ba4c_2_45"/>
          <p:cNvPicPr preferRelativeResize="0"/>
          <p:nvPr/>
        </p:nvPicPr>
        <p:blipFill rotWithShape="1">
          <a:blip r:embed="rId9">
            <a:alphaModFix/>
          </a:blip>
          <a:srcRect b="0" l="0" r="0" t="0"/>
          <a:stretch/>
        </p:blipFill>
        <p:spPr>
          <a:xfrm>
            <a:off x="4211405" y="5086061"/>
            <a:ext cx="639629" cy="646290"/>
          </a:xfrm>
          <a:prstGeom prst="rect">
            <a:avLst/>
          </a:prstGeom>
          <a:noFill/>
          <a:ln>
            <a:noFill/>
          </a:ln>
        </p:spPr>
      </p:pic>
      <p:pic>
        <p:nvPicPr>
          <p:cNvPr id="394" name="Google Shape;394;g35cd725ba4c_2_45"/>
          <p:cNvPicPr preferRelativeResize="0"/>
          <p:nvPr/>
        </p:nvPicPr>
        <p:blipFill rotWithShape="1">
          <a:blip r:embed="rId10">
            <a:alphaModFix/>
          </a:blip>
          <a:srcRect b="0" l="0" r="0" t="0"/>
          <a:stretch/>
        </p:blipFill>
        <p:spPr>
          <a:xfrm>
            <a:off x="1243115" y="1680913"/>
            <a:ext cx="731520" cy="731520"/>
          </a:xfrm>
          <a:prstGeom prst="rect">
            <a:avLst/>
          </a:prstGeom>
          <a:noFill/>
          <a:ln>
            <a:noFill/>
          </a:ln>
        </p:spPr>
      </p:pic>
      <p:sp>
        <p:nvSpPr>
          <p:cNvPr id="395" name="Google Shape;395;g35cd725ba4c_2_45"/>
          <p:cNvSpPr txBox="1"/>
          <p:nvPr/>
        </p:nvSpPr>
        <p:spPr>
          <a:xfrm>
            <a:off x="1032126" y="2336233"/>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396" name="Google Shape;396;g35cd725ba4c_2_45"/>
          <p:cNvSpPr txBox="1"/>
          <p:nvPr/>
        </p:nvSpPr>
        <p:spPr>
          <a:xfrm>
            <a:off x="2019386" y="1952382"/>
            <a:ext cx="2799733" cy="451406"/>
          </a:xfrm>
          <a:prstGeom prst="rect">
            <a:avLst/>
          </a:prstGeom>
          <a:noFill/>
          <a:ln>
            <a:noFill/>
          </a:ln>
        </p:spPr>
        <p:txBody>
          <a:bodyPr anchorCtr="0" anchor="t" bIns="45700" lIns="91425" spcFirstLastPara="1" rIns="91425" wrap="square" tIns="45700">
            <a:spAutoFit/>
          </a:bodyPr>
          <a:lstStyle/>
          <a:p>
            <a:pPr indent="0" lvl="0" marL="0" marR="0" rtl="0" algn="l">
              <a:lnSpc>
                <a:spcPct val="96428"/>
              </a:lnSpc>
              <a:spcBef>
                <a:spcPts val="0"/>
              </a:spcBef>
              <a:spcAft>
                <a:spcPts val="0"/>
              </a:spcAft>
              <a:buNone/>
            </a:pPr>
            <a:r>
              <a:rPr b="0" i="0" lang="en-US" sz="1400" u="none" cap="none" strike="noStrike">
                <a:solidFill>
                  <a:srgbClr val="CE9178"/>
                </a:solidFill>
                <a:latin typeface="Arial"/>
                <a:ea typeface="Arial"/>
                <a:cs typeface="Arial"/>
                <a:sym typeface="Arial"/>
              </a:rPr>
              <a:t>How to get to Mordor? </a:t>
            </a:r>
            <a:br>
              <a:rPr b="0" i="0" lang="en-US" sz="1400" u="none" cap="none" strike="noStrike">
                <a:solidFill>
                  <a:srgbClr val="CE9178"/>
                </a:solidFill>
                <a:latin typeface="Arial"/>
                <a:ea typeface="Arial"/>
                <a:cs typeface="Arial"/>
                <a:sym typeface="Arial"/>
              </a:rPr>
            </a:br>
            <a:r>
              <a:rPr b="0" i="0" lang="en-US" sz="1400" u="none" cap="none" strike="noStrike">
                <a:solidFill>
                  <a:srgbClr val="CE9178"/>
                </a:solidFill>
                <a:latin typeface="Arial"/>
                <a:ea typeface="Arial"/>
                <a:cs typeface="Arial"/>
                <a:sym typeface="Arial"/>
              </a:rPr>
              <a:t>We all need to help!</a:t>
            </a:r>
            <a:endParaRPr b="0" i="0" sz="1400" u="none" cap="none" strike="noStrike">
              <a:solidFill>
                <a:srgbClr val="CCCCCC"/>
              </a:solidFill>
              <a:latin typeface="Arial"/>
              <a:ea typeface="Arial"/>
              <a:cs typeface="Arial"/>
              <a:sym typeface="Arial"/>
            </a:endParaRPr>
          </a:p>
        </p:txBody>
      </p:sp>
      <p:sp>
        <p:nvSpPr>
          <p:cNvPr id="397" name="Google Shape;397;g35cd725ba4c_2_45"/>
          <p:cNvSpPr/>
          <p:nvPr/>
        </p:nvSpPr>
        <p:spPr>
          <a:xfrm>
            <a:off x="1176480" y="1482317"/>
            <a:ext cx="3391669" cy="1296278"/>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cxnSp>
        <p:nvCxnSpPr>
          <p:cNvPr id="398" name="Google Shape;398;g35cd725ba4c_2_45"/>
          <p:cNvCxnSpPr>
            <a:endCxn id="397" idx="3"/>
          </p:cNvCxnSpPr>
          <p:nvPr/>
        </p:nvCxnSpPr>
        <p:spPr>
          <a:xfrm flipH="1" rot="5400000">
            <a:off x="3448549" y="3250056"/>
            <a:ext cx="3197700" cy="958500"/>
          </a:xfrm>
          <a:prstGeom prst="bentConnector2">
            <a:avLst/>
          </a:prstGeom>
          <a:noFill/>
          <a:ln cap="flat" cmpd="sng" w="19050">
            <a:solidFill>
              <a:schemeClr val="dk1"/>
            </a:solidFill>
            <a:prstDash val="solid"/>
            <a:miter lim="800000"/>
            <a:headEnd len="lg" w="lg" type="triangle"/>
            <a:tailEnd len="sm" w="sm" type="none"/>
          </a:ln>
        </p:spPr>
      </p:cxnSp>
      <p:cxnSp>
        <p:nvCxnSpPr>
          <p:cNvPr id="399" name="Google Shape;399;g35cd725ba4c_2_45"/>
          <p:cNvCxnSpPr>
            <a:endCxn id="350" idx="0"/>
          </p:cNvCxnSpPr>
          <p:nvPr/>
        </p:nvCxnSpPr>
        <p:spPr>
          <a:xfrm flipH="1">
            <a:off x="5834772" y="2073882"/>
            <a:ext cx="3366000" cy="3294900"/>
          </a:xfrm>
          <a:prstGeom prst="bentConnector2">
            <a:avLst/>
          </a:prstGeom>
          <a:noFill/>
          <a:ln cap="flat" cmpd="sng" w="19050">
            <a:solidFill>
              <a:schemeClr val="dk1"/>
            </a:solidFill>
            <a:prstDash val="solid"/>
            <a:miter lim="800000"/>
            <a:headEnd len="lg" w="lg" type="triangle"/>
            <a:tailEnd len="sm" w="sm" type="none"/>
          </a:ln>
        </p:spPr>
      </p:cxnSp>
      <p:sp>
        <p:nvSpPr>
          <p:cNvPr id="400" name="Google Shape;400;g35cd725ba4c_2_45"/>
          <p:cNvSpPr/>
          <p:nvPr/>
        </p:nvSpPr>
        <p:spPr>
          <a:xfrm flipH="1" rot="10800000">
            <a:off x="2994585" y="3062015"/>
            <a:ext cx="1888703" cy="689082"/>
          </a:xfrm>
          <a:prstGeom prst="wedgeRoundRectCallout">
            <a:avLst>
              <a:gd fmla="val -53028" name="adj1"/>
              <a:gd fmla="val -138387" name="adj2"/>
              <a:gd fmla="val 16667" name="adj3"/>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Space Grotesk"/>
              <a:ea typeface="Space Grotesk"/>
              <a:cs typeface="Space Grotesk"/>
              <a:sym typeface="Space Grotesk"/>
            </a:endParaRPr>
          </a:p>
        </p:txBody>
      </p:sp>
      <p:sp>
        <p:nvSpPr>
          <p:cNvPr id="401" name="Google Shape;401;g35cd725ba4c_2_45"/>
          <p:cNvSpPr txBox="1"/>
          <p:nvPr/>
        </p:nvSpPr>
        <p:spPr>
          <a:xfrm>
            <a:off x="2668752" y="3042216"/>
            <a:ext cx="2540367" cy="7386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21C29"/>
                </a:solidFill>
                <a:latin typeface="Space Grotesk"/>
                <a:ea typeface="Space Grotesk"/>
                <a:cs typeface="Space Grotesk"/>
                <a:sym typeface="Space Grotesk"/>
              </a:rPr>
              <a:t>LLM</a:t>
            </a:r>
            <a:br>
              <a:rPr b="0" i="0" lang="en-US" sz="1400" u="none" cap="none" strike="noStrike">
                <a:solidFill>
                  <a:srgbClr val="121C29"/>
                </a:solidFill>
                <a:latin typeface="Space Grotesk"/>
                <a:ea typeface="Space Grotesk"/>
                <a:cs typeface="Space Grotesk"/>
                <a:sym typeface="Space Grotesk"/>
              </a:rPr>
            </a:br>
            <a:r>
              <a:rPr b="0" i="0" lang="en-US" sz="1400" u="none" cap="none" strike="noStrike">
                <a:solidFill>
                  <a:srgbClr val="121C29"/>
                </a:solidFill>
                <a:latin typeface="Space Grotesk"/>
                <a:ea typeface="Space Grotesk"/>
                <a:cs typeface="Space Grotesk"/>
                <a:sym typeface="Space Grotesk"/>
              </a:rPr>
              <a:t>Random</a:t>
            </a:r>
            <a:br>
              <a:rPr b="0" i="0" lang="en-US" sz="1400" u="none" cap="none" strike="noStrike">
                <a:solidFill>
                  <a:srgbClr val="121C29"/>
                </a:solidFill>
                <a:latin typeface="Space Grotesk"/>
                <a:ea typeface="Space Grotesk"/>
                <a:cs typeface="Space Grotesk"/>
                <a:sym typeface="Space Grotesk"/>
              </a:rPr>
            </a:br>
            <a:r>
              <a:rPr b="0" i="0" lang="en-US" sz="1400" u="none" cap="none" strike="noStrike">
                <a:solidFill>
                  <a:srgbClr val="121C29"/>
                </a:solidFill>
                <a:latin typeface="Space Grotesk"/>
                <a:ea typeface="Space Grotesk"/>
                <a:cs typeface="Space Grotesk"/>
                <a:sym typeface="Space Grotesk"/>
              </a:rPr>
              <a:t>RoundRobin</a:t>
            </a:r>
            <a:endParaRPr b="0" i="0" sz="1400" u="none" cap="none" strike="noStrike">
              <a:solidFill>
                <a:srgbClr val="121C29"/>
              </a:solidFill>
              <a:latin typeface="Space Grotesk"/>
              <a:ea typeface="Space Grotesk"/>
              <a:cs typeface="Space Grotesk"/>
              <a:sym typeface="Space Grotesk"/>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5cd725ba4c_2_106"/>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Advanced Workshop: Multi-Agent Workflow</a:t>
            </a:r>
            <a:endParaRPr/>
          </a:p>
        </p:txBody>
      </p:sp>
      <p:grpSp>
        <p:nvGrpSpPr>
          <p:cNvPr id="407" name="Google Shape;407;g35cd725ba4c_2_106"/>
          <p:cNvGrpSpPr/>
          <p:nvPr/>
        </p:nvGrpSpPr>
        <p:grpSpPr>
          <a:xfrm>
            <a:off x="1745256" y="2507251"/>
            <a:ext cx="6897275" cy="3638207"/>
            <a:chOff x="1922040" y="2190259"/>
            <a:chExt cx="6897275" cy="3638207"/>
          </a:xfrm>
        </p:grpSpPr>
        <p:sp>
          <p:nvSpPr>
            <p:cNvPr id="408" name="Google Shape;408;g35cd725ba4c_2_106"/>
            <p:cNvSpPr/>
            <p:nvPr/>
          </p:nvSpPr>
          <p:spPr>
            <a:xfrm>
              <a:off x="5863235" y="2287336"/>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grpSp>
          <p:nvGrpSpPr>
            <p:cNvPr id="409" name="Google Shape;409;g35cd725ba4c_2_106"/>
            <p:cNvGrpSpPr/>
            <p:nvPr/>
          </p:nvGrpSpPr>
          <p:grpSpPr>
            <a:xfrm>
              <a:off x="1922040" y="2190259"/>
              <a:ext cx="6897275" cy="3638207"/>
              <a:chOff x="1922040" y="2190259"/>
              <a:chExt cx="6897275" cy="3638207"/>
            </a:xfrm>
          </p:grpSpPr>
          <p:sp>
            <p:nvSpPr>
              <p:cNvPr id="410" name="Google Shape;410;g35cd725ba4c_2_106"/>
              <p:cNvSpPr txBox="1"/>
              <p:nvPr/>
            </p:nvSpPr>
            <p:spPr>
              <a:xfrm>
                <a:off x="1922040" y="2190259"/>
                <a:ext cx="1149446"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lt1"/>
                    </a:solidFill>
                    <a:latin typeface="Space Grotesk"/>
                    <a:ea typeface="Space Grotesk"/>
                    <a:cs typeface="Space Grotesk"/>
                    <a:sym typeface="Space Grotesk"/>
                  </a:rPr>
                  <a:t>App label</a:t>
                </a:r>
                <a:endParaRPr b="1" i="0" sz="1400" u="none" cap="none" strike="noStrike">
                  <a:solidFill>
                    <a:schemeClr val="lt1"/>
                  </a:solidFill>
                  <a:latin typeface="Space Grotesk"/>
                  <a:ea typeface="Space Grotesk"/>
                  <a:cs typeface="Space Grotesk"/>
                  <a:sym typeface="Space Grotesk"/>
                </a:endParaRPr>
              </a:p>
            </p:txBody>
          </p:sp>
          <p:grpSp>
            <p:nvGrpSpPr>
              <p:cNvPr id="411" name="Google Shape;411;g35cd725ba4c_2_106"/>
              <p:cNvGrpSpPr/>
              <p:nvPr/>
            </p:nvGrpSpPr>
            <p:grpSpPr>
              <a:xfrm>
                <a:off x="5111556" y="5051790"/>
                <a:ext cx="1800000" cy="776676"/>
                <a:chOff x="5111556" y="5051790"/>
                <a:chExt cx="1800000" cy="776676"/>
              </a:xfrm>
            </p:grpSpPr>
            <p:pic>
              <p:nvPicPr>
                <p:cNvPr id="412" name="Google Shape;412;g35cd725ba4c_2_106"/>
                <p:cNvPicPr preferRelativeResize="0"/>
                <p:nvPr/>
              </p:nvPicPr>
              <p:blipFill rotWithShape="1">
                <a:blip r:embed="rId3">
                  <a:alphaModFix/>
                </a:blip>
                <a:srcRect b="0" l="0" r="0" t="0"/>
                <a:stretch/>
              </p:blipFill>
              <p:spPr>
                <a:xfrm>
                  <a:off x="5111556" y="5051790"/>
                  <a:ext cx="1800000" cy="776676"/>
                </a:xfrm>
                <a:prstGeom prst="rect">
                  <a:avLst/>
                </a:prstGeom>
                <a:noFill/>
                <a:ln>
                  <a:noFill/>
                </a:ln>
              </p:spPr>
            </p:pic>
            <p:sp>
              <p:nvSpPr>
                <p:cNvPr id="413" name="Google Shape;413;g35cd725ba4c_2_106"/>
                <p:cNvSpPr txBox="1"/>
                <p:nvPr/>
              </p:nvSpPr>
              <p:spPr>
                <a:xfrm>
                  <a:off x="5219805" y="5141475"/>
                  <a:ext cx="1215827" cy="64629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121C29"/>
                      </a:solidFill>
                      <a:latin typeface="Space Grotesk"/>
                      <a:ea typeface="Space Grotesk"/>
                      <a:cs typeface="Space Grotesk"/>
                      <a:sym typeface="Space Grotesk"/>
                    </a:rPr>
                    <a:t>Message </a:t>
                  </a:r>
                  <a:endParaRPr b="0" i="0" sz="1200" u="none" cap="none" strike="noStrike">
                    <a:solidFill>
                      <a:srgbClr val="000000"/>
                    </a:solidFill>
                    <a:latin typeface="Space Grotesk"/>
                    <a:ea typeface="Space Grotesk"/>
                    <a:cs typeface="Space Grotesk"/>
                    <a:sym typeface="Space Grotesk"/>
                  </a:endParaRPr>
                </a:p>
                <a:p>
                  <a:pPr indent="0" lvl="0" marL="0" marR="0" rtl="0" algn="ctr">
                    <a:lnSpc>
                      <a:spcPct val="100000"/>
                    </a:lnSpc>
                    <a:spcBef>
                      <a:spcPts val="0"/>
                    </a:spcBef>
                    <a:spcAft>
                      <a:spcPts val="0"/>
                    </a:spcAft>
                    <a:buClr>
                      <a:srgbClr val="000000"/>
                    </a:buClr>
                    <a:buSzPts val="1400"/>
                    <a:buFont typeface="Arial"/>
                    <a:buNone/>
                  </a:pPr>
                  <a:r>
                    <a:rPr b="1" i="0" lang="en-US" sz="1200" u="none" cap="none" strike="noStrike">
                      <a:solidFill>
                        <a:srgbClr val="121C29"/>
                      </a:solidFill>
                      <a:latin typeface="Space Grotesk"/>
                      <a:ea typeface="Space Grotesk"/>
                      <a:cs typeface="Space Grotesk"/>
                      <a:sym typeface="Space Grotesk"/>
                    </a:rPr>
                    <a:t>Broker (pub/sub)</a:t>
                  </a:r>
                  <a:endParaRPr b="1" i="0" sz="1200" u="none" cap="none" strike="noStrike">
                    <a:solidFill>
                      <a:srgbClr val="121C29"/>
                    </a:solidFill>
                    <a:latin typeface="Space Grotesk"/>
                    <a:ea typeface="Space Grotesk"/>
                    <a:cs typeface="Space Grotesk"/>
                    <a:sym typeface="Space Grotesk"/>
                  </a:endParaRPr>
                </a:p>
              </p:txBody>
            </p:sp>
          </p:grpSp>
          <p:cxnSp>
            <p:nvCxnSpPr>
              <p:cNvPr id="414" name="Google Shape;414;g35cd725ba4c_2_106"/>
              <p:cNvCxnSpPr>
                <a:endCxn id="412" idx="1"/>
              </p:cNvCxnSpPr>
              <p:nvPr/>
            </p:nvCxnSpPr>
            <p:spPr>
              <a:xfrm>
                <a:off x="3414756" y="5440128"/>
                <a:ext cx="1696800" cy="0"/>
              </a:xfrm>
              <a:prstGeom prst="straightConnector1">
                <a:avLst/>
              </a:prstGeom>
              <a:noFill/>
              <a:ln cap="flat" cmpd="sng" w="19050">
                <a:solidFill>
                  <a:schemeClr val="dk1"/>
                </a:solidFill>
                <a:prstDash val="solid"/>
                <a:miter lim="800000"/>
                <a:headEnd len="sm" w="sm" type="none"/>
                <a:tailEnd len="lg" w="lg" type="triangle"/>
              </a:ln>
            </p:spPr>
          </p:cxnSp>
          <p:sp>
            <p:nvSpPr>
              <p:cNvPr id="415" name="Google Shape;415;g35cd725ba4c_2_106"/>
              <p:cNvSpPr/>
              <p:nvPr/>
            </p:nvSpPr>
            <p:spPr>
              <a:xfrm>
                <a:off x="3178026" y="5092214"/>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sp>
            <p:nvSpPr>
              <p:cNvPr id="416" name="Google Shape;416;g35cd725ba4c_2_106"/>
              <p:cNvSpPr/>
              <p:nvPr/>
            </p:nvSpPr>
            <p:spPr>
              <a:xfrm>
                <a:off x="8645049" y="5092531"/>
                <a:ext cx="174266" cy="174266"/>
              </a:xfrm>
              <a:prstGeom prst="ellipse">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grpSp>
      </p:grpSp>
      <p:pic>
        <p:nvPicPr>
          <p:cNvPr id="417" name="Google Shape;417;g35cd725ba4c_2_106"/>
          <p:cNvPicPr preferRelativeResize="0"/>
          <p:nvPr/>
        </p:nvPicPr>
        <p:blipFill rotWithShape="1">
          <a:blip r:embed="rId4">
            <a:alphaModFix/>
          </a:blip>
          <a:srcRect b="0" l="0" r="0" t="0"/>
          <a:stretch/>
        </p:blipFill>
        <p:spPr>
          <a:xfrm>
            <a:off x="1430840" y="4817632"/>
            <a:ext cx="1780927" cy="1710839"/>
          </a:xfrm>
          <a:prstGeom prst="rect">
            <a:avLst/>
          </a:prstGeom>
          <a:noFill/>
          <a:ln>
            <a:noFill/>
          </a:ln>
        </p:spPr>
      </p:pic>
      <p:sp>
        <p:nvSpPr>
          <p:cNvPr id="418" name="Google Shape;418;g35cd725ba4c_2_106"/>
          <p:cNvSpPr txBox="1"/>
          <p:nvPr/>
        </p:nvSpPr>
        <p:spPr>
          <a:xfrm>
            <a:off x="1916336" y="5342471"/>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sp>
        <p:nvSpPr>
          <p:cNvPr id="419" name="Google Shape;419;g35cd725ba4c_2_106"/>
          <p:cNvSpPr/>
          <p:nvPr/>
        </p:nvSpPr>
        <p:spPr>
          <a:xfrm>
            <a:off x="1208314" y="4474030"/>
            <a:ext cx="2547257" cy="2169835"/>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cxnSp>
        <p:nvCxnSpPr>
          <p:cNvPr id="420" name="Google Shape;420;g35cd725ba4c_2_106"/>
          <p:cNvCxnSpPr>
            <a:endCxn id="412" idx="0"/>
          </p:cNvCxnSpPr>
          <p:nvPr/>
        </p:nvCxnSpPr>
        <p:spPr>
          <a:xfrm flipH="1">
            <a:off x="5834772" y="3466782"/>
            <a:ext cx="3311100" cy="1902000"/>
          </a:xfrm>
          <a:prstGeom prst="bentConnector2">
            <a:avLst/>
          </a:prstGeom>
          <a:noFill/>
          <a:ln cap="flat" cmpd="sng" w="19050">
            <a:solidFill>
              <a:schemeClr val="dk1"/>
            </a:solidFill>
            <a:prstDash val="solid"/>
            <a:miter lim="800000"/>
            <a:headEnd len="lg" w="lg" type="triangle"/>
            <a:tailEnd len="sm" w="sm" type="none"/>
          </a:ln>
        </p:spPr>
      </p:cxnSp>
      <p:cxnSp>
        <p:nvCxnSpPr>
          <p:cNvPr id="421" name="Google Shape;421;g35cd725ba4c_2_106"/>
          <p:cNvCxnSpPr>
            <a:endCxn id="412" idx="0"/>
          </p:cNvCxnSpPr>
          <p:nvPr/>
        </p:nvCxnSpPr>
        <p:spPr>
          <a:xfrm flipH="1">
            <a:off x="5834772" y="4817682"/>
            <a:ext cx="3311100" cy="551100"/>
          </a:xfrm>
          <a:prstGeom prst="bentConnector2">
            <a:avLst/>
          </a:prstGeom>
          <a:noFill/>
          <a:ln cap="flat" cmpd="sng" w="19050">
            <a:solidFill>
              <a:schemeClr val="dk1"/>
            </a:solidFill>
            <a:prstDash val="solid"/>
            <a:miter lim="800000"/>
            <a:headEnd len="lg" w="lg" type="triangle"/>
            <a:tailEnd len="sm" w="sm" type="none"/>
          </a:ln>
        </p:spPr>
      </p:cxnSp>
      <p:grpSp>
        <p:nvGrpSpPr>
          <p:cNvPr id="422" name="Google Shape;422;g35cd725ba4c_2_106"/>
          <p:cNvGrpSpPr/>
          <p:nvPr/>
        </p:nvGrpSpPr>
        <p:grpSpPr>
          <a:xfrm>
            <a:off x="8810481" y="1147626"/>
            <a:ext cx="2724265" cy="4180457"/>
            <a:chOff x="8435609" y="1100880"/>
            <a:chExt cx="3352969" cy="4989162"/>
          </a:xfrm>
        </p:grpSpPr>
        <p:grpSp>
          <p:nvGrpSpPr>
            <p:cNvPr id="423" name="Google Shape;423;g35cd725ba4c_2_106"/>
            <p:cNvGrpSpPr/>
            <p:nvPr/>
          </p:nvGrpSpPr>
          <p:grpSpPr>
            <a:xfrm>
              <a:off x="8468265" y="1100880"/>
              <a:ext cx="2885536" cy="1406371"/>
              <a:chOff x="8468265" y="1100880"/>
              <a:chExt cx="2885536" cy="1406371"/>
            </a:xfrm>
          </p:grpSpPr>
          <p:grpSp>
            <p:nvGrpSpPr>
              <p:cNvPr id="424" name="Google Shape;424;g35cd725ba4c_2_106"/>
              <p:cNvGrpSpPr/>
              <p:nvPr/>
            </p:nvGrpSpPr>
            <p:grpSpPr>
              <a:xfrm>
                <a:off x="8835942" y="1317172"/>
                <a:ext cx="1360093" cy="1190079"/>
                <a:chOff x="8835942" y="1317172"/>
                <a:chExt cx="1360093" cy="1190079"/>
              </a:xfrm>
            </p:grpSpPr>
            <p:pic>
              <p:nvPicPr>
                <p:cNvPr id="425" name="Google Shape;425;g35cd725ba4c_2_106"/>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426" name="Google Shape;426;g35cd725ba4c_2_106"/>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427" name="Google Shape;427;g35cd725ba4c_2_106"/>
              <p:cNvGrpSpPr/>
              <p:nvPr/>
            </p:nvGrpSpPr>
            <p:grpSpPr>
              <a:xfrm>
                <a:off x="10149267" y="1396676"/>
                <a:ext cx="1022704" cy="883572"/>
                <a:chOff x="6627989" y="1689907"/>
                <a:chExt cx="1548676" cy="1440000"/>
              </a:xfrm>
            </p:grpSpPr>
            <p:pic>
              <p:nvPicPr>
                <p:cNvPr id="428" name="Google Shape;428;g35cd725ba4c_2_106"/>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429" name="Google Shape;429;g35cd725ba4c_2_106"/>
                <p:cNvSpPr txBox="1"/>
                <p:nvPr/>
              </p:nvSpPr>
              <p:spPr>
                <a:xfrm>
                  <a:off x="6627989" y="2099593"/>
                  <a:ext cx="1548676" cy="101759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430" name="Google Shape;430;g35cd725ba4c_2_106"/>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pic>
          <p:nvPicPr>
            <p:cNvPr descr="Gandalf emoji | AI Emoji Generator" id="431" name="Google Shape;431;g35cd725ba4c_2_106"/>
            <p:cNvPicPr preferRelativeResize="0"/>
            <p:nvPr/>
          </p:nvPicPr>
          <p:blipFill rotWithShape="1">
            <a:blip r:embed="rId6">
              <a:alphaModFix/>
            </a:blip>
            <a:srcRect b="0" l="0" r="0" t="0"/>
            <a:stretch/>
          </p:blipFill>
          <p:spPr>
            <a:xfrm>
              <a:off x="11076036" y="1948577"/>
              <a:ext cx="712542" cy="712542"/>
            </a:xfrm>
            <a:prstGeom prst="rect">
              <a:avLst/>
            </a:prstGeom>
            <a:noFill/>
            <a:ln>
              <a:noFill/>
            </a:ln>
          </p:spPr>
        </p:pic>
        <p:grpSp>
          <p:nvGrpSpPr>
            <p:cNvPr id="432" name="Google Shape;432;g35cd725ba4c_2_106"/>
            <p:cNvGrpSpPr/>
            <p:nvPr/>
          </p:nvGrpSpPr>
          <p:grpSpPr>
            <a:xfrm>
              <a:off x="8436431" y="2765212"/>
              <a:ext cx="2885536" cy="1406371"/>
              <a:chOff x="8468265" y="1100880"/>
              <a:chExt cx="2885536" cy="1406371"/>
            </a:xfrm>
          </p:grpSpPr>
          <p:grpSp>
            <p:nvGrpSpPr>
              <p:cNvPr id="433" name="Google Shape;433;g35cd725ba4c_2_106"/>
              <p:cNvGrpSpPr/>
              <p:nvPr/>
            </p:nvGrpSpPr>
            <p:grpSpPr>
              <a:xfrm>
                <a:off x="8835942" y="1317172"/>
                <a:ext cx="1360093" cy="1190079"/>
                <a:chOff x="8835942" y="1317172"/>
                <a:chExt cx="1360093" cy="1190079"/>
              </a:xfrm>
            </p:grpSpPr>
            <p:pic>
              <p:nvPicPr>
                <p:cNvPr id="434" name="Google Shape;434;g35cd725ba4c_2_106"/>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435" name="Google Shape;435;g35cd725ba4c_2_106"/>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436" name="Google Shape;436;g35cd725ba4c_2_106"/>
              <p:cNvGrpSpPr/>
              <p:nvPr/>
            </p:nvGrpSpPr>
            <p:grpSpPr>
              <a:xfrm>
                <a:off x="10185149" y="1396676"/>
                <a:ext cx="950937" cy="883572"/>
                <a:chOff x="6682327" y="1689907"/>
                <a:chExt cx="1440000" cy="1440000"/>
              </a:xfrm>
            </p:grpSpPr>
            <p:pic>
              <p:nvPicPr>
                <p:cNvPr id="437" name="Google Shape;437;g35cd725ba4c_2_106"/>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438" name="Google Shape;438;g35cd725ba4c_2_106"/>
                <p:cNvSpPr txBox="1"/>
                <p:nvPr/>
              </p:nvSpPr>
              <p:spPr>
                <a:xfrm>
                  <a:off x="6720763" y="2139506"/>
                  <a:ext cx="1360635" cy="307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439" name="Google Shape;439;g35cd725ba4c_2_106"/>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grpSp>
          <p:nvGrpSpPr>
            <p:cNvPr id="440" name="Google Shape;440;g35cd725ba4c_2_106"/>
            <p:cNvGrpSpPr/>
            <p:nvPr/>
          </p:nvGrpSpPr>
          <p:grpSpPr>
            <a:xfrm>
              <a:off x="8435609" y="4387875"/>
              <a:ext cx="2885536" cy="1406371"/>
              <a:chOff x="8468265" y="1100880"/>
              <a:chExt cx="2885536" cy="1406371"/>
            </a:xfrm>
          </p:grpSpPr>
          <p:grpSp>
            <p:nvGrpSpPr>
              <p:cNvPr id="441" name="Google Shape;441;g35cd725ba4c_2_106"/>
              <p:cNvGrpSpPr/>
              <p:nvPr/>
            </p:nvGrpSpPr>
            <p:grpSpPr>
              <a:xfrm>
                <a:off x="8835942" y="1317172"/>
                <a:ext cx="1360093" cy="1190079"/>
                <a:chOff x="8835942" y="1317172"/>
                <a:chExt cx="1360093" cy="1190079"/>
              </a:xfrm>
            </p:grpSpPr>
            <p:pic>
              <p:nvPicPr>
                <p:cNvPr id="442" name="Google Shape;442;g35cd725ba4c_2_106"/>
                <p:cNvPicPr preferRelativeResize="0"/>
                <p:nvPr/>
              </p:nvPicPr>
              <p:blipFill rotWithShape="1">
                <a:blip r:embed="rId4">
                  <a:alphaModFix/>
                </a:blip>
                <a:srcRect b="0" l="0" r="0" t="0"/>
                <a:stretch/>
              </p:blipFill>
              <p:spPr>
                <a:xfrm>
                  <a:off x="8835942" y="1317172"/>
                  <a:ext cx="1251236" cy="1190079"/>
                </a:xfrm>
                <a:prstGeom prst="rect">
                  <a:avLst/>
                </a:prstGeom>
                <a:noFill/>
                <a:ln>
                  <a:noFill/>
                </a:ln>
              </p:spPr>
            </p:pic>
            <p:sp>
              <p:nvSpPr>
                <p:cNvPr id="443" name="Google Shape;443;g35cd725ba4c_2_106"/>
                <p:cNvSpPr txBox="1"/>
                <p:nvPr/>
              </p:nvSpPr>
              <p:spPr>
                <a:xfrm>
                  <a:off x="8980208" y="1635060"/>
                  <a:ext cx="121582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121C29"/>
                      </a:solidFill>
                      <a:latin typeface="Space Grotesk"/>
                      <a:ea typeface="Space Grotesk"/>
                      <a:cs typeface="Space Grotesk"/>
                      <a:sym typeface="Space Grotesk"/>
                    </a:rPr>
                    <a:t>Agent</a:t>
                  </a:r>
                  <a:endParaRPr b="1" i="0" sz="1400" u="none" cap="none" strike="noStrike">
                    <a:solidFill>
                      <a:srgbClr val="121C29"/>
                    </a:solidFill>
                    <a:latin typeface="Space Grotesk"/>
                    <a:ea typeface="Space Grotesk"/>
                    <a:cs typeface="Space Grotesk"/>
                    <a:sym typeface="Space Grotesk"/>
                  </a:endParaRPr>
                </a:p>
              </p:txBody>
            </p:sp>
          </p:grpSp>
          <p:grpSp>
            <p:nvGrpSpPr>
              <p:cNvPr id="444" name="Google Shape;444;g35cd725ba4c_2_106"/>
              <p:cNvGrpSpPr/>
              <p:nvPr/>
            </p:nvGrpSpPr>
            <p:grpSpPr>
              <a:xfrm>
                <a:off x="10185149" y="1396676"/>
                <a:ext cx="950937" cy="883572"/>
                <a:chOff x="6682327" y="1689907"/>
                <a:chExt cx="1440000" cy="1440000"/>
              </a:xfrm>
            </p:grpSpPr>
            <p:pic>
              <p:nvPicPr>
                <p:cNvPr id="445" name="Google Shape;445;g35cd725ba4c_2_106"/>
                <p:cNvPicPr preferRelativeResize="0"/>
                <p:nvPr/>
              </p:nvPicPr>
              <p:blipFill rotWithShape="1">
                <a:blip r:embed="rId5">
                  <a:alphaModFix/>
                </a:blip>
                <a:srcRect b="0" l="0" r="0" t="0"/>
                <a:stretch/>
              </p:blipFill>
              <p:spPr>
                <a:xfrm>
                  <a:off x="6682327" y="1689907"/>
                  <a:ext cx="1440000" cy="1440000"/>
                </a:xfrm>
                <a:prstGeom prst="rect">
                  <a:avLst/>
                </a:prstGeom>
                <a:noFill/>
                <a:ln>
                  <a:noFill/>
                </a:ln>
              </p:spPr>
            </p:pic>
            <p:sp>
              <p:nvSpPr>
                <p:cNvPr id="446" name="Google Shape;446;g35cd725ba4c_2_106"/>
                <p:cNvSpPr txBox="1"/>
                <p:nvPr/>
              </p:nvSpPr>
              <p:spPr>
                <a:xfrm>
                  <a:off x="6722008" y="2167209"/>
                  <a:ext cx="1360635" cy="30773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Space Grotesk"/>
                      <a:ea typeface="Space Grotesk"/>
                      <a:cs typeface="Space Grotesk"/>
                      <a:sym typeface="Space Grotesk"/>
                    </a:rPr>
                    <a:t>State store</a:t>
                  </a:r>
                  <a:endParaRPr b="1" i="0" sz="1400" u="none" cap="none" strike="noStrike">
                    <a:solidFill>
                      <a:schemeClr val="dk1"/>
                    </a:solidFill>
                    <a:latin typeface="Space Grotesk"/>
                    <a:ea typeface="Space Grotesk"/>
                    <a:cs typeface="Space Grotesk"/>
                    <a:sym typeface="Space Grotesk"/>
                  </a:endParaRPr>
                </a:p>
              </p:txBody>
            </p:sp>
          </p:grpSp>
          <p:sp>
            <p:nvSpPr>
              <p:cNvPr id="447" name="Google Shape;447;g35cd725ba4c_2_106"/>
              <p:cNvSpPr/>
              <p:nvPr/>
            </p:nvSpPr>
            <p:spPr>
              <a:xfrm>
                <a:off x="8468265" y="1100880"/>
                <a:ext cx="2885536" cy="1406371"/>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grpSp>
        <p:pic>
          <p:nvPicPr>
            <p:cNvPr descr="Legolas elf emoji | AI Emoji Generator" id="448" name="Google Shape;448;g35cd725ba4c_2_106"/>
            <p:cNvPicPr preferRelativeResize="0"/>
            <p:nvPr/>
          </p:nvPicPr>
          <p:blipFill rotWithShape="1">
            <a:blip r:embed="rId7">
              <a:alphaModFix/>
            </a:blip>
            <a:srcRect b="0" l="0" r="0" t="0"/>
            <a:stretch/>
          </p:blipFill>
          <p:spPr>
            <a:xfrm flipH="1">
              <a:off x="11050470" y="3594841"/>
              <a:ext cx="623808" cy="623808"/>
            </a:xfrm>
            <a:prstGeom prst="rect">
              <a:avLst/>
            </a:prstGeom>
            <a:noFill/>
            <a:ln>
              <a:noFill/>
            </a:ln>
          </p:spPr>
        </p:pic>
        <p:pic>
          <p:nvPicPr>
            <p:cNvPr descr="Hobbit emoji | AI Emoji Generator" id="449" name="Google Shape;449;g35cd725ba4c_2_106"/>
            <p:cNvPicPr preferRelativeResize="0"/>
            <p:nvPr/>
          </p:nvPicPr>
          <p:blipFill rotWithShape="1">
            <a:blip r:embed="rId8">
              <a:alphaModFix/>
            </a:blip>
            <a:srcRect b="0" l="0" r="0" t="0"/>
            <a:stretch/>
          </p:blipFill>
          <p:spPr>
            <a:xfrm>
              <a:off x="11013860" y="5409206"/>
              <a:ext cx="680836" cy="680836"/>
            </a:xfrm>
            <a:prstGeom prst="rect">
              <a:avLst/>
            </a:prstGeom>
            <a:noFill/>
            <a:ln>
              <a:noFill/>
            </a:ln>
          </p:spPr>
        </p:pic>
      </p:grpSp>
      <p:sp>
        <p:nvSpPr>
          <p:cNvPr id="450" name="Google Shape;450;g35cd725ba4c_2_106"/>
          <p:cNvSpPr/>
          <p:nvPr/>
        </p:nvSpPr>
        <p:spPr>
          <a:xfrm>
            <a:off x="1332824" y="4275185"/>
            <a:ext cx="1561878" cy="343603"/>
          </a:xfrm>
          <a:prstGeom prst="roundRect">
            <a:avLst>
              <a:gd fmla="val 30559" name="adj"/>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Space Grotesk"/>
              <a:ea typeface="Space Grotesk"/>
              <a:cs typeface="Space Grotesk"/>
              <a:sym typeface="Space Grotesk"/>
            </a:endParaRPr>
          </a:p>
        </p:txBody>
      </p:sp>
      <p:sp>
        <p:nvSpPr>
          <p:cNvPr id="451" name="Google Shape;451;g35cd725ba4c_2_106"/>
          <p:cNvSpPr txBox="1"/>
          <p:nvPr/>
        </p:nvSpPr>
        <p:spPr>
          <a:xfrm>
            <a:off x="1496174" y="4293118"/>
            <a:ext cx="1341718"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21C29"/>
                </a:solidFill>
                <a:latin typeface="Space Grotesk"/>
                <a:ea typeface="Space Grotesk"/>
                <a:cs typeface="Space Grotesk"/>
                <a:sym typeface="Space Grotesk"/>
              </a:rPr>
              <a:t>Orchestrator</a:t>
            </a:r>
            <a:endParaRPr b="0" i="0" sz="1400" u="none" cap="none" strike="noStrike">
              <a:solidFill>
                <a:srgbClr val="121C29"/>
              </a:solidFill>
              <a:latin typeface="Space Grotesk"/>
              <a:ea typeface="Space Grotesk"/>
              <a:cs typeface="Space Grotesk"/>
              <a:sym typeface="Space Grotesk"/>
            </a:endParaRPr>
          </a:p>
        </p:txBody>
      </p:sp>
      <p:pic>
        <p:nvPicPr>
          <p:cNvPr id="452" name="Google Shape;452;g35cd725ba4c_2_106"/>
          <p:cNvPicPr preferRelativeResize="0"/>
          <p:nvPr/>
        </p:nvPicPr>
        <p:blipFill rotWithShape="1">
          <a:blip r:embed="rId9">
            <a:alphaModFix/>
          </a:blip>
          <a:srcRect b="0" l="0" r="0" t="0"/>
          <a:stretch/>
        </p:blipFill>
        <p:spPr>
          <a:xfrm>
            <a:off x="7988293" y="1469871"/>
            <a:ext cx="639629" cy="646290"/>
          </a:xfrm>
          <a:prstGeom prst="rect">
            <a:avLst/>
          </a:prstGeom>
          <a:noFill/>
          <a:ln>
            <a:noFill/>
          </a:ln>
        </p:spPr>
      </p:pic>
      <p:pic>
        <p:nvPicPr>
          <p:cNvPr id="453" name="Google Shape;453;g35cd725ba4c_2_106"/>
          <p:cNvPicPr preferRelativeResize="0"/>
          <p:nvPr/>
        </p:nvPicPr>
        <p:blipFill rotWithShape="1">
          <a:blip r:embed="rId9">
            <a:alphaModFix/>
          </a:blip>
          <a:srcRect b="0" l="0" r="0" t="0"/>
          <a:stretch/>
        </p:blipFill>
        <p:spPr>
          <a:xfrm>
            <a:off x="7978386" y="2763529"/>
            <a:ext cx="639629" cy="646290"/>
          </a:xfrm>
          <a:prstGeom prst="rect">
            <a:avLst/>
          </a:prstGeom>
          <a:noFill/>
          <a:ln>
            <a:noFill/>
          </a:ln>
        </p:spPr>
      </p:pic>
      <p:pic>
        <p:nvPicPr>
          <p:cNvPr id="454" name="Google Shape;454;g35cd725ba4c_2_106"/>
          <p:cNvPicPr preferRelativeResize="0"/>
          <p:nvPr/>
        </p:nvPicPr>
        <p:blipFill rotWithShape="1">
          <a:blip r:embed="rId9">
            <a:alphaModFix/>
          </a:blip>
          <a:srcRect b="0" l="0" r="0" t="0"/>
          <a:stretch/>
        </p:blipFill>
        <p:spPr>
          <a:xfrm>
            <a:off x="7988292" y="4183714"/>
            <a:ext cx="639629" cy="646290"/>
          </a:xfrm>
          <a:prstGeom prst="rect">
            <a:avLst/>
          </a:prstGeom>
          <a:noFill/>
          <a:ln>
            <a:noFill/>
          </a:ln>
        </p:spPr>
      </p:pic>
      <p:pic>
        <p:nvPicPr>
          <p:cNvPr id="455" name="Google Shape;455;g35cd725ba4c_2_106"/>
          <p:cNvPicPr preferRelativeResize="0"/>
          <p:nvPr/>
        </p:nvPicPr>
        <p:blipFill rotWithShape="1">
          <a:blip r:embed="rId9">
            <a:alphaModFix/>
          </a:blip>
          <a:srcRect b="0" l="0" r="0" t="0"/>
          <a:stretch/>
        </p:blipFill>
        <p:spPr>
          <a:xfrm>
            <a:off x="4211405" y="5086061"/>
            <a:ext cx="639629" cy="646290"/>
          </a:xfrm>
          <a:prstGeom prst="rect">
            <a:avLst/>
          </a:prstGeom>
          <a:noFill/>
          <a:ln>
            <a:noFill/>
          </a:ln>
        </p:spPr>
      </p:pic>
      <p:pic>
        <p:nvPicPr>
          <p:cNvPr id="456" name="Google Shape;456;g35cd725ba4c_2_106"/>
          <p:cNvPicPr preferRelativeResize="0"/>
          <p:nvPr/>
        </p:nvPicPr>
        <p:blipFill rotWithShape="1">
          <a:blip r:embed="rId10">
            <a:alphaModFix/>
          </a:blip>
          <a:srcRect b="0" l="0" r="0" t="0"/>
          <a:stretch/>
        </p:blipFill>
        <p:spPr>
          <a:xfrm>
            <a:off x="1243115" y="1680913"/>
            <a:ext cx="731520" cy="731520"/>
          </a:xfrm>
          <a:prstGeom prst="rect">
            <a:avLst/>
          </a:prstGeom>
          <a:noFill/>
          <a:ln>
            <a:noFill/>
          </a:ln>
        </p:spPr>
      </p:pic>
      <p:sp>
        <p:nvSpPr>
          <p:cNvPr id="457" name="Google Shape;457;g35cd725ba4c_2_106"/>
          <p:cNvSpPr txBox="1"/>
          <p:nvPr/>
        </p:nvSpPr>
        <p:spPr>
          <a:xfrm>
            <a:off x="1032126" y="2336233"/>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sp>
        <p:nvSpPr>
          <p:cNvPr id="458" name="Google Shape;458;g35cd725ba4c_2_106"/>
          <p:cNvSpPr txBox="1"/>
          <p:nvPr/>
        </p:nvSpPr>
        <p:spPr>
          <a:xfrm>
            <a:off x="2019386" y="1952382"/>
            <a:ext cx="2799733" cy="451406"/>
          </a:xfrm>
          <a:prstGeom prst="rect">
            <a:avLst/>
          </a:prstGeom>
          <a:noFill/>
          <a:ln>
            <a:noFill/>
          </a:ln>
        </p:spPr>
        <p:txBody>
          <a:bodyPr anchorCtr="0" anchor="t" bIns="45700" lIns="91425" spcFirstLastPara="1" rIns="91425" wrap="square" tIns="45700">
            <a:spAutoFit/>
          </a:bodyPr>
          <a:lstStyle/>
          <a:p>
            <a:pPr indent="0" lvl="0" marL="0" marR="0" rtl="0" algn="l">
              <a:lnSpc>
                <a:spcPct val="96428"/>
              </a:lnSpc>
              <a:spcBef>
                <a:spcPts val="0"/>
              </a:spcBef>
              <a:spcAft>
                <a:spcPts val="0"/>
              </a:spcAft>
              <a:buNone/>
            </a:pPr>
            <a:r>
              <a:rPr b="0" i="0" lang="en-US" sz="1400" u="none" cap="none" strike="noStrike">
                <a:solidFill>
                  <a:srgbClr val="CE9178"/>
                </a:solidFill>
                <a:latin typeface="Arial"/>
                <a:ea typeface="Arial"/>
                <a:cs typeface="Arial"/>
                <a:sym typeface="Arial"/>
              </a:rPr>
              <a:t>How to get to Mordor? </a:t>
            </a:r>
            <a:br>
              <a:rPr b="0" i="0" lang="en-US" sz="1400" u="none" cap="none" strike="noStrike">
                <a:solidFill>
                  <a:srgbClr val="CE9178"/>
                </a:solidFill>
                <a:latin typeface="Arial"/>
                <a:ea typeface="Arial"/>
                <a:cs typeface="Arial"/>
                <a:sym typeface="Arial"/>
              </a:rPr>
            </a:br>
            <a:r>
              <a:rPr b="0" i="0" lang="en-US" sz="1400" u="none" cap="none" strike="noStrike">
                <a:solidFill>
                  <a:srgbClr val="CE9178"/>
                </a:solidFill>
                <a:latin typeface="Arial"/>
                <a:ea typeface="Arial"/>
                <a:cs typeface="Arial"/>
                <a:sym typeface="Arial"/>
              </a:rPr>
              <a:t>We all need to help!</a:t>
            </a:r>
            <a:endParaRPr b="0" i="0" sz="1400" u="none" cap="none" strike="noStrike">
              <a:solidFill>
                <a:srgbClr val="CCCCCC"/>
              </a:solidFill>
              <a:latin typeface="Arial"/>
              <a:ea typeface="Arial"/>
              <a:cs typeface="Arial"/>
              <a:sym typeface="Arial"/>
            </a:endParaRPr>
          </a:p>
        </p:txBody>
      </p:sp>
      <p:sp>
        <p:nvSpPr>
          <p:cNvPr id="459" name="Google Shape;459;g35cd725ba4c_2_106"/>
          <p:cNvSpPr/>
          <p:nvPr/>
        </p:nvSpPr>
        <p:spPr>
          <a:xfrm>
            <a:off x="1176480" y="1482317"/>
            <a:ext cx="3391669" cy="1296278"/>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cxnSp>
        <p:nvCxnSpPr>
          <p:cNvPr id="460" name="Google Shape;460;g35cd725ba4c_2_106"/>
          <p:cNvCxnSpPr>
            <a:endCxn id="459" idx="3"/>
          </p:cNvCxnSpPr>
          <p:nvPr/>
        </p:nvCxnSpPr>
        <p:spPr>
          <a:xfrm flipH="1" rot="5400000">
            <a:off x="3448549" y="3250056"/>
            <a:ext cx="3197700" cy="958500"/>
          </a:xfrm>
          <a:prstGeom prst="bentConnector2">
            <a:avLst/>
          </a:prstGeom>
          <a:noFill/>
          <a:ln cap="flat" cmpd="sng" w="19050">
            <a:solidFill>
              <a:schemeClr val="dk1"/>
            </a:solidFill>
            <a:prstDash val="solid"/>
            <a:miter lim="800000"/>
            <a:headEnd len="lg" w="lg" type="triangle"/>
            <a:tailEnd len="sm" w="sm" type="none"/>
          </a:ln>
        </p:spPr>
      </p:cxnSp>
      <p:cxnSp>
        <p:nvCxnSpPr>
          <p:cNvPr id="461" name="Google Shape;461;g35cd725ba4c_2_106"/>
          <p:cNvCxnSpPr>
            <a:endCxn id="412" idx="0"/>
          </p:cNvCxnSpPr>
          <p:nvPr/>
        </p:nvCxnSpPr>
        <p:spPr>
          <a:xfrm flipH="1">
            <a:off x="5834772" y="2073882"/>
            <a:ext cx="3366000" cy="3294900"/>
          </a:xfrm>
          <a:prstGeom prst="bentConnector2">
            <a:avLst/>
          </a:prstGeom>
          <a:noFill/>
          <a:ln cap="flat" cmpd="sng" w="19050">
            <a:solidFill>
              <a:schemeClr val="dk1"/>
            </a:solidFill>
            <a:prstDash val="solid"/>
            <a:miter lim="800000"/>
            <a:headEnd len="lg" w="lg" type="triangle"/>
            <a:tailEnd len="sm" w="sm" type="none"/>
          </a:ln>
        </p:spPr>
      </p:cxnSp>
      <p:sp>
        <p:nvSpPr>
          <p:cNvPr id="462" name="Google Shape;462;g35cd725ba4c_2_106"/>
          <p:cNvSpPr/>
          <p:nvPr/>
        </p:nvSpPr>
        <p:spPr>
          <a:xfrm flipH="1" rot="10800000">
            <a:off x="2994585" y="3062015"/>
            <a:ext cx="1888703" cy="689082"/>
          </a:xfrm>
          <a:prstGeom prst="wedgeRoundRectCallout">
            <a:avLst>
              <a:gd fmla="val -53028" name="adj1"/>
              <a:gd fmla="val -138387" name="adj2"/>
              <a:gd fmla="val 16667" name="adj3"/>
            </a:avLst>
          </a:prstGeom>
          <a:solidFill>
            <a:schemeClr val="lt1"/>
          </a:solid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400" u="none" cap="none" strike="noStrike">
              <a:solidFill>
                <a:schemeClr val="dk1"/>
              </a:solidFill>
              <a:latin typeface="Space Grotesk"/>
              <a:ea typeface="Space Grotesk"/>
              <a:cs typeface="Space Grotesk"/>
              <a:sym typeface="Space Grotesk"/>
            </a:endParaRPr>
          </a:p>
        </p:txBody>
      </p:sp>
      <p:sp>
        <p:nvSpPr>
          <p:cNvPr id="463" name="Google Shape;463;g35cd725ba4c_2_106"/>
          <p:cNvSpPr txBox="1"/>
          <p:nvPr/>
        </p:nvSpPr>
        <p:spPr>
          <a:xfrm>
            <a:off x="2668752" y="3042216"/>
            <a:ext cx="2540367" cy="73862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121C29"/>
                </a:solidFill>
                <a:latin typeface="Space Grotesk"/>
                <a:ea typeface="Space Grotesk"/>
                <a:cs typeface="Space Grotesk"/>
                <a:sym typeface="Space Grotesk"/>
              </a:rPr>
              <a:t>LLM</a:t>
            </a:r>
            <a:br>
              <a:rPr b="0" i="0" lang="en-US" sz="1400" u="none" cap="none" strike="noStrike">
                <a:solidFill>
                  <a:srgbClr val="121C29"/>
                </a:solidFill>
                <a:latin typeface="Space Grotesk"/>
                <a:ea typeface="Space Grotesk"/>
                <a:cs typeface="Space Grotesk"/>
                <a:sym typeface="Space Grotesk"/>
              </a:rPr>
            </a:br>
            <a:r>
              <a:rPr b="0" i="0" lang="en-US" sz="1400" u="none" cap="none" strike="noStrike">
                <a:solidFill>
                  <a:srgbClr val="121C29"/>
                </a:solidFill>
                <a:latin typeface="Space Grotesk"/>
                <a:ea typeface="Space Grotesk"/>
                <a:cs typeface="Space Grotesk"/>
                <a:sym typeface="Space Grotesk"/>
              </a:rPr>
              <a:t>Random</a:t>
            </a:r>
            <a:br>
              <a:rPr b="0" i="0" lang="en-US" sz="1400" u="none" cap="none" strike="noStrike">
                <a:solidFill>
                  <a:srgbClr val="121C29"/>
                </a:solidFill>
                <a:latin typeface="Space Grotesk"/>
                <a:ea typeface="Space Grotesk"/>
                <a:cs typeface="Space Grotesk"/>
                <a:sym typeface="Space Grotesk"/>
              </a:rPr>
            </a:br>
            <a:r>
              <a:rPr b="0" i="0" lang="en-US" sz="1400" u="none" cap="none" strike="noStrike">
                <a:solidFill>
                  <a:srgbClr val="121C29"/>
                </a:solidFill>
                <a:latin typeface="Space Grotesk"/>
                <a:ea typeface="Space Grotesk"/>
                <a:cs typeface="Space Grotesk"/>
                <a:sym typeface="Space Grotesk"/>
              </a:rPr>
              <a:t>Round Robin</a:t>
            </a:r>
            <a:endParaRPr b="0" i="0" sz="1400" u="none" cap="none" strike="noStrike">
              <a:solidFill>
                <a:srgbClr val="121C29"/>
              </a:solidFill>
              <a:latin typeface="Space Grotesk"/>
              <a:ea typeface="Space Grotesk"/>
              <a:cs typeface="Space Grotesk"/>
              <a:sym typeface="Space Grotesk"/>
            </a:endParaRPr>
          </a:p>
        </p:txBody>
      </p:sp>
      <p:sp>
        <p:nvSpPr>
          <p:cNvPr id="464" name="Google Shape;464;g35cd725ba4c_2_106"/>
          <p:cNvSpPr/>
          <p:nvPr/>
        </p:nvSpPr>
        <p:spPr>
          <a:xfrm>
            <a:off x="8891368" y="5550014"/>
            <a:ext cx="2497419" cy="1192718"/>
          </a:xfrm>
          <a:prstGeom prst="roundRect">
            <a:avLst>
              <a:gd fmla="val 10417" name="adj"/>
            </a:avLst>
          </a:prstGeom>
          <a:noFill/>
          <a:ln cap="flat" cmpd="sng" w="19050">
            <a:solidFill>
              <a:schemeClr val="accent2"/>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Space Grotesk"/>
              <a:ea typeface="Space Grotesk"/>
              <a:cs typeface="Space Grotesk"/>
              <a:sym typeface="Space Grotesk"/>
            </a:endParaRPr>
          </a:p>
        </p:txBody>
      </p:sp>
      <p:sp>
        <p:nvSpPr>
          <p:cNvPr id="465" name="Google Shape;465;g35cd725ba4c_2_106"/>
          <p:cNvSpPr txBox="1"/>
          <p:nvPr/>
        </p:nvSpPr>
        <p:spPr>
          <a:xfrm>
            <a:off x="9120429" y="5651945"/>
            <a:ext cx="2034531"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rgbClr val="000000"/>
                </a:solidFill>
                <a:latin typeface="Arial"/>
                <a:ea typeface="Arial"/>
                <a:cs typeface="Arial"/>
                <a:sym typeface="Arial"/>
              </a:rPr>
              <a:t>Task: Add more agents</a:t>
            </a:r>
            <a:endParaRPr/>
          </a:p>
        </p:txBody>
      </p:sp>
      <p:sp>
        <p:nvSpPr>
          <p:cNvPr id="466" name="Google Shape;466;g35cd725ba4c_2_106"/>
          <p:cNvSpPr txBox="1"/>
          <p:nvPr/>
        </p:nvSpPr>
        <p:spPr>
          <a:xfrm>
            <a:off x="9672945" y="5041729"/>
            <a:ext cx="511679"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Arial"/>
                <a:ea typeface="Arial"/>
                <a:cs typeface="Arial"/>
                <a:sym typeface="Arial"/>
              </a:rPr>
              <a:t>….</a:t>
            </a:r>
            <a:endParaRPr/>
          </a:p>
        </p:txBody>
      </p:sp>
      <p:pic>
        <p:nvPicPr>
          <p:cNvPr descr="🦅 Eagle Emoji: Meaning &amp; Usage" id="467" name="Google Shape;467;g35cd725ba4c_2_106"/>
          <p:cNvPicPr preferRelativeResize="0"/>
          <p:nvPr/>
        </p:nvPicPr>
        <p:blipFill rotWithShape="1">
          <a:blip r:embed="rId11">
            <a:alphaModFix/>
          </a:blip>
          <a:srcRect b="0" l="0" r="0" t="0"/>
          <a:stretch/>
        </p:blipFill>
        <p:spPr>
          <a:xfrm>
            <a:off x="9059438" y="5943401"/>
            <a:ext cx="755188" cy="755188"/>
          </a:xfrm>
          <a:prstGeom prst="rect">
            <a:avLst/>
          </a:prstGeom>
          <a:noFill/>
          <a:ln>
            <a:noFill/>
          </a:ln>
        </p:spPr>
      </p:pic>
      <p:pic>
        <p:nvPicPr>
          <p:cNvPr descr="lord of the rings emoji | AI Emoji Generator" id="468" name="Google Shape;468;g35cd725ba4c_2_106"/>
          <p:cNvPicPr preferRelativeResize="0"/>
          <p:nvPr/>
        </p:nvPicPr>
        <p:blipFill rotWithShape="1">
          <a:blip r:embed="rId12">
            <a:alphaModFix/>
          </a:blip>
          <a:srcRect b="0" l="0" r="0" t="0"/>
          <a:stretch/>
        </p:blipFill>
        <p:spPr>
          <a:xfrm>
            <a:off x="9782015" y="5932478"/>
            <a:ext cx="711388" cy="711388"/>
          </a:xfrm>
          <a:prstGeom prst="rect">
            <a:avLst/>
          </a:prstGeom>
          <a:noFill/>
          <a:ln>
            <a:noFill/>
          </a:ln>
        </p:spPr>
      </p:pic>
      <p:pic>
        <p:nvPicPr>
          <p:cNvPr descr="lord of the rings emoji | AI Emoji Generator" id="469" name="Google Shape;469;g35cd725ba4c_2_106"/>
          <p:cNvPicPr preferRelativeResize="0"/>
          <p:nvPr/>
        </p:nvPicPr>
        <p:blipFill rotWithShape="1">
          <a:blip r:embed="rId13">
            <a:alphaModFix/>
          </a:blip>
          <a:srcRect b="0" l="0" r="0" t="0"/>
          <a:stretch/>
        </p:blipFill>
        <p:spPr>
          <a:xfrm>
            <a:off x="10493403" y="5936014"/>
            <a:ext cx="682954" cy="6829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72"/>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Resources</a:t>
            </a:r>
            <a:endParaRPr/>
          </a:p>
        </p:txBody>
      </p:sp>
      <p:pic>
        <p:nvPicPr>
          <p:cNvPr descr="A qr code with a white background&#10;&#10;Description automatically generated" id="475" name="Google Shape;475;p72"/>
          <p:cNvPicPr preferRelativeResize="0"/>
          <p:nvPr/>
        </p:nvPicPr>
        <p:blipFill rotWithShape="1">
          <a:blip r:embed="rId3">
            <a:alphaModFix/>
          </a:blip>
          <a:srcRect b="0" l="0" r="0" t="0"/>
          <a:stretch/>
        </p:blipFill>
        <p:spPr>
          <a:xfrm>
            <a:off x="6905139" y="1294799"/>
            <a:ext cx="4462510" cy="4462510"/>
          </a:xfrm>
          <a:prstGeom prst="rect">
            <a:avLst/>
          </a:prstGeom>
          <a:noFill/>
          <a:ln>
            <a:noFill/>
          </a:ln>
        </p:spPr>
      </p:pic>
      <p:sp>
        <p:nvSpPr>
          <p:cNvPr id="476" name="Google Shape;476;p72">
            <a:hlinkClick r:id="rId4"/>
          </p:cNvPr>
          <p:cNvSpPr txBox="1"/>
          <p:nvPr/>
        </p:nvSpPr>
        <p:spPr>
          <a:xfrm>
            <a:off x="8354770" y="5464921"/>
            <a:ext cx="15632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dapr.io</a:t>
            </a:r>
            <a:endParaRPr b="0" i="0" sz="3200" u="none" cap="none" strike="noStrike">
              <a:solidFill>
                <a:srgbClr val="000000"/>
              </a:solidFill>
              <a:latin typeface="Space Grotesk"/>
              <a:ea typeface="Space Grotesk"/>
              <a:cs typeface="Space Grotesk"/>
              <a:sym typeface="Space Grotesk"/>
            </a:endParaRPr>
          </a:p>
        </p:txBody>
      </p:sp>
      <p:grpSp>
        <p:nvGrpSpPr>
          <p:cNvPr id="477" name="Google Shape;477;p72"/>
          <p:cNvGrpSpPr/>
          <p:nvPr/>
        </p:nvGrpSpPr>
        <p:grpSpPr>
          <a:xfrm>
            <a:off x="716686" y="1459041"/>
            <a:ext cx="5869534" cy="4842621"/>
            <a:chOff x="782726" y="1606361"/>
            <a:chExt cx="5869534" cy="4842621"/>
          </a:xfrm>
        </p:grpSpPr>
        <p:pic>
          <p:nvPicPr>
            <p:cNvPr id="478" name="Google Shape;478;p72"/>
            <p:cNvPicPr preferRelativeResize="0"/>
            <p:nvPr/>
          </p:nvPicPr>
          <p:blipFill rotWithShape="1">
            <a:blip r:embed="rId5">
              <a:alphaModFix/>
            </a:blip>
            <a:srcRect b="0" l="0" r="0" t="0"/>
            <a:stretch/>
          </p:blipFill>
          <p:spPr>
            <a:xfrm>
              <a:off x="788351" y="4306129"/>
              <a:ext cx="540000" cy="408189"/>
            </a:xfrm>
            <a:prstGeom prst="rect">
              <a:avLst/>
            </a:prstGeom>
            <a:noFill/>
            <a:ln>
              <a:noFill/>
            </a:ln>
          </p:spPr>
        </p:pic>
        <p:pic>
          <p:nvPicPr>
            <p:cNvPr id="479" name="Google Shape;479;p72"/>
            <p:cNvPicPr preferRelativeResize="0"/>
            <p:nvPr/>
          </p:nvPicPr>
          <p:blipFill rotWithShape="1">
            <a:blip r:embed="rId6">
              <a:alphaModFix/>
            </a:blip>
            <a:srcRect b="0" l="0" r="0" t="0"/>
            <a:stretch/>
          </p:blipFill>
          <p:spPr>
            <a:xfrm>
              <a:off x="782726" y="3358398"/>
              <a:ext cx="551250" cy="540000"/>
            </a:xfrm>
            <a:prstGeom prst="rect">
              <a:avLst/>
            </a:prstGeom>
            <a:noFill/>
            <a:ln>
              <a:noFill/>
            </a:ln>
          </p:spPr>
        </p:pic>
        <p:pic>
          <p:nvPicPr>
            <p:cNvPr id="480" name="Google Shape;480;p72"/>
            <p:cNvPicPr preferRelativeResize="0"/>
            <p:nvPr/>
          </p:nvPicPr>
          <p:blipFill rotWithShape="1">
            <a:blip r:embed="rId7">
              <a:alphaModFix/>
            </a:blip>
            <a:srcRect b="0" l="0" r="0" t="0"/>
            <a:stretch/>
          </p:blipFill>
          <p:spPr>
            <a:xfrm>
              <a:off x="824351" y="5122049"/>
              <a:ext cx="468000" cy="422760"/>
            </a:xfrm>
            <a:prstGeom prst="rect">
              <a:avLst/>
            </a:prstGeom>
            <a:noFill/>
            <a:ln>
              <a:noFill/>
            </a:ln>
          </p:spPr>
        </p:pic>
        <p:pic>
          <p:nvPicPr>
            <p:cNvPr id="481" name="Google Shape;481;p72"/>
            <p:cNvPicPr preferRelativeResize="0"/>
            <p:nvPr/>
          </p:nvPicPr>
          <p:blipFill rotWithShape="1">
            <a:blip r:embed="rId8">
              <a:alphaModFix/>
            </a:blip>
            <a:srcRect b="0" l="0" r="0" t="0"/>
            <a:stretch/>
          </p:blipFill>
          <p:spPr>
            <a:xfrm>
              <a:off x="788351" y="2577810"/>
              <a:ext cx="540000" cy="372857"/>
            </a:xfrm>
            <a:prstGeom prst="rect">
              <a:avLst/>
            </a:prstGeom>
            <a:noFill/>
            <a:ln>
              <a:noFill/>
            </a:ln>
          </p:spPr>
        </p:pic>
        <p:pic>
          <p:nvPicPr>
            <p:cNvPr id="482" name="Google Shape;482;p72"/>
            <p:cNvPicPr preferRelativeResize="0"/>
            <p:nvPr/>
          </p:nvPicPr>
          <p:blipFill rotWithShape="1">
            <a:blip r:embed="rId9">
              <a:alphaModFix/>
            </a:blip>
            <a:srcRect b="0" l="0" r="0" t="0"/>
            <a:stretch/>
          </p:blipFill>
          <p:spPr>
            <a:xfrm>
              <a:off x="788351" y="1630079"/>
              <a:ext cx="540000" cy="540000"/>
            </a:xfrm>
            <a:prstGeom prst="rect">
              <a:avLst/>
            </a:prstGeom>
            <a:noFill/>
            <a:ln>
              <a:noFill/>
            </a:ln>
          </p:spPr>
        </p:pic>
        <p:sp>
          <p:nvSpPr>
            <p:cNvPr id="483" name="Google Shape;483;p72">
              <a:hlinkClick r:id="rId10"/>
            </p:cNvPr>
            <p:cNvSpPr txBox="1"/>
            <p:nvPr/>
          </p:nvSpPr>
          <p:spPr>
            <a:xfrm>
              <a:off x="1911860" y="1606361"/>
              <a:ext cx="1563248"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dapr.io</a:t>
              </a:r>
              <a:endParaRPr b="0" i="0" sz="3200" u="none" cap="none" strike="noStrike">
                <a:solidFill>
                  <a:srgbClr val="000000"/>
                </a:solidFill>
                <a:latin typeface="Space Grotesk"/>
                <a:ea typeface="Space Grotesk"/>
                <a:cs typeface="Space Grotesk"/>
                <a:sym typeface="Space Grotesk"/>
              </a:endParaRPr>
            </a:p>
          </p:txBody>
        </p:sp>
        <p:sp>
          <p:nvSpPr>
            <p:cNvPr id="484" name="Google Shape;484;p72">
              <a:hlinkClick r:id="rId11"/>
            </p:cNvPr>
            <p:cNvSpPr txBox="1"/>
            <p:nvPr/>
          </p:nvSpPr>
          <p:spPr>
            <a:xfrm>
              <a:off x="1911860" y="2471850"/>
              <a:ext cx="4160113"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bit.ly/dapr-youtube</a:t>
              </a:r>
              <a:endParaRPr b="0" i="0" sz="3200" u="none" cap="none" strike="noStrike">
                <a:solidFill>
                  <a:srgbClr val="000000"/>
                </a:solidFill>
                <a:latin typeface="Space Grotesk"/>
                <a:ea typeface="Space Grotesk"/>
                <a:cs typeface="Space Grotesk"/>
                <a:sym typeface="Space Grotesk"/>
              </a:endParaRPr>
            </a:p>
          </p:txBody>
        </p:sp>
        <p:sp>
          <p:nvSpPr>
            <p:cNvPr id="485" name="Google Shape;485;p72">
              <a:hlinkClick r:id="rId12"/>
            </p:cNvPr>
            <p:cNvSpPr txBox="1"/>
            <p:nvPr/>
          </p:nvSpPr>
          <p:spPr>
            <a:xfrm>
              <a:off x="1911860" y="3336010"/>
              <a:ext cx="4740400"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bit.ly/dapr-quickstarts</a:t>
              </a:r>
              <a:endParaRPr b="0" i="0" sz="3200" u="none" cap="none" strike="noStrike">
                <a:solidFill>
                  <a:srgbClr val="000000"/>
                </a:solidFill>
                <a:latin typeface="Space Grotesk"/>
                <a:ea typeface="Space Grotesk"/>
                <a:cs typeface="Space Grotesk"/>
                <a:sym typeface="Space Grotesk"/>
              </a:endParaRPr>
            </a:p>
          </p:txBody>
        </p:sp>
        <p:sp>
          <p:nvSpPr>
            <p:cNvPr id="486" name="Google Shape;486;p72">
              <a:hlinkClick r:id="rId13"/>
            </p:cNvPr>
            <p:cNvSpPr txBox="1"/>
            <p:nvPr/>
          </p:nvSpPr>
          <p:spPr>
            <a:xfrm>
              <a:off x="1911860" y="4217835"/>
              <a:ext cx="3954929"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bit.ly/dapr-discord</a:t>
              </a:r>
              <a:endParaRPr b="0" i="0" sz="3200" u="none" cap="none" strike="noStrike">
                <a:solidFill>
                  <a:srgbClr val="000000"/>
                </a:solidFill>
                <a:latin typeface="Space Grotesk"/>
                <a:ea typeface="Space Grotesk"/>
                <a:cs typeface="Space Grotesk"/>
                <a:sym typeface="Space Grotesk"/>
              </a:endParaRPr>
            </a:p>
          </p:txBody>
        </p:sp>
        <p:sp>
          <p:nvSpPr>
            <p:cNvPr id="487" name="Google Shape;487;p72">
              <a:hlinkClick r:id="rId14"/>
            </p:cNvPr>
            <p:cNvSpPr txBox="1"/>
            <p:nvPr/>
          </p:nvSpPr>
          <p:spPr>
            <a:xfrm>
              <a:off x="1911860" y="5041041"/>
              <a:ext cx="225574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@daprdev</a:t>
              </a:r>
              <a:endParaRPr b="0" i="0" sz="3200" u="none" cap="none" strike="noStrike">
                <a:solidFill>
                  <a:srgbClr val="000000"/>
                </a:solidFill>
                <a:latin typeface="Space Grotesk"/>
                <a:ea typeface="Space Grotesk"/>
                <a:cs typeface="Space Grotesk"/>
                <a:sym typeface="Space Grotesk"/>
              </a:endParaRPr>
            </a:p>
          </p:txBody>
        </p:sp>
        <p:sp>
          <p:nvSpPr>
            <p:cNvPr id="488" name="Google Shape;488;p72">
              <a:hlinkClick r:id="rId15"/>
            </p:cNvPr>
            <p:cNvSpPr txBox="1"/>
            <p:nvPr/>
          </p:nvSpPr>
          <p:spPr>
            <a:xfrm>
              <a:off x="1911860" y="5864247"/>
              <a:ext cx="4697220"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rgbClr val="000000"/>
                  </a:solidFill>
                  <a:latin typeface="Space Grotesk"/>
                  <a:ea typeface="Space Grotesk"/>
                  <a:cs typeface="Space Grotesk"/>
                  <a:sym typeface="Space Grotesk"/>
                </a:rPr>
                <a:t>@daprdev.bsky.social</a:t>
              </a:r>
              <a:endParaRPr b="0" i="0" sz="3200" u="none" cap="none" strike="noStrike">
                <a:solidFill>
                  <a:srgbClr val="000000"/>
                </a:solidFill>
                <a:latin typeface="Space Grotesk"/>
                <a:ea typeface="Space Grotesk"/>
                <a:cs typeface="Space Grotesk"/>
                <a:sym typeface="Space Grotesk"/>
              </a:endParaRPr>
            </a:p>
          </p:txBody>
        </p:sp>
        <p:pic>
          <p:nvPicPr>
            <p:cNvPr id="489" name="Google Shape;489;p72"/>
            <p:cNvPicPr preferRelativeResize="0"/>
            <p:nvPr/>
          </p:nvPicPr>
          <p:blipFill rotWithShape="1">
            <a:blip r:embed="rId16">
              <a:alphaModFix/>
            </a:blip>
            <a:srcRect b="0" l="0" r="0" t="0"/>
            <a:stretch/>
          </p:blipFill>
          <p:spPr>
            <a:xfrm>
              <a:off x="824351" y="5922614"/>
              <a:ext cx="529811" cy="46800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22"/>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Workshop Goals</a:t>
            </a:r>
            <a:endParaRPr/>
          </a:p>
        </p:txBody>
      </p:sp>
      <p:sp>
        <p:nvSpPr>
          <p:cNvPr id="91" name="Google Shape;91;p122"/>
          <p:cNvSpPr txBox="1"/>
          <p:nvPr/>
        </p:nvSpPr>
        <p:spPr>
          <a:xfrm>
            <a:off x="1345393" y="2465197"/>
            <a:ext cx="4345723"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Very short intro (we promise)!</a:t>
            </a:r>
            <a:endParaRPr b="0" i="0" sz="2000" u="none" cap="none" strike="noStrike">
              <a:solidFill>
                <a:srgbClr val="000000"/>
              </a:solidFill>
              <a:latin typeface="Space Grotesk"/>
              <a:ea typeface="Space Grotesk"/>
              <a:cs typeface="Space Grotesk"/>
              <a:sym typeface="Space Grotesk"/>
            </a:endParaRPr>
          </a:p>
        </p:txBody>
      </p:sp>
      <p:sp>
        <p:nvSpPr>
          <p:cNvPr id="92" name="Google Shape;92;p122"/>
          <p:cNvSpPr txBox="1"/>
          <p:nvPr/>
        </p:nvSpPr>
        <p:spPr>
          <a:xfrm>
            <a:off x="1341746" y="3325888"/>
            <a:ext cx="3503047" cy="10156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Create agent using Dapr Agents  </a:t>
            </a:r>
            <a:endParaRPr/>
          </a:p>
        </p:txBody>
      </p:sp>
      <p:sp>
        <p:nvSpPr>
          <p:cNvPr id="93" name="Google Shape;93;p122"/>
          <p:cNvSpPr txBox="1"/>
          <p:nvPr/>
        </p:nvSpPr>
        <p:spPr>
          <a:xfrm>
            <a:off x="7237182" y="2465197"/>
            <a:ext cx="41070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latin typeface="Space Grotesk"/>
                <a:ea typeface="Space Grotesk"/>
                <a:cs typeface="Space Grotesk"/>
                <a:sym typeface="Space Grotesk"/>
              </a:rPr>
              <a:t>What</a:t>
            </a:r>
            <a:r>
              <a:rPr b="0" i="0" lang="en-US" sz="2000" u="none" cap="none" strike="noStrike">
                <a:solidFill>
                  <a:srgbClr val="000000"/>
                </a:solidFill>
                <a:latin typeface="Space Grotesk"/>
                <a:ea typeface="Space Grotesk"/>
                <a:cs typeface="Space Grotesk"/>
                <a:sym typeface="Space Grotesk"/>
              </a:rPr>
              <a:t> </a:t>
            </a:r>
            <a:r>
              <a:rPr lang="en-US" sz="2000">
                <a:latin typeface="Space Grotesk"/>
                <a:ea typeface="Space Grotesk"/>
                <a:cs typeface="Space Grotesk"/>
                <a:sym typeface="Space Grotesk"/>
              </a:rPr>
              <a:t>are</a:t>
            </a:r>
            <a:r>
              <a:rPr b="0" i="0" lang="en-US" sz="2000" u="none" cap="none" strike="noStrike">
                <a:solidFill>
                  <a:srgbClr val="000000"/>
                </a:solidFill>
                <a:latin typeface="Space Grotesk"/>
                <a:ea typeface="Space Grotesk"/>
                <a:cs typeface="Space Grotesk"/>
                <a:sym typeface="Space Grotesk"/>
              </a:rPr>
              <a:t> LLMs?</a:t>
            </a:r>
            <a:endParaRPr/>
          </a:p>
        </p:txBody>
      </p:sp>
      <p:sp>
        <p:nvSpPr>
          <p:cNvPr id="94" name="Google Shape;94;p122"/>
          <p:cNvSpPr txBox="1"/>
          <p:nvPr/>
        </p:nvSpPr>
        <p:spPr>
          <a:xfrm>
            <a:off x="1382990" y="4456746"/>
            <a:ext cx="5040903"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Build custom tools for agents to use </a:t>
            </a:r>
            <a:endParaRPr/>
          </a:p>
        </p:txBody>
      </p:sp>
      <p:sp>
        <p:nvSpPr>
          <p:cNvPr id="95" name="Google Shape;95;p122"/>
          <p:cNvSpPr txBox="1"/>
          <p:nvPr/>
        </p:nvSpPr>
        <p:spPr>
          <a:xfrm>
            <a:off x="7237183" y="3230139"/>
            <a:ext cx="4697746" cy="101562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Implement the ReAct pattern (Reasoning + Action)</a:t>
            </a:r>
            <a:endParaRPr/>
          </a:p>
        </p:txBody>
      </p:sp>
      <p:sp>
        <p:nvSpPr>
          <p:cNvPr id="96" name="Google Shape;96;p122"/>
          <p:cNvSpPr txBox="1"/>
          <p:nvPr/>
        </p:nvSpPr>
        <p:spPr>
          <a:xfrm>
            <a:off x="7237183" y="4456746"/>
            <a:ext cx="4697746" cy="5539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000" u="none" cap="none" strike="noStrike">
                <a:solidFill>
                  <a:srgbClr val="000000"/>
                </a:solidFill>
                <a:latin typeface="Space Grotesk"/>
                <a:ea typeface="Space Grotesk"/>
                <a:cs typeface="Space Grotesk"/>
                <a:sym typeface="Space Grotesk"/>
              </a:rPr>
              <a:t>Create multi agent workflow</a:t>
            </a:r>
            <a:endParaRPr b="0" i="0" sz="2000" u="none" cap="none" strike="noStrike">
              <a:solidFill>
                <a:srgbClr val="000000"/>
              </a:solidFill>
              <a:latin typeface="Space Grotesk"/>
              <a:ea typeface="Space Grotesk"/>
              <a:cs typeface="Space Grotesk"/>
              <a:sym typeface="Space Grotesk"/>
            </a:endParaRPr>
          </a:p>
        </p:txBody>
      </p:sp>
      <p:pic>
        <p:nvPicPr>
          <p:cNvPr id="97" name="Google Shape;97;p122"/>
          <p:cNvPicPr preferRelativeResize="0"/>
          <p:nvPr/>
        </p:nvPicPr>
        <p:blipFill rotWithShape="1">
          <a:blip r:embed="rId3">
            <a:alphaModFix/>
          </a:blip>
          <a:srcRect b="0" l="0" r="0" t="0"/>
          <a:stretch/>
        </p:blipFill>
        <p:spPr>
          <a:xfrm>
            <a:off x="517107" y="2359689"/>
            <a:ext cx="727200" cy="720000"/>
          </a:xfrm>
          <a:prstGeom prst="rect">
            <a:avLst/>
          </a:prstGeom>
          <a:noFill/>
          <a:ln>
            <a:noFill/>
          </a:ln>
        </p:spPr>
      </p:pic>
      <p:pic>
        <p:nvPicPr>
          <p:cNvPr id="98" name="Google Shape;98;p122"/>
          <p:cNvPicPr preferRelativeResize="0"/>
          <p:nvPr/>
        </p:nvPicPr>
        <p:blipFill rotWithShape="1">
          <a:blip r:embed="rId4">
            <a:alphaModFix/>
          </a:blip>
          <a:srcRect b="0" l="0" r="0" t="0"/>
          <a:stretch/>
        </p:blipFill>
        <p:spPr>
          <a:xfrm>
            <a:off x="6423893" y="3429000"/>
            <a:ext cx="720000" cy="720000"/>
          </a:xfrm>
          <a:prstGeom prst="rect">
            <a:avLst/>
          </a:prstGeom>
          <a:noFill/>
          <a:ln>
            <a:noFill/>
          </a:ln>
        </p:spPr>
      </p:pic>
      <p:pic>
        <p:nvPicPr>
          <p:cNvPr id="99" name="Google Shape;99;p122"/>
          <p:cNvPicPr preferRelativeResize="0"/>
          <p:nvPr/>
        </p:nvPicPr>
        <p:blipFill rotWithShape="1">
          <a:blip r:embed="rId5">
            <a:alphaModFix/>
          </a:blip>
          <a:srcRect b="0" l="0" r="0" t="0"/>
          <a:stretch/>
        </p:blipFill>
        <p:spPr>
          <a:xfrm>
            <a:off x="6427493" y="4373984"/>
            <a:ext cx="720000" cy="720000"/>
          </a:xfrm>
          <a:prstGeom prst="rect">
            <a:avLst/>
          </a:prstGeom>
          <a:noFill/>
          <a:ln>
            <a:noFill/>
          </a:ln>
        </p:spPr>
      </p:pic>
      <p:pic>
        <p:nvPicPr>
          <p:cNvPr id="100" name="Google Shape;100;p122"/>
          <p:cNvPicPr preferRelativeResize="0"/>
          <p:nvPr/>
        </p:nvPicPr>
        <p:blipFill rotWithShape="1">
          <a:blip r:embed="rId6">
            <a:alphaModFix/>
          </a:blip>
          <a:srcRect b="0" l="0" r="0" t="0"/>
          <a:stretch/>
        </p:blipFill>
        <p:spPr>
          <a:xfrm>
            <a:off x="517107" y="3451855"/>
            <a:ext cx="720000" cy="720000"/>
          </a:xfrm>
          <a:prstGeom prst="rect">
            <a:avLst/>
          </a:prstGeom>
          <a:noFill/>
          <a:ln>
            <a:noFill/>
          </a:ln>
        </p:spPr>
      </p:pic>
      <p:pic>
        <p:nvPicPr>
          <p:cNvPr id="101" name="Google Shape;101;p122"/>
          <p:cNvPicPr preferRelativeResize="0"/>
          <p:nvPr/>
        </p:nvPicPr>
        <p:blipFill rotWithShape="1">
          <a:blip r:embed="rId7">
            <a:alphaModFix/>
          </a:blip>
          <a:srcRect b="0" l="0" r="0" t="0"/>
          <a:stretch/>
        </p:blipFill>
        <p:spPr>
          <a:xfrm>
            <a:off x="6423893" y="2382175"/>
            <a:ext cx="720000" cy="720000"/>
          </a:xfrm>
          <a:prstGeom prst="rect">
            <a:avLst/>
          </a:prstGeom>
          <a:noFill/>
          <a:ln>
            <a:noFill/>
          </a:ln>
        </p:spPr>
      </p:pic>
      <p:pic>
        <p:nvPicPr>
          <p:cNvPr id="102" name="Google Shape;102;p122"/>
          <p:cNvPicPr preferRelativeResize="0"/>
          <p:nvPr/>
        </p:nvPicPr>
        <p:blipFill rotWithShape="1">
          <a:blip r:embed="rId8">
            <a:alphaModFix/>
          </a:blip>
          <a:srcRect b="0" l="0" r="0" t="0"/>
          <a:stretch/>
        </p:blipFill>
        <p:spPr>
          <a:xfrm>
            <a:off x="517107" y="4456746"/>
            <a:ext cx="720000" cy="72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descr="A qr code with a white background&#10;&#10;Description automatically generated" id="494" name="Google Shape;494;p73"/>
          <p:cNvPicPr preferRelativeResize="0"/>
          <p:nvPr/>
        </p:nvPicPr>
        <p:blipFill rotWithShape="1">
          <a:blip r:embed="rId3">
            <a:alphaModFix/>
          </a:blip>
          <a:srcRect b="0" l="0" r="0" t="0"/>
          <a:stretch/>
        </p:blipFill>
        <p:spPr>
          <a:xfrm>
            <a:off x="6900720" y="1296609"/>
            <a:ext cx="4464000" cy="4464000"/>
          </a:xfrm>
          <a:prstGeom prst="rect">
            <a:avLst/>
          </a:prstGeom>
          <a:noFill/>
          <a:ln>
            <a:noFill/>
          </a:ln>
        </p:spPr>
      </p:pic>
      <p:sp>
        <p:nvSpPr>
          <p:cNvPr id="495" name="Google Shape;495;p73"/>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Claim the Dapr Community Supporter badge!</a:t>
            </a:r>
            <a:endParaRPr/>
          </a:p>
        </p:txBody>
      </p:sp>
      <p:sp>
        <p:nvSpPr>
          <p:cNvPr id="496" name="Google Shape;496;p73">
            <a:hlinkClick r:id="rId4"/>
          </p:cNvPr>
          <p:cNvSpPr txBox="1"/>
          <p:nvPr/>
        </p:nvSpPr>
        <p:spPr>
          <a:xfrm>
            <a:off x="6583830" y="5659216"/>
            <a:ext cx="50977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Space Grotesk"/>
                <a:ea typeface="Space Grotesk"/>
                <a:cs typeface="Space Grotesk"/>
                <a:sym typeface="Space Grotesk"/>
              </a:rPr>
              <a:t>bit.ly/dapr-supporter</a:t>
            </a:r>
            <a:endParaRPr b="0" i="0" sz="1400" u="none" cap="none" strike="noStrike">
              <a:solidFill>
                <a:srgbClr val="000000"/>
              </a:solidFill>
              <a:latin typeface="Space Grotesk"/>
              <a:ea typeface="Space Grotesk"/>
              <a:cs typeface="Space Grotesk"/>
              <a:sym typeface="Space Grotesk"/>
            </a:endParaRPr>
          </a:p>
        </p:txBody>
      </p:sp>
      <p:pic>
        <p:nvPicPr>
          <p:cNvPr descr="A hexagon with a cartoon face and text&#10;&#10;Description automatically generated" id="497" name="Google Shape;497;p73"/>
          <p:cNvPicPr preferRelativeResize="0"/>
          <p:nvPr/>
        </p:nvPicPr>
        <p:blipFill rotWithShape="1">
          <a:blip r:embed="rId5">
            <a:alphaModFix/>
          </a:blip>
          <a:srcRect b="0" l="0" r="0" t="0"/>
          <a:stretch/>
        </p:blipFill>
        <p:spPr>
          <a:xfrm>
            <a:off x="888000" y="1438277"/>
            <a:ext cx="4319999" cy="431999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35"/>
          <p:cNvPicPr preferRelativeResize="0"/>
          <p:nvPr/>
        </p:nvPicPr>
        <p:blipFill rotWithShape="1">
          <a:blip r:embed="rId3">
            <a:alphaModFix/>
          </a:blip>
          <a:srcRect b="0" l="0" r="0" t="0"/>
          <a:stretch/>
        </p:blipFill>
        <p:spPr>
          <a:xfrm>
            <a:off x="773979" y="702523"/>
            <a:ext cx="1847850" cy="1123950"/>
          </a:xfrm>
          <a:prstGeom prst="rect">
            <a:avLst/>
          </a:prstGeom>
          <a:noFill/>
          <a:ln>
            <a:noFill/>
          </a:ln>
        </p:spPr>
      </p:pic>
      <p:sp>
        <p:nvSpPr>
          <p:cNvPr id="108" name="Google Shape;108;p35"/>
          <p:cNvSpPr txBox="1"/>
          <p:nvPr/>
        </p:nvSpPr>
        <p:spPr>
          <a:xfrm>
            <a:off x="665106" y="2418124"/>
            <a:ext cx="2265882" cy="17003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Space Grotesk"/>
                <a:ea typeface="Space Grotesk"/>
                <a:cs typeface="Space Grotesk"/>
                <a:sym typeface="Space Grotesk"/>
              </a:rPr>
              <a:t>Distributed Application Runtime</a:t>
            </a:r>
            <a:endParaRPr b="1" i="0" sz="2400" u="none" cap="none" strike="noStrike">
              <a:solidFill>
                <a:srgbClr val="000000"/>
              </a:solidFill>
              <a:latin typeface="Space Grotesk"/>
              <a:ea typeface="Space Grotesk"/>
              <a:cs typeface="Space Grotesk"/>
              <a:sym typeface="Space Grotesk"/>
            </a:endParaRPr>
          </a:p>
        </p:txBody>
      </p:sp>
      <p:sp>
        <p:nvSpPr>
          <p:cNvPr id="109" name="Google Shape;109;p35">
            <a:hlinkClick r:id="rId4"/>
          </p:cNvPr>
          <p:cNvSpPr txBox="1"/>
          <p:nvPr/>
        </p:nvSpPr>
        <p:spPr>
          <a:xfrm>
            <a:off x="665106" y="4661316"/>
            <a:ext cx="784189"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ace Grotesk"/>
                <a:ea typeface="Space Grotesk"/>
                <a:cs typeface="Space Grotesk"/>
                <a:sym typeface="Space Grotesk"/>
              </a:rPr>
              <a:t>dapr.io</a:t>
            </a:r>
            <a:endParaRPr b="0" i="0" sz="1400" u="none" cap="none" strike="noStrike">
              <a:solidFill>
                <a:srgbClr val="000000"/>
              </a:solidFill>
              <a:latin typeface="Space Grotesk"/>
              <a:ea typeface="Space Grotesk"/>
              <a:cs typeface="Space Grotesk"/>
              <a:sym typeface="Space Grotesk"/>
            </a:endParaRPr>
          </a:p>
        </p:txBody>
      </p:sp>
      <p:grpSp>
        <p:nvGrpSpPr>
          <p:cNvPr id="110" name="Google Shape;110;p35"/>
          <p:cNvGrpSpPr/>
          <p:nvPr/>
        </p:nvGrpSpPr>
        <p:grpSpPr>
          <a:xfrm>
            <a:off x="665106" y="5870724"/>
            <a:ext cx="2065597" cy="741423"/>
            <a:chOff x="665106" y="5631964"/>
            <a:chExt cx="2065597" cy="741423"/>
          </a:xfrm>
        </p:grpSpPr>
        <p:pic>
          <p:nvPicPr>
            <p:cNvPr id="111" name="Google Shape;111;p35"/>
            <p:cNvPicPr preferRelativeResize="0"/>
            <p:nvPr/>
          </p:nvPicPr>
          <p:blipFill rotWithShape="1">
            <a:blip r:embed="rId5">
              <a:alphaModFix/>
            </a:blip>
            <a:srcRect b="0" l="0" r="0" t="0"/>
            <a:stretch/>
          </p:blipFill>
          <p:spPr>
            <a:xfrm>
              <a:off x="706153" y="5631964"/>
              <a:ext cx="2024550" cy="385628"/>
            </a:xfrm>
            <a:prstGeom prst="rect">
              <a:avLst/>
            </a:prstGeom>
            <a:noFill/>
            <a:ln>
              <a:noFill/>
            </a:ln>
          </p:spPr>
        </p:pic>
        <p:sp>
          <p:nvSpPr>
            <p:cNvPr id="112" name="Google Shape;112;p35">
              <a:hlinkClick r:id="rId6"/>
            </p:cNvPr>
            <p:cNvSpPr txBox="1"/>
            <p:nvPr/>
          </p:nvSpPr>
          <p:spPr>
            <a:xfrm>
              <a:off x="665106" y="6065651"/>
              <a:ext cx="2065597" cy="30773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Space Grotesk"/>
                  <a:ea typeface="Space Grotesk"/>
                  <a:cs typeface="Space Grotesk"/>
                  <a:sym typeface="Space Grotesk"/>
                </a:rPr>
                <a:t>Graduated project</a:t>
              </a:r>
              <a:endParaRPr b="0" i="0" sz="1400" u="none" cap="none" strike="noStrike">
                <a:solidFill>
                  <a:srgbClr val="000000"/>
                </a:solidFill>
                <a:latin typeface="Space Grotesk"/>
                <a:ea typeface="Space Grotesk"/>
                <a:cs typeface="Space Grotesk"/>
                <a:sym typeface="Space Grotesk"/>
              </a:endParaRPr>
            </a:p>
          </p:txBody>
        </p:sp>
      </p:grpSp>
      <p:pic>
        <p:nvPicPr>
          <p:cNvPr id="113" name="Google Shape;113;p35"/>
          <p:cNvPicPr preferRelativeResize="0"/>
          <p:nvPr/>
        </p:nvPicPr>
        <p:blipFill>
          <a:blip r:embed="rId7">
            <a:alphaModFix/>
          </a:blip>
          <a:stretch>
            <a:fillRect/>
          </a:stretch>
        </p:blipFill>
        <p:spPr>
          <a:xfrm>
            <a:off x="3929401" y="375250"/>
            <a:ext cx="7756924" cy="62369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6"/>
          <p:cNvSpPr txBox="1"/>
          <p:nvPr/>
        </p:nvSpPr>
        <p:spPr>
          <a:xfrm>
            <a:off x="1423274" y="2151727"/>
            <a:ext cx="9345451" cy="255454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accent1"/>
                </a:solidFill>
                <a:latin typeface="Space Grotesk"/>
                <a:ea typeface="Space Grotesk"/>
                <a:cs typeface="Space Grotesk"/>
                <a:sym typeface="Space Grotesk"/>
              </a:rPr>
              <a:t>Speeds up application development </a:t>
            </a:r>
            <a:r>
              <a:rPr b="0" i="0" lang="en-US" sz="4000" u="none" cap="none" strike="noStrike">
                <a:solidFill>
                  <a:schemeClr val="accent2"/>
                </a:solidFill>
                <a:latin typeface="Space Grotesk"/>
                <a:ea typeface="Space Grotesk"/>
                <a:cs typeface="Space Grotesk"/>
                <a:sym typeface="Space Grotesk"/>
              </a:rPr>
              <a:t>by providing an integrated set of </a:t>
            </a:r>
            <a:r>
              <a:rPr b="0" i="0" lang="en-US" sz="4000" u="none" cap="none" strike="noStrike">
                <a:solidFill>
                  <a:schemeClr val="accent3"/>
                </a:solidFill>
                <a:latin typeface="Space Grotesk"/>
                <a:ea typeface="Space Grotesk"/>
                <a:cs typeface="Space Grotesk"/>
                <a:sym typeface="Space Grotesk"/>
              </a:rPr>
              <a:t>APIs for communication, state, and workflow</a:t>
            </a:r>
            <a:r>
              <a:rPr b="0" i="0" lang="en-US" sz="4000" u="none" cap="none" strike="noStrike">
                <a:solidFill>
                  <a:srgbClr val="000000"/>
                </a:solidFill>
                <a:latin typeface="Space Grotesk"/>
                <a:ea typeface="Space Grotesk"/>
                <a:cs typeface="Space Grotesk"/>
                <a:sym typeface="Space Grotesk"/>
              </a:rPr>
              <a:t>.</a:t>
            </a:r>
            <a:endParaRPr b="0" i="0" sz="4000" u="none" cap="none" strike="noStrike">
              <a:solidFill>
                <a:srgbClr val="000000"/>
              </a:solidFill>
              <a:latin typeface="Space Grotesk"/>
              <a:ea typeface="Space Grotesk"/>
              <a:cs typeface="Space Grotesk"/>
              <a:sym typeface="Space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8"/>
          <p:cNvSpPr txBox="1"/>
          <p:nvPr>
            <p:ph type="title"/>
          </p:nvPr>
        </p:nvSpPr>
        <p:spPr>
          <a:xfrm>
            <a:off x="196754" y="215001"/>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Dapr Goals</a:t>
            </a:r>
            <a:endParaRPr/>
          </a:p>
        </p:txBody>
      </p:sp>
      <p:sp>
        <p:nvSpPr>
          <p:cNvPr id="124" name="Google Shape;124;p38"/>
          <p:cNvSpPr txBox="1"/>
          <p:nvPr/>
        </p:nvSpPr>
        <p:spPr>
          <a:xfrm>
            <a:off x="1345393" y="2465197"/>
            <a:ext cx="4345723"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Provide an integrated set of APIs</a:t>
            </a:r>
            <a:endParaRPr b="0" i="0" sz="2000" u="none" cap="none" strike="noStrike">
              <a:solidFill>
                <a:srgbClr val="000000"/>
              </a:solidFill>
              <a:latin typeface="Space Grotesk"/>
              <a:ea typeface="Space Grotesk"/>
              <a:cs typeface="Space Grotesk"/>
              <a:sym typeface="Space Grotesk"/>
            </a:endParaRPr>
          </a:p>
        </p:txBody>
      </p:sp>
      <p:sp>
        <p:nvSpPr>
          <p:cNvPr id="125" name="Google Shape;125;p38"/>
          <p:cNvSpPr txBox="1"/>
          <p:nvPr/>
        </p:nvSpPr>
        <p:spPr>
          <a:xfrm>
            <a:off x="1345392" y="4402687"/>
            <a:ext cx="3503047"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Extensible and pluggable</a:t>
            </a:r>
            <a:endParaRPr b="0" i="0" sz="2000" u="none" cap="none" strike="noStrike">
              <a:solidFill>
                <a:srgbClr val="000000"/>
              </a:solidFill>
              <a:latin typeface="Space Grotesk"/>
              <a:ea typeface="Space Grotesk"/>
              <a:cs typeface="Space Grotesk"/>
              <a:sym typeface="Space Grotesk"/>
            </a:endParaRPr>
          </a:p>
        </p:txBody>
      </p:sp>
      <p:sp>
        <p:nvSpPr>
          <p:cNvPr id="126" name="Google Shape;126;p38"/>
          <p:cNvSpPr txBox="1"/>
          <p:nvPr/>
        </p:nvSpPr>
        <p:spPr>
          <a:xfrm>
            <a:off x="7237182" y="2465197"/>
            <a:ext cx="4039265"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Any language or framework</a:t>
            </a:r>
            <a:endParaRPr b="0" i="0" sz="2000" u="none" cap="none" strike="noStrike">
              <a:solidFill>
                <a:srgbClr val="000000"/>
              </a:solidFill>
              <a:latin typeface="Space Grotesk"/>
              <a:ea typeface="Space Grotesk"/>
              <a:cs typeface="Space Grotesk"/>
              <a:sym typeface="Space Grotesk"/>
            </a:endParaRPr>
          </a:p>
        </p:txBody>
      </p:sp>
      <p:sp>
        <p:nvSpPr>
          <p:cNvPr id="127" name="Google Shape;127;p38"/>
          <p:cNvSpPr txBox="1"/>
          <p:nvPr/>
        </p:nvSpPr>
        <p:spPr>
          <a:xfrm>
            <a:off x="1296901" y="3451855"/>
            <a:ext cx="5040903"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Includes best practices &amp; standards</a:t>
            </a:r>
            <a:endParaRPr b="0" i="0" sz="2000" u="none" cap="none" strike="noStrike">
              <a:solidFill>
                <a:srgbClr val="000000"/>
              </a:solidFill>
              <a:latin typeface="Space Grotesk"/>
              <a:ea typeface="Space Grotesk"/>
              <a:cs typeface="Space Grotesk"/>
              <a:sym typeface="Space Grotesk"/>
            </a:endParaRPr>
          </a:p>
        </p:txBody>
      </p:sp>
      <p:sp>
        <p:nvSpPr>
          <p:cNvPr id="128" name="Google Shape;128;p38"/>
          <p:cNvSpPr txBox="1"/>
          <p:nvPr/>
        </p:nvSpPr>
        <p:spPr>
          <a:xfrm>
            <a:off x="7237183" y="3451855"/>
            <a:ext cx="4697746"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Platform agnostic</a:t>
            </a:r>
            <a:endParaRPr b="0" i="0" sz="2000" u="none" cap="none" strike="noStrike">
              <a:solidFill>
                <a:srgbClr val="000000"/>
              </a:solidFill>
              <a:latin typeface="Space Grotesk"/>
              <a:ea typeface="Space Grotesk"/>
              <a:cs typeface="Space Grotesk"/>
              <a:sym typeface="Space Grotesk"/>
            </a:endParaRPr>
          </a:p>
        </p:txBody>
      </p:sp>
      <p:sp>
        <p:nvSpPr>
          <p:cNvPr id="129" name="Google Shape;129;p38"/>
          <p:cNvSpPr txBox="1"/>
          <p:nvPr/>
        </p:nvSpPr>
        <p:spPr>
          <a:xfrm>
            <a:off x="7237183" y="4402687"/>
            <a:ext cx="4697746" cy="50898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000"/>
              <a:buFont typeface="Arial"/>
              <a:buNone/>
            </a:pPr>
            <a:r>
              <a:rPr b="0" i="0" lang="en-US" sz="2000" u="none" cap="none" strike="noStrike">
                <a:solidFill>
                  <a:srgbClr val="000000"/>
                </a:solidFill>
                <a:latin typeface="Space Grotesk"/>
                <a:ea typeface="Space Grotesk"/>
                <a:cs typeface="Space Grotesk"/>
                <a:sym typeface="Space Grotesk"/>
              </a:rPr>
              <a:t>Community driven, vendor neutral</a:t>
            </a:r>
            <a:endParaRPr b="0" i="0" sz="2000" u="none" cap="none" strike="noStrike">
              <a:solidFill>
                <a:srgbClr val="000000"/>
              </a:solidFill>
              <a:latin typeface="Space Grotesk"/>
              <a:ea typeface="Space Grotesk"/>
              <a:cs typeface="Space Grotesk"/>
              <a:sym typeface="Space Grotesk"/>
            </a:endParaRPr>
          </a:p>
        </p:txBody>
      </p:sp>
      <p:pic>
        <p:nvPicPr>
          <p:cNvPr id="130" name="Google Shape;130;p38"/>
          <p:cNvPicPr preferRelativeResize="0"/>
          <p:nvPr/>
        </p:nvPicPr>
        <p:blipFill rotWithShape="1">
          <a:blip r:embed="rId3">
            <a:alphaModFix/>
          </a:blip>
          <a:srcRect b="0" l="0" r="0" t="0"/>
          <a:stretch/>
        </p:blipFill>
        <p:spPr>
          <a:xfrm>
            <a:off x="6423893" y="2411138"/>
            <a:ext cx="727200" cy="720000"/>
          </a:xfrm>
          <a:prstGeom prst="rect">
            <a:avLst/>
          </a:prstGeom>
          <a:noFill/>
          <a:ln>
            <a:noFill/>
          </a:ln>
        </p:spPr>
      </p:pic>
      <p:pic>
        <p:nvPicPr>
          <p:cNvPr id="131" name="Google Shape;131;p38"/>
          <p:cNvPicPr preferRelativeResize="0"/>
          <p:nvPr/>
        </p:nvPicPr>
        <p:blipFill rotWithShape="1">
          <a:blip r:embed="rId4">
            <a:alphaModFix/>
          </a:blip>
          <a:srcRect b="0" l="0" r="0" t="0"/>
          <a:stretch/>
        </p:blipFill>
        <p:spPr>
          <a:xfrm>
            <a:off x="517107" y="3443290"/>
            <a:ext cx="727200" cy="720000"/>
          </a:xfrm>
          <a:prstGeom prst="rect">
            <a:avLst/>
          </a:prstGeom>
          <a:noFill/>
          <a:ln>
            <a:noFill/>
          </a:ln>
        </p:spPr>
      </p:pic>
      <p:pic>
        <p:nvPicPr>
          <p:cNvPr id="132" name="Google Shape;132;p38"/>
          <p:cNvPicPr preferRelativeResize="0"/>
          <p:nvPr/>
        </p:nvPicPr>
        <p:blipFill rotWithShape="1">
          <a:blip r:embed="rId5">
            <a:alphaModFix/>
          </a:blip>
          <a:srcRect b="0" l="0" r="0" t="0"/>
          <a:stretch/>
        </p:blipFill>
        <p:spPr>
          <a:xfrm>
            <a:off x="517107" y="2359689"/>
            <a:ext cx="727200" cy="720000"/>
          </a:xfrm>
          <a:prstGeom prst="rect">
            <a:avLst/>
          </a:prstGeom>
          <a:noFill/>
          <a:ln>
            <a:noFill/>
          </a:ln>
        </p:spPr>
      </p:pic>
      <p:pic>
        <p:nvPicPr>
          <p:cNvPr id="133" name="Google Shape;133;p38"/>
          <p:cNvPicPr preferRelativeResize="0"/>
          <p:nvPr/>
        </p:nvPicPr>
        <p:blipFill rotWithShape="1">
          <a:blip r:embed="rId6">
            <a:alphaModFix/>
          </a:blip>
          <a:srcRect b="0" l="0" r="0" t="0"/>
          <a:stretch/>
        </p:blipFill>
        <p:spPr>
          <a:xfrm>
            <a:off x="6427493" y="3399222"/>
            <a:ext cx="720000" cy="720000"/>
          </a:xfrm>
          <a:prstGeom prst="rect">
            <a:avLst/>
          </a:prstGeom>
          <a:noFill/>
          <a:ln>
            <a:noFill/>
          </a:ln>
        </p:spPr>
      </p:pic>
      <p:pic>
        <p:nvPicPr>
          <p:cNvPr id="134" name="Google Shape;134;p38"/>
          <p:cNvPicPr preferRelativeResize="0"/>
          <p:nvPr/>
        </p:nvPicPr>
        <p:blipFill rotWithShape="1">
          <a:blip r:embed="rId7">
            <a:alphaModFix/>
          </a:blip>
          <a:srcRect b="0" l="0" r="0" t="0"/>
          <a:stretch/>
        </p:blipFill>
        <p:spPr>
          <a:xfrm>
            <a:off x="6427493" y="4373984"/>
            <a:ext cx="720000" cy="720000"/>
          </a:xfrm>
          <a:prstGeom prst="rect">
            <a:avLst/>
          </a:prstGeom>
          <a:noFill/>
          <a:ln>
            <a:noFill/>
          </a:ln>
        </p:spPr>
      </p:pic>
      <p:pic>
        <p:nvPicPr>
          <p:cNvPr id="135" name="Google Shape;135;p38"/>
          <p:cNvPicPr preferRelativeResize="0"/>
          <p:nvPr/>
        </p:nvPicPr>
        <p:blipFill rotWithShape="1">
          <a:blip r:embed="rId8">
            <a:alphaModFix/>
          </a:blip>
          <a:srcRect b="0" l="0" r="0" t="0"/>
          <a:stretch/>
        </p:blipFill>
        <p:spPr>
          <a:xfrm>
            <a:off x="520707" y="4402687"/>
            <a:ext cx="720000" cy="7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3"/>
          <p:cNvSpPr txBox="1"/>
          <p:nvPr>
            <p:ph type="title"/>
          </p:nvPr>
        </p:nvSpPr>
        <p:spPr>
          <a:xfrm>
            <a:off x="185950" y="3600000"/>
            <a:ext cx="11820099" cy="9245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lang="en-US"/>
              <a:t>Dapr Agents</a:t>
            </a:r>
            <a:endParaRPr/>
          </a:p>
        </p:txBody>
      </p:sp>
      <p:sp>
        <p:nvSpPr>
          <p:cNvPr id="141" name="Google Shape;141;p123">
            <a:hlinkClick r:id="rId3"/>
          </p:cNvPr>
          <p:cNvSpPr txBox="1"/>
          <p:nvPr/>
        </p:nvSpPr>
        <p:spPr>
          <a:xfrm>
            <a:off x="1419661" y="5995452"/>
            <a:ext cx="9352675" cy="36929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Space Grotesk"/>
                <a:ea typeface="Space Grotesk"/>
                <a:cs typeface="Space Grotesk"/>
                <a:sym typeface="Space Grotesk"/>
              </a:rPr>
              <a:t>https://dapr.github.io/dapr-agents/</a:t>
            </a:r>
            <a:endParaRPr b="0" i="0" sz="1800" u="none" cap="none" strike="noStrike">
              <a:solidFill>
                <a:schemeClr val="lt1"/>
              </a:solidFill>
              <a:latin typeface="Space Grotesk"/>
              <a:ea typeface="Space Grotesk"/>
              <a:cs typeface="Space Grotesk"/>
              <a:sym typeface="Space Grotesk"/>
            </a:endParaRPr>
          </a:p>
        </p:txBody>
      </p:sp>
      <p:pic>
        <p:nvPicPr>
          <p:cNvPr id="142" name="Google Shape;142;p123"/>
          <p:cNvPicPr preferRelativeResize="0"/>
          <p:nvPr/>
        </p:nvPicPr>
        <p:blipFill rotWithShape="1">
          <a:blip r:embed="rId4">
            <a:alphaModFix/>
          </a:blip>
          <a:srcRect b="0" l="0" r="0" t="0"/>
          <a:stretch/>
        </p:blipFill>
        <p:spPr>
          <a:xfrm>
            <a:off x="5272948" y="1611900"/>
            <a:ext cx="1646100" cy="1646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4"/>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Agents</a:t>
            </a:r>
            <a:endParaRPr/>
          </a:p>
        </p:txBody>
      </p:sp>
      <p:sp>
        <p:nvSpPr>
          <p:cNvPr id="148" name="Google Shape;148;p124"/>
          <p:cNvSpPr txBox="1"/>
          <p:nvPr/>
        </p:nvSpPr>
        <p:spPr>
          <a:xfrm>
            <a:off x="6221046" y="3429000"/>
            <a:ext cx="5875200" cy="16161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Built on top of Dapr</a:t>
            </a:r>
            <a:endParaRPr sz="1800">
              <a:latin typeface="Space Grotesk"/>
              <a:ea typeface="Space Grotesk"/>
              <a:cs typeface="Space Grotesk"/>
              <a:sym typeface="Space Grotesk"/>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Kubernetes-Native</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Data-Driven Agents</a:t>
            </a:r>
            <a:endParaRPr/>
          </a:p>
          <a:p>
            <a:pPr indent="-342900" lvl="0" marL="457200" marR="0" rtl="0" algn="l">
              <a:lnSpc>
                <a:spcPct val="150000"/>
              </a:lnSpc>
              <a:spcBef>
                <a:spcPts val="0"/>
              </a:spcBef>
              <a:spcAft>
                <a:spcPts val="0"/>
              </a:spcAft>
              <a:buClr>
                <a:srgbClr val="000000"/>
              </a:buClr>
              <a:buSzPts val="1800"/>
              <a:buFont typeface="Space Grotesk"/>
              <a:buChar char="●"/>
            </a:pPr>
            <a:r>
              <a:rPr b="0" i="0" lang="en-US" sz="1800" u="none" cap="none" strike="noStrike">
                <a:solidFill>
                  <a:srgbClr val="000000"/>
                </a:solidFill>
                <a:latin typeface="Space Grotesk"/>
                <a:ea typeface="Space Grotesk"/>
                <a:cs typeface="Space Grotesk"/>
                <a:sym typeface="Space Grotesk"/>
              </a:rPr>
              <a:t>Multi-Agent Systems</a:t>
            </a:r>
            <a:endParaRPr/>
          </a:p>
        </p:txBody>
      </p:sp>
      <p:sp>
        <p:nvSpPr>
          <p:cNvPr id="149" name="Google Shape;149;p124"/>
          <p:cNvSpPr txBox="1"/>
          <p:nvPr/>
        </p:nvSpPr>
        <p:spPr>
          <a:xfrm>
            <a:off x="422770" y="3434244"/>
            <a:ext cx="4663440" cy="189398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2000" u="none" cap="none" strike="noStrike">
                <a:solidFill>
                  <a:schemeClr val="accent2"/>
                </a:solidFill>
                <a:latin typeface="Space Grotesk"/>
                <a:ea typeface="Space Grotesk"/>
                <a:cs typeface="Space Grotesk"/>
                <a:sym typeface="Space Grotesk"/>
              </a:rPr>
              <a:t>Dapr Agents is a developer framework designed to build production-grade resilient AI agent systems that operate at scale.</a:t>
            </a:r>
            <a:endParaRPr b="1" i="0" sz="2000" u="none" cap="none" strike="noStrike">
              <a:solidFill>
                <a:schemeClr val="accent2"/>
              </a:solidFill>
              <a:latin typeface="Space Grotesk"/>
              <a:ea typeface="Space Grotesk"/>
              <a:cs typeface="Space Grotesk"/>
              <a:sym typeface="Space Grotesk"/>
            </a:endParaRPr>
          </a:p>
        </p:txBody>
      </p:sp>
      <p:pic>
        <p:nvPicPr>
          <p:cNvPr id="150" name="Google Shape;150;p124"/>
          <p:cNvPicPr preferRelativeResize="0"/>
          <p:nvPr/>
        </p:nvPicPr>
        <p:blipFill rotWithShape="1">
          <a:blip r:embed="rId3">
            <a:alphaModFix/>
          </a:blip>
          <a:srcRect b="0" l="0" r="0" t="0"/>
          <a:stretch/>
        </p:blipFill>
        <p:spPr>
          <a:xfrm>
            <a:off x="1931440" y="1640254"/>
            <a:ext cx="1646100" cy="1646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5"/>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Agent Interactions</a:t>
            </a:r>
            <a:endParaRPr/>
          </a:p>
        </p:txBody>
      </p:sp>
      <p:grpSp>
        <p:nvGrpSpPr>
          <p:cNvPr id="156" name="Google Shape;156;p125"/>
          <p:cNvGrpSpPr/>
          <p:nvPr/>
        </p:nvGrpSpPr>
        <p:grpSpPr>
          <a:xfrm>
            <a:off x="2116830" y="3107497"/>
            <a:ext cx="1153500" cy="1055520"/>
            <a:chOff x="798388" y="1451849"/>
            <a:chExt cx="1153500" cy="1055520"/>
          </a:xfrm>
        </p:grpSpPr>
        <p:pic>
          <p:nvPicPr>
            <p:cNvPr id="157" name="Google Shape;157;p125"/>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158" name="Google Shape;158;p125"/>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grpSp>
        <p:nvGrpSpPr>
          <p:cNvPr id="159" name="Google Shape;159;p125"/>
          <p:cNvGrpSpPr/>
          <p:nvPr/>
        </p:nvGrpSpPr>
        <p:grpSpPr>
          <a:xfrm>
            <a:off x="8360547" y="4937648"/>
            <a:ext cx="1646100" cy="1070687"/>
            <a:chOff x="9646005" y="1070938"/>
            <a:chExt cx="1646100" cy="1070687"/>
          </a:xfrm>
        </p:grpSpPr>
        <p:sp>
          <p:nvSpPr>
            <p:cNvPr id="160" name="Google Shape;160;p125"/>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161" name="Google Shape;161;p125"/>
            <p:cNvPicPr preferRelativeResize="0"/>
            <p:nvPr/>
          </p:nvPicPr>
          <p:blipFill rotWithShape="1">
            <a:blip r:embed="rId4">
              <a:alphaModFix/>
            </a:blip>
            <a:srcRect b="0" l="0" r="0" t="0"/>
            <a:stretch/>
          </p:blipFill>
          <p:spPr>
            <a:xfrm>
              <a:off x="10103295" y="1070938"/>
              <a:ext cx="731520" cy="731520"/>
            </a:xfrm>
            <a:prstGeom prst="rect">
              <a:avLst/>
            </a:prstGeom>
            <a:noFill/>
            <a:ln>
              <a:noFill/>
            </a:ln>
          </p:spPr>
        </p:pic>
      </p:grpSp>
      <p:sp>
        <p:nvSpPr>
          <p:cNvPr id="162" name="Google Shape;162;p125"/>
          <p:cNvSpPr/>
          <p:nvPr/>
        </p:nvSpPr>
        <p:spPr>
          <a:xfrm>
            <a:off x="3138136" y="318370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Interaction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163" name="Google Shape;163;p125"/>
          <p:cNvSpPr txBox="1"/>
          <p:nvPr/>
        </p:nvSpPr>
        <p:spPr>
          <a:xfrm>
            <a:off x="6041103" y="3688679"/>
            <a:ext cx="13644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Observation</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164" name="Google Shape;164;p125"/>
          <p:cNvPicPr preferRelativeResize="0"/>
          <p:nvPr/>
        </p:nvPicPr>
        <p:blipFill rotWithShape="1">
          <a:blip r:embed="rId5">
            <a:alphaModFix/>
          </a:blip>
          <a:srcRect b="0" l="0" r="0" t="0"/>
          <a:stretch/>
        </p:blipFill>
        <p:spPr>
          <a:xfrm>
            <a:off x="4449900" y="2840448"/>
            <a:ext cx="1646100" cy="1646100"/>
          </a:xfrm>
          <a:prstGeom prst="rect">
            <a:avLst/>
          </a:prstGeom>
          <a:noFill/>
          <a:ln>
            <a:noFill/>
          </a:ln>
        </p:spPr>
      </p:pic>
      <p:sp>
        <p:nvSpPr>
          <p:cNvPr id="165" name="Google Shape;165;p125"/>
          <p:cNvSpPr/>
          <p:nvPr/>
        </p:nvSpPr>
        <p:spPr>
          <a:xfrm>
            <a:off x="7456551" y="3288148"/>
            <a:ext cx="21030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54864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Environment</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166" name="Google Shape;166;p125"/>
          <p:cNvCxnSpPr/>
          <p:nvPr/>
        </p:nvCxnSpPr>
        <p:spPr>
          <a:xfrm flipH="1" rot="10800000">
            <a:off x="5704701" y="2419523"/>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67" name="Google Shape;167;p125"/>
          <p:cNvCxnSpPr/>
          <p:nvPr/>
        </p:nvCxnSpPr>
        <p:spPr>
          <a:xfrm>
            <a:off x="6096001" y="3635248"/>
            <a:ext cx="1254600" cy="0"/>
          </a:xfrm>
          <a:prstGeom prst="straightConnector1">
            <a:avLst/>
          </a:prstGeom>
          <a:noFill/>
          <a:ln cap="flat" cmpd="sng" w="28575">
            <a:solidFill>
              <a:schemeClr val="dk2"/>
            </a:solidFill>
            <a:prstDash val="solid"/>
            <a:round/>
            <a:headEnd len="sm" w="sm" type="none"/>
            <a:tailEnd len="med" w="med" type="triangle"/>
          </a:ln>
        </p:spPr>
      </p:cxnSp>
      <p:cxnSp>
        <p:nvCxnSpPr>
          <p:cNvPr id="168" name="Google Shape;168;p125"/>
          <p:cNvCxnSpPr/>
          <p:nvPr/>
        </p:nvCxnSpPr>
        <p:spPr>
          <a:xfrm flipH="1">
            <a:off x="4513051" y="4353248"/>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69" name="Google Shape;169;p125"/>
          <p:cNvCxnSpPr/>
          <p:nvPr/>
        </p:nvCxnSpPr>
        <p:spPr>
          <a:xfrm>
            <a:off x="5704701" y="4353248"/>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70" name="Google Shape;170;p125"/>
          <p:cNvCxnSpPr/>
          <p:nvPr/>
        </p:nvCxnSpPr>
        <p:spPr>
          <a:xfrm rot="10800000">
            <a:off x="4513051" y="2419523"/>
            <a:ext cx="337500" cy="584400"/>
          </a:xfrm>
          <a:prstGeom prst="straightConnector1">
            <a:avLst/>
          </a:prstGeom>
          <a:noFill/>
          <a:ln cap="flat" cmpd="sng" w="28575">
            <a:solidFill>
              <a:schemeClr val="dk2"/>
            </a:solidFill>
            <a:prstDash val="solid"/>
            <a:round/>
            <a:headEnd len="sm" w="sm" type="none"/>
            <a:tailEnd len="med" w="med" type="triangle"/>
          </a:ln>
        </p:spPr>
      </p:cxnSp>
      <p:cxnSp>
        <p:nvCxnSpPr>
          <p:cNvPr id="171" name="Google Shape;171;p125"/>
          <p:cNvCxnSpPr/>
          <p:nvPr/>
        </p:nvCxnSpPr>
        <p:spPr>
          <a:xfrm>
            <a:off x="3195301" y="3635248"/>
            <a:ext cx="1254600" cy="0"/>
          </a:xfrm>
          <a:prstGeom prst="straightConnector1">
            <a:avLst/>
          </a:prstGeom>
          <a:noFill/>
          <a:ln cap="flat" cmpd="sng" w="28575">
            <a:solidFill>
              <a:schemeClr val="dk2"/>
            </a:solidFill>
            <a:prstDash val="solid"/>
            <a:round/>
            <a:headEnd len="sm" w="sm" type="none"/>
            <a:tailEnd len="med" w="med" type="triangle"/>
          </a:ln>
        </p:spPr>
      </p:cxnSp>
      <p:cxnSp>
        <p:nvCxnSpPr>
          <p:cNvPr id="172" name="Google Shape;172;p125"/>
          <p:cNvCxnSpPr/>
          <p:nvPr/>
        </p:nvCxnSpPr>
        <p:spPr>
          <a:xfrm>
            <a:off x="8053870" y="5364248"/>
            <a:ext cx="718800" cy="0"/>
          </a:xfrm>
          <a:prstGeom prst="straightConnector1">
            <a:avLst/>
          </a:prstGeom>
          <a:noFill/>
          <a:ln cap="flat" cmpd="sng" w="28575">
            <a:solidFill>
              <a:schemeClr val="dk2"/>
            </a:solidFill>
            <a:prstDash val="solid"/>
            <a:round/>
            <a:headEnd len="sm" w="sm" type="none"/>
            <a:tailEnd len="med" w="med" type="triangle"/>
          </a:ln>
        </p:spPr>
      </p:cxnSp>
      <p:grpSp>
        <p:nvGrpSpPr>
          <p:cNvPr id="173" name="Google Shape;173;p125"/>
          <p:cNvGrpSpPr/>
          <p:nvPr/>
        </p:nvGrpSpPr>
        <p:grpSpPr>
          <a:xfrm>
            <a:off x="6095989" y="1671917"/>
            <a:ext cx="1828800" cy="694200"/>
            <a:chOff x="5853050" y="1384569"/>
            <a:chExt cx="1828800" cy="694200"/>
          </a:xfrm>
        </p:grpSpPr>
        <p:sp>
          <p:nvSpPr>
            <p:cNvPr id="174" name="Google Shape;174;p125"/>
            <p:cNvSpPr/>
            <p:nvPr/>
          </p:nvSpPr>
          <p:spPr>
            <a:xfrm>
              <a:off x="5853050" y="1384569"/>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Memory</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75" name="Google Shape;175;p125"/>
            <p:cNvPicPr preferRelativeResize="0"/>
            <p:nvPr/>
          </p:nvPicPr>
          <p:blipFill rotWithShape="1">
            <a:blip r:embed="rId6">
              <a:alphaModFix/>
            </a:blip>
            <a:srcRect b="0" l="0" r="0" t="0"/>
            <a:stretch/>
          </p:blipFill>
          <p:spPr>
            <a:xfrm>
              <a:off x="6026100" y="1503069"/>
              <a:ext cx="457200" cy="457200"/>
            </a:xfrm>
            <a:prstGeom prst="rect">
              <a:avLst/>
            </a:prstGeom>
            <a:noFill/>
            <a:ln>
              <a:noFill/>
            </a:ln>
          </p:spPr>
        </p:pic>
      </p:grpSp>
      <p:grpSp>
        <p:nvGrpSpPr>
          <p:cNvPr id="176" name="Google Shape;176;p125"/>
          <p:cNvGrpSpPr/>
          <p:nvPr/>
        </p:nvGrpSpPr>
        <p:grpSpPr>
          <a:xfrm>
            <a:off x="2612251" y="1671917"/>
            <a:ext cx="1828800" cy="694200"/>
            <a:chOff x="2369300" y="1384569"/>
            <a:chExt cx="1828800" cy="694200"/>
          </a:xfrm>
        </p:grpSpPr>
        <p:sp>
          <p:nvSpPr>
            <p:cNvPr id="177" name="Google Shape;177;p125"/>
            <p:cNvSpPr/>
            <p:nvPr/>
          </p:nvSpPr>
          <p:spPr>
            <a:xfrm>
              <a:off x="2369300" y="1384569"/>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   </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78" name="Google Shape;178;p125"/>
            <p:cNvPicPr preferRelativeResize="0"/>
            <p:nvPr/>
          </p:nvPicPr>
          <p:blipFill rotWithShape="1">
            <a:blip r:embed="rId7">
              <a:alphaModFix/>
            </a:blip>
            <a:srcRect b="0" l="0" r="0" t="0"/>
            <a:stretch/>
          </p:blipFill>
          <p:spPr>
            <a:xfrm>
              <a:off x="2535743" y="1508804"/>
              <a:ext cx="457200" cy="457200"/>
            </a:xfrm>
            <a:prstGeom prst="rect">
              <a:avLst/>
            </a:prstGeom>
            <a:noFill/>
            <a:ln>
              <a:noFill/>
            </a:ln>
          </p:spPr>
        </p:pic>
      </p:grpSp>
      <p:grpSp>
        <p:nvGrpSpPr>
          <p:cNvPr id="179" name="Google Shape;179;p125"/>
          <p:cNvGrpSpPr/>
          <p:nvPr/>
        </p:nvGrpSpPr>
        <p:grpSpPr>
          <a:xfrm>
            <a:off x="2612251" y="5017179"/>
            <a:ext cx="1828800" cy="694200"/>
            <a:chOff x="2750288" y="4729831"/>
            <a:chExt cx="1828800" cy="694200"/>
          </a:xfrm>
        </p:grpSpPr>
        <p:sp>
          <p:nvSpPr>
            <p:cNvPr id="180" name="Google Shape;180;p125"/>
            <p:cNvSpPr/>
            <p:nvPr/>
          </p:nvSpPr>
          <p:spPr>
            <a:xfrm>
              <a:off x="2750288" y="4729831"/>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Delegate tasks</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81" name="Google Shape;181;p125"/>
            <p:cNvPicPr preferRelativeResize="0"/>
            <p:nvPr/>
          </p:nvPicPr>
          <p:blipFill rotWithShape="1">
            <a:blip r:embed="rId8">
              <a:alphaModFix/>
            </a:blip>
            <a:srcRect b="0" l="0" r="0" t="0"/>
            <a:stretch/>
          </p:blipFill>
          <p:spPr>
            <a:xfrm>
              <a:off x="2923548" y="4848331"/>
              <a:ext cx="457200" cy="457200"/>
            </a:xfrm>
            <a:prstGeom prst="rect">
              <a:avLst/>
            </a:prstGeom>
            <a:noFill/>
            <a:ln>
              <a:noFill/>
            </a:ln>
          </p:spPr>
        </p:pic>
      </p:grpSp>
      <p:grpSp>
        <p:nvGrpSpPr>
          <p:cNvPr id="182" name="Google Shape;182;p125"/>
          <p:cNvGrpSpPr/>
          <p:nvPr/>
        </p:nvGrpSpPr>
        <p:grpSpPr>
          <a:xfrm>
            <a:off x="6095989" y="5017179"/>
            <a:ext cx="1828800" cy="694200"/>
            <a:chOff x="5853038" y="4729831"/>
            <a:chExt cx="1828800" cy="694200"/>
          </a:xfrm>
        </p:grpSpPr>
        <p:sp>
          <p:nvSpPr>
            <p:cNvPr id="183" name="Google Shape;183;p125"/>
            <p:cNvSpPr/>
            <p:nvPr/>
          </p:nvSpPr>
          <p:spPr>
            <a:xfrm>
              <a:off x="5853038" y="4729831"/>
              <a:ext cx="1828800" cy="6942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45720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Tools</a:t>
              </a:r>
              <a:endParaRPr b="0" i="0" sz="1500" u="none" cap="none" strike="noStrike">
                <a:solidFill>
                  <a:schemeClr val="lt1"/>
                </a:solidFill>
                <a:latin typeface="Space Grotesk Light"/>
                <a:ea typeface="Space Grotesk Light"/>
                <a:cs typeface="Space Grotesk Light"/>
                <a:sym typeface="Space Grotesk Light"/>
              </a:endParaRPr>
            </a:p>
          </p:txBody>
        </p:sp>
        <p:pic>
          <p:nvPicPr>
            <p:cNvPr id="184" name="Google Shape;184;p125"/>
            <p:cNvPicPr preferRelativeResize="0"/>
            <p:nvPr/>
          </p:nvPicPr>
          <p:blipFill rotWithShape="1">
            <a:blip r:embed="rId9">
              <a:alphaModFix/>
            </a:blip>
            <a:srcRect b="0" l="0" r="0" t="0"/>
            <a:stretch/>
          </p:blipFill>
          <p:spPr>
            <a:xfrm>
              <a:off x="6070391" y="4848331"/>
              <a:ext cx="457200" cy="457200"/>
            </a:xfrm>
            <a:prstGeom prst="rect">
              <a:avLst/>
            </a:prstGeom>
            <a:noFill/>
            <a:ln>
              <a:noFill/>
            </a:ln>
          </p:spPr>
        </p:pic>
      </p:grpSp>
      <p:pic>
        <p:nvPicPr>
          <p:cNvPr id="185" name="Google Shape;185;p125"/>
          <p:cNvPicPr preferRelativeResize="0"/>
          <p:nvPr/>
        </p:nvPicPr>
        <p:blipFill rotWithShape="1">
          <a:blip r:embed="rId10">
            <a:alphaModFix/>
          </a:blip>
          <a:srcRect b="0" l="0" r="0" t="0"/>
          <a:stretch/>
        </p:blipFill>
        <p:spPr>
          <a:xfrm>
            <a:off x="7611447" y="3406648"/>
            <a:ext cx="457200" cy="457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26"/>
          <p:cNvSpPr txBox="1"/>
          <p:nvPr>
            <p:ph type="title"/>
          </p:nvPr>
        </p:nvSpPr>
        <p:spPr>
          <a:xfrm>
            <a:off x="196754" y="214127"/>
            <a:ext cx="11820099" cy="9245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lang="en-US"/>
              <a:t>Dapr Agents</a:t>
            </a:r>
            <a:endParaRPr/>
          </a:p>
        </p:txBody>
      </p:sp>
      <p:grpSp>
        <p:nvGrpSpPr>
          <p:cNvPr id="191" name="Google Shape;191;p126"/>
          <p:cNvGrpSpPr/>
          <p:nvPr/>
        </p:nvGrpSpPr>
        <p:grpSpPr>
          <a:xfrm>
            <a:off x="621504" y="1762156"/>
            <a:ext cx="10948992" cy="4037075"/>
            <a:chOff x="341188" y="457200"/>
            <a:chExt cx="10948992" cy="4037075"/>
          </a:xfrm>
        </p:grpSpPr>
        <p:grpSp>
          <p:nvGrpSpPr>
            <p:cNvPr id="192" name="Google Shape;192;p126"/>
            <p:cNvGrpSpPr/>
            <p:nvPr/>
          </p:nvGrpSpPr>
          <p:grpSpPr>
            <a:xfrm>
              <a:off x="2977875" y="457200"/>
              <a:ext cx="6220070" cy="4037075"/>
              <a:chOff x="2850905" y="1004681"/>
              <a:chExt cx="6409800" cy="4037075"/>
            </a:xfrm>
          </p:grpSpPr>
          <p:sp>
            <p:nvSpPr>
              <p:cNvPr id="193" name="Google Shape;193;p126"/>
              <p:cNvSpPr/>
              <p:nvPr/>
            </p:nvSpPr>
            <p:spPr>
              <a:xfrm>
                <a:off x="2850905" y="1250956"/>
                <a:ext cx="6409800" cy="3790800"/>
              </a:xfrm>
              <a:prstGeom prst="roundRect">
                <a:avLst>
                  <a:gd fmla="val 9828" name="adj"/>
                </a:avLst>
              </a:prstGeom>
              <a:solidFill>
                <a:schemeClr val="lt1"/>
              </a:solidFill>
              <a:ln cap="flat" cmpd="sng" w="19050">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sp>
            <p:nvSpPr>
              <p:cNvPr id="194" name="Google Shape;194;p126"/>
              <p:cNvSpPr/>
              <p:nvPr/>
            </p:nvSpPr>
            <p:spPr>
              <a:xfrm>
                <a:off x="3356675" y="1004681"/>
                <a:ext cx="1337100" cy="393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AI Agent</a:t>
                </a:r>
                <a:endParaRPr b="0" i="0" sz="1500" u="none" cap="none" strike="noStrike">
                  <a:solidFill>
                    <a:srgbClr val="000000"/>
                  </a:solidFill>
                  <a:latin typeface="Space Grotesk Light"/>
                  <a:ea typeface="Space Grotesk Light"/>
                  <a:cs typeface="Space Grotesk Light"/>
                  <a:sym typeface="Space Grotesk Light"/>
                </a:endParaRPr>
              </a:p>
            </p:txBody>
          </p:sp>
        </p:grpSp>
        <p:grpSp>
          <p:nvGrpSpPr>
            <p:cNvPr id="195" name="Google Shape;195;p126"/>
            <p:cNvGrpSpPr/>
            <p:nvPr/>
          </p:nvGrpSpPr>
          <p:grpSpPr>
            <a:xfrm>
              <a:off x="341188" y="1679687"/>
              <a:ext cx="1153500" cy="1055520"/>
              <a:chOff x="798388" y="1451849"/>
              <a:chExt cx="1153500" cy="1055520"/>
            </a:xfrm>
          </p:grpSpPr>
          <p:pic>
            <p:nvPicPr>
              <p:cNvPr id="196" name="Google Shape;196;p126"/>
              <p:cNvPicPr preferRelativeResize="0"/>
              <p:nvPr/>
            </p:nvPicPr>
            <p:blipFill rotWithShape="1">
              <a:blip r:embed="rId3">
                <a:alphaModFix/>
              </a:blip>
              <a:srcRect b="0" l="0" r="0" t="0"/>
              <a:stretch/>
            </p:blipFill>
            <p:spPr>
              <a:xfrm>
                <a:off x="1009377" y="1451849"/>
                <a:ext cx="731520" cy="731520"/>
              </a:xfrm>
              <a:prstGeom prst="rect">
                <a:avLst/>
              </a:prstGeom>
              <a:noFill/>
              <a:ln>
                <a:noFill/>
              </a:ln>
            </p:spPr>
          </p:pic>
          <p:sp>
            <p:nvSpPr>
              <p:cNvPr id="197" name="Google Shape;197;p126"/>
              <p:cNvSpPr txBox="1"/>
              <p:nvPr/>
            </p:nvSpPr>
            <p:spPr>
              <a:xfrm>
                <a:off x="798388" y="2107169"/>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User</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198" name="Google Shape;198;p126"/>
            <p:cNvCxnSpPr>
              <a:stCxn id="196" idx="3"/>
              <a:endCxn id="199" idx="1"/>
            </p:cNvCxnSpPr>
            <p:nvPr/>
          </p:nvCxnSpPr>
          <p:spPr>
            <a:xfrm>
              <a:off x="1283697" y="2045447"/>
              <a:ext cx="2286300" cy="0"/>
            </a:xfrm>
            <a:prstGeom prst="straightConnector1">
              <a:avLst/>
            </a:prstGeom>
            <a:noFill/>
            <a:ln cap="flat" cmpd="sng" w="28575">
              <a:solidFill>
                <a:schemeClr val="dk2"/>
              </a:solidFill>
              <a:prstDash val="solid"/>
              <a:round/>
              <a:headEnd len="sm" w="sm" type="none"/>
              <a:tailEnd len="med" w="med" type="triangle"/>
            </a:ln>
          </p:spPr>
        </p:cxnSp>
        <p:grpSp>
          <p:nvGrpSpPr>
            <p:cNvPr id="200" name="Google Shape;200;p126"/>
            <p:cNvGrpSpPr/>
            <p:nvPr/>
          </p:nvGrpSpPr>
          <p:grpSpPr>
            <a:xfrm>
              <a:off x="3358875" y="1679673"/>
              <a:ext cx="1153500" cy="1055538"/>
              <a:chOff x="6155763" y="1644156"/>
              <a:chExt cx="1153500" cy="1055538"/>
            </a:xfrm>
          </p:grpSpPr>
          <p:pic>
            <p:nvPicPr>
              <p:cNvPr id="199" name="Google Shape;199;p126"/>
              <p:cNvPicPr preferRelativeResize="0"/>
              <p:nvPr/>
            </p:nvPicPr>
            <p:blipFill rotWithShape="1">
              <a:blip r:embed="rId4">
                <a:alphaModFix/>
              </a:blip>
              <a:srcRect b="0" l="0" r="0" t="0"/>
              <a:stretch/>
            </p:blipFill>
            <p:spPr>
              <a:xfrm>
                <a:off x="6366752" y="1644156"/>
                <a:ext cx="731520" cy="731520"/>
              </a:xfrm>
              <a:prstGeom prst="rect">
                <a:avLst/>
              </a:prstGeom>
              <a:noFill/>
              <a:ln>
                <a:noFill/>
              </a:ln>
            </p:spPr>
          </p:pic>
          <p:sp>
            <p:nvSpPr>
              <p:cNvPr id="201" name="Google Shape;201;p126"/>
              <p:cNvSpPr txBox="1"/>
              <p:nvPr/>
            </p:nvSpPr>
            <p:spPr>
              <a:xfrm>
                <a:off x="6155763" y="2299494"/>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LLM</a:t>
                </a:r>
                <a:endParaRPr b="0" i="0" sz="1400" u="none" cap="none" strike="noStrike">
                  <a:solidFill>
                    <a:schemeClr val="dk1"/>
                  </a:solidFill>
                  <a:latin typeface="Space Grotesk Light"/>
                  <a:ea typeface="Space Grotesk Light"/>
                  <a:cs typeface="Space Grotesk Light"/>
                  <a:sym typeface="Space Grotesk Light"/>
                </a:endParaRPr>
              </a:p>
            </p:txBody>
          </p:sp>
        </p:grpSp>
        <p:cxnSp>
          <p:nvCxnSpPr>
            <p:cNvPr id="202" name="Google Shape;202;p126"/>
            <p:cNvCxnSpPr>
              <a:stCxn id="203" idx="1"/>
              <a:endCxn id="201" idx="2"/>
            </p:cNvCxnSpPr>
            <p:nvPr/>
          </p:nvCxnSpPr>
          <p:spPr>
            <a:xfrm rot="10800000">
              <a:off x="3935715" y="2735072"/>
              <a:ext cx="3703200" cy="853500"/>
            </a:xfrm>
            <a:prstGeom prst="bentConnector2">
              <a:avLst/>
            </a:prstGeom>
            <a:noFill/>
            <a:ln cap="flat" cmpd="sng" w="28575">
              <a:solidFill>
                <a:schemeClr val="dk2"/>
              </a:solidFill>
              <a:prstDash val="solid"/>
              <a:round/>
              <a:headEnd len="sm" w="sm" type="none"/>
              <a:tailEnd len="med" w="med" type="triangle"/>
            </a:ln>
          </p:spPr>
        </p:cxnSp>
        <p:sp>
          <p:nvSpPr>
            <p:cNvPr id="204" name="Google Shape;204;p126"/>
            <p:cNvSpPr/>
            <p:nvPr/>
          </p:nvSpPr>
          <p:spPr>
            <a:xfrm>
              <a:off x="7427928" y="1887521"/>
              <a:ext cx="11535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Action</a:t>
              </a:r>
              <a:endParaRPr b="0" i="0" sz="1500" u="none" cap="none" strike="noStrike">
                <a:solidFill>
                  <a:schemeClr val="lt1"/>
                </a:solidFill>
                <a:latin typeface="Space Grotesk Light"/>
                <a:ea typeface="Space Grotesk Light"/>
                <a:cs typeface="Space Grotesk Light"/>
                <a:sym typeface="Space Grotesk Light"/>
              </a:endParaRPr>
            </a:p>
          </p:txBody>
        </p:sp>
        <p:cxnSp>
          <p:nvCxnSpPr>
            <p:cNvPr id="205" name="Google Shape;205;p126"/>
            <p:cNvCxnSpPr>
              <a:stCxn id="199" idx="0"/>
              <a:endCxn id="196" idx="0"/>
            </p:cNvCxnSpPr>
            <p:nvPr/>
          </p:nvCxnSpPr>
          <p:spPr>
            <a:xfrm rot="5400000">
              <a:off x="2426474" y="171123"/>
              <a:ext cx="600" cy="3017700"/>
            </a:xfrm>
            <a:prstGeom prst="bentConnector3">
              <a:avLst>
                <a:gd fmla="val -276825653" name="adj1"/>
              </a:avLst>
            </a:prstGeom>
            <a:noFill/>
            <a:ln cap="flat" cmpd="sng" w="28575">
              <a:solidFill>
                <a:schemeClr val="dk2"/>
              </a:solidFill>
              <a:prstDash val="solid"/>
              <a:round/>
              <a:headEnd len="sm" w="sm" type="none"/>
              <a:tailEnd len="med" w="med" type="triangle"/>
            </a:ln>
          </p:spPr>
        </p:cxnSp>
        <p:grpSp>
          <p:nvGrpSpPr>
            <p:cNvPr id="206" name="Google Shape;206;p126"/>
            <p:cNvGrpSpPr/>
            <p:nvPr/>
          </p:nvGrpSpPr>
          <p:grpSpPr>
            <a:xfrm>
              <a:off x="7427925" y="3222812"/>
              <a:ext cx="1153500" cy="1047382"/>
              <a:chOff x="2616350" y="4366018"/>
              <a:chExt cx="1153500" cy="1047382"/>
            </a:xfrm>
          </p:grpSpPr>
          <p:pic>
            <p:nvPicPr>
              <p:cNvPr id="203" name="Google Shape;203;p126"/>
              <p:cNvPicPr preferRelativeResize="0"/>
              <p:nvPr/>
            </p:nvPicPr>
            <p:blipFill rotWithShape="1">
              <a:blip r:embed="rId5">
                <a:alphaModFix/>
              </a:blip>
              <a:srcRect b="0" l="0" r="0" t="0"/>
              <a:stretch/>
            </p:blipFill>
            <p:spPr>
              <a:xfrm>
                <a:off x="2827340" y="4366018"/>
                <a:ext cx="731520" cy="731520"/>
              </a:xfrm>
              <a:prstGeom prst="rect">
                <a:avLst/>
              </a:prstGeom>
              <a:noFill/>
              <a:ln>
                <a:noFill/>
              </a:ln>
            </p:spPr>
          </p:pic>
          <p:sp>
            <p:nvSpPr>
              <p:cNvPr id="207" name="Google Shape;207;p126"/>
              <p:cNvSpPr txBox="1"/>
              <p:nvPr/>
            </p:nvSpPr>
            <p:spPr>
              <a:xfrm>
                <a:off x="2616350" y="5013200"/>
                <a:ext cx="11535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Tools</a:t>
                </a:r>
                <a:endParaRPr b="0" i="0" sz="1400" u="none" cap="none" strike="noStrike">
                  <a:solidFill>
                    <a:schemeClr val="dk1"/>
                  </a:solidFill>
                  <a:latin typeface="Space Grotesk Light"/>
                  <a:ea typeface="Space Grotesk Light"/>
                  <a:cs typeface="Space Grotesk Light"/>
                  <a:sym typeface="Space Grotesk Light"/>
                </a:endParaRPr>
              </a:p>
            </p:txBody>
          </p:sp>
        </p:grpSp>
        <p:grpSp>
          <p:nvGrpSpPr>
            <p:cNvPr id="208" name="Google Shape;208;p126"/>
            <p:cNvGrpSpPr/>
            <p:nvPr/>
          </p:nvGrpSpPr>
          <p:grpSpPr>
            <a:xfrm>
              <a:off x="9644080" y="3211150"/>
              <a:ext cx="1646100" cy="1070687"/>
              <a:chOff x="9646005" y="1070938"/>
              <a:chExt cx="1646100" cy="1070687"/>
            </a:xfrm>
          </p:grpSpPr>
          <p:sp>
            <p:nvSpPr>
              <p:cNvPr id="209" name="Google Shape;209;p126"/>
              <p:cNvSpPr txBox="1"/>
              <p:nvPr/>
            </p:nvSpPr>
            <p:spPr>
              <a:xfrm>
                <a:off x="9646005" y="1741425"/>
                <a:ext cx="1646100" cy="400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Space Grotesk Light"/>
                    <a:ea typeface="Space Grotesk Light"/>
                    <a:cs typeface="Space Grotesk Light"/>
                    <a:sym typeface="Space Grotesk Light"/>
                  </a:rPr>
                  <a:t>Outside world</a:t>
                </a:r>
                <a:endParaRPr b="0" i="0" sz="1400" u="none" cap="none" strike="noStrike">
                  <a:solidFill>
                    <a:schemeClr val="dk1"/>
                  </a:solidFill>
                  <a:latin typeface="Space Grotesk Light"/>
                  <a:ea typeface="Space Grotesk Light"/>
                  <a:cs typeface="Space Grotesk Light"/>
                  <a:sym typeface="Space Grotesk Light"/>
                </a:endParaRPr>
              </a:p>
            </p:txBody>
          </p:sp>
          <p:pic>
            <p:nvPicPr>
              <p:cNvPr id="210" name="Google Shape;210;p126"/>
              <p:cNvPicPr preferRelativeResize="0"/>
              <p:nvPr/>
            </p:nvPicPr>
            <p:blipFill rotWithShape="1">
              <a:blip r:embed="rId6">
                <a:alphaModFix/>
              </a:blip>
              <a:srcRect b="0" l="0" r="0" t="0"/>
              <a:stretch/>
            </p:blipFill>
            <p:spPr>
              <a:xfrm>
                <a:off x="10103295" y="1070938"/>
                <a:ext cx="731520" cy="731520"/>
              </a:xfrm>
              <a:prstGeom prst="rect">
                <a:avLst/>
              </a:prstGeom>
              <a:noFill/>
              <a:ln>
                <a:noFill/>
              </a:ln>
            </p:spPr>
          </p:pic>
        </p:grpSp>
        <p:cxnSp>
          <p:nvCxnSpPr>
            <p:cNvPr id="211" name="Google Shape;211;p126"/>
            <p:cNvCxnSpPr>
              <a:stCxn id="203" idx="3"/>
            </p:cNvCxnSpPr>
            <p:nvPr/>
          </p:nvCxnSpPr>
          <p:spPr>
            <a:xfrm>
              <a:off x="8370435" y="3588572"/>
              <a:ext cx="1587900" cy="0"/>
            </a:xfrm>
            <a:prstGeom prst="straightConnector1">
              <a:avLst/>
            </a:prstGeom>
            <a:noFill/>
            <a:ln cap="flat" cmpd="sng" w="28575">
              <a:solidFill>
                <a:schemeClr val="dk2"/>
              </a:solidFill>
              <a:prstDash val="solid"/>
              <a:round/>
              <a:headEnd len="med" w="med" type="triangle"/>
              <a:tailEnd len="med" w="med" type="triangle"/>
            </a:ln>
          </p:spPr>
        </p:cxnSp>
        <p:sp>
          <p:nvSpPr>
            <p:cNvPr id="212" name="Google Shape;212;p126"/>
            <p:cNvSpPr/>
            <p:nvPr/>
          </p:nvSpPr>
          <p:spPr>
            <a:xfrm>
              <a:off x="4862878" y="1436650"/>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Reasoning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213" name="Google Shape;213;p126"/>
            <p:cNvSpPr/>
            <p:nvPr/>
          </p:nvSpPr>
          <p:spPr>
            <a:xfrm>
              <a:off x="4862878" y="2326075"/>
              <a:ext cx="1519800" cy="336600"/>
            </a:xfrm>
            <a:prstGeom prst="roundRect">
              <a:avLst>
                <a:gd fmla="val 16667" name="adj"/>
              </a:avLst>
            </a:prstGeom>
            <a:solidFill>
              <a:srgbClr val="3EA9F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chemeClr val="lt1"/>
                  </a:solidFill>
                  <a:latin typeface="Space Grotesk Light"/>
                  <a:ea typeface="Space Grotesk Light"/>
                  <a:cs typeface="Space Grotesk Light"/>
                  <a:sym typeface="Space Grotesk Light"/>
                </a:rPr>
                <a:t>Planning</a:t>
              </a:r>
              <a:endParaRPr b="0" i="0" sz="1500" u="none" cap="none" strike="noStrike">
                <a:solidFill>
                  <a:schemeClr val="lt1"/>
                </a:solidFill>
                <a:latin typeface="Space Grotesk Light"/>
                <a:ea typeface="Space Grotesk Light"/>
                <a:cs typeface="Space Grotesk Light"/>
                <a:sym typeface="Space Grotesk Light"/>
              </a:endParaRPr>
            </a:p>
          </p:txBody>
        </p:sp>
        <p:sp>
          <p:nvSpPr>
            <p:cNvPr id="214" name="Google Shape;214;p126"/>
            <p:cNvSpPr/>
            <p:nvPr/>
          </p:nvSpPr>
          <p:spPr>
            <a:xfrm>
              <a:off x="5470229" y="1887525"/>
              <a:ext cx="336600" cy="336600"/>
            </a:xfrm>
            <a:prstGeom prst="mathPlus">
              <a:avLst>
                <a:gd fmla="val 23520" name="adj1"/>
              </a:avLst>
            </a:prstGeom>
            <a:solidFill>
              <a:schemeClr val="dk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Space Grotesk Light"/>
                <a:ea typeface="Space Grotesk Light"/>
                <a:cs typeface="Space Grotesk Light"/>
                <a:sym typeface="Space Grotesk Light"/>
              </a:endParaRPr>
            </a:p>
          </p:txBody>
        </p:sp>
        <p:cxnSp>
          <p:nvCxnSpPr>
            <p:cNvPr id="215" name="Google Shape;215;p126"/>
            <p:cNvCxnSpPr/>
            <p:nvPr/>
          </p:nvCxnSpPr>
          <p:spPr>
            <a:xfrm>
              <a:off x="6115575" y="2055825"/>
              <a:ext cx="1215000" cy="0"/>
            </a:xfrm>
            <a:prstGeom prst="straightConnector1">
              <a:avLst/>
            </a:prstGeom>
            <a:noFill/>
            <a:ln cap="flat" cmpd="sng" w="28575">
              <a:solidFill>
                <a:schemeClr val="dk2"/>
              </a:solidFill>
              <a:prstDash val="solid"/>
              <a:round/>
              <a:headEnd len="sm" w="sm" type="none"/>
              <a:tailEnd len="med" w="med" type="triangle"/>
            </a:ln>
          </p:spPr>
        </p:cxnSp>
        <p:cxnSp>
          <p:nvCxnSpPr>
            <p:cNvPr id="216" name="Google Shape;216;p126"/>
            <p:cNvCxnSpPr>
              <a:endCxn id="203" idx="0"/>
            </p:cNvCxnSpPr>
            <p:nvPr/>
          </p:nvCxnSpPr>
          <p:spPr>
            <a:xfrm>
              <a:off x="8004675" y="2310812"/>
              <a:ext cx="0" cy="912000"/>
            </a:xfrm>
            <a:prstGeom prst="straightConnector1">
              <a:avLst/>
            </a:prstGeom>
            <a:noFill/>
            <a:ln cap="flat" cmpd="sng" w="28575">
              <a:solidFill>
                <a:schemeClr val="dk2"/>
              </a:solidFill>
              <a:prstDash val="solid"/>
              <a:round/>
              <a:headEnd len="sm" w="sm" type="none"/>
              <a:tailEnd len="med" w="med" type="triangle"/>
            </a:ln>
          </p:spPr>
        </p:cxnSp>
        <p:sp>
          <p:nvSpPr>
            <p:cNvPr id="217" name="Google Shape;217;p126"/>
            <p:cNvSpPr/>
            <p:nvPr/>
          </p:nvSpPr>
          <p:spPr>
            <a:xfrm>
              <a:off x="1530899" y="903844"/>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Response</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18" name="Google Shape;218;p126"/>
            <p:cNvSpPr/>
            <p:nvPr/>
          </p:nvSpPr>
          <p:spPr>
            <a:xfrm>
              <a:off x="1569162" y="1624198"/>
              <a:ext cx="12975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Prompt</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19" name="Google Shape;219;p126"/>
            <p:cNvSpPr/>
            <p:nvPr/>
          </p:nvSpPr>
          <p:spPr>
            <a:xfrm>
              <a:off x="5004298" y="3182415"/>
              <a:ext cx="1519800" cy="393000"/>
            </a:xfrm>
            <a:prstGeom prst="roundRect">
              <a:avLst>
                <a:gd fmla="val 16667"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Space Grotesk Light"/>
                  <a:ea typeface="Space Grotesk Light"/>
                  <a:cs typeface="Space Grotesk Light"/>
                  <a:sym typeface="Space Grotesk Light"/>
                </a:rPr>
                <a:t>Observation</a:t>
              </a:r>
              <a:endParaRPr b="0" i="0" sz="1500" u="none" cap="none" strike="noStrike">
                <a:solidFill>
                  <a:srgbClr val="000000"/>
                </a:solidFill>
                <a:latin typeface="Space Grotesk Light"/>
                <a:ea typeface="Space Grotesk Light"/>
                <a:cs typeface="Space Grotesk Light"/>
                <a:sym typeface="Space Grotesk Light"/>
              </a:endParaRPr>
            </a:p>
          </p:txBody>
        </p:sp>
        <p:sp>
          <p:nvSpPr>
            <p:cNvPr id="220" name="Google Shape;220;p126"/>
            <p:cNvSpPr txBox="1"/>
            <p:nvPr/>
          </p:nvSpPr>
          <p:spPr>
            <a:xfrm>
              <a:off x="4308062" y="1480356"/>
              <a:ext cx="500400" cy="985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200"/>
                <a:buFont typeface="Arial"/>
                <a:buNone/>
              </a:pPr>
              <a:r>
                <a:rPr b="0" i="0" lang="en-US" sz="5200" u="none" cap="none" strike="noStrike">
                  <a:solidFill>
                    <a:schemeClr val="dk1"/>
                  </a:solidFill>
                  <a:latin typeface="Space Grotesk Light"/>
                  <a:ea typeface="Space Grotesk Light"/>
                  <a:cs typeface="Space Grotesk Light"/>
                  <a:sym typeface="Space Grotesk Light"/>
                </a:rPr>
                <a:t>{</a:t>
              </a:r>
              <a:endParaRPr b="0" i="0" sz="5200" u="none" cap="none" strike="noStrike">
                <a:solidFill>
                  <a:schemeClr val="dk1"/>
                </a:solidFill>
                <a:latin typeface="Space Grotesk Light"/>
                <a:ea typeface="Space Grotesk Light"/>
                <a:cs typeface="Space Grotesk Light"/>
                <a:sym typeface="Space Grotesk Light"/>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apr">
      <a:dk1>
        <a:srgbClr val="121C29"/>
      </a:dk1>
      <a:lt1>
        <a:srgbClr val="FCFCFC"/>
      </a:lt1>
      <a:dk2>
        <a:srgbClr val="121C29"/>
      </a:dk2>
      <a:lt2>
        <a:srgbClr val="AAAAAA"/>
      </a:lt2>
      <a:accent1>
        <a:srgbClr val="0D2192"/>
      </a:accent1>
      <a:accent2>
        <a:srgbClr val="3EA9F5"/>
      </a:accent2>
      <a:accent3>
        <a:srgbClr val="489FB5"/>
      </a:accent3>
      <a:accent4>
        <a:srgbClr val="0BDDA3"/>
      </a:accent4>
      <a:accent5>
        <a:srgbClr val="EFCA08"/>
      </a:accent5>
      <a:accent6>
        <a:srgbClr val="FF4E00"/>
      </a:accent6>
      <a:hlink>
        <a:srgbClr val="3EA9F5"/>
      </a:hlink>
      <a:folHlink>
        <a:srgbClr val="3EA9F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2023-07-25T15:46:21Z</dcterms:created>
  <dc:creator>Marc Duiker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1113265-c559-4850-9a4d-5c092dbd21ac_Enabled">
    <vt:lpwstr>true</vt:lpwstr>
  </property>
  <property fmtid="{D5CDD505-2E9C-101B-9397-08002B2CF9AE}" pid="3" name="MSIP_Label_a1113265-c559-4850-9a4d-5c092dbd21ac_SetDate">
    <vt:lpwstr>2025-05-20T13:08:52Z</vt:lpwstr>
  </property>
  <property fmtid="{D5CDD505-2E9C-101B-9397-08002B2CF9AE}" pid="4" name="MSIP_Label_a1113265-c559-4850-9a4d-5c092dbd21ac_Method">
    <vt:lpwstr>Standard</vt:lpwstr>
  </property>
  <property fmtid="{D5CDD505-2E9C-101B-9397-08002B2CF9AE}" pid="5" name="MSIP_Label_a1113265-c559-4850-9a4d-5c092dbd21ac_Name">
    <vt:lpwstr>Internal Use</vt:lpwstr>
  </property>
  <property fmtid="{D5CDD505-2E9C-101B-9397-08002B2CF9AE}" pid="6" name="MSIP_Label_a1113265-c559-4850-9a4d-5c092dbd21ac_SiteId">
    <vt:lpwstr>a6b169f1-592b-4329-8f33-8db8903003c7</vt:lpwstr>
  </property>
  <property fmtid="{D5CDD505-2E9C-101B-9397-08002B2CF9AE}" pid="7" name="MSIP_Label_a1113265-c559-4850-9a4d-5c092dbd21ac_ActionId">
    <vt:lpwstr>4fefa2e3-47f5-411d-9c51-172379710550</vt:lpwstr>
  </property>
  <property fmtid="{D5CDD505-2E9C-101B-9397-08002B2CF9AE}" pid="8" name="MSIP_Label_a1113265-c559-4850-9a4d-5c092dbd21ac_ContentBits">
    <vt:lpwstr>0</vt:lpwstr>
  </property>
  <property fmtid="{D5CDD505-2E9C-101B-9397-08002B2CF9AE}" pid="9" name="MSIP_Label_a1113265-c559-4850-9a4d-5c092dbd21ac_Tag">
    <vt:lpwstr>50, 3, 0, 1</vt:lpwstr>
  </property>
</Properties>
</file>