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</p:sldIdLst>
  <p:sldSz cy="6858000" cx="12192000"/>
  <p:notesSz cx="6858000" cy="9144000"/>
  <p:embeddedFontLst>
    <p:embeddedFont>
      <p:font typeface="Space Grotesk Light"/>
      <p:regular r:id="rId38"/>
      <p:bold r:id="rId39"/>
    </p:embeddedFont>
    <p:embeddedFont>
      <p:font typeface="Space Grotesk Medium"/>
      <p:regular r:id="rId40"/>
      <p:bold r:id="rId41"/>
    </p:embeddedFont>
    <p:embeddedFont>
      <p:font typeface="Space Grotesk"/>
      <p:regular r:id="rId42"/>
      <p:bold r:id="rId4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4" roundtripDataSignature="AMtx7mgzNzCQrU7mhF0wgAEnNc89peLn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SpaceGroteskMedium-regular.fntdata"/><Relationship Id="rId20" Type="http://schemas.openxmlformats.org/officeDocument/2006/relationships/slide" Target="slides/slide16.xml"/><Relationship Id="rId42" Type="http://schemas.openxmlformats.org/officeDocument/2006/relationships/font" Target="fonts/SpaceGrotesk-regular.fntdata"/><Relationship Id="rId41" Type="http://schemas.openxmlformats.org/officeDocument/2006/relationships/font" Target="fonts/SpaceGroteskMedium-bold.fntdata"/><Relationship Id="rId22" Type="http://schemas.openxmlformats.org/officeDocument/2006/relationships/slide" Target="slides/slide18.xml"/><Relationship Id="rId44" Type="http://customschemas.google.com/relationships/presentationmetadata" Target="metadata"/><Relationship Id="rId21" Type="http://schemas.openxmlformats.org/officeDocument/2006/relationships/slide" Target="slides/slide17.xml"/><Relationship Id="rId43" Type="http://schemas.openxmlformats.org/officeDocument/2006/relationships/font" Target="fonts/SpaceGrotesk-bold.fntdata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slide" Target="slides/slide33.xml"/><Relationship Id="rId14" Type="http://schemas.openxmlformats.org/officeDocument/2006/relationships/slide" Target="slides/slide10.xml"/><Relationship Id="rId36" Type="http://schemas.openxmlformats.org/officeDocument/2006/relationships/slide" Target="slides/slide32.xml"/><Relationship Id="rId17" Type="http://schemas.openxmlformats.org/officeDocument/2006/relationships/slide" Target="slides/slide13.xml"/><Relationship Id="rId39" Type="http://schemas.openxmlformats.org/officeDocument/2006/relationships/font" Target="fonts/SpaceGroteskLight-bold.fntdata"/><Relationship Id="rId16" Type="http://schemas.openxmlformats.org/officeDocument/2006/relationships/slide" Target="slides/slide12.xml"/><Relationship Id="rId38" Type="http://schemas.openxmlformats.org/officeDocument/2006/relationships/font" Target="fonts/SpaceGroteskLight-regular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99" name="Google Shape;99;p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7a4c1e476d_0_45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37a4c1e476d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c18a80264_0_1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7c18a80264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7a4c1e476d_0_5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2" name="Google Shape;342;g37a4c1e476d_0_5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7c18a80264_0_1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7" name="Google Shape;357;g37c18a80264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37c18a8026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7" name="Google Shape;377;g37c18a80264_0_3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7bfccee378_0_14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37bfccee378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g37bfccee378_0_21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g37bfccee378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g37c18a80264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31" name="Google Shape;431;g37c18a80264_0_4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7bb5411ce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38" name="Google Shape;438;g37bb5411ce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37b1eb3f262_1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482" name="Google Shape;482;g37b1eb3f262_1_9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8" name="Google Shape;108;p12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7a4c1e476d_0_7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14" name="Google Shape;514;g37a4c1e476d_0_7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g37a4c1e476d_0_7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51" name="Google Shape;551;g37a4c1e476d_0_7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37c000b0c4c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2" name="Google Shape;592;g37c000b0c4c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7a4c1e476d_0_60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02" name="Google Shape;602;g37a4c1e476d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37bfccee378_0_4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6" name="Google Shape;616;g37bfccee378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g37bfccee378_0_1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1" name="Google Shape;631;g37bfccee378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37c000b0c4c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639" name="Google Shape;639;g37c000b0c4c_3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6" name="Google Shape;696;p12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1" name="Shape 7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2" name="Google Shape;702;g35cd725ba4c_2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03" name="Google Shape;703;g35cd725ba4c_2_4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3" name="Shape 7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4" name="Google Shape;764;g35cd725ba4c_2_1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65" name="Google Shape;765;g35cd725ba4c_2_10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d9e00cd4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8" name="Google Shape;118;g35d9e00cd4f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33" name="Google Shape;833;p1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35cd725ba4c_2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43" name="Google Shape;843;g35cd725ba4c_2_3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5" name="Shape 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6" name="Google Shape;856;p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57" name="Google Shape;857;p7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77" name="Google Shape;877;p7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7a4c1e476d_0_9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7a4c1e476d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a4c1e476d_0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7a4c1e476d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c18a80264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37c18a80264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7a4c1e476d_0_63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0" name="Google Shape;170;g37a4c1e476d_0_6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7a4c1e476d_0_40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g37a4c1e476d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7c18a80264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5" name="Google Shape;235;g37c18a80264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empty_white">
  <p:cSld name="default_empty_whit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4" name="Google Shape;54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5" name="Google Shape;55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Space Grotesk Medium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1" name="Google Shape;61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green">
  <p:cSld name="section_green">
    <p:bg>
      <p:bgPr>
        <a:solidFill>
          <a:schemeClr val="accent4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7b1eb3f262_1_12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yellow">
  <p:cSld name="section_yellow">
    <p:bg>
      <p:bgPr>
        <a:solidFill>
          <a:schemeClr val="accent5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7b1eb3f262_1_14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eal">
  <p:cSld name="section_teal">
    <p:bg>
      <p:bgPr>
        <a:solidFill>
          <a:schemeClr val="accent3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7b1eb3f262_1_16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darkblue">
  <p:cSld name="section_darkblue">
    <p:bg>
      <p:bgPr>
        <a:solidFill>
          <a:schemeClr val="accen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b1eb3f262_1_1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7b1eb3f262_1_2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pace Grotesk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g37b1eb3f262_1_2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88" name="Google Shape;88;g37b1eb3f262_1_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g37b1eb3f262_1_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g37b1eb3f262_1_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center">
  <p:cSld name="default_cent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77"/>
          <p:cNvSpPr txBox="1"/>
          <p:nvPr>
            <p:ph type="title"/>
          </p:nvPr>
        </p:nvSpPr>
        <p:spPr>
          <a:xfrm>
            <a:off x="196754" y="166233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7b1eb3f262_1_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g37b1eb3f262_1_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g37b1eb3f262_1_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g37b1eb3f262_1_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g37b1eb3f262_1_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lightblue">
  <p:cSld name="section_lightblue">
    <p:bg>
      <p:bgPr>
        <a:solidFill>
          <a:schemeClr val="accent2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7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_left">
  <p:cSld name="default_lef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6"/>
          <p:cNvSpPr txBox="1"/>
          <p:nvPr>
            <p:ph type="title"/>
          </p:nvPr>
        </p:nvSpPr>
        <p:spPr>
          <a:xfrm>
            <a:off x="196754" y="166233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36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orange">
  <p:cSld name="section_orange">
    <p:bg>
      <p:bgPr>
        <a:solidFill>
          <a:schemeClr val="accent6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2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Space Grotesk Medium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98B"/>
              </a:buClr>
              <a:buSzPts val="2400"/>
              <a:buNone/>
              <a:defRPr sz="2400">
                <a:solidFill>
                  <a:srgbClr val="88898B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2000"/>
              <a:buNone/>
              <a:defRPr sz="2000">
                <a:solidFill>
                  <a:srgbClr val="88898B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800"/>
              <a:buNone/>
              <a:defRPr sz="1800">
                <a:solidFill>
                  <a:srgbClr val="88898B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98B"/>
              </a:buClr>
              <a:buSzPts val="1600"/>
              <a:buNone/>
              <a:defRPr sz="1600">
                <a:solidFill>
                  <a:srgbClr val="88898B"/>
                </a:solidFill>
              </a:defRPr>
            </a:lvl9pPr>
          </a:lstStyle>
          <a:p/>
        </p:txBody>
      </p:sp>
      <p:sp>
        <p:nvSpPr>
          <p:cNvPr id="23" name="Google Shape;23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8" name="Google Shape;38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Space Grotesk Medium"/>
              <a:buNone/>
              <a:defRPr b="0" i="0" sz="4400" u="none" cap="none" strike="noStrike">
                <a:solidFill>
                  <a:schemeClr val="dk1"/>
                </a:solidFill>
                <a:latin typeface="Space Grotesk Medium"/>
                <a:ea typeface="Space Grotesk Medium"/>
                <a:cs typeface="Space Grotesk Medium"/>
                <a:sym typeface="Space Grotesk Medium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8" name="Google Shape;8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9" name="Google Shape;9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/>
        </p:txBody>
      </p:sp>
      <p:sp>
        <p:nvSpPr>
          <p:cNvPr id="10" name="Google Shape;10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98B"/>
                </a:solidFill>
                <a:latin typeface="Space Grotesk"/>
                <a:ea typeface="Space Grotesk"/>
                <a:cs typeface="Space Grotesk"/>
                <a:sym typeface="Space Grotes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Relationship Id="rId4" Type="http://schemas.openxmlformats.org/officeDocument/2006/relationships/image" Target="../media/image1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20" Type="http://schemas.openxmlformats.org/officeDocument/2006/relationships/image" Target="../media/image16.png"/><Relationship Id="rId11" Type="http://schemas.openxmlformats.org/officeDocument/2006/relationships/image" Target="../media/image10.png"/><Relationship Id="rId10" Type="http://schemas.openxmlformats.org/officeDocument/2006/relationships/image" Target="../media/image14.png"/><Relationship Id="rId21" Type="http://schemas.openxmlformats.org/officeDocument/2006/relationships/image" Target="../media/image49.png"/><Relationship Id="rId13" Type="http://schemas.openxmlformats.org/officeDocument/2006/relationships/image" Target="../media/image22.png"/><Relationship Id="rId12" Type="http://schemas.openxmlformats.org/officeDocument/2006/relationships/image" Target="../media/image33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9.png"/><Relationship Id="rId4" Type="http://schemas.openxmlformats.org/officeDocument/2006/relationships/image" Target="../media/image28.png"/><Relationship Id="rId9" Type="http://schemas.openxmlformats.org/officeDocument/2006/relationships/image" Target="../media/image32.png"/><Relationship Id="rId15" Type="http://schemas.openxmlformats.org/officeDocument/2006/relationships/image" Target="../media/image13.png"/><Relationship Id="rId14" Type="http://schemas.openxmlformats.org/officeDocument/2006/relationships/image" Target="../media/image34.png"/><Relationship Id="rId17" Type="http://schemas.openxmlformats.org/officeDocument/2006/relationships/image" Target="../media/image15.png"/><Relationship Id="rId16" Type="http://schemas.openxmlformats.org/officeDocument/2006/relationships/image" Target="../media/image38.png"/><Relationship Id="rId5" Type="http://schemas.openxmlformats.org/officeDocument/2006/relationships/image" Target="../media/image21.png"/><Relationship Id="rId19" Type="http://schemas.openxmlformats.org/officeDocument/2006/relationships/image" Target="../media/image11.png"/><Relationship Id="rId6" Type="http://schemas.openxmlformats.org/officeDocument/2006/relationships/image" Target="../media/image23.png"/><Relationship Id="rId18" Type="http://schemas.openxmlformats.org/officeDocument/2006/relationships/image" Target="../media/image37.png"/><Relationship Id="rId7" Type="http://schemas.openxmlformats.org/officeDocument/2006/relationships/image" Target="../media/image12.png"/><Relationship Id="rId8" Type="http://schemas.openxmlformats.org/officeDocument/2006/relationships/image" Target="../media/image39.png"/></Relationships>
</file>

<file path=ppt/slides/_rels/slide19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2.png"/><Relationship Id="rId13" Type="http://schemas.openxmlformats.org/officeDocument/2006/relationships/image" Target="../media/image3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39.png"/><Relationship Id="rId15" Type="http://schemas.openxmlformats.org/officeDocument/2006/relationships/image" Target="../media/image49.png"/><Relationship Id="rId1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/Relationships>
</file>

<file path=ppt/slides/_rels/slide20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2.png"/><Relationship Id="rId13" Type="http://schemas.openxmlformats.org/officeDocument/2006/relationships/image" Target="../media/image3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39.png"/><Relationship Id="rId15" Type="http://schemas.openxmlformats.org/officeDocument/2006/relationships/image" Target="../media/image49.png"/><Relationship Id="rId1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image" Target="../media/image14.png"/><Relationship Id="rId10" Type="http://schemas.openxmlformats.org/officeDocument/2006/relationships/image" Target="../media/image32.png"/><Relationship Id="rId13" Type="http://schemas.openxmlformats.org/officeDocument/2006/relationships/image" Target="../media/image33.png"/><Relationship Id="rId1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Relationship Id="rId4" Type="http://schemas.openxmlformats.org/officeDocument/2006/relationships/image" Target="../media/image19.png"/><Relationship Id="rId9" Type="http://schemas.openxmlformats.org/officeDocument/2006/relationships/image" Target="../media/image39.png"/><Relationship Id="rId15" Type="http://schemas.openxmlformats.org/officeDocument/2006/relationships/image" Target="../media/image49.png"/><Relationship Id="rId14" Type="http://schemas.openxmlformats.org/officeDocument/2006/relationships/image" Target="../media/image11.png"/><Relationship Id="rId5" Type="http://schemas.openxmlformats.org/officeDocument/2006/relationships/image" Target="../media/image28.png"/><Relationship Id="rId6" Type="http://schemas.openxmlformats.org/officeDocument/2006/relationships/image" Target="../media/image21.png"/><Relationship Id="rId7" Type="http://schemas.openxmlformats.org/officeDocument/2006/relationships/image" Target="../media/image23.png"/><Relationship Id="rId8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7.png"/><Relationship Id="rId4" Type="http://schemas.openxmlformats.org/officeDocument/2006/relationships/image" Target="../media/image45.png"/><Relationship Id="rId5" Type="http://schemas.openxmlformats.org/officeDocument/2006/relationships/image" Target="../media/image47.png"/><Relationship Id="rId6" Type="http://schemas.openxmlformats.org/officeDocument/2006/relationships/image" Target="../media/image4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dapr.github.io/dapr-agents/" TargetMode="External"/><Relationship Id="rId4" Type="http://schemas.openxmlformats.org/officeDocument/2006/relationships/image" Target="../media/image6.png"/></Relationships>
</file>

<file path=ppt/slides/_rels/slide28.xml.rels><?xml version="1.0" encoding="UTF-8" standalone="yes"?><Relationships xmlns="http://schemas.openxmlformats.org/package/2006/relationships"><Relationship Id="rId10" Type="http://schemas.openxmlformats.org/officeDocument/2006/relationships/image" Target="../media/image4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Relationship Id="rId5" Type="http://schemas.openxmlformats.org/officeDocument/2006/relationships/image" Target="../media/image45.png"/><Relationship Id="rId6" Type="http://schemas.openxmlformats.org/officeDocument/2006/relationships/image" Target="../media/image62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29.xml.rels><?xml version="1.0" encoding="UTF-8" standalone="yes"?><Relationships xmlns="http://schemas.openxmlformats.org/package/2006/relationships"><Relationship Id="rId11" Type="http://schemas.openxmlformats.org/officeDocument/2006/relationships/image" Target="../media/image76.png"/><Relationship Id="rId10" Type="http://schemas.openxmlformats.org/officeDocument/2006/relationships/image" Target="../media/image4.png"/><Relationship Id="rId13" Type="http://schemas.openxmlformats.org/officeDocument/2006/relationships/image" Target="../media/image68.png"/><Relationship Id="rId12" Type="http://schemas.openxmlformats.org/officeDocument/2006/relationships/image" Target="../media/image69.png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44.png"/><Relationship Id="rId4" Type="http://schemas.openxmlformats.org/officeDocument/2006/relationships/image" Target="../media/image37.png"/><Relationship Id="rId9" Type="http://schemas.openxmlformats.org/officeDocument/2006/relationships/image" Target="../media/image47.png"/><Relationship Id="rId5" Type="http://schemas.openxmlformats.org/officeDocument/2006/relationships/image" Target="../media/image45.png"/><Relationship Id="rId6" Type="http://schemas.openxmlformats.org/officeDocument/2006/relationships/image" Target="../media/image62.png"/><Relationship Id="rId7" Type="http://schemas.openxmlformats.org/officeDocument/2006/relationships/image" Target="../media/image58.png"/><Relationship Id="rId8" Type="http://schemas.openxmlformats.org/officeDocument/2006/relationships/image" Target="../media/image5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67.png"/><Relationship Id="rId4" Type="http://schemas.openxmlformats.org/officeDocument/2006/relationships/image" Target="../media/image70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github.com/Dzvezdana/pydata_workshop_september2025" TargetMode="External"/><Relationship Id="rId4" Type="http://schemas.openxmlformats.org/officeDocument/2006/relationships/image" Target="../media/image77.png"/><Relationship Id="rId5" Type="http://schemas.openxmlformats.org/officeDocument/2006/relationships/image" Target="../media/image65.png"/><Relationship Id="rId6" Type="http://schemas.openxmlformats.org/officeDocument/2006/relationships/image" Target="../media/image60.png"/></Relationships>
</file>

<file path=ppt/slides/_rels/slide32.xml.rels><?xml version="1.0" encoding="UTF-8" standalone="yes"?><Relationships xmlns="http://schemas.openxmlformats.org/package/2006/relationships"><Relationship Id="rId11" Type="http://schemas.openxmlformats.org/officeDocument/2006/relationships/hyperlink" Target="https://bit.ly/dapr-youtube" TargetMode="External"/><Relationship Id="rId10" Type="http://schemas.openxmlformats.org/officeDocument/2006/relationships/hyperlink" Target="https://dapr.io/" TargetMode="External"/><Relationship Id="rId13" Type="http://schemas.openxmlformats.org/officeDocument/2006/relationships/hyperlink" Target="https://bit.ly/dapr-discord" TargetMode="External"/><Relationship Id="rId12" Type="http://schemas.openxmlformats.org/officeDocument/2006/relationships/hyperlink" Target="https://bit.ly/dapr-quickstarts" TargetMode="External"/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71.png"/><Relationship Id="rId4" Type="http://schemas.openxmlformats.org/officeDocument/2006/relationships/hyperlink" Target="https://dapr.io/" TargetMode="External"/><Relationship Id="rId9" Type="http://schemas.openxmlformats.org/officeDocument/2006/relationships/image" Target="../media/image63.png"/><Relationship Id="rId15" Type="http://schemas.openxmlformats.org/officeDocument/2006/relationships/hyperlink" Target="https://twitter.com/daprdev" TargetMode="External"/><Relationship Id="rId14" Type="http://schemas.openxmlformats.org/officeDocument/2006/relationships/hyperlink" Target="https://twitter.com/daprdev" TargetMode="External"/><Relationship Id="rId16" Type="http://schemas.openxmlformats.org/officeDocument/2006/relationships/image" Target="../media/image78.png"/><Relationship Id="rId5" Type="http://schemas.openxmlformats.org/officeDocument/2006/relationships/image" Target="../media/image74.png"/><Relationship Id="rId6" Type="http://schemas.openxmlformats.org/officeDocument/2006/relationships/image" Target="../media/image75.png"/><Relationship Id="rId7" Type="http://schemas.openxmlformats.org/officeDocument/2006/relationships/image" Target="../media/image66.png"/><Relationship Id="rId8" Type="http://schemas.openxmlformats.org/officeDocument/2006/relationships/image" Target="../media/image7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64.png"/><Relationship Id="rId4" Type="http://schemas.openxmlformats.org/officeDocument/2006/relationships/hyperlink" Target="https://bit.ly/dapr-supporter" TargetMode="External"/><Relationship Id="rId5" Type="http://schemas.openxmlformats.org/officeDocument/2006/relationships/image" Target="../media/image7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2.png"/><Relationship Id="rId5" Type="http://schemas.openxmlformats.org/officeDocument/2006/relationships/image" Target="../media/image1.png"/><Relationship Id="rId6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white and blue hexagons&#10;&#10;Description automatically generated" id="101" name="Google Shape;101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34" y="0"/>
            <a:ext cx="12178332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700260" y="470088"/>
            <a:ext cx="2030074" cy="2030074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30"/>
          <p:cNvSpPr txBox="1"/>
          <p:nvPr/>
        </p:nvSpPr>
        <p:spPr>
          <a:xfrm>
            <a:off x="722631" y="977294"/>
            <a:ext cx="6021069" cy="101562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0"/>
              <a:buFont typeface="Arial"/>
              <a:buNone/>
            </a:pPr>
            <a:r>
              <a:rPr b="1" i="0" lang="en-US" sz="6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in Action</a:t>
            </a:r>
            <a:endParaRPr b="1" i="0" sz="6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4" name="Google Shape;104;p30"/>
          <p:cNvSpPr txBox="1"/>
          <p:nvPr/>
        </p:nvSpPr>
        <p:spPr>
          <a:xfrm>
            <a:off x="722625" y="2228675"/>
            <a:ext cx="7534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3600">
                <a:latin typeface="Space Grotesk"/>
                <a:ea typeface="Space Grotesk"/>
                <a:cs typeface="Space Grotesk"/>
                <a:sym typeface="Space Grotesk"/>
              </a:rPr>
              <a:t>Event-Driven </a:t>
            </a:r>
            <a:r>
              <a:rPr lang="en-US" sz="3600">
                <a:solidFill>
                  <a:srgbClr val="0B84DA"/>
                </a:solidFill>
                <a:latin typeface="Space Grotesk"/>
                <a:ea typeface="Space Grotesk"/>
                <a:cs typeface="Space Grotesk"/>
                <a:sym typeface="Space Grotesk"/>
              </a:rPr>
              <a:t>AI Agents</a:t>
            </a:r>
            <a:r>
              <a:rPr lang="en-US" sz="3600">
                <a:latin typeface="Space Grotesk"/>
                <a:ea typeface="Space Grotesk"/>
                <a:cs typeface="Space Grotesk"/>
                <a:sym typeface="Space Grotesk"/>
              </a:rPr>
              <a:t> with Dapr</a:t>
            </a:r>
            <a:endParaRPr sz="3600">
              <a:solidFill>
                <a:srgbClr val="0B84D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05" name="Google Shape;105;p30"/>
          <p:cNvSpPr txBox="1"/>
          <p:nvPr/>
        </p:nvSpPr>
        <p:spPr>
          <a:xfrm>
            <a:off x="722631" y="3810654"/>
            <a:ext cx="8297400" cy="200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Dana Arsovska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Community Manager @Dapr</a:t>
            </a:r>
            <a:endParaRPr sz="2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>
                <a:latin typeface="Space Grotesk"/>
                <a:ea typeface="Space Grotesk"/>
                <a:cs typeface="Space Grotesk"/>
                <a:sym typeface="Space Grotesk"/>
              </a:rPr>
              <a:t>Marc Duiker</a:t>
            </a:r>
            <a:endParaRPr sz="2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Community Manager @Dapr</a:t>
            </a:r>
            <a:endParaRPr b="0"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a4c1e476d_0_45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AI Agents</a:t>
            </a:r>
            <a:endParaRPr/>
          </a:p>
        </p:txBody>
      </p:sp>
      <p:sp>
        <p:nvSpPr>
          <p:cNvPr id="275" name="Google Shape;275;g37a4c1e476d_0_452"/>
          <p:cNvSpPr txBox="1"/>
          <p:nvPr/>
        </p:nvSpPr>
        <p:spPr>
          <a:xfrm>
            <a:off x="5419432" y="2024783"/>
            <a:ext cx="5875200" cy="418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Systems where LLMs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dynamically direct their own processes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and tool usage, maintaining control over how they accomplish tasks*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O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pen-ended problems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Less reliable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6" name="Google Shape;276;g37a4c1e476d_0_452"/>
          <p:cNvGrpSpPr/>
          <p:nvPr/>
        </p:nvGrpSpPr>
        <p:grpSpPr>
          <a:xfrm>
            <a:off x="66455" y="2292000"/>
            <a:ext cx="5231686" cy="2382721"/>
            <a:chOff x="341188" y="460550"/>
            <a:chExt cx="8856757" cy="4033725"/>
          </a:xfrm>
        </p:grpSpPr>
        <p:grpSp>
          <p:nvGrpSpPr>
            <p:cNvPr id="277" name="Google Shape;277;g37a4c1e476d_0_452"/>
            <p:cNvGrpSpPr/>
            <p:nvPr/>
          </p:nvGrpSpPr>
          <p:grpSpPr>
            <a:xfrm>
              <a:off x="2977875" y="460550"/>
              <a:ext cx="6220070" cy="4033725"/>
              <a:chOff x="2850905" y="1008031"/>
              <a:chExt cx="6409800" cy="4033725"/>
            </a:xfrm>
          </p:grpSpPr>
          <p:sp>
            <p:nvSpPr>
              <p:cNvPr id="278" name="Google Shape;278;g37a4c1e476d_0_452"/>
              <p:cNvSpPr/>
              <p:nvPr/>
            </p:nvSpPr>
            <p:spPr>
              <a:xfrm>
                <a:off x="2850905" y="1250956"/>
                <a:ext cx="6409800" cy="3790800"/>
              </a:xfrm>
              <a:prstGeom prst="roundRect">
                <a:avLst>
                  <a:gd fmla="val 9828" name="adj"/>
                </a:avLst>
              </a:prstGeom>
              <a:solidFill>
                <a:schemeClr val="lt1"/>
              </a:solidFill>
              <a:ln cap="flat" cmpd="sng" w="112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t/>
                </a:r>
                <a:endParaRPr b="0" i="0" sz="827" u="none" cap="none" strike="noStrike">
                  <a:solidFill>
                    <a:srgbClr val="000000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endParaRPr>
              </a:p>
            </p:txBody>
          </p:sp>
          <p:sp>
            <p:nvSpPr>
              <p:cNvPr id="279" name="Google Shape;279;g37a4c1e476d_0_452"/>
              <p:cNvSpPr/>
              <p:nvPr/>
            </p:nvSpPr>
            <p:spPr>
              <a:xfrm>
                <a:off x="3933624" y="1008031"/>
                <a:ext cx="1723200" cy="3930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86"/>
                  <a:buFont typeface="Arial"/>
                  <a:buNone/>
                </a:pPr>
                <a:r>
                  <a:rPr b="1" i="0" lang="en-US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AI Agent</a:t>
                </a:r>
                <a:endParaRPr b="1" i="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80" name="Google Shape;280;g37a4c1e476d_0_452"/>
            <p:cNvGrpSpPr/>
            <p:nvPr/>
          </p:nvGrpSpPr>
          <p:grpSpPr>
            <a:xfrm>
              <a:off x="341188" y="1679687"/>
              <a:ext cx="1153500" cy="1204920"/>
              <a:chOff x="798388" y="1451849"/>
              <a:chExt cx="1153500" cy="1204920"/>
            </a:xfrm>
          </p:grpSpPr>
          <p:pic>
            <p:nvPicPr>
              <p:cNvPr id="281" name="Google Shape;281;g37a4c1e476d_0_45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2" name="Google Shape;282;g37a4c1e476d_0_452"/>
              <p:cNvSpPr txBox="1"/>
              <p:nvPr/>
            </p:nvSpPr>
            <p:spPr>
              <a:xfrm>
                <a:off x="798388" y="2107169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83" name="Google Shape;283;g37a4c1e476d_0_452"/>
            <p:cNvCxnSpPr>
              <a:stCxn id="281" idx="3"/>
              <a:endCxn id="284" idx="1"/>
            </p:cNvCxnSpPr>
            <p:nvPr/>
          </p:nvCxnSpPr>
          <p:spPr>
            <a:xfrm>
              <a:off x="1283697" y="2045447"/>
              <a:ext cx="22863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85" name="Google Shape;285;g37a4c1e476d_0_452"/>
            <p:cNvGrpSpPr/>
            <p:nvPr/>
          </p:nvGrpSpPr>
          <p:grpSpPr>
            <a:xfrm>
              <a:off x="3358875" y="1679673"/>
              <a:ext cx="1153500" cy="1204938"/>
              <a:chOff x="6155763" y="1644156"/>
              <a:chExt cx="1153500" cy="1204938"/>
            </a:xfrm>
          </p:grpSpPr>
          <p:pic>
            <p:nvPicPr>
              <p:cNvPr id="284" name="Google Shape;284;g37a4c1e476d_0_452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66752" y="164415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86" name="Google Shape;286;g37a4c1e476d_0_452"/>
              <p:cNvSpPr txBox="1"/>
              <p:nvPr/>
            </p:nvSpPr>
            <p:spPr>
              <a:xfrm>
                <a:off x="6155763" y="2299494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87" name="Google Shape;287;g37a4c1e476d_0_452"/>
            <p:cNvCxnSpPr>
              <a:stCxn id="288" idx="1"/>
              <a:endCxn id="286" idx="2"/>
            </p:cNvCxnSpPr>
            <p:nvPr/>
          </p:nvCxnSpPr>
          <p:spPr>
            <a:xfrm rot="10800000">
              <a:off x="3935746" y="2884590"/>
              <a:ext cx="3786000" cy="667500"/>
            </a:xfrm>
            <a:prstGeom prst="bentConnector2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89" name="Google Shape;289;g37a4c1e476d_0_452"/>
            <p:cNvSpPr/>
            <p:nvPr/>
          </p:nvSpPr>
          <p:spPr>
            <a:xfrm>
              <a:off x="7427941" y="1769590"/>
              <a:ext cx="12975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Action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290" name="Google Shape;290;g37a4c1e476d_0_452"/>
            <p:cNvCxnSpPr>
              <a:stCxn id="284" idx="0"/>
              <a:endCxn id="281" idx="0"/>
            </p:cNvCxnSpPr>
            <p:nvPr/>
          </p:nvCxnSpPr>
          <p:spPr>
            <a:xfrm rot="5400000">
              <a:off x="2426324" y="171273"/>
              <a:ext cx="900" cy="3017700"/>
            </a:xfrm>
            <a:prstGeom prst="bentConnector3">
              <a:avLst>
                <a:gd fmla="val -39687500" name="adj1"/>
              </a:avLst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291" name="Google Shape;291;g37a4c1e476d_0_452"/>
            <p:cNvGrpSpPr/>
            <p:nvPr/>
          </p:nvGrpSpPr>
          <p:grpSpPr>
            <a:xfrm>
              <a:off x="7527297" y="3186330"/>
              <a:ext cx="1153500" cy="1233264"/>
              <a:chOff x="2715722" y="4329536"/>
              <a:chExt cx="1153500" cy="1233264"/>
            </a:xfrm>
          </p:grpSpPr>
          <p:pic>
            <p:nvPicPr>
              <p:cNvPr id="288" name="Google Shape;288;g37a4c1e476d_0_452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10171" y="432953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92" name="Google Shape;292;g37a4c1e476d_0_452"/>
              <p:cNvSpPr txBox="1"/>
              <p:nvPr/>
            </p:nvSpPr>
            <p:spPr>
              <a:xfrm>
                <a:off x="2715722" y="5013200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Tools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293" name="Google Shape;293;g37a4c1e476d_0_452"/>
            <p:cNvSpPr/>
            <p:nvPr/>
          </p:nvSpPr>
          <p:spPr>
            <a:xfrm>
              <a:off x="4862891" y="1105717"/>
              <a:ext cx="19407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Reasoning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4" name="Google Shape;294;g37a4c1e476d_0_452"/>
            <p:cNvSpPr/>
            <p:nvPr/>
          </p:nvSpPr>
          <p:spPr>
            <a:xfrm>
              <a:off x="4862891" y="2326091"/>
              <a:ext cx="18873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Planning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5" name="Google Shape;295;g37a4c1e476d_0_452"/>
            <p:cNvSpPr/>
            <p:nvPr/>
          </p:nvSpPr>
          <p:spPr>
            <a:xfrm>
              <a:off x="5470229" y="1887525"/>
              <a:ext cx="336600" cy="3366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7"/>
                <a:buFont typeface="Arial"/>
                <a:buNone/>
              </a:pPr>
              <a:r>
                <a:t/>
              </a:r>
              <a:endParaRPr b="0" i="0" sz="827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cxnSp>
          <p:nvCxnSpPr>
            <p:cNvPr id="296" name="Google Shape;296;g37a4c1e476d_0_452"/>
            <p:cNvCxnSpPr/>
            <p:nvPr/>
          </p:nvCxnSpPr>
          <p:spPr>
            <a:xfrm>
              <a:off x="6115575" y="2055825"/>
              <a:ext cx="12150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297" name="Google Shape;297;g37a4c1e476d_0_452"/>
            <p:cNvCxnSpPr/>
            <p:nvPr/>
          </p:nvCxnSpPr>
          <p:spPr>
            <a:xfrm>
              <a:off x="8076691" y="2470225"/>
              <a:ext cx="10800" cy="74910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98" name="Google Shape;298;g37a4c1e476d_0_452"/>
            <p:cNvSpPr/>
            <p:nvPr/>
          </p:nvSpPr>
          <p:spPr>
            <a:xfrm>
              <a:off x="1283706" y="903838"/>
              <a:ext cx="16722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Response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99" name="Google Shape;299;g37a4c1e476d_0_452"/>
            <p:cNvSpPr/>
            <p:nvPr/>
          </p:nvSpPr>
          <p:spPr>
            <a:xfrm>
              <a:off x="1283696" y="1619437"/>
              <a:ext cx="12975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0" name="Google Shape;300;g37a4c1e476d_0_452"/>
            <p:cNvSpPr/>
            <p:nvPr/>
          </p:nvSpPr>
          <p:spPr>
            <a:xfrm>
              <a:off x="4683866" y="3182405"/>
              <a:ext cx="2119800" cy="358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Observation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01" name="Google Shape;301;g37a4c1e476d_0_452"/>
            <p:cNvSpPr txBox="1"/>
            <p:nvPr/>
          </p:nvSpPr>
          <p:spPr>
            <a:xfrm>
              <a:off x="4308062" y="1480356"/>
              <a:ext cx="500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25" lIns="54025" spcFirstLastPara="1" rIns="54025" wrap="square" tIns="54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72"/>
                <a:buFont typeface="Arial"/>
                <a:buNone/>
              </a:pPr>
              <a:r>
                <a:rPr b="0" i="0" lang="en-US" sz="3071" u="none" cap="none" strike="noStrike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{</a:t>
              </a:r>
              <a:endParaRPr b="0" i="0" sz="3071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sp>
        <p:nvSpPr>
          <p:cNvPr id="302" name="Google Shape;302;g37a4c1e476d_0_452"/>
          <p:cNvSpPr txBox="1"/>
          <p:nvPr/>
        </p:nvSpPr>
        <p:spPr>
          <a:xfrm>
            <a:off x="454750" y="6413050"/>
            <a:ext cx="10874100" cy="2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*Anthropic - Building effective agents: https://www.anthropic.com/engineering/building-effective-agents</a:t>
            </a:r>
            <a:endParaRPr b="0" i="0" sz="10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c18a80264_0_147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AI Agents</a:t>
            </a:r>
            <a:endParaRPr/>
          </a:p>
        </p:txBody>
      </p:sp>
      <p:grpSp>
        <p:nvGrpSpPr>
          <p:cNvPr id="308" name="Google Shape;308;g37c18a80264_0_147"/>
          <p:cNvGrpSpPr/>
          <p:nvPr/>
        </p:nvGrpSpPr>
        <p:grpSpPr>
          <a:xfrm>
            <a:off x="66455" y="2292000"/>
            <a:ext cx="5231686" cy="2382721"/>
            <a:chOff x="341188" y="460550"/>
            <a:chExt cx="8856757" cy="4033725"/>
          </a:xfrm>
        </p:grpSpPr>
        <p:grpSp>
          <p:nvGrpSpPr>
            <p:cNvPr id="309" name="Google Shape;309;g37c18a80264_0_147"/>
            <p:cNvGrpSpPr/>
            <p:nvPr/>
          </p:nvGrpSpPr>
          <p:grpSpPr>
            <a:xfrm>
              <a:off x="2977875" y="460550"/>
              <a:ext cx="6220070" cy="4033725"/>
              <a:chOff x="2850905" y="1008031"/>
              <a:chExt cx="6409800" cy="4033725"/>
            </a:xfrm>
          </p:grpSpPr>
          <p:sp>
            <p:nvSpPr>
              <p:cNvPr id="310" name="Google Shape;310;g37c18a80264_0_147"/>
              <p:cNvSpPr/>
              <p:nvPr/>
            </p:nvSpPr>
            <p:spPr>
              <a:xfrm>
                <a:off x="2850905" y="1250956"/>
                <a:ext cx="6409800" cy="3790800"/>
              </a:xfrm>
              <a:prstGeom prst="roundRect">
                <a:avLst>
                  <a:gd fmla="val 9828" name="adj"/>
                </a:avLst>
              </a:prstGeom>
              <a:solidFill>
                <a:schemeClr val="lt1"/>
              </a:solidFill>
              <a:ln cap="flat" cmpd="sng" w="11275">
                <a:solidFill>
                  <a:schemeClr val="dk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t/>
                </a:r>
                <a:endParaRPr b="0" i="0" sz="827" u="none" cap="none" strike="noStrike">
                  <a:solidFill>
                    <a:srgbClr val="000000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endParaRPr>
              </a:p>
            </p:txBody>
          </p:sp>
          <p:sp>
            <p:nvSpPr>
              <p:cNvPr id="311" name="Google Shape;311;g37c18a80264_0_147"/>
              <p:cNvSpPr/>
              <p:nvPr/>
            </p:nvSpPr>
            <p:spPr>
              <a:xfrm>
                <a:off x="3933624" y="1008031"/>
                <a:ext cx="1723200" cy="393000"/>
              </a:xfrm>
              <a:prstGeom prst="roundRect">
                <a:avLst>
                  <a:gd fmla="val 16667" name="adj"/>
                </a:avLst>
              </a:prstGeom>
              <a:solidFill>
                <a:schemeClr val="lt1"/>
              </a:solidFill>
              <a:ln>
                <a:noFill/>
              </a:ln>
            </p:spPr>
            <p:txBody>
              <a:bodyPr anchorCtr="0" anchor="ctr" bIns="54025" lIns="54025" spcFirstLastPara="1" rIns="54025" wrap="square" tIns="540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86"/>
                  <a:buFont typeface="Arial"/>
                  <a:buNone/>
                </a:pPr>
                <a:r>
                  <a:rPr b="1" i="0" lang="en-US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AI Agent</a:t>
                </a:r>
                <a:endParaRPr b="1" i="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312" name="Google Shape;312;g37c18a80264_0_147"/>
            <p:cNvGrpSpPr/>
            <p:nvPr/>
          </p:nvGrpSpPr>
          <p:grpSpPr>
            <a:xfrm>
              <a:off x="341188" y="1679687"/>
              <a:ext cx="1153500" cy="1204920"/>
              <a:chOff x="798388" y="1451849"/>
              <a:chExt cx="1153500" cy="1204920"/>
            </a:xfrm>
          </p:grpSpPr>
          <p:pic>
            <p:nvPicPr>
              <p:cNvPr id="313" name="Google Shape;313;g37c18a80264_0_14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4" name="Google Shape;314;g37c18a80264_0_147"/>
              <p:cNvSpPr txBox="1"/>
              <p:nvPr/>
            </p:nvSpPr>
            <p:spPr>
              <a:xfrm>
                <a:off x="798388" y="2107169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315" name="Google Shape;315;g37c18a80264_0_147"/>
            <p:cNvCxnSpPr>
              <a:stCxn id="313" idx="3"/>
              <a:endCxn id="316" idx="1"/>
            </p:cNvCxnSpPr>
            <p:nvPr/>
          </p:nvCxnSpPr>
          <p:spPr>
            <a:xfrm>
              <a:off x="1283697" y="2045447"/>
              <a:ext cx="22863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317" name="Google Shape;317;g37c18a80264_0_147"/>
            <p:cNvGrpSpPr/>
            <p:nvPr/>
          </p:nvGrpSpPr>
          <p:grpSpPr>
            <a:xfrm>
              <a:off x="3358875" y="1679673"/>
              <a:ext cx="1153500" cy="1204938"/>
              <a:chOff x="6155763" y="1644156"/>
              <a:chExt cx="1153500" cy="1204938"/>
            </a:xfrm>
          </p:grpSpPr>
          <p:pic>
            <p:nvPicPr>
              <p:cNvPr id="316" name="Google Shape;316;g37c18a80264_0_14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6366752" y="164415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g37c18a80264_0_147"/>
              <p:cNvSpPr txBox="1"/>
              <p:nvPr/>
            </p:nvSpPr>
            <p:spPr>
              <a:xfrm>
                <a:off x="6155763" y="2299494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319" name="Google Shape;319;g37c18a80264_0_147"/>
            <p:cNvCxnSpPr>
              <a:stCxn id="320" idx="1"/>
              <a:endCxn id="318" idx="2"/>
            </p:cNvCxnSpPr>
            <p:nvPr/>
          </p:nvCxnSpPr>
          <p:spPr>
            <a:xfrm rot="10800000">
              <a:off x="3935746" y="2884590"/>
              <a:ext cx="3786000" cy="667500"/>
            </a:xfrm>
            <a:prstGeom prst="bentConnector2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21" name="Google Shape;321;g37c18a80264_0_147"/>
            <p:cNvSpPr/>
            <p:nvPr/>
          </p:nvSpPr>
          <p:spPr>
            <a:xfrm>
              <a:off x="7427941" y="1769590"/>
              <a:ext cx="12975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Action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322" name="Google Shape;322;g37c18a80264_0_147"/>
            <p:cNvCxnSpPr>
              <a:stCxn id="316" idx="0"/>
              <a:endCxn id="313" idx="0"/>
            </p:cNvCxnSpPr>
            <p:nvPr/>
          </p:nvCxnSpPr>
          <p:spPr>
            <a:xfrm rot="5400000">
              <a:off x="2426324" y="171273"/>
              <a:ext cx="900" cy="3017700"/>
            </a:xfrm>
            <a:prstGeom prst="bentConnector3">
              <a:avLst>
                <a:gd fmla="val -39687500" name="adj1"/>
              </a:avLst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grpSp>
          <p:nvGrpSpPr>
            <p:cNvPr id="323" name="Google Shape;323;g37c18a80264_0_147"/>
            <p:cNvGrpSpPr/>
            <p:nvPr/>
          </p:nvGrpSpPr>
          <p:grpSpPr>
            <a:xfrm>
              <a:off x="7527297" y="3186330"/>
              <a:ext cx="1153500" cy="1233264"/>
              <a:chOff x="2715722" y="4329536"/>
              <a:chExt cx="1153500" cy="1233264"/>
            </a:xfrm>
          </p:grpSpPr>
          <p:pic>
            <p:nvPicPr>
              <p:cNvPr id="320" name="Google Shape;320;g37c18a80264_0_147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>
                <a:off x="2910171" y="4329536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4" name="Google Shape;324;g37c18a80264_0_147"/>
              <p:cNvSpPr txBox="1"/>
              <p:nvPr/>
            </p:nvSpPr>
            <p:spPr>
              <a:xfrm>
                <a:off x="2715722" y="5013200"/>
                <a:ext cx="1153500" cy="549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54025" lIns="54025" spcFirstLastPara="1" rIns="54025" wrap="square" tIns="54025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827"/>
                  <a:buFont typeface="Arial"/>
                  <a:buNone/>
                </a:pPr>
                <a:r>
                  <a:rPr b="1" i="0" lang="en-US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Tools</a:t>
                </a:r>
                <a:endParaRPr b="1" i="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325" name="Google Shape;325;g37c18a80264_0_147"/>
            <p:cNvSpPr/>
            <p:nvPr/>
          </p:nvSpPr>
          <p:spPr>
            <a:xfrm>
              <a:off x="4862891" y="1105717"/>
              <a:ext cx="19407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Reasoning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26" name="Google Shape;326;g37c18a80264_0_147"/>
            <p:cNvSpPr/>
            <p:nvPr/>
          </p:nvSpPr>
          <p:spPr>
            <a:xfrm>
              <a:off x="4862891" y="2326091"/>
              <a:ext cx="1887300" cy="6675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127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Planning</a:t>
              </a:r>
              <a:endParaRPr b="1" i="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27" name="Google Shape;327;g37c18a80264_0_147"/>
            <p:cNvSpPr/>
            <p:nvPr/>
          </p:nvSpPr>
          <p:spPr>
            <a:xfrm>
              <a:off x="5470229" y="1887525"/>
              <a:ext cx="336600" cy="336600"/>
            </a:xfrm>
            <a:prstGeom prst="mathPlus">
              <a:avLst>
                <a:gd fmla="val 23520" name="adj1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27"/>
                <a:buFont typeface="Arial"/>
                <a:buNone/>
              </a:pPr>
              <a:r>
                <a:t/>
              </a:r>
              <a:endParaRPr b="0" i="0" sz="827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  <p:cxnSp>
          <p:nvCxnSpPr>
            <p:cNvPr id="328" name="Google Shape;328;g37c18a80264_0_147"/>
            <p:cNvCxnSpPr/>
            <p:nvPr/>
          </p:nvCxnSpPr>
          <p:spPr>
            <a:xfrm>
              <a:off x="6115575" y="2055825"/>
              <a:ext cx="1215000" cy="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cxnSp>
          <p:nvCxnSpPr>
            <p:cNvPr id="329" name="Google Shape;329;g37c18a80264_0_147"/>
            <p:cNvCxnSpPr/>
            <p:nvPr/>
          </p:nvCxnSpPr>
          <p:spPr>
            <a:xfrm>
              <a:off x="8076691" y="2470225"/>
              <a:ext cx="10800" cy="749100"/>
            </a:xfrm>
            <a:prstGeom prst="straightConnector1">
              <a:avLst/>
            </a:prstGeom>
            <a:noFill/>
            <a:ln cap="flat" cmpd="sng" w="168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330" name="Google Shape;330;g37c18a80264_0_147"/>
            <p:cNvSpPr/>
            <p:nvPr/>
          </p:nvSpPr>
          <p:spPr>
            <a:xfrm>
              <a:off x="1283706" y="903838"/>
              <a:ext cx="16722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Response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1" name="Google Shape;331;g37c18a80264_0_147"/>
            <p:cNvSpPr/>
            <p:nvPr/>
          </p:nvSpPr>
          <p:spPr>
            <a:xfrm>
              <a:off x="1283696" y="1619437"/>
              <a:ext cx="1297500" cy="393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2" name="Google Shape;332;g37c18a80264_0_147"/>
            <p:cNvSpPr/>
            <p:nvPr/>
          </p:nvSpPr>
          <p:spPr>
            <a:xfrm>
              <a:off x="4683866" y="3182405"/>
              <a:ext cx="2119800" cy="3582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4025" lIns="54025" spcFirstLastPara="1" rIns="54025" wrap="square" tIns="540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886"/>
                <a:buFont typeface="Arial"/>
                <a:buNone/>
              </a:pPr>
              <a:r>
                <a:rPr b="1" i="0" lang="en-US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Observation</a:t>
              </a:r>
              <a:endParaRPr b="1" i="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3" name="Google Shape;333;g37c18a80264_0_147"/>
            <p:cNvSpPr txBox="1"/>
            <p:nvPr/>
          </p:nvSpPr>
          <p:spPr>
            <a:xfrm>
              <a:off x="4308062" y="1480356"/>
              <a:ext cx="500400" cy="985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54025" lIns="54025" spcFirstLastPara="1" rIns="54025" wrap="square" tIns="5402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72"/>
                <a:buFont typeface="Arial"/>
                <a:buNone/>
              </a:pPr>
              <a:r>
                <a:rPr b="0" i="0" lang="en-US" sz="3071" u="none" cap="none" strike="noStrike">
                  <a:solidFill>
                    <a:schemeClr val="dk1"/>
                  </a:solidFill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{</a:t>
              </a:r>
              <a:endParaRPr b="0" i="0" sz="3071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grpSp>
        <p:nvGrpSpPr>
          <p:cNvPr id="334" name="Google Shape;334;g37c18a80264_0_147"/>
          <p:cNvGrpSpPr/>
          <p:nvPr/>
        </p:nvGrpSpPr>
        <p:grpSpPr>
          <a:xfrm>
            <a:off x="5622779" y="1485700"/>
            <a:ext cx="5992101" cy="5021400"/>
            <a:chOff x="5971600" y="1485700"/>
            <a:chExt cx="4806755" cy="5021400"/>
          </a:xfrm>
        </p:grpSpPr>
        <p:sp>
          <p:nvSpPr>
            <p:cNvPr id="335" name="Google Shape;335;g37c18a80264_0_147"/>
            <p:cNvSpPr/>
            <p:nvPr/>
          </p:nvSpPr>
          <p:spPr>
            <a:xfrm>
              <a:off x="5971600" y="1547800"/>
              <a:ext cx="4218600" cy="489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36" name="Google Shape;336;g37c18a80264_0_147"/>
            <p:cNvSpPr/>
            <p:nvPr/>
          </p:nvSpPr>
          <p:spPr>
            <a:xfrm>
              <a:off x="6028155" y="1485700"/>
              <a:ext cx="4750200" cy="5021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337" name="Google Shape;337;g37c18a80264_0_147"/>
          <p:cNvSpPr txBox="1"/>
          <p:nvPr/>
        </p:nvSpPr>
        <p:spPr>
          <a:xfrm>
            <a:off x="5994225" y="1759525"/>
            <a:ext cx="4716300" cy="22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Incoming Support Ticket</a:t>
            </a:r>
            <a:endParaRPr sz="1800" u="sng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b="1"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Message: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 "Hi, 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Your system charged my card 5,000 instead of 500, now my account is locked, and I can't access the reports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."</a:t>
            </a:r>
            <a:endParaRPr sz="1800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8" name="Google Shape;338;g37c18a80264_0_147"/>
          <p:cNvSpPr txBox="1"/>
          <p:nvPr/>
        </p:nvSpPr>
        <p:spPr>
          <a:xfrm>
            <a:off x="5994221" y="4280300"/>
            <a:ext cx="41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Routed to multiple teams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39" name="Google Shape;339;g37c18a80264_0_147"/>
          <p:cNvSpPr txBox="1"/>
          <p:nvPr/>
        </p:nvSpPr>
        <p:spPr>
          <a:xfrm>
            <a:off x="5984933" y="4946954"/>
            <a:ext cx="5992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62828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Limitations</a:t>
            </a:r>
            <a:endParaRPr b="1" sz="1800">
              <a:solidFill>
                <a:srgbClr val="C62828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Possibility of cascading mistakes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7a4c1e476d_0_571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Agent Mesh</a:t>
            </a:r>
            <a:endParaRPr/>
          </a:p>
        </p:txBody>
      </p:sp>
      <p:sp>
        <p:nvSpPr>
          <p:cNvPr id="345" name="Google Shape;345;g37a4c1e476d_0_571"/>
          <p:cNvSpPr txBox="1"/>
          <p:nvPr/>
        </p:nvSpPr>
        <p:spPr>
          <a:xfrm>
            <a:off x="5419432" y="2024783"/>
            <a:ext cx="5875200" cy="41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Group of Agents with varying 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autonomy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collaborating to 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achieve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complex goals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Can solve complex, interdependent tasks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Complexity in coordination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Harder to debug and predict outcomes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6" name="Google Shape;346;g37a4c1e476d_0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7" name="Google Shape;347;g37a4c1e476d_0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8" name="Google Shape;348;g37a4c1e476d_0_5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49" name="Google Shape;349;g37a4c1e476d_0_571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350" name="Google Shape;350;g37a4c1e476d_0_571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1" name="Google Shape;351;g37a4c1e476d_0_571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2" name="Google Shape;352;g37a4c1e476d_0_571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3" name="Google Shape;353;g37a4c1e476d_0_571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54" name="Google Shape;354;g37a4c1e476d_0_571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7c18a80264_0_186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Agent Mesh</a:t>
            </a:r>
            <a:endParaRPr/>
          </a:p>
        </p:txBody>
      </p:sp>
      <p:pic>
        <p:nvPicPr>
          <p:cNvPr id="360" name="Google Shape;360;g37c18a8026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g37c18a8026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g37c18a80264_0_1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63" name="Google Shape;363;g37c18a80264_0_186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364" name="Google Shape;364;g37c18a80264_0_186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5" name="Google Shape;365;g37c18a80264_0_186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6" name="Google Shape;366;g37c18a80264_0_186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7" name="Google Shape;367;g37c18a80264_0_186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68" name="Google Shape;368;g37c18a80264_0_186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69" name="Google Shape;369;g37c18a80264_0_186"/>
          <p:cNvGrpSpPr/>
          <p:nvPr/>
        </p:nvGrpSpPr>
        <p:grpSpPr>
          <a:xfrm>
            <a:off x="5622779" y="1485700"/>
            <a:ext cx="5992101" cy="5021400"/>
            <a:chOff x="5971600" y="1485700"/>
            <a:chExt cx="4806755" cy="5021400"/>
          </a:xfrm>
        </p:grpSpPr>
        <p:sp>
          <p:nvSpPr>
            <p:cNvPr id="370" name="Google Shape;370;g37c18a80264_0_186"/>
            <p:cNvSpPr/>
            <p:nvPr/>
          </p:nvSpPr>
          <p:spPr>
            <a:xfrm>
              <a:off x="5971600" y="1547800"/>
              <a:ext cx="4218600" cy="489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371" name="Google Shape;371;g37c18a80264_0_186"/>
            <p:cNvSpPr/>
            <p:nvPr/>
          </p:nvSpPr>
          <p:spPr>
            <a:xfrm>
              <a:off x="6028155" y="1485700"/>
              <a:ext cx="4750200" cy="5021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372" name="Google Shape;372;g37c18a80264_0_186"/>
          <p:cNvSpPr txBox="1"/>
          <p:nvPr/>
        </p:nvSpPr>
        <p:spPr>
          <a:xfrm>
            <a:off x="5994225" y="1759525"/>
            <a:ext cx="4716300" cy="315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Intake Agent gathers customer history, previous tickets, account status</a:t>
            </a:r>
            <a:endParaRPr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Technical Agent runs initial diagnostics, checks system logs</a:t>
            </a:r>
            <a:endParaRPr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Account Agent pulls billing history, subscription details</a:t>
            </a:r>
            <a:endParaRPr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Resolver agent suggests solution</a:t>
            </a:r>
            <a:endParaRPr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t/>
            </a:r>
            <a:endParaRPr b="1" sz="1800">
              <a:solidFill>
                <a:srgbClr val="333333"/>
              </a:solidFill>
              <a:highlight>
                <a:srgbClr val="F0F0F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73" name="Google Shape;373;g37c18a80264_0_18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t/>
            </a:r>
            <a:endParaRPr/>
          </a:p>
        </p:txBody>
      </p:sp>
      <p:sp>
        <p:nvSpPr>
          <p:cNvPr id="374" name="Google Shape;374;g37c18a80264_0_186"/>
          <p:cNvSpPr txBox="1"/>
          <p:nvPr/>
        </p:nvSpPr>
        <p:spPr>
          <a:xfrm>
            <a:off x="5994225" y="4970201"/>
            <a:ext cx="54288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Customer support</a:t>
            </a: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 gets: Complete customer profile + preliminary analysis instead of starting from scratch</a:t>
            </a:r>
            <a:endParaRPr sz="1800">
              <a:solidFill>
                <a:srgbClr val="EF6C00"/>
              </a:solidFill>
              <a:highlight>
                <a:srgbClr val="FFF3E0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EF6C00"/>
              </a:solidFill>
              <a:highlight>
                <a:srgbClr val="FFF3E0"/>
              </a:highlight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7c18a80264_0_39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P</a:t>
            </a:r>
            <a:r>
              <a:rPr lang="en-US"/>
              <a:t>roductionizing Agentic AI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380" name="Google Shape;380;g37c18a80264_0_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g37bfccee378_0_148"/>
          <p:cNvSpPr txBox="1"/>
          <p:nvPr/>
        </p:nvSpPr>
        <p:spPr>
          <a:xfrm>
            <a:off x="4764400" y="187540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Scalability: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run hundreds of agents reliably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386" name="Google Shape;386;g37bfccee378_0_14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Productionizing Agentic AI is Hard</a:t>
            </a:r>
            <a:endParaRPr/>
          </a:p>
        </p:txBody>
      </p:sp>
      <p:pic>
        <p:nvPicPr>
          <p:cNvPr id="387" name="Google Shape;387;g37bfccee378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8" name="Google Shape;388;g37bfccee378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9" name="Google Shape;389;g37bfccee378_0_1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0" name="Google Shape;390;g37bfccee378_0_148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391" name="Google Shape;391;g37bfccee378_0_148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2" name="Google Shape;392;g37bfccee378_0_148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393" name="Google Shape;393;g37bfccee378_0_148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grpSp>
        <p:nvGrpSpPr>
          <p:cNvPr id="394" name="Google Shape;394;g37bfccee378_0_148"/>
          <p:cNvGrpSpPr/>
          <p:nvPr/>
        </p:nvGrpSpPr>
        <p:grpSpPr>
          <a:xfrm>
            <a:off x="711636" y="2001654"/>
            <a:ext cx="1521304" cy="1367821"/>
            <a:chOff x="807175" y="841350"/>
            <a:chExt cx="2098350" cy="1886650"/>
          </a:xfrm>
        </p:grpSpPr>
        <p:cxnSp>
          <p:nvCxnSpPr>
            <p:cNvPr id="395" name="Google Shape;395;g37bfccee378_0_148"/>
            <p:cNvCxnSpPr/>
            <p:nvPr/>
          </p:nvCxnSpPr>
          <p:spPr>
            <a:xfrm>
              <a:off x="851125" y="841350"/>
              <a:ext cx="2054400" cy="182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6" name="Google Shape;396;g37bfccee378_0_148"/>
            <p:cNvCxnSpPr/>
            <p:nvPr/>
          </p:nvCxnSpPr>
          <p:spPr>
            <a:xfrm flipH="1" rot="10800000">
              <a:off x="807175" y="849700"/>
              <a:ext cx="1976100" cy="187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pic>
        <p:nvPicPr>
          <p:cNvPr id="397" name="Google Shape;397;g37bfccee378_0_1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7535" y="2522949"/>
            <a:ext cx="593415" cy="52220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98" name="Google Shape;398;g37bfccee378_0_148"/>
          <p:cNvGrpSpPr/>
          <p:nvPr/>
        </p:nvGrpSpPr>
        <p:grpSpPr>
          <a:xfrm>
            <a:off x="275360" y="2584240"/>
            <a:ext cx="557741" cy="501472"/>
            <a:chOff x="807175" y="841350"/>
            <a:chExt cx="2098350" cy="1886650"/>
          </a:xfrm>
        </p:grpSpPr>
        <p:cxnSp>
          <p:nvCxnSpPr>
            <p:cNvPr id="399" name="Google Shape;399;g37bfccee378_0_148"/>
            <p:cNvCxnSpPr/>
            <p:nvPr/>
          </p:nvCxnSpPr>
          <p:spPr>
            <a:xfrm>
              <a:off x="851125" y="841350"/>
              <a:ext cx="2054400" cy="18294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400" name="Google Shape;400;g37bfccee378_0_148"/>
            <p:cNvCxnSpPr/>
            <p:nvPr/>
          </p:nvCxnSpPr>
          <p:spPr>
            <a:xfrm flipH="1" rot="10800000">
              <a:off x="807175" y="849700"/>
              <a:ext cx="1976100" cy="1878300"/>
            </a:xfrm>
            <a:prstGeom prst="straightConnector1">
              <a:avLst/>
            </a:prstGeom>
            <a:noFill/>
            <a:ln cap="flat" cmpd="sng" w="2857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cxnSp>
        <p:nvCxnSpPr>
          <p:cNvPr id="401" name="Google Shape;401;g37bfccee378_0_148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2" name="Google Shape;402;g37bfccee378_0_148"/>
          <p:cNvSpPr txBox="1"/>
          <p:nvPr/>
        </p:nvSpPr>
        <p:spPr>
          <a:xfrm>
            <a:off x="4764400" y="25903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Fault tolerance: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recovering from network or task failures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03" name="Google Shape;403;g37bfccee378_0_148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04" name="Google Shape;404;g37bfccee378_0_148"/>
          <p:cNvSpPr txBox="1"/>
          <p:nvPr/>
        </p:nvSpPr>
        <p:spPr>
          <a:xfrm>
            <a:off x="4764400" y="3305300"/>
            <a:ext cx="722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Collaboration: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asynchronous communication, agent discoverability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05" name="Google Shape;405;g37bfccee378_0_148"/>
          <p:cNvSpPr txBox="1"/>
          <p:nvPr/>
        </p:nvSpPr>
        <p:spPr>
          <a:xfrm>
            <a:off x="4764400" y="44357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State: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persist memory across conversations and sessions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06" name="Google Shape;406;g37bfccee378_0_148"/>
          <p:cNvSpPr txBox="1"/>
          <p:nvPr/>
        </p:nvSpPr>
        <p:spPr>
          <a:xfrm>
            <a:off x="2981275" y="3243500"/>
            <a:ext cx="8385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/>
              <a:t>❌</a:t>
            </a:r>
            <a:endParaRPr sz="35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xit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7bfccee378_0_21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Why Productionizing Agentic AI is Hard</a:t>
            </a:r>
            <a:endParaRPr/>
          </a:p>
        </p:txBody>
      </p:sp>
      <p:pic>
        <p:nvPicPr>
          <p:cNvPr id="412" name="Google Shape;412;g37bfccee378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095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3" name="Google Shape;413;g37bfccee378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26300" y="2064225"/>
            <a:ext cx="1242675" cy="1242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4" name="Google Shape;414;g37bfccee378_0_2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87325" y="3914775"/>
            <a:ext cx="1242675" cy="12426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15" name="Google Shape;415;g37bfccee378_0_212"/>
          <p:cNvCxnSpPr/>
          <p:nvPr/>
        </p:nvCxnSpPr>
        <p:spPr>
          <a:xfrm>
            <a:off x="2070613" y="27840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stealth"/>
            <a:tailEnd len="med" w="med" type="none"/>
          </a:ln>
        </p:spPr>
      </p:cxnSp>
      <p:cxnSp>
        <p:nvCxnSpPr>
          <p:cNvPr id="416" name="Google Shape;416;g37bfccee378_0_212"/>
          <p:cNvCxnSpPr/>
          <p:nvPr/>
        </p:nvCxnSpPr>
        <p:spPr>
          <a:xfrm>
            <a:off x="2070613" y="2584250"/>
            <a:ext cx="1076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7" name="Google Shape;417;g37bfccee378_0_212"/>
          <p:cNvCxnSpPr/>
          <p:nvPr/>
        </p:nvCxnSpPr>
        <p:spPr>
          <a:xfrm>
            <a:off x="1731625" y="3248000"/>
            <a:ext cx="557700" cy="753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8" name="Google Shape;418;g37bfccee378_0_212"/>
          <p:cNvCxnSpPr/>
          <p:nvPr/>
        </p:nvCxnSpPr>
        <p:spPr>
          <a:xfrm rot="10800000">
            <a:off x="1919000" y="3143475"/>
            <a:ext cx="526800" cy="77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19" name="Google Shape;419;g37bfccee378_0_212"/>
          <p:cNvCxnSpPr/>
          <p:nvPr/>
        </p:nvCxnSpPr>
        <p:spPr>
          <a:xfrm flipH="1" rot="10800000">
            <a:off x="2863075" y="3208988"/>
            <a:ext cx="551400" cy="792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cxnSp>
        <p:nvCxnSpPr>
          <p:cNvPr id="420" name="Google Shape;420;g37bfccee378_0_212"/>
          <p:cNvCxnSpPr/>
          <p:nvPr/>
        </p:nvCxnSpPr>
        <p:spPr>
          <a:xfrm flipH="1">
            <a:off x="2981275" y="3335000"/>
            <a:ext cx="570000" cy="7641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421" name="Google Shape;421;g37bfccee378_0_212"/>
          <p:cNvSpPr/>
          <p:nvPr/>
        </p:nvSpPr>
        <p:spPr>
          <a:xfrm>
            <a:off x="684825" y="1937050"/>
            <a:ext cx="3825300" cy="32676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422" name="Google Shape;422;g37bfccee378_0_212"/>
          <p:cNvCxnSpPr>
            <a:stCxn id="421" idx="2"/>
          </p:cNvCxnSpPr>
          <p:nvPr/>
        </p:nvCxnSpPr>
        <p:spPr>
          <a:xfrm flipH="1" rot="-5400000">
            <a:off x="2761425" y="5040700"/>
            <a:ext cx="665100" cy="993000"/>
          </a:xfrm>
          <a:prstGeom prst="bentConnector2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pic>
        <p:nvPicPr>
          <p:cNvPr id="423" name="Google Shape;423;g37bfccee378_0_2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51275" y="5454875"/>
            <a:ext cx="792300" cy="792300"/>
          </a:xfrm>
          <a:prstGeom prst="rect">
            <a:avLst/>
          </a:prstGeom>
          <a:noFill/>
          <a:ln>
            <a:noFill/>
          </a:ln>
        </p:spPr>
      </p:pic>
      <p:sp>
        <p:nvSpPr>
          <p:cNvPr id="424" name="Google Shape;424;g37bfccee378_0_212"/>
          <p:cNvSpPr txBox="1"/>
          <p:nvPr/>
        </p:nvSpPr>
        <p:spPr>
          <a:xfrm>
            <a:off x="4764400" y="187540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Scalability: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run hundreds of agents reliably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5" name="Google Shape;425;g37bfccee378_0_212"/>
          <p:cNvSpPr txBox="1"/>
          <p:nvPr/>
        </p:nvSpPr>
        <p:spPr>
          <a:xfrm>
            <a:off x="4764400" y="25903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Fault tolerance: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recovering from network or task failures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6" name="Google Shape;426;g37bfccee378_0_212"/>
          <p:cNvSpPr txBox="1"/>
          <p:nvPr/>
        </p:nvSpPr>
        <p:spPr>
          <a:xfrm>
            <a:off x="4764400" y="3305300"/>
            <a:ext cx="7220100" cy="16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Collaboration: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asynchronous communication, agent discoverability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7" name="Google Shape;427;g37bfccee378_0_212"/>
          <p:cNvSpPr txBox="1"/>
          <p:nvPr/>
        </p:nvSpPr>
        <p:spPr>
          <a:xfrm>
            <a:off x="4764400" y="4435750"/>
            <a:ext cx="72201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State: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persist memory across conversations and sessions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428" name="Google Shape;428;g37bfccee378_0_212"/>
          <p:cNvSpPr txBox="1"/>
          <p:nvPr/>
        </p:nvSpPr>
        <p:spPr>
          <a:xfrm>
            <a:off x="4764400" y="5038450"/>
            <a:ext cx="7220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Observability: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understanding outcomes and performance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g37c18a80264_0_44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/>
              <a:t>Dapr Agents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434" name="Google Shape;434;g37c18a80264_0_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35" name="Google Shape;435;g37c18a80264_0_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5950" y="5830600"/>
            <a:ext cx="11887199" cy="6298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37bb5411cec_3_0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– Application Developer Platform</a:t>
            </a:r>
            <a:endParaRPr/>
          </a:p>
        </p:txBody>
      </p:sp>
      <p:grpSp>
        <p:nvGrpSpPr>
          <p:cNvPr id="441" name="Google Shape;441;g37bb5411cec_3_0"/>
          <p:cNvGrpSpPr/>
          <p:nvPr/>
        </p:nvGrpSpPr>
        <p:grpSpPr>
          <a:xfrm>
            <a:off x="3769700" y="1463444"/>
            <a:ext cx="4712702" cy="4838970"/>
            <a:chOff x="3447077" y="1430433"/>
            <a:chExt cx="4712702" cy="4838970"/>
          </a:xfrm>
        </p:grpSpPr>
        <p:pic>
          <p:nvPicPr>
            <p:cNvPr id="442" name="Google Shape;442;g37bb5411cec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1264" y="38401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3" name="Google Shape;443;g37bb5411cec_3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4553" y="143282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4" name="Google Shape;444;g37bb5411cec_3_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3447286" y="3840198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5" name="Google Shape;445;g37bb5411cec_3_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3451027" y="143282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6" name="Google Shape;446;g37bb5411cec_3_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5871905" y="143043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7" name="Google Shape;447;g37bb5411cec_3_0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079779" y="143043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8" name="Google Shape;448;g37bb5411cec_3_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3447077" y="263651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49" name="Google Shape;449;g37bb5411cec_3_0"/>
            <p:cNvPicPr preferRelativeResize="0"/>
            <p:nvPr/>
          </p:nvPicPr>
          <p:blipFill rotWithShape="1">
            <a:blip r:embed="rId10">
              <a:alphaModFix/>
            </a:blip>
            <a:srcRect b="0" l="0" r="0" t="0"/>
            <a:stretch/>
          </p:blipFill>
          <p:spPr>
            <a:xfrm>
              <a:off x="5875242" y="3822687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0" name="Google Shape;450;g37bb5411cec_3_0"/>
            <p:cNvPicPr preferRelativeResize="0"/>
            <p:nvPr/>
          </p:nvPicPr>
          <p:blipFill rotWithShape="1">
            <a:blip r:embed="rId11">
              <a:alphaModFix/>
            </a:blip>
            <a:srcRect b="0" l="0" r="0" t="0"/>
            <a:stretch/>
          </p:blipFill>
          <p:spPr>
            <a:xfrm>
              <a:off x="5907449" y="262449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1" name="Google Shape;451;g37bb5411cec_3_0"/>
            <p:cNvPicPr preferRelativeResize="0"/>
            <p:nvPr/>
          </p:nvPicPr>
          <p:blipFill rotWithShape="1">
            <a:blip r:embed="rId12">
              <a:alphaModFix/>
            </a:blip>
            <a:srcRect b="0" l="0" r="0" t="0"/>
            <a:stretch/>
          </p:blipFill>
          <p:spPr>
            <a:xfrm>
              <a:off x="4664553" y="2627756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g37bb5411cec_3_0"/>
            <p:cNvPicPr preferRelativeResize="0"/>
            <p:nvPr/>
          </p:nvPicPr>
          <p:blipFill rotWithShape="1">
            <a:blip r:embed="rId13">
              <a:alphaModFix/>
            </a:blip>
            <a:srcRect b="0" l="0" r="0" t="0"/>
            <a:stretch/>
          </p:blipFill>
          <p:spPr>
            <a:xfrm>
              <a:off x="3450575" y="5156415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3" name="Google Shape;453;g37bb5411cec_3_0"/>
            <p:cNvPicPr preferRelativeResize="0"/>
            <p:nvPr/>
          </p:nvPicPr>
          <p:blipFill rotWithShape="1">
            <a:blip r:embed="rId14">
              <a:alphaModFix/>
            </a:blip>
            <a:srcRect b="0" l="0" r="0" t="0"/>
            <a:stretch/>
          </p:blipFill>
          <p:spPr>
            <a:xfrm>
              <a:off x="5875242" y="5189403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4" name="Google Shape;454;g37bb5411cec_3_0"/>
            <p:cNvPicPr preferRelativeResize="0"/>
            <p:nvPr/>
          </p:nvPicPr>
          <p:blipFill rotWithShape="1">
            <a:blip r:embed="rId15">
              <a:alphaModFix/>
            </a:blip>
            <a:srcRect b="0" l="0" r="0" t="0"/>
            <a:stretch/>
          </p:blipFill>
          <p:spPr>
            <a:xfrm>
              <a:off x="4664553" y="5176591"/>
              <a:ext cx="1080000" cy="10800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" name="Google Shape;455;g37bb5411cec_3_0"/>
          <p:cNvGrpSpPr/>
          <p:nvPr/>
        </p:nvGrpSpPr>
        <p:grpSpPr>
          <a:xfrm>
            <a:off x="1173667" y="2478402"/>
            <a:ext cx="1855000" cy="1890000"/>
            <a:chOff x="841522" y="2759496"/>
            <a:chExt cx="1855000" cy="1890000"/>
          </a:xfrm>
        </p:grpSpPr>
        <p:pic>
          <p:nvPicPr>
            <p:cNvPr id="456" name="Google Shape;456;g37bb5411cec_3_0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41522" y="2759496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57" name="Google Shape;457;g37bb5411cec_3_0"/>
            <p:cNvSpPr txBox="1"/>
            <p:nvPr/>
          </p:nvSpPr>
          <p:spPr>
            <a:xfrm>
              <a:off x="992249" y="3297992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A</a:t>
              </a:r>
              <a:endParaRPr b="1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58" name="Google Shape;458;g37bb5411cec_3_0"/>
          <p:cNvGrpSpPr/>
          <p:nvPr/>
        </p:nvGrpSpPr>
        <p:grpSpPr>
          <a:xfrm>
            <a:off x="3023587" y="1145304"/>
            <a:ext cx="888658" cy="5435600"/>
            <a:chOff x="2836222" y="1139589"/>
            <a:chExt cx="888658" cy="5435600"/>
          </a:xfrm>
        </p:grpSpPr>
        <p:cxnSp>
          <p:nvCxnSpPr>
            <p:cNvPr id="459" name="Google Shape;459;g37bb5411cec_3_0"/>
            <p:cNvCxnSpPr/>
            <p:nvPr/>
          </p:nvCxnSpPr>
          <p:spPr>
            <a:xfrm>
              <a:off x="2836222" y="3840198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0" name="Google Shape;460;g37bb5411cec_3_0"/>
            <p:cNvCxnSpPr/>
            <p:nvPr/>
          </p:nvCxnSpPr>
          <p:spPr>
            <a:xfrm>
              <a:off x="3281962" y="1139589"/>
              <a:ext cx="0" cy="2700609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1" name="Google Shape;461;g37bb5411cec_3_0"/>
            <p:cNvCxnSpPr/>
            <p:nvPr/>
          </p:nvCxnSpPr>
          <p:spPr>
            <a:xfrm>
              <a:off x="3272437" y="1144669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2" name="Google Shape;462;g37bb5411cec_3_0"/>
            <p:cNvCxnSpPr/>
            <p:nvPr/>
          </p:nvCxnSpPr>
          <p:spPr>
            <a:xfrm>
              <a:off x="3281962" y="3840198"/>
              <a:ext cx="0" cy="2734991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3" name="Google Shape;463;g37bb5411cec_3_0"/>
            <p:cNvCxnSpPr/>
            <p:nvPr/>
          </p:nvCxnSpPr>
          <p:spPr>
            <a:xfrm>
              <a:off x="3274342" y="6569474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464" name="Google Shape;464;g37bb5411cec_3_0"/>
          <p:cNvGrpSpPr/>
          <p:nvPr/>
        </p:nvGrpSpPr>
        <p:grpSpPr>
          <a:xfrm rot="10800000">
            <a:off x="8290304" y="1139589"/>
            <a:ext cx="888658" cy="5435600"/>
            <a:chOff x="2836222" y="1139589"/>
            <a:chExt cx="888658" cy="5435600"/>
          </a:xfrm>
        </p:grpSpPr>
        <p:cxnSp>
          <p:nvCxnSpPr>
            <p:cNvPr id="465" name="Google Shape;465;g37bb5411cec_3_0"/>
            <p:cNvCxnSpPr/>
            <p:nvPr/>
          </p:nvCxnSpPr>
          <p:spPr>
            <a:xfrm>
              <a:off x="2836222" y="4727307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6" name="Google Shape;466;g37bb5411cec_3_0"/>
            <p:cNvCxnSpPr/>
            <p:nvPr/>
          </p:nvCxnSpPr>
          <p:spPr>
            <a:xfrm>
              <a:off x="3281962" y="1139589"/>
              <a:ext cx="0" cy="2700609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7" name="Google Shape;467;g37bb5411cec_3_0"/>
            <p:cNvCxnSpPr/>
            <p:nvPr/>
          </p:nvCxnSpPr>
          <p:spPr>
            <a:xfrm>
              <a:off x="3272437" y="1144669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8" name="Google Shape;468;g37bb5411cec_3_0"/>
            <p:cNvCxnSpPr/>
            <p:nvPr/>
          </p:nvCxnSpPr>
          <p:spPr>
            <a:xfrm>
              <a:off x="3281962" y="3840198"/>
              <a:ext cx="0" cy="2734991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69" name="Google Shape;469;g37bb5411cec_3_0"/>
            <p:cNvCxnSpPr/>
            <p:nvPr/>
          </p:nvCxnSpPr>
          <p:spPr>
            <a:xfrm>
              <a:off x="3274342" y="6569474"/>
              <a:ext cx="450538" cy="0"/>
            </a:xfrm>
            <a:prstGeom prst="straightConnector1">
              <a:avLst/>
            </a:prstGeom>
            <a:noFill/>
            <a:ln cap="flat" cmpd="sng" w="25400">
              <a:solidFill>
                <a:srgbClr val="081D9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cxnSp>
        <p:nvCxnSpPr>
          <p:cNvPr id="470" name="Google Shape;470;g37bb5411cec_3_0"/>
          <p:cNvCxnSpPr/>
          <p:nvPr/>
        </p:nvCxnSpPr>
        <p:spPr>
          <a:xfrm rot="10800000">
            <a:off x="8740842" y="5043734"/>
            <a:ext cx="450538" cy="0"/>
          </a:xfrm>
          <a:prstGeom prst="straightConnector1">
            <a:avLst/>
          </a:prstGeom>
          <a:noFill/>
          <a:ln cap="flat" cmpd="sng" w="25400">
            <a:solidFill>
              <a:srgbClr val="081D91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71" name="Google Shape;471;g37bb5411cec_3_0"/>
          <p:cNvGrpSpPr/>
          <p:nvPr/>
        </p:nvGrpSpPr>
        <p:grpSpPr>
          <a:xfrm>
            <a:off x="9167382" y="1627360"/>
            <a:ext cx="1855000" cy="1890000"/>
            <a:chOff x="1008840" y="1539000"/>
            <a:chExt cx="1855000" cy="1890000"/>
          </a:xfrm>
        </p:grpSpPr>
        <p:pic>
          <p:nvPicPr>
            <p:cNvPr id="472" name="Google Shape;472;g37bb5411cec_3_0"/>
            <p:cNvPicPr preferRelativeResize="0"/>
            <p:nvPr/>
          </p:nvPicPr>
          <p:blipFill rotWithShape="1">
            <a:blip r:embed="rId17">
              <a:alphaModFix/>
            </a:blip>
            <a:srcRect b="0" l="0" r="0" t="0"/>
            <a:stretch/>
          </p:blipFill>
          <p:spPr>
            <a:xfrm>
              <a:off x="1008840" y="1539000"/>
              <a:ext cx="1855000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3" name="Google Shape;473;g37bb5411cec_3_0"/>
            <p:cNvSpPr txBox="1"/>
            <p:nvPr/>
          </p:nvSpPr>
          <p:spPr>
            <a:xfrm>
              <a:off x="1556960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B</a:t>
              </a:r>
              <a:endParaRPr b="1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grpSp>
        <p:nvGrpSpPr>
          <p:cNvPr id="474" name="Google Shape;474;g37bb5411cec_3_0"/>
          <p:cNvGrpSpPr/>
          <p:nvPr/>
        </p:nvGrpSpPr>
        <p:grpSpPr>
          <a:xfrm>
            <a:off x="9167382" y="3654312"/>
            <a:ext cx="1855001" cy="1890000"/>
            <a:chOff x="7003719" y="1539000"/>
            <a:chExt cx="1855001" cy="1890000"/>
          </a:xfrm>
        </p:grpSpPr>
        <p:pic>
          <p:nvPicPr>
            <p:cNvPr id="475" name="Google Shape;475;g37bb5411cec_3_0"/>
            <p:cNvPicPr preferRelativeResize="0"/>
            <p:nvPr/>
          </p:nvPicPr>
          <p:blipFill rotWithShape="1">
            <a:blip r:embed="rId18">
              <a:alphaModFix/>
            </a:blip>
            <a:srcRect b="0" l="0" r="0" t="0"/>
            <a:stretch/>
          </p:blipFill>
          <p:spPr>
            <a:xfrm>
              <a:off x="7003719" y="1539000"/>
              <a:ext cx="1855001" cy="189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6" name="Google Shape;476;g37bb5411cec_3_0"/>
            <p:cNvSpPr txBox="1"/>
            <p:nvPr/>
          </p:nvSpPr>
          <p:spPr>
            <a:xfrm>
              <a:off x="7553343" y="2090951"/>
              <a:ext cx="1149446" cy="30773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App C</a:t>
              </a:r>
              <a:endParaRPr b="1" i="0" sz="14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pic>
        <p:nvPicPr>
          <p:cNvPr descr="A blue and white sign with arrows&#10;&#10;Description automatically generated" id="477" name="Google Shape;477;g37bb5411cec_3_0"/>
          <p:cNvPicPr preferRelativeResize="0"/>
          <p:nvPr/>
        </p:nvPicPr>
        <p:blipFill rotWithShape="1">
          <a:blip r:embed="rId19">
            <a:alphaModFix/>
          </a:blip>
          <a:srcRect b="0" l="0" r="0" t="0"/>
          <a:stretch/>
        </p:blipFill>
        <p:spPr>
          <a:xfrm>
            <a:off x="7408554" y="522302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8" name="Google Shape;478;g37bb5411cec_3_0"/>
          <p:cNvPicPr preferRelativeResize="0"/>
          <p:nvPr/>
        </p:nvPicPr>
        <p:blipFill rotWithShape="1">
          <a:blip r:embed="rId20">
            <a:alphaModFix/>
          </a:blip>
          <a:srcRect b="0" l="0" r="0" t="0"/>
          <a:stretch/>
        </p:blipFill>
        <p:spPr>
          <a:xfrm>
            <a:off x="7398864" y="2653019"/>
            <a:ext cx="1080000" cy="108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79" name="Google Shape;479;g37bb5411cec_3_0"/>
          <p:cNvPicPr preferRelativeResize="0"/>
          <p:nvPr/>
        </p:nvPicPr>
        <p:blipFill rotWithShape="1">
          <a:blip r:embed="rId21">
            <a:alphaModFix/>
          </a:blip>
          <a:srcRect b="0" l="0" r="0" t="0"/>
          <a:stretch/>
        </p:blipFill>
        <p:spPr>
          <a:xfrm>
            <a:off x="7403237" y="3873209"/>
            <a:ext cx="1080000" cy="108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7b1eb3f262_1_91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Dapr fit in?</a:t>
            </a:r>
            <a:endParaRPr/>
          </a:p>
        </p:txBody>
      </p:sp>
      <p:pic>
        <p:nvPicPr>
          <p:cNvPr id="485" name="Google Shape;485;g37b1eb3f262_1_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86" name="Google Shape;486;g37b1eb3f262_1_91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7" name="Google Shape;487;g37b1eb3f262_1_9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8" name="Google Shape;488;g37b1eb3f262_1_9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89" name="Google Shape;489;g37b1eb3f262_1_9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0" name="Google Shape;490;g37b1eb3f262_1_9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1" name="Google Shape;491;g37b1eb3f262_1_91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2" name="Google Shape;492;g37b1eb3f262_1_91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3" name="Google Shape;493;g37b1eb3f262_1_91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4" name="Google Shape;494;g37b1eb3f262_1_91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5" name="Google Shape;495;g37b1eb3f262_1_91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6" name="Google Shape;496;g37b1eb3f262_1_91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497" name="Google Shape;497;g37b1eb3f262_1_91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98" name="Google Shape;498;g37b1eb3f262_1_91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499" name="Google Shape;499;g37b1eb3f262_1_91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500" name="Google Shape;500;g37b1eb3f262_1_91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501" name="Google Shape;501;g37b1eb3f262_1_91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cxnSp>
        <p:nvCxnSpPr>
          <p:cNvPr id="502" name="Google Shape;502;g37b1eb3f262_1_91"/>
          <p:cNvCxnSpPr>
            <a:stCxn id="488" idx="0"/>
            <a:endCxn id="499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g37b1eb3f262_1_91"/>
          <p:cNvCxnSpPr>
            <a:stCxn id="490" idx="0"/>
            <a:endCxn id="500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g37b1eb3f262_1_91"/>
          <p:cNvCxnSpPr>
            <a:stCxn id="491" idx="0"/>
            <a:endCxn id="501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g37b1eb3f262_1_91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06" name="Google Shape;506;g37b1eb3f262_1_91"/>
          <p:cNvCxnSpPr>
            <a:stCxn id="493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7" name="Google Shape;507;g37b1eb3f262_1_91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508" name="Google Shape;508;g37b1eb3f262_1_91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9" name="Google Shape;509;g37b1eb3f262_1_91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510" name="Google Shape;510;g37b1eb3f262_1_91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1" name="Google Shape;511;g37b1eb3f262_1_91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22"/>
          <p:cNvSpPr txBox="1"/>
          <p:nvPr/>
        </p:nvSpPr>
        <p:spPr>
          <a:xfrm>
            <a:off x="5074875" y="1816600"/>
            <a:ext cx="64839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What is Agentic AI?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Challenges</a:t>
            </a: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 of productionizing Agentic AI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Dapr &amp; Dapr Agents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Workshop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Q&amp;A</a:t>
            </a:r>
            <a:endParaRPr b="1"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11" name="Google Shape;111;p12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Agenda</a:t>
            </a:r>
            <a:endParaRPr/>
          </a:p>
        </p:txBody>
      </p:sp>
      <p:cxnSp>
        <p:nvCxnSpPr>
          <p:cNvPr id="112" name="Google Shape;112;p122"/>
          <p:cNvCxnSpPr/>
          <p:nvPr/>
        </p:nvCxnSpPr>
        <p:spPr>
          <a:xfrm flipH="1" rot="10800000">
            <a:off x="113100" y="0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rgbClr val="0D219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3" name="Google Shape;113;p122"/>
          <p:cNvCxnSpPr/>
          <p:nvPr/>
        </p:nvCxnSpPr>
        <p:spPr>
          <a:xfrm flipH="1" rot="10800000">
            <a:off x="113100" y="-85100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4" name="Google Shape;114;p122"/>
          <p:cNvCxnSpPr/>
          <p:nvPr/>
        </p:nvCxnSpPr>
        <p:spPr>
          <a:xfrm flipH="1" rot="10800000">
            <a:off x="105371" y="90481"/>
            <a:ext cx="12078900" cy="3234600"/>
          </a:xfrm>
          <a:prstGeom prst="curvedConnector3">
            <a:avLst>
              <a:gd fmla="val 34082" name="adj1"/>
            </a:avLst>
          </a:prstGeom>
          <a:noFill/>
          <a:ln cap="flat" cmpd="sng" w="76200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115" name="Google Shape;115;p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785" y="3568988"/>
            <a:ext cx="2030075" cy="203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7a4c1e476d_0_749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</a:t>
            </a:r>
            <a:r>
              <a:rPr lang="en-US"/>
              <a:t>Dapr</a:t>
            </a:r>
            <a:r>
              <a:rPr lang="en-US"/>
              <a:t> fit in?</a:t>
            </a:r>
            <a:endParaRPr/>
          </a:p>
        </p:txBody>
      </p:sp>
      <p:pic>
        <p:nvPicPr>
          <p:cNvPr id="517" name="Google Shape;517;g37a4c1e476d_0_7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18" name="Google Shape;518;g37a4c1e476d_0_749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19" name="Google Shape;519;g37a4c1e476d_0_7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0" name="Google Shape;520;g37a4c1e476d_0_74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1" name="Google Shape;521;g37a4c1e476d_0_749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2" name="Google Shape;522;g37a4c1e476d_0_74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3" name="Google Shape;523;g37a4c1e476d_0_74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4" name="Google Shape;524;g37a4c1e476d_0_74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5" name="Google Shape;525;g37a4c1e476d_0_74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6" name="Google Shape;526;g37a4c1e476d_0_74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7" name="Google Shape;527;g37a4c1e476d_0_749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28" name="Google Shape;528;g37a4c1e476d_0_749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529" name="Google Shape;529;g37a4c1e476d_0_749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30" name="Google Shape;530;g37a4c1e476d_0_749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g37a4c1e476d_0_749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532" name="Google Shape;532;g37a4c1e476d_0_749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533" name="Google Shape;533;g37a4c1e476d_0_749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sp>
        <p:nvSpPr>
          <p:cNvPr id="534" name="Google Shape;534;g37a4c1e476d_0_749"/>
          <p:cNvSpPr txBox="1"/>
          <p:nvPr/>
        </p:nvSpPr>
        <p:spPr>
          <a:xfrm>
            <a:off x="8772225" y="561047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LLM interactions</a:t>
            </a:r>
            <a:endParaRPr sz="1200"/>
          </a:p>
        </p:txBody>
      </p:sp>
      <p:cxnSp>
        <p:nvCxnSpPr>
          <p:cNvPr id="535" name="Google Shape;535;g37a4c1e476d_0_749"/>
          <p:cNvCxnSpPr>
            <a:stCxn id="520" idx="0"/>
            <a:endCxn id="531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6" name="Google Shape;536;g37a4c1e476d_0_749"/>
          <p:cNvCxnSpPr>
            <a:stCxn id="522" idx="0"/>
            <a:endCxn id="532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7" name="Google Shape;537;g37a4c1e476d_0_749"/>
          <p:cNvCxnSpPr>
            <a:stCxn id="523" idx="0"/>
            <a:endCxn id="533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38" name="Google Shape;538;g37a4c1e476d_0_749"/>
          <p:cNvCxnSpPr>
            <a:stCxn id="530" idx="2"/>
            <a:endCxn id="534" idx="0"/>
          </p:cNvCxnSpPr>
          <p:nvPr/>
        </p:nvCxnSpPr>
        <p:spPr>
          <a:xfrm>
            <a:off x="9593665" y="4930477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39" name="Google Shape;539;g37a4c1e476d_0_749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40" name="Google Shape;540;g37a4c1e476d_0_749"/>
          <p:cNvCxnSpPr>
            <a:stCxn id="525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1" name="Google Shape;541;g37a4c1e476d_0_749"/>
          <p:cNvSpPr txBox="1"/>
          <p:nvPr/>
        </p:nvSpPr>
        <p:spPr>
          <a:xfrm>
            <a:off x="7623875" y="5612150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data access</a:t>
            </a:r>
            <a:endParaRPr sz="1200"/>
          </a:p>
        </p:txBody>
      </p:sp>
      <p:cxnSp>
        <p:nvCxnSpPr>
          <p:cNvPr id="542" name="Google Shape;542;g37a4c1e476d_0_749"/>
          <p:cNvCxnSpPr/>
          <p:nvPr/>
        </p:nvCxnSpPr>
        <p:spPr>
          <a:xfrm>
            <a:off x="8445275" y="4930475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3" name="Google Shape;543;g37a4c1e476d_0_749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544" name="Google Shape;544;g37a4c1e476d_0_749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45" name="Google Shape;545;g37a4c1e476d_0_749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6" name="Google Shape;546;g37a4c1e476d_0_749"/>
          <p:cNvSpPr/>
          <p:nvPr/>
        </p:nvSpPr>
        <p:spPr>
          <a:xfrm>
            <a:off x="7881099" y="3912641"/>
            <a:ext cx="2313000" cy="10629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47" name="Google Shape;547;g37a4c1e476d_0_749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548" name="Google Shape;548;g37a4c1e476d_0_749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3" name="Google Shape;553;g37a4c1e476d_0_7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81853" y="3380928"/>
            <a:ext cx="1440000" cy="1440000"/>
          </a:xfrm>
          <a:prstGeom prst="rect">
            <a:avLst/>
          </a:prstGeom>
          <a:noFill/>
          <a:ln>
            <a:noFill/>
          </a:ln>
        </p:spPr>
      </p:pic>
      <p:sp>
        <p:nvSpPr>
          <p:cNvPr id="554" name="Google Shape;554;g37a4c1e476d_0_785"/>
          <p:cNvSpPr/>
          <p:nvPr/>
        </p:nvSpPr>
        <p:spPr>
          <a:xfrm>
            <a:off x="1116125" y="2667900"/>
            <a:ext cx="9674700" cy="2613000"/>
          </a:xfrm>
          <a:prstGeom prst="roundRect">
            <a:avLst>
              <a:gd fmla="val 5358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5" name="Google Shape;555;g37a4c1e476d_0_785"/>
          <p:cNvSpPr txBox="1"/>
          <p:nvPr>
            <p:ph type="title"/>
          </p:nvPr>
        </p:nvSpPr>
        <p:spPr>
          <a:xfrm>
            <a:off x="196754" y="215001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Where does </a:t>
            </a:r>
            <a:r>
              <a:rPr lang="en-US"/>
              <a:t>Dapr</a:t>
            </a:r>
            <a:r>
              <a:rPr lang="en-US"/>
              <a:t> fit in?</a:t>
            </a:r>
            <a:endParaRPr/>
          </a:p>
        </p:txBody>
      </p:sp>
      <p:pic>
        <p:nvPicPr>
          <p:cNvPr id="556" name="Google Shape;556;g37a4c1e476d_0_78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662515" y="3958485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g37a4c1e476d_0_78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662519" y="288534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8" name="Google Shape;558;g37a4c1e476d_0_785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514144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9" name="Google Shape;559;g37a4c1e476d_0_78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6810888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0" name="Google Shape;560;g37a4c1e476d_0_785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7959270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1" name="Google Shape;561;g37a4c1e476d_0_78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775" y="289141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2" name="Google Shape;562;g37a4c1e476d_0_78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4514152" y="2893693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g37a4c1e476d_0_785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6810882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4" name="Google Shape;564;g37a4c1e476d_0_785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7959263" y="39462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g37a4c1e476d_0_785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3365775" y="3956910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 blue and white sign with arrows&#10;&#10;Description automatically generated" id="566" name="Google Shape;566;g37a4c1e476d_0_785"/>
          <p:cNvPicPr preferRelativeResize="0"/>
          <p:nvPr/>
        </p:nvPicPr>
        <p:blipFill rotWithShape="1">
          <a:blip r:embed="rId14">
            <a:alphaModFix/>
          </a:blip>
          <a:srcRect b="0" l="0" r="0" t="0"/>
          <a:stretch/>
        </p:blipFill>
        <p:spPr>
          <a:xfrm>
            <a:off x="9107628" y="2893948"/>
            <a:ext cx="972000" cy="972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7" name="Google Shape;567;g37a4c1e476d_0_785"/>
          <p:cNvPicPr preferRelativeResize="0"/>
          <p:nvPr/>
        </p:nvPicPr>
        <p:blipFill rotWithShape="1">
          <a:blip r:embed="rId15">
            <a:alphaModFix/>
          </a:blip>
          <a:srcRect b="0" l="0" r="0" t="0"/>
          <a:stretch/>
        </p:blipFill>
        <p:spPr>
          <a:xfrm>
            <a:off x="9107665" y="3958477"/>
            <a:ext cx="972000" cy="9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g37a4c1e476d_0_785"/>
          <p:cNvSpPr txBox="1"/>
          <p:nvPr/>
        </p:nvSpPr>
        <p:spPr>
          <a:xfrm>
            <a:off x="5468575" y="1832725"/>
            <a:ext cx="135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collaboration </a:t>
            </a:r>
            <a:endParaRPr sz="1200"/>
          </a:p>
        </p:txBody>
      </p:sp>
      <p:sp>
        <p:nvSpPr>
          <p:cNvPr id="569" name="Google Shape;569;g37a4c1e476d_0_785"/>
          <p:cNvSpPr txBox="1"/>
          <p:nvPr/>
        </p:nvSpPr>
        <p:spPr>
          <a:xfrm>
            <a:off x="6475475" y="183272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communication </a:t>
            </a:r>
            <a:endParaRPr sz="1200"/>
          </a:p>
        </p:txBody>
      </p:sp>
      <p:sp>
        <p:nvSpPr>
          <p:cNvPr id="570" name="Google Shape;570;g37a4c1e476d_0_785"/>
          <p:cNvSpPr txBox="1"/>
          <p:nvPr/>
        </p:nvSpPr>
        <p:spPr>
          <a:xfrm>
            <a:off x="7765325" y="1536313"/>
            <a:ext cx="1359900" cy="6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memory</a:t>
            </a:r>
            <a:endParaRPr sz="1250"/>
          </a:p>
        </p:txBody>
      </p:sp>
      <p:sp>
        <p:nvSpPr>
          <p:cNvPr id="571" name="Google Shape;571;g37a4c1e476d_0_785"/>
          <p:cNvSpPr txBox="1"/>
          <p:nvPr/>
        </p:nvSpPr>
        <p:spPr>
          <a:xfrm>
            <a:off x="8772225" y="5610475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LLM interactions</a:t>
            </a:r>
            <a:endParaRPr sz="1200"/>
          </a:p>
        </p:txBody>
      </p:sp>
      <p:cxnSp>
        <p:nvCxnSpPr>
          <p:cNvPr id="572" name="Google Shape;572;g37a4c1e476d_0_785"/>
          <p:cNvCxnSpPr>
            <a:stCxn id="557" idx="0"/>
            <a:endCxn id="568" idx="2"/>
          </p:cNvCxnSpPr>
          <p:nvPr/>
        </p:nvCxnSpPr>
        <p:spPr>
          <a:xfrm rot="10800000">
            <a:off x="6148519" y="2201943"/>
            <a:ext cx="0" cy="683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3" name="Google Shape;573;g37a4c1e476d_0_785"/>
          <p:cNvCxnSpPr>
            <a:stCxn id="559" idx="0"/>
            <a:endCxn id="569" idx="2"/>
          </p:cNvCxnSpPr>
          <p:nvPr/>
        </p:nvCxnSpPr>
        <p:spPr>
          <a:xfrm rot="10800000">
            <a:off x="7296888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4" name="Google Shape;574;g37a4c1e476d_0_785"/>
          <p:cNvCxnSpPr>
            <a:stCxn id="560" idx="0"/>
            <a:endCxn id="570" idx="2"/>
          </p:cNvCxnSpPr>
          <p:nvPr/>
        </p:nvCxnSpPr>
        <p:spPr>
          <a:xfrm rot="10800000">
            <a:off x="8445270" y="2201893"/>
            <a:ext cx="0" cy="69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75" name="Google Shape;575;g37a4c1e476d_0_785"/>
          <p:cNvCxnSpPr>
            <a:stCxn id="567" idx="2"/>
            <a:endCxn id="571" idx="0"/>
          </p:cNvCxnSpPr>
          <p:nvPr/>
        </p:nvCxnSpPr>
        <p:spPr>
          <a:xfrm>
            <a:off x="9593665" y="4930477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6" name="Google Shape;576;g37a4c1e476d_0_785"/>
          <p:cNvSpPr txBox="1"/>
          <p:nvPr/>
        </p:nvSpPr>
        <p:spPr>
          <a:xfrm>
            <a:off x="4321550" y="1703025"/>
            <a:ext cx="13599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stateful execution 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77" name="Google Shape;577;g37a4c1e476d_0_785"/>
          <p:cNvCxnSpPr>
            <a:stCxn id="562" idx="0"/>
          </p:cNvCxnSpPr>
          <p:nvPr/>
        </p:nvCxnSpPr>
        <p:spPr>
          <a:xfrm rot="10800000">
            <a:off x="4999252" y="2328493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8" name="Google Shape;578;g37a4c1e476d_0_785"/>
          <p:cNvSpPr txBox="1"/>
          <p:nvPr/>
        </p:nvSpPr>
        <p:spPr>
          <a:xfrm>
            <a:off x="7623875" y="5612150"/>
            <a:ext cx="164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data access</a:t>
            </a:r>
            <a:endParaRPr sz="1200"/>
          </a:p>
        </p:txBody>
      </p:sp>
      <p:cxnSp>
        <p:nvCxnSpPr>
          <p:cNvPr id="579" name="Google Shape;579;g37a4c1e476d_0_785"/>
          <p:cNvCxnSpPr/>
          <p:nvPr/>
        </p:nvCxnSpPr>
        <p:spPr>
          <a:xfrm>
            <a:off x="8445275" y="4930475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0" name="Google Shape;580;g37a4c1e476d_0_785"/>
          <p:cNvSpPr txBox="1"/>
          <p:nvPr/>
        </p:nvSpPr>
        <p:spPr>
          <a:xfrm>
            <a:off x="3414700" y="1832988"/>
            <a:ext cx="1359900" cy="3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durability</a:t>
            </a:r>
            <a:endParaRPr sz="1250"/>
          </a:p>
        </p:txBody>
      </p:sp>
      <p:cxnSp>
        <p:nvCxnSpPr>
          <p:cNvPr id="581" name="Google Shape;581;g37a4c1e476d_0_785"/>
          <p:cNvCxnSpPr/>
          <p:nvPr/>
        </p:nvCxnSpPr>
        <p:spPr>
          <a:xfrm flipH="1" rot="10800000">
            <a:off x="3851775" y="2220918"/>
            <a:ext cx="12600" cy="670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2" name="Google Shape;582;g37a4c1e476d_0_785"/>
          <p:cNvSpPr/>
          <p:nvPr/>
        </p:nvSpPr>
        <p:spPr>
          <a:xfrm>
            <a:off x="7881099" y="3912641"/>
            <a:ext cx="2313000" cy="10629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3" name="Google Shape;583;g37a4c1e476d_0_785"/>
          <p:cNvSpPr/>
          <p:nvPr/>
        </p:nvSpPr>
        <p:spPr>
          <a:xfrm>
            <a:off x="3287125" y="3913025"/>
            <a:ext cx="4532100" cy="1062900"/>
          </a:xfrm>
          <a:prstGeom prst="rect">
            <a:avLst/>
          </a:prstGeom>
          <a:noFill/>
          <a:ln cap="flat" cmpd="sng" w="28575">
            <a:solidFill>
              <a:srgbClr val="FFD9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84" name="Google Shape;584;g37a4c1e476d_0_785"/>
          <p:cNvSpPr txBox="1"/>
          <p:nvPr/>
        </p:nvSpPr>
        <p:spPr>
          <a:xfrm>
            <a:off x="8912300" y="1315213"/>
            <a:ext cx="14400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authentication,</a:t>
            </a:r>
            <a:b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lang="en-US" sz="1250">
                <a:latin typeface="Space Grotesk"/>
                <a:ea typeface="Space Grotesk"/>
                <a:cs typeface="Space Grotesk"/>
                <a:sym typeface="Space Grotesk"/>
              </a:rPr>
              <a:t>rate limiting</a:t>
            </a:r>
            <a:endParaRPr sz="1250"/>
          </a:p>
        </p:txBody>
      </p:sp>
      <p:cxnSp>
        <p:nvCxnSpPr>
          <p:cNvPr id="585" name="Google Shape;585;g37a4c1e476d_0_785"/>
          <p:cNvCxnSpPr/>
          <p:nvPr/>
        </p:nvCxnSpPr>
        <p:spPr>
          <a:xfrm rot="10800000">
            <a:off x="9593652" y="2308927"/>
            <a:ext cx="900" cy="5652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6" name="Google Shape;586;g37a4c1e476d_0_785"/>
          <p:cNvSpPr txBox="1"/>
          <p:nvPr/>
        </p:nvSpPr>
        <p:spPr>
          <a:xfrm>
            <a:off x="365775" y="5981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g37a4c1e476d_0_785"/>
          <p:cNvSpPr txBox="1"/>
          <p:nvPr/>
        </p:nvSpPr>
        <p:spPr>
          <a:xfrm>
            <a:off x="3602425" y="5615700"/>
            <a:ext cx="39015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latin typeface="Space Grotesk"/>
                <a:ea typeface="Space Grotesk"/>
                <a:cs typeface="Space Grotesk"/>
                <a:sym typeface="Space Grotesk"/>
              </a:rPr>
              <a:t>control, governance, and safety</a:t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588" name="Google Shape;588;g37a4c1e476d_0_785"/>
          <p:cNvCxnSpPr/>
          <p:nvPr/>
        </p:nvCxnSpPr>
        <p:spPr>
          <a:xfrm>
            <a:off x="5582525" y="4930951"/>
            <a:ext cx="0" cy="6801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89" name="Google Shape;589;g37a4c1e476d_0_785"/>
          <p:cNvSpPr/>
          <p:nvPr/>
        </p:nvSpPr>
        <p:spPr>
          <a:xfrm>
            <a:off x="3287125" y="2885350"/>
            <a:ext cx="6906900" cy="9846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37c000b0c4c_1_0"/>
          <p:cNvSpPr txBox="1"/>
          <p:nvPr>
            <p:ph type="title"/>
          </p:nvPr>
        </p:nvSpPr>
        <p:spPr>
          <a:xfrm>
            <a:off x="196754" y="214127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Agents</a:t>
            </a:r>
            <a:endParaRPr/>
          </a:p>
        </p:txBody>
      </p:sp>
      <p:sp>
        <p:nvSpPr>
          <p:cNvPr id="595" name="Google Shape;595;g37c000b0c4c_1_0"/>
          <p:cNvSpPr txBox="1"/>
          <p:nvPr/>
        </p:nvSpPr>
        <p:spPr>
          <a:xfrm>
            <a:off x="5086200" y="1166400"/>
            <a:ext cx="64839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Run thousands of agents efficiently on a single core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Automatic retries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Direct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databases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integration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Observable by default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Vendor-neutral &amp; open source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ace Grotesk"/>
              <a:buChar char="●"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Built-in RBAC and access scopes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596" name="Google Shape;596;g37c000b0c4c_1_0"/>
          <p:cNvSpPr txBox="1"/>
          <p:nvPr/>
        </p:nvSpPr>
        <p:spPr>
          <a:xfrm>
            <a:off x="422770" y="3434244"/>
            <a:ext cx="4663440" cy="18939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Agents is a developer framework designed to build production-grade resilient AI agent systems that operate at scale.</a:t>
            </a:r>
            <a:endParaRPr b="1" i="0" sz="2000" u="none" cap="none" strike="noStrike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597" name="Google Shape;597;g37c000b0c4c_1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31440" y="1640254"/>
            <a:ext cx="1646100" cy="1646100"/>
          </a:xfrm>
          <a:prstGeom prst="rect">
            <a:avLst/>
          </a:prstGeom>
          <a:noFill/>
          <a:ln>
            <a:noFill/>
          </a:ln>
        </p:spPr>
      </p:pic>
      <p:sp>
        <p:nvSpPr>
          <p:cNvPr id="598" name="Google Shape;598;g37c000b0c4c_1_0"/>
          <p:cNvSpPr txBox="1"/>
          <p:nvPr/>
        </p:nvSpPr>
        <p:spPr>
          <a:xfrm>
            <a:off x="264150" y="63492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g37c000b0c4c_1_0"/>
          <p:cNvSpPr txBox="1"/>
          <p:nvPr/>
        </p:nvSpPr>
        <p:spPr>
          <a:xfrm>
            <a:off x="422775" y="6259263"/>
            <a:ext cx="10874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10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https://github.com/dapr/dapr-agents</a:t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7a4c1e476d_0_607"/>
          <p:cNvSpPr txBox="1"/>
          <p:nvPr/>
        </p:nvSpPr>
        <p:spPr>
          <a:xfrm>
            <a:off x="401100" y="195676"/>
            <a:ext cx="6065700" cy="66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dapr.ext.workflow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wf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openai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OpenAI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wfr = wf.WorkflowRuntime() </a:t>
            </a: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Workflow runtime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client = OpenAI()  </a:t>
            </a: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Initialize OpenAI client</a:t>
            </a:r>
            <a:b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call_openai(prompt: str, model: str =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"gpt-4o"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-&gt; str: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"""Reusable function to call OpenAI's chat completion API."""</a:t>
            </a:r>
            <a:endParaRPr sz="1100">
              <a:solidFill>
                <a:srgbClr val="A31515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response = client.chat.completions.create(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messages=[{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"role"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"user"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"content"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prompt}],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model=model,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response.choices[</a:t>
            </a:r>
            <a:r>
              <a:rPr lang="en-US" sz="11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].message.content.strip()</a:t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Activity 1: Pick a random LOTR character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@wfr.activity(name=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"pick_character"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pick_character(ctx):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call_openai(</a:t>
            </a:r>
            <a:b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"Return a random Lord of the Rings character's name."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Workflow logic</a:t>
            </a:r>
            <a:endParaRPr sz="11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@wfr.workflow(name=</a:t>
            </a:r>
            <a:r>
              <a:rPr lang="en-US"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"lotr_workflow"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task_chain_workflow(ctx: wf.DaprWorkflowContext):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ctx.call_activity(pick_character))</a:t>
            </a:r>
            <a:endParaRPr sz="11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1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quote</a:t>
            </a:r>
            <a:endParaRPr b="1" sz="11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5" name="Google Shape;605;g37a4c1e476d_0_607"/>
          <p:cNvSpPr/>
          <p:nvPr/>
        </p:nvSpPr>
        <p:spPr>
          <a:xfrm>
            <a:off x="401100" y="929400"/>
            <a:ext cx="5586300" cy="25533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6" name="Google Shape;606;g37a4c1e476d_0_607"/>
          <p:cNvSpPr/>
          <p:nvPr/>
        </p:nvSpPr>
        <p:spPr>
          <a:xfrm>
            <a:off x="401100" y="3611675"/>
            <a:ext cx="5586300" cy="16410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7" name="Google Shape;607;g37a4c1e476d_0_607"/>
          <p:cNvSpPr/>
          <p:nvPr/>
        </p:nvSpPr>
        <p:spPr>
          <a:xfrm>
            <a:off x="401100" y="5449225"/>
            <a:ext cx="5586300" cy="13404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8" name="Google Shape;608;g37a4c1e476d_0_607"/>
          <p:cNvSpPr txBox="1"/>
          <p:nvPr/>
        </p:nvSpPr>
        <p:spPr>
          <a:xfrm>
            <a:off x="8499275" y="2094750"/>
            <a:ext cx="23700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Space Grotesk"/>
                <a:ea typeface="Space Grotesk"/>
                <a:cs typeface="Space Grotesk"/>
                <a:sym typeface="Space Grotesk"/>
              </a:rPr>
              <a:t>Initializations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09" name="Google Shape;609;g37a4c1e476d_0_607"/>
          <p:cNvSpPr txBox="1"/>
          <p:nvPr/>
        </p:nvSpPr>
        <p:spPr>
          <a:xfrm>
            <a:off x="8697025" y="4195475"/>
            <a:ext cx="23700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pace Grotesk"/>
                <a:ea typeface="Space Grotesk"/>
                <a:cs typeface="Space Grotesk"/>
                <a:sym typeface="Space Grotesk"/>
              </a:rPr>
              <a:t>Create an activity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10" name="Google Shape;610;g37a4c1e476d_0_607"/>
          <p:cNvSpPr txBox="1"/>
          <p:nvPr/>
        </p:nvSpPr>
        <p:spPr>
          <a:xfrm>
            <a:off x="8550275" y="5569250"/>
            <a:ext cx="2370000" cy="7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Space Grotesk"/>
                <a:ea typeface="Space Grotesk"/>
                <a:cs typeface="Space Grotesk"/>
                <a:sym typeface="Space Grotesk"/>
              </a:rPr>
              <a:t>Create a durable workflow</a:t>
            </a:r>
            <a:endParaRPr sz="15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11" name="Google Shape;611;g37a4c1e476d_0_607"/>
          <p:cNvCxnSpPr/>
          <p:nvPr/>
        </p:nvCxnSpPr>
        <p:spPr>
          <a:xfrm>
            <a:off x="6036098" y="2301905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g37a4c1e476d_0_607"/>
          <p:cNvCxnSpPr/>
          <p:nvPr/>
        </p:nvCxnSpPr>
        <p:spPr>
          <a:xfrm>
            <a:off x="6036098" y="4450080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g37a4c1e476d_0_607"/>
          <p:cNvCxnSpPr/>
          <p:nvPr/>
        </p:nvCxnSpPr>
        <p:spPr>
          <a:xfrm>
            <a:off x="6065560" y="6018755"/>
            <a:ext cx="2847000" cy="16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37bfccee378_0_47"/>
          <p:cNvSpPr txBox="1"/>
          <p:nvPr/>
        </p:nvSpPr>
        <p:spPr>
          <a:xfrm>
            <a:off x="1894125" y="158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9" name="Google Shape;619;g37bfccee378_0_47"/>
          <p:cNvCxnSpPr/>
          <p:nvPr/>
        </p:nvCxnSpPr>
        <p:spPr>
          <a:xfrm>
            <a:off x="5938375" y="141894"/>
            <a:ext cx="78300" cy="65742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dot"/>
            <a:round/>
            <a:headEnd len="med" w="med" type="none"/>
            <a:tailEnd len="med" w="med" type="none"/>
          </a:ln>
        </p:spPr>
      </p:cxnSp>
      <p:sp>
        <p:nvSpPr>
          <p:cNvPr id="620" name="Google Shape;620;g37bfccee378_0_47"/>
          <p:cNvSpPr txBox="1"/>
          <p:nvPr/>
        </p:nvSpPr>
        <p:spPr>
          <a:xfrm>
            <a:off x="6104700" y="127200"/>
            <a:ext cx="62082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dapr_agents.workflow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WorkflowApp, workflow, task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dapr.ext.workflow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DaprWorkflowContext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Task 1: Pick a random LOTR character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@task(description=</a:t>
            </a:r>
            <a:r>
              <a:rPr lang="en-US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"Return a random Lord of the Rings character's name."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get_character() -&gt; str: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pass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# Define Workflow logic</a:t>
            </a:r>
            <a:endParaRPr sz="13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@workflow(name=</a:t>
            </a:r>
            <a:r>
              <a:rPr lang="en-US" sz="13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'lotr_workflow'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task_chain_workflow(ctx: DaprWorkflowContext):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character =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yield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ctx.call_activity(get_character)</a:t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US" sz="13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-US" sz="13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character</a:t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621" name="Google Shape;621;g37bfccee378_0_47"/>
          <p:cNvGrpSpPr/>
          <p:nvPr/>
        </p:nvGrpSpPr>
        <p:grpSpPr>
          <a:xfrm>
            <a:off x="410875" y="127200"/>
            <a:ext cx="6065700" cy="6611100"/>
            <a:chOff x="410875" y="127200"/>
            <a:chExt cx="6065700" cy="6611100"/>
          </a:xfrm>
        </p:grpSpPr>
        <p:sp>
          <p:nvSpPr>
            <p:cNvPr id="622" name="Google Shape;622;g37bfccee378_0_47"/>
            <p:cNvSpPr txBox="1"/>
            <p:nvPr/>
          </p:nvSpPr>
          <p:spPr>
            <a:xfrm>
              <a:off x="410875" y="127200"/>
              <a:ext cx="6065700" cy="6611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dapr.ext.workflow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as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wf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from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openai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import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OpenAI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client = OpenAI()  </a:t>
              </a: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Initialize OpenAI client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wfr = wf.WorkflowRuntime() </a:t>
              </a: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Initialize Workflow runtime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call_openai(prompt: str, model: str =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"gpt-4o"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 -&gt; str: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"""Reusable function to call OpenAI's chat completion API."""</a:t>
              </a:r>
              <a:endParaRPr sz="11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response = client.chat.completions.create(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messages=[{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"role"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"user"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, 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"content"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: prompt}],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    model=model,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response.choices[</a:t>
              </a:r>
              <a:r>
                <a:rPr lang="en-US" sz="1100">
                  <a:solidFill>
                    <a:srgbClr val="098658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0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].message.content.strip()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Activity 1: Pick a random LOTR character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@wfr.activity(name=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"pick_character"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pick_character(ctx):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character = call_openai(</a:t>
              </a:r>
              <a:b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</a:b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"Return a random Lord of the Rings character's name."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character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8000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# Define Workflow logic</a:t>
              </a:r>
              <a:endParaRPr sz="11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@wfr.workflow(name=</a:t>
              </a:r>
              <a:r>
                <a:rPr lang="en-US" sz="1100">
                  <a:solidFill>
                    <a:srgbClr val="A31515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"lotr_workflow"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def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task_chain_workflow(ctx: wf.DaprWorkflowContext):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character =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yield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ctx.call_activity(pick_character))</a:t>
              </a:r>
              <a:endParaRPr sz="11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endParaRPr>
            </a:p>
            <a:p>
              <a:pPr indent="0" lvl="0" marL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  </a:t>
              </a:r>
              <a:r>
                <a:rPr lang="en-US" sz="1100">
                  <a:solidFill>
                    <a:srgbClr val="0000FF"/>
                  </a:solidFill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return</a:t>
              </a:r>
              <a:r>
                <a:rPr lang="en-US" sz="1100">
                  <a:highlight>
                    <a:srgbClr val="FFFFFF"/>
                  </a:highlight>
                  <a:latin typeface="Courier New"/>
                  <a:ea typeface="Courier New"/>
                  <a:cs typeface="Courier New"/>
                  <a:sym typeface="Courier New"/>
                </a:rPr>
                <a:t> quote</a:t>
              </a:r>
              <a:endParaRPr b="1" sz="1100"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623" name="Google Shape;623;g37bfccee378_0_47"/>
            <p:cNvCxnSpPr/>
            <p:nvPr/>
          </p:nvCxnSpPr>
          <p:spPr>
            <a:xfrm>
              <a:off x="1203325" y="870707"/>
              <a:ext cx="2837100" cy="26415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24" name="Google Shape;624;g37bfccee378_0_47"/>
            <p:cNvCxnSpPr/>
            <p:nvPr/>
          </p:nvCxnSpPr>
          <p:spPr>
            <a:xfrm flipH="1" rot="10800000">
              <a:off x="1418550" y="792407"/>
              <a:ext cx="2837100" cy="2690400"/>
            </a:xfrm>
            <a:prstGeom prst="straightConnector1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25" name="Google Shape;625;g37bfccee378_0_47"/>
          <p:cNvSpPr/>
          <p:nvPr/>
        </p:nvSpPr>
        <p:spPr>
          <a:xfrm>
            <a:off x="410875" y="3622800"/>
            <a:ext cx="5439600" cy="15426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26" name="Google Shape;626;g37bfccee378_0_47"/>
          <p:cNvSpPr/>
          <p:nvPr/>
        </p:nvSpPr>
        <p:spPr>
          <a:xfrm>
            <a:off x="6104700" y="1040175"/>
            <a:ext cx="5703600" cy="1542600"/>
          </a:xfrm>
          <a:prstGeom prst="rect">
            <a:avLst/>
          </a:prstGeom>
          <a:noFill/>
          <a:ln cap="flat" cmpd="sng" w="28575">
            <a:solidFill>
              <a:srgbClr val="93C47D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27" name="Google Shape;627;g37bfccee378_0_47"/>
          <p:cNvSpPr/>
          <p:nvPr/>
        </p:nvSpPr>
        <p:spPr>
          <a:xfrm>
            <a:off x="410750" y="5361175"/>
            <a:ext cx="5439600" cy="13548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28" name="Google Shape;628;g37bfccee378_0_47"/>
          <p:cNvSpPr/>
          <p:nvPr/>
        </p:nvSpPr>
        <p:spPr>
          <a:xfrm>
            <a:off x="6104575" y="2728000"/>
            <a:ext cx="5703600" cy="1734900"/>
          </a:xfrm>
          <a:prstGeom prst="rect">
            <a:avLst/>
          </a:prstGeom>
          <a:noFill/>
          <a:ln cap="flat" cmpd="sng" w="28575">
            <a:solidFill>
              <a:srgbClr val="E0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7bfccee378_0_127"/>
          <p:cNvSpPr txBox="1"/>
          <p:nvPr/>
        </p:nvSpPr>
        <p:spPr>
          <a:xfrm>
            <a:off x="381550" y="1988950"/>
            <a:ext cx="9391800" cy="4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dapr_agents </a:t>
            </a:r>
            <a:r>
              <a:rPr lang="en-US" sz="15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DurableAgent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weather_agent = DurableAgent(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role=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"Weather Assistant"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name=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"Stevie"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goal=</a:t>
            </a: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"Help humans get weather and location info using smart tools."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instructions=[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"Respond clearly and helpfully to weather-related questions."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"Use tools when appropriate to fetch real-time weather data."</a:t>
            </a: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],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tools=tools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5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34" name="Google Shape;634;g37bfccee378_0_127"/>
          <p:cNvSpPr txBox="1"/>
          <p:nvPr/>
        </p:nvSpPr>
        <p:spPr>
          <a:xfrm>
            <a:off x="1796275" y="15887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37bfccee378_0_127"/>
          <p:cNvSpPr txBox="1"/>
          <p:nvPr>
            <p:ph type="title"/>
          </p:nvPr>
        </p:nvSpPr>
        <p:spPr>
          <a:xfrm>
            <a:off x="196754" y="214127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Durable Agents</a:t>
            </a:r>
            <a:endParaRPr/>
          </a:p>
        </p:txBody>
      </p:sp>
      <p:sp>
        <p:nvSpPr>
          <p:cNvPr id="636" name="Google Shape;636;g37bfccee378_0_127"/>
          <p:cNvSpPr txBox="1"/>
          <p:nvPr/>
        </p:nvSpPr>
        <p:spPr>
          <a:xfrm>
            <a:off x="302675" y="1399000"/>
            <a:ext cx="639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Define a Durable Agent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g37c000b0c4c_3_0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Multi-Agent Collaboration</a:t>
            </a:r>
            <a:endParaRPr/>
          </a:p>
        </p:txBody>
      </p:sp>
      <p:grpSp>
        <p:nvGrpSpPr>
          <p:cNvPr id="642" name="Google Shape;642;g37c000b0c4c_3_0"/>
          <p:cNvGrpSpPr/>
          <p:nvPr/>
        </p:nvGrpSpPr>
        <p:grpSpPr>
          <a:xfrm>
            <a:off x="541565" y="4798082"/>
            <a:ext cx="1780927" cy="1710840"/>
            <a:chOff x="1036628" y="4807857"/>
            <a:chExt cx="1780927" cy="1710840"/>
          </a:xfrm>
        </p:grpSpPr>
        <p:pic>
          <p:nvPicPr>
            <p:cNvPr id="643" name="Google Shape;643;g37c000b0c4c_3_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36628" y="4807857"/>
              <a:ext cx="1780927" cy="171084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44" name="Google Shape;644;g37c000b0c4c_3_0"/>
            <p:cNvSpPr txBox="1"/>
            <p:nvPr/>
          </p:nvSpPr>
          <p:spPr>
            <a:xfrm>
              <a:off x="1522124" y="5332696"/>
              <a:ext cx="1215900" cy="307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rPr b="1" i="0" lang="en-US" sz="1400" u="none" cap="none" strike="noStrike">
                  <a:solidFill>
                    <a:srgbClr val="121C29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Agent</a:t>
              </a:r>
              <a:endParaRPr b="1" i="0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645" name="Google Shape;645;g37c000b0c4c_3_0"/>
          <p:cNvCxnSpPr>
            <a:endCxn id="646" idx="0"/>
          </p:cNvCxnSpPr>
          <p:nvPr/>
        </p:nvCxnSpPr>
        <p:spPr>
          <a:xfrm flipH="1">
            <a:off x="5807271" y="3287220"/>
            <a:ext cx="3124800" cy="18726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647" name="Google Shape;647;g37c000b0c4c_3_0"/>
          <p:cNvCxnSpPr>
            <a:endCxn id="646" idx="0"/>
          </p:cNvCxnSpPr>
          <p:nvPr/>
        </p:nvCxnSpPr>
        <p:spPr>
          <a:xfrm flipH="1">
            <a:off x="5807271" y="4647120"/>
            <a:ext cx="3075900" cy="5127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648" name="Google Shape;648;g37c000b0c4c_3_0"/>
          <p:cNvGrpSpPr/>
          <p:nvPr/>
        </p:nvGrpSpPr>
        <p:grpSpPr>
          <a:xfrm>
            <a:off x="8913912" y="1227243"/>
            <a:ext cx="2371031" cy="3932571"/>
            <a:chOff x="8435609" y="1100880"/>
            <a:chExt cx="2918192" cy="4693366"/>
          </a:xfrm>
        </p:grpSpPr>
        <p:grpSp>
          <p:nvGrpSpPr>
            <p:cNvPr id="649" name="Google Shape;649;g37c000b0c4c_3_0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650" name="Google Shape;650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651" name="Google Shape;651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2" name="Google Shape;652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53" name="Google Shape;653;g37c000b0c4c_3_0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654" name="Google Shape;654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55" name="Google Shape;655;g37c000b0c4c_3_0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56" name="Google Shape;656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657" name="Google Shape;657;g37c000b0c4c_3_0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658" name="Google Shape;658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659" name="Google Shape;659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0" name="Google Shape;660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61" name="Google Shape;661;g37c000b0c4c_3_0"/>
              <p:cNvGrpSpPr/>
              <p:nvPr/>
            </p:nvGrpSpPr>
            <p:grpSpPr>
              <a:xfrm>
                <a:off x="10185149" y="1396676"/>
                <a:ext cx="950937" cy="900445"/>
                <a:chOff x="6682327" y="1689907"/>
                <a:chExt cx="1440000" cy="1467499"/>
              </a:xfrm>
            </p:grpSpPr>
            <p:pic>
              <p:nvPicPr>
                <p:cNvPr id="662" name="Google Shape;662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3" name="Google Shape;663;g37c000b0c4c_3_0"/>
                <p:cNvSpPr txBox="1"/>
                <p:nvPr/>
              </p:nvSpPr>
              <p:spPr>
                <a:xfrm>
                  <a:off x="6720763" y="2139506"/>
                  <a:ext cx="1360500" cy="101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64" name="Google Shape;664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665" name="Google Shape;665;g37c000b0c4c_3_0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666" name="Google Shape;666;g37c000b0c4c_3_0"/>
              <p:cNvGrpSpPr/>
              <p:nvPr/>
            </p:nvGrpSpPr>
            <p:grpSpPr>
              <a:xfrm>
                <a:off x="8835942" y="1317172"/>
                <a:ext cx="1360166" cy="1190079"/>
                <a:chOff x="8835942" y="1317172"/>
                <a:chExt cx="1360166" cy="1190079"/>
              </a:xfrm>
            </p:grpSpPr>
            <p:pic>
              <p:nvPicPr>
                <p:cNvPr id="667" name="Google Shape;667;g37c000b0c4c_3_0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68" name="Google Shape;668;g37c000b0c4c_3_0"/>
                <p:cNvSpPr txBox="1"/>
                <p:nvPr/>
              </p:nvSpPr>
              <p:spPr>
                <a:xfrm>
                  <a:off x="8980208" y="1635060"/>
                  <a:ext cx="1215900" cy="36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669" name="Google Shape;669;g37c000b0c4c_3_0"/>
              <p:cNvGrpSpPr/>
              <p:nvPr/>
            </p:nvGrpSpPr>
            <p:grpSpPr>
              <a:xfrm>
                <a:off x="10185149" y="1396676"/>
                <a:ext cx="950937" cy="917443"/>
                <a:chOff x="6682327" y="1689907"/>
                <a:chExt cx="1440000" cy="1495202"/>
              </a:xfrm>
            </p:grpSpPr>
            <p:pic>
              <p:nvPicPr>
                <p:cNvPr id="670" name="Google Shape;670;g37c000b0c4c_3_0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71" name="Google Shape;671;g37c000b0c4c_3_0"/>
                <p:cNvSpPr txBox="1"/>
                <p:nvPr/>
              </p:nvSpPr>
              <p:spPr>
                <a:xfrm>
                  <a:off x="6722008" y="2167209"/>
                  <a:ext cx="1360500" cy="10179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72" name="Google Shape;672;g37c000b0c4c_3_0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sp>
        <p:nvSpPr>
          <p:cNvPr id="673" name="Google Shape;673;g37c000b0c4c_3_0"/>
          <p:cNvSpPr/>
          <p:nvPr/>
        </p:nvSpPr>
        <p:spPr>
          <a:xfrm>
            <a:off x="453575" y="4491913"/>
            <a:ext cx="1956900" cy="2169900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74" name="Google Shape;674;g37c000b0c4c_3_0"/>
          <p:cNvSpPr/>
          <p:nvPr/>
        </p:nvSpPr>
        <p:spPr>
          <a:xfrm>
            <a:off x="541586" y="4265510"/>
            <a:ext cx="1561800" cy="343500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675" name="Google Shape;675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18" y="1883946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6" name="Google Shape;676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24" y="3265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7" name="Google Shape;677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910017" y="4717652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8" name="Google Shape;678;g37c000b0c4c_3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084230" y="5595836"/>
            <a:ext cx="639629" cy="64629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79" name="Google Shape;679;g37c000b0c4c_3_0"/>
          <p:cNvCxnSpPr>
            <a:stCxn id="656" idx="1"/>
            <a:endCxn id="646" idx="0"/>
          </p:cNvCxnSpPr>
          <p:nvPr/>
        </p:nvCxnSpPr>
        <p:spPr>
          <a:xfrm flipH="1">
            <a:off x="5807245" y="1816442"/>
            <a:ext cx="3133200" cy="3343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680" name="Google Shape;680;g37c000b0c4c_3_0"/>
          <p:cNvGrpSpPr/>
          <p:nvPr/>
        </p:nvGrpSpPr>
        <p:grpSpPr>
          <a:xfrm>
            <a:off x="1730619" y="2116151"/>
            <a:ext cx="6897309" cy="3820344"/>
            <a:chOff x="1922040" y="2190259"/>
            <a:chExt cx="6897309" cy="3820344"/>
          </a:xfrm>
        </p:grpSpPr>
        <p:sp>
          <p:nvSpPr>
            <p:cNvPr id="681" name="Google Shape;681;g37c000b0c4c_3_0"/>
            <p:cNvSpPr/>
            <p:nvPr/>
          </p:nvSpPr>
          <p:spPr>
            <a:xfrm>
              <a:off x="5863235" y="2287336"/>
              <a:ext cx="174300" cy="174300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682" name="Google Shape;682;g37c000b0c4c_3_0"/>
            <p:cNvGrpSpPr/>
            <p:nvPr/>
          </p:nvGrpSpPr>
          <p:grpSpPr>
            <a:xfrm>
              <a:off x="1922040" y="2190259"/>
              <a:ext cx="6897309" cy="3820344"/>
              <a:chOff x="1922040" y="2190259"/>
              <a:chExt cx="6897309" cy="3820344"/>
            </a:xfrm>
          </p:grpSpPr>
          <p:sp>
            <p:nvSpPr>
              <p:cNvPr id="683" name="Google Shape;683;g37c000b0c4c_3_0"/>
              <p:cNvSpPr txBox="1"/>
              <p:nvPr/>
            </p:nvSpPr>
            <p:spPr>
              <a:xfrm>
                <a:off x="1922040" y="2190259"/>
                <a:ext cx="1149300" cy="307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684" name="Google Shape;684;g37c000b0c4c_3_0"/>
              <p:cNvGrpSpPr/>
              <p:nvPr/>
            </p:nvGrpSpPr>
            <p:grpSpPr>
              <a:xfrm>
                <a:off x="5098694" y="5233927"/>
                <a:ext cx="1799999" cy="776676"/>
                <a:chOff x="5098694" y="5233928"/>
                <a:chExt cx="1799999" cy="776676"/>
              </a:xfrm>
            </p:grpSpPr>
            <p:pic>
              <p:nvPicPr>
                <p:cNvPr id="646" name="Google Shape;646;g37c000b0c4c_3_0"/>
                <p:cNvPicPr preferRelativeResize="0"/>
                <p:nvPr/>
              </p:nvPicPr>
              <p:blipFill rotWithShape="1">
                <a:blip r:embed="rId6">
                  <a:alphaModFix/>
                </a:blip>
                <a:srcRect b="0" l="0" r="0" t="0"/>
                <a:stretch/>
              </p:blipFill>
              <p:spPr>
                <a:xfrm>
                  <a:off x="5098694" y="5233927"/>
                  <a:ext cx="1799999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685" name="Google Shape;685;g37c000b0c4c_3_0"/>
                <p:cNvSpPr txBox="1"/>
                <p:nvPr/>
              </p:nvSpPr>
              <p:spPr>
                <a:xfrm>
                  <a:off x="5229580" y="5299000"/>
                  <a:ext cx="1215900" cy="646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686" name="Google Shape;686;g37c000b0c4c_3_0"/>
              <p:cNvSpPr/>
              <p:nvPr/>
            </p:nvSpPr>
            <p:spPr>
              <a:xfrm>
                <a:off x="3178026" y="5092214"/>
                <a:ext cx="174300" cy="17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687" name="Google Shape;687;g37c000b0c4c_3_0"/>
              <p:cNvSpPr/>
              <p:nvPr/>
            </p:nvSpPr>
            <p:spPr>
              <a:xfrm>
                <a:off x="8645049" y="5092531"/>
                <a:ext cx="174300" cy="174300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sp>
        <p:nvSpPr>
          <p:cNvPr id="688" name="Google Shape;688;g37c000b0c4c_3_0"/>
          <p:cNvSpPr txBox="1"/>
          <p:nvPr/>
        </p:nvSpPr>
        <p:spPr>
          <a:xfrm>
            <a:off x="612787" y="4283343"/>
            <a:ext cx="134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689" name="Google Shape;689;g37c000b0c4c_3_0"/>
          <p:cNvCxnSpPr>
            <a:stCxn id="673" idx="3"/>
            <a:endCxn id="646" idx="1"/>
          </p:cNvCxnSpPr>
          <p:nvPr/>
        </p:nvCxnSpPr>
        <p:spPr>
          <a:xfrm flipH="1" rot="10800000">
            <a:off x="2410475" y="5548063"/>
            <a:ext cx="2496900" cy="288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90" name="Google Shape;690;g37c000b0c4c_3_0"/>
          <p:cNvSpPr txBox="1"/>
          <p:nvPr/>
        </p:nvSpPr>
        <p:spPr>
          <a:xfrm>
            <a:off x="2536175" y="5159825"/>
            <a:ext cx="2371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/v1.0/</a:t>
            </a:r>
            <a:r>
              <a:rPr b="1" lang="en-US" sz="1200">
                <a:solidFill>
                  <a:srgbClr val="CC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publish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/broadcast</a:t>
            </a:r>
            <a:endParaRPr b="1" sz="12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1" name="Google Shape;691;g37c000b0c4c_3_0"/>
          <p:cNvSpPr txBox="1"/>
          <p:nvPr/>
        </p:nvSpPr>
        <p:spPr>
          <a:xfrm>
            <a:off x="5913900" y="1442788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agent1</a:t>
            </a:r>
            <a:endParaRPr b="1" sz="12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2" name="Google Shape;692;g37c000b0c4c_3_0"/>
          <p:cNvSpPr txBox="1"/>
          <p:nvPr/>
        </p:nvSpPr>
        <p:spPr>
          <a:xfrm>
            <a:off x="5913900" y="2906150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agent2</a:t>
            </a:r>
            <a:endParaRPr b="1" sz="12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693" name="Google Shape;693;g37c000b0c4c_3_0"/>
          <p:cNvSpPr txBox="1"/>
          <p:nvPr/>
        </p:nvSpPr>
        <p:spPr>
          <a:xfrm>
            <a:off x="5940450" y="4252593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200">
                <a:solidFill>
                  <a:srgbClr val="BF9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POST</a:t>
            </a:r>
            <a:r>
              <a:rPr b="1" lang="en-US" sz="1200">
                <a:latin typeface="Space Grotesk"/>
                <a:ea typeface="Space Grotesk"/>
                <a:cs typeface="Space Grotesk"/>
                <a:sym typeface="Space Grotesk"/>
              </a:rPr>
              <a:t> /broadcast/</a:t>
            </a:r>
            <a:r>
              <a:rPr b="1" lang="en-US" sz="1200">
                <a:solidFill>
                  <a:srgbClr val="0B84DA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agent3</a:t>
            </a:r>
            <a:endParaRPr b="1" sz="1200">
              <a:solidFill>
                <a:srgbClr val="0B84DA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128"/>
          <p:cNvSpPr txBox="1"/>
          <p:nvPr>
            <p:ph type="title"/>
          </p:nvPr>
        </p:nvSpPr>
        <p:spPr>
          <a:xfrm>
            <a:off x="185950" y="3600000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Workshop Overview</a:t>
            </a:r>
            <a:endParaRPr/>
          </a:p>
        </p:txBody>
      </p:sp>
      <p:sp>
        <p:nvSpPr>
          <p:cNvPr id="699" name="Google Shape;699;p128">
            <a:hlinkClick r:id="rId3"/>
          </p:cNvPr>
          <p:cNvSpPr txBox="1"/>
          <p:nvPr/>
        </p:nvSpPr>
        <p:spPr>
          <a:xfrm>
            <a:off x="1419661" y="5995452"/>
            <a:ext cx="9352675" cy="3692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https://github.com/Dzvezdana/pydata_workshop_september2025</a:t>
            </a:r>
            <a:endParaRPr b="0" i="0" sz="18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00" name="Google Shape;700;p1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5" name="Google Shape;705;g35cd725ba4c_2_45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grpSp>
        <p:nvGrpSpPr>
          <p:cNvPr id="706" name="Google Shape;706;g35cd725ba4c_2_45"/>
          <p:cNvGrpSpPr/>
          <p:nvPr/>
        </p:nvGrpSpPr>
        <p:grpSpPr>
          <a:xfrm>
            <a:off x="1745256" y="2507251"/>
            <a:ext cx="6897275" cy="3638207"/>
            <a:chOff x="1922040" y="2190259"/>
            <a:chExt cx="6897275" cy="3638207"/>
          </a:xfrm>
        </p:grpSpPr>
        <p:sp>
          <p:nvSpPr>
            <p:cNvPr id="707" name="Google Shape;707;g35cd725ba4c_2_45"/>
            <p:cNvSpPr/>
            <p:nvPr/>
          </p:nvSpPr>
          <p:spPr>
            <a:xfrm>
              <a:off x="5863235" y="2287336"/>
              <a:ext cx="174266" cy="17426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708" name="Google Shape;708;g35cd725ba4c_2_45"/>
            <p:cNvGrpSpPr/>
            <p:nvPr/>
          </p:nvGrpSpPr>
          <p:grpSpPr>
            <a:xfrm>
              <a:off x="1922040" y="2190259"/>
              <a:ext cx="6897275" cy="3638207"/>
              <a:chOff x="1922040" y="2190259"/>
              <a:chExt cx="6897275" cy="3638207"/>
            </a:xfrm>
          </p:grpSpPr>
          <p:sp>
            <p:nvSpPr>
              <p:cNvPr id="709" name="Google Shape;709;g35cd725ba4c_2_45"/>
              <p:cNvSpPr txBox="1"/>
              <p:nvPr/>
            </p:nvSpPr>
            <p:spPr>
              <a:xfrm>
                <a:off x="1922040" y="2190259"/>
                <a:ext cx="114944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710" name="Google Shape;710;g35cd725ba4c_2_45"/>
              <p:cNvGrpSpPr/>
              <p:nvPr/>
            </p:nvGrpSpPr>
            <p:grpSpPr>
              <a:xfrm>
                <a:off x="5111556" y="5051790"/>
                <a:ext cx="1800000" cy="776676"/>
                <a:chOff x="5111556" y="5051790"/>
                <a:chExt cx="1800000" cy="776676"/>
              </a:xfrm>
            </p:grpSpPr>
            <p:pic>
              <p:nvPicPr>
                <p:cNvPr id="711" name="Google Shape;711;g35cd725ba4c_2_4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111556" y="5051790"/>
                  <a:ext cx="1800000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12" name="Google Shape;712;g35cd725ba4c_2_45"/>
                <p:cNvSpPr txBox="1"/>
                <p:nvPr/>
              </p:nvSpPr>
              <p:spPr>
                <a:xfrm>
                  <a:off x="5219805" y="5141475"/>
                  <a:ext cx="1215827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cxnSp>
            <p:nvCxnSpPr>
              <p:cNvPr id="713" name="Google Shape;713;g35cd725ba4c_2_45"/>
              <p:cNvCxnSpPr>
                <a:endCxn id="711" idx="1"/>
              </p:cNvCxnSpPr>
              <p:nvPr/>
            </p:nvCxnSpPr>
            <p:spPr>
              <a:xfrm>
                <a:off x="3414756" y="5440128"/>
                <a:ext cx="1696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714" name="Google Shape;714;g35cd725ba4c_2_45"/>
              <p:cNvSpPr/>
              <p:nvPr/>
            </p:nvSpPr>
            <p:spPr>
              <a:xfrm>
                <a:off x="3178026" y="5092214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15" name="Google Shape;715;g35cd725ba4c_2_45"/>
              <p:cNvSpPr/>
              <p:nvPr/>
            </p:nvSpPr>
            <p:spPr>
              <a:xfrm>
                <a:off x="8645049" y="5092531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pic>
        <p:nvPicPr>
          <p:cNvPr id="716" name="Google Shape;716;g35cd725ba4c_2_4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840" y="4817632"/>
            <a:ext cx="1780927" cy="17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717" name="Google Shape;717;g35cd725ba4c_2_45"/>
          <p:cNvSpPr txBox="1"/>
          <p:nvPr/>
        </p:nvSpPr>
        <p:spPr>
          <a:xfrm>
            <a:off x="1916336" y="5342471"/>
            <a:ext cx="121582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 b="1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18" name="Google Shape;718;g35cd725ba4c_2_45"/>
          <p:cNvSpPr/>
          <p:nvPr/>
        </p:nvSpPr>
        <p:spPr>
          <a:xfrm>
            <a:off x="1208314" y="4474030"/>
            <a:ext cx="2547257" cy="2169835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19" name="Google Shape;719;g35cd725ba4c_2_45"/>
          <p:cNvCxnSpPr>
            <a:endCxn id="711" idx="0"/>
          </p:cNvCxnSpPr>
          <p:nvPr/>
        </p:nvCxnSpPr>
        <p:spPr>
          <a:xfrm flipH="1">
            <a:off x="5834772" y="3466782"/>
            <a:ext cx="3311100" cy="1902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720" name="Google Shape;720;g35cd725ba4c_2_45"/>
          <p:cNvCxnSpPr>
            <a:endCxn id="711" idx="0"/>
          </p:cNvCxnSpPr>
          <p:nvPr/>
        </p:nvCxnSpPr>
        <p:spPr>
          <a:xfrm flipH="1">
            <a:off x="5834772" y="4817682"/>
            <a:ext cx="3311100" cy="55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721" name="Google Shape;721;g35cd725ba4c_2_45"/>
          <p:cNvGrpSpPr/>
          <p:nvPr/>
        </p:nvGrpSpPr>
        <p:grpSpPr>
          <a:xfrm>
            <a:off x="8810481" y="1147626"/>
            <a:ext cx="2724265" cy="4180457"/>
            <a:chOff x="8435609" y="1100880"/>
            <a:chExt cx="3352969" cy="4989162"/>
          </a:xfrm>
        </p:grpSpPr>
        <p:grpSp>
          <p:nvGrpSpPr>
            <p:cNvPr id="722" name="Google Shape;722;g35cd725ba4c_2_45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723" name="Google Shape;723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24" name="Google Shape;724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25" name="Google Shape;725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26" name="Google Shape;726;g35cd725ba4c_2_45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727" name="Google Shape;727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28" name="Google Shape;728;g35cd725ba4c_2_45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29" name="Google Shape;729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Gandalf emoji | AI Emoji Generator" id="730" name="Google Shape;730;g35cd725ba4c_2_45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76036" y="1948577"/>
              <a:ext cx="712542" cy="712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31" name="Google Shape;731;g35cd725ba4c_2_45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732" name="Google Shape;732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33" name="Google Shape;733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4" name="Google Shape;734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35" name="Google Shape;735;g35cd725ba4c_2_45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36" name="Google Shape;736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37" name="Google Shape;737;g35cd725ba4c_2_45"/>
                <p:cNvSpPr txBox="1"/>
                <p:nvPr/>
              </p:nvSpPr>
              <p:spPr>
                <a:xfrm>
                  <a:off x="6720763" y="2139506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38" name="Google Shape;738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739" name="Google Shape;739;g35cd725ba4c_2_45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740" name="Google Shape;740;g35cd725ba4c_2_45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41" name="Google Shape;741;g35cd725ba4c_2_4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2" name="Google Shape;742;g35cd725ba4c_2_45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43" name="Google Shape;743;g35cd725ba4c_2_45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44" name="Google Shape;744;g35cd725ba4c_2_45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45" name="Google Shape;745;g35cd725ba4c_2_45"/>
                <p:cNvSpPr txBox="1"/>
                <p:nvPr/>
              </p:nvSpPr>
              <p:spPr>
                <a:xfrm>
                  <a:off x="6722008" y="2167209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46" name="Google Shape;746;g35cd725ba4c_2_45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Legolas elf emoji | AI Emoji Generator" id="747" name="Google Shape;747;g35cd725ba4c_2_45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050470" y="3594841"/>
              <a:ext cx="623808" cy="623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bbit emoji | AI Emoji Generator" id="748" name="Google Shape;748;g35cd725ba4c_2_45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13860" y="5409206"/>
              <a:ext cx="680836" cy="680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9" name="Google Shape;749;g35cd725ba4c_2_45"/>
          <p:cNvSpPr/>
          <p:nvPr/>
        </p:nvSpPr>
        <p:spPr>
          <a:xfrm>
            <a:off x="1332824" y="4275185"/>
            <a:ext cx="1561878" cy="343603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50" name="Google Shape;750;g35cd725ba4c_2_45"/>
          <p:cNvSpPr txBox="1"/>
          <p:nvPr/>
        </p:nvSpPr>
        <p:spPr>
          <a:xfrm>
            <a:off x="1496174" y="4293118"/>
            <a:ext cx="134171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751" name="Google Shape;751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3" y="146987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2" name="Google Shape;752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8386" y="2763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3" name="Google Shape;753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2" y="4183714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4" name="Google Shape;754;g35cd725ba4c_2_45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1405" y="508606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5" name="Google Shape;755;g35cd725ba4c_2_45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115" y="1680913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756" name="Google Shape;756;g35cd725ba4c_2_45"/>
          <p:cNvSpPr txBox="1"/>
          <p:nvPr/>
        </p:nvSpPr>
        <p:spPr>
          <a:xfrm>
            <a:off x="1032126" y="2336233"/>
            <a:ext cx="1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757" name="Google Shape;757;g35cd725ba4c_2_45"/>
          <p:cNvSpPr txBox="1"/>
          <p:nvPr/>
        </p:nvSpPr>
        <p:spPr>
          <a:xfrm>
            <a:off x="2019386" y="1952382"/>
            <a:ext cx="2799733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How to get to Mordor? </a:t>
            </a:r>
            <a:b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We all need to help!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8" name="Google Shape;758;g35cd725ba4c_2_45"/>
          <p:cNvSpPr/>
          <p:nvPr/>
        </p:nvSpPr>
        <p:spPr>
          <a:xfrm>
            <a:off x="1176480" y="1482317"/>
            <a:ext cx="3391669" cy="129627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59" name="Google Shape;759;g35cd725ba4c_2_45"/>
          <p:cNvCxnSpPr>
            <a:endCxn id="758" idx="3"/>
          </p:cNvCxnSpPr>
          <p:nvPr/>
        </p:nvCxnSpPr>
        <p:spPr>
          <a:xfrm flipH="1" rot="5400000">
            <a:off x="3448549" y="3250056"/>
            <a:ext cx="3197700" cy="95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760" name="Google Shape;760;g35cd725ba4c_2_45"/>
          <p:cNvCxnSpPr>
            <a:endCxn id="711" idx="0"/>
          </p:cNvCxnSpPr>
          <p:nvPr/>
        </p:nvCxnSpPr>
        <p:spPr>
          <a:xfrm flipH="1">
            <a:off x="5834772" y="2073882"/>
            <a:ext cx="3366000" cy="329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sp>
        <p:nvSpPr>
          <p:cNvPr id="761" name="Google Shape;761;g35cd725ba4c_2_45"/>
          <p:cNvSpPr/>
          <p:nvPr/>
        </p:nvSpPr>
        <p:spPr>
          <a:xfrm flipH="1" rot="10800000">
            <a:off x="2994585" y="3062015"/>
            <a:ext cx="1888703" cy="689082"/>
          </a:xfrm>
          <a:prstGeom prst="wedgeRoundRectCallout">
            <a:avLst>
              <a:gd fmla="val -53028" name="adj1"/>
              <a:gd fmla="val -13838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62" name="Google Shape;762;g35cd725ba4c_2_45"/>
          <p:cNvSpPr txBox="1"/>
          <p:nvPr/>
        </p:nvSpPr>
        <p:spPr>
          <a:xfrm>
            <a:off x="2668752" y="3042216"/>
            <a:ext cx="25404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Round Robin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35cd725ba4c_2_106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grpSp>
        <p:nvGrpSpPr>
          <p:cNvPr id="768" name="Google Shape;768;g35cd725ba4c_2_106"/>
          <p:cNvGrpSpPr/>
          <p:nvPr/>
        </p:nvGrpSpPr>
        <p:grpSpPr>
          <a:xfrm>
            <a:off x="1745256" y="2507251"/>
            <a:ext cx="6897275" cy="3638207"/>
            <a:chOff x="1922040" y="2190259"/>
            <a:chExt cx="6897275" cy="3638207"/>
          </a:xfrm>
        </p:grpSpPr>
        <p:sp>
          <p:nvSpPr>
            <p:cNvPr id="769" name="Google Shape;769;g35cd725ba4c_2_106"/>
            <p:cNvSpPr/>
            <p:nvPr/>
          </p:nvSpPr>
          <p:spPr>
            <a:xfrm>
              <a:off x="5863235" y="2287336"/>
              <a:ext cx="174266" cy="174266"/>
            </a:xfrm>
            <a:prstGeom prst="ellipse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770" name="Google Shape;770;g35cd725ba4c_2_106"/>
            <p:cNvGrpSpPr/>
            <p:nvPr/>
          </p:nvGrpSpPr>
          <p:grpSpPr>
            <a:xfrm>
              <a:off x="1922040" y="2190259"/>
              <a:ext cx="6897275" cy="3638207"/>
              <a:chOff x="1922040" y="2190259"/>
              <a:chExt cx="6897275" cy="3638207"/>
            </a:xfrm>
          </p:grpSpPr>
          <p:sp>
            <p:nvSpPr>
              <p:cNvPr id="771" name="Google Shape;771;g35cd725ba4c_2_106"/>
              <p:cNvSpPr txBox="1"/>
              <p:nvPr/>
            </p:nvSpPr>
            <p:spPr>
              <a:xfrm>
                <a:off x="1922040" y="2190259"/>
                <a:ext cx="1149446" cy="30773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45700" lIns="91425" spcFirstLastPara="1" rIns="91425" wrap="square" tIns="4570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rPr b="1" i="0" lang="en-US" sz="1400" u="none" cap="none" strike="noStrike">
                    <a:solidFill>
                      <a:schemeClr val="lt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App label</a:t>
                </a:r>
                <a:endParaRPr b="1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grpSp>
            <p:nvGrpSpPr>
              <p:cNvPr id="772" name="Google Shape;772;g35cd725ba4c_2_106"/>
              <p:cNvGrpSpPr/>
              <p:nvPr/>
            </p:nvGrpSpPr>
            <p:grpSpPr>
              <a:xfrm>
                <a:off x="5111556" y="5051790"/>
                <a:ext cx="1800000" cy="776676"/>
                <a:chOff x="5111556" y="5051790"/>
                <a:chExt cx="1800000" cy="776676"/>
              </a:xfrm>
            </p:grpSpPr>
            <p:pic>
              <p:nvPicPr>
                <p:cNvPr id="773" name="Google Shape;773;g35cd725ba4c_2_106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0" r="0" t="0"/>
                <a:stretch/>
              </p:blipFill>
              <p:spPr>
                <a:xfrm>
                  <a:off x="5111556" y="5051790"/>
                  <a:ext cx="1800000" cy="7766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74" name="Google Shape;774;g35cd725ba4c_2_106"/>
                <p:cNvSpPr txBox="1"/>
                <p:nvPr/>
              </p:nvSpPr>
              <p:spPr>
                <a:xfrm>
                  <a:off x="5219805" y="5141475"/>
                  <a:ext cx="1215827" cy="64629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Message </a:t>
                  </a:r>
                  <a:endParaRPr b="0" i="0" sz="1200" u="none" cap="none" strike="noStrike">
                    <a:solidFill>
                      <a:srgbClr val="000000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2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Broker (pub/sub)</a:t>
                  </a:r>
                  <a:endParaRPr b="1" i="0" sz="12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cxnSp>
            <p:nvCxnSpPr>
              <p:cNvPr id="775" name="Google Shape;775;g35cd725ba4c_2_106"/>
              <p:cNvCxnSpPr>
                <a:endCxn id="773" idx="1"/>
              </p:cNvCxnSpPr>
              <p:nvPr/>
            </p:nvCxnSpPr>
            <p:spPr>
              <a:xfrm>
                <a:off x="3414756" y="5440128"/>
                <a:ext cx="1696800" cy="0"/>
              </a:xfrm>
              <a:prstGeom prst="straightConnector1">
                <a:avLst/>
              </a:prstGeom>
              <a:noFill/>
              <a:ln cap="flat" cmpd="sng" w="19050">
                <a:solidFill>
                  <a:schemeClr val="dk1"/>
                </a:solidFill>
                <a:prstDash val="solid"/>
                <a:miter lim="800000"/>
                <a:headEnd len="sm" w="sm" type="none"/>
                <a:tailEnd len="lg" w="lg" type="triangle"/>
              </a:ln>
            </p:spPr>
          </p:cxnSp>
          <p:sp>
            <p:nvSpPr>
              <p:cNvPr id="776" name="Google Shape;776;g35cd725ba4c_2_106"/>
              <p:cNvSpPr/>
              <p:nvPr/>
            </p:nvSpPr>
            <p:spPr>
              <a:xfrm>
                <a:off x="3178026" y="5092214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  <p:sp>
            <p:nvSpPr>
              <p:cNvPr id="777" name="Google Shape;777;g35cd725ba4c_2_106"/>
              <p:cNvSpPr/>
              <p:nvPr/>
            </p:nvSpPr>
            <p:spPr>
              <a:xfrm>
                <a:off x="8645049" y="5092531"/>
                <a:ext cx="174266" cy="174266"/>
              </a:xfrm>
              <a:prstGeom prst="ellipse">
                <a:avLst/>
              </a:prstGeom>
              <a:noFill/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pic>
        <p:nvPicPr>
          <p:cNvPr id="778" name="Google Shape;778;g35cd725ba4c_2_10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30840" y="4817632"/>
            <a:ext cx="1780927" cy="1710839"/>
          </a:xfrm>
          <a:prstGeom prst="rect">
            <a:avLst/>
          </a:prstGeom>
          <a:noFill/>
          <a:ln>
            <a:noFill/>
          </a:ln>
        </p:spPr>
      </p:pic>
      <p:sp>
        <p:nvSpPr>
          <p:cNvPr id="779" name="Google Shape;779;g35cd725ba4c_2_106"/>
          <p:cNvSpPr txBox="1"/>
          <p:nvPr/>
        </p:nvSpPr>
        <p:spPr>
          <a:xfrm>
            <a:off x="1916336" y="5342471"/>
            <a:ext cx="1215827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</a:t>
            </a:r>
            <a:endParaRPr b="1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780" name="Google Shape;780;g35cd725ba4c_2_106"/>
          <p:cNvSpPr/>
          <p:nvPr/>
        </p:nvSpPr>
        <p:spPr>
          <a:xfrm>
            <a:off x="1208314" y="4474030"/>
            <a:ext cx="2547257" cy="2169835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781" name="Google Shape;781;g35cd725ba4c_2_106"/>
          <p:cNvCxnSpPr>
            <a:endCxn id="773" idx="0"/>
          </p:cNvCxnSpPr>
          <p:nvPr/>
        </p:nvCxnSpPr>
        <p:spPr>
          <a:xfrm flipH="1">
            <a:off x="5834772" y="3466782"/>
            <a:ext cx="3311100" cy="19020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782" name="Google Shape;782;g35cd725ba4c_2_106"/>
          <p:cNvCxnSpPr>
            <a:endCxn id="773" idx="0"/>
          </p:cNvCxnSpPr>
          <p:nvPr/>
        </p:nvCxnSpPr>
        <p:spPr>
          <a:xfrm flipH="1">
            <a:off x="5834772" y="4817682"/>
            <a:ext cx="3311100" cy="5511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grpSp>
        <p:nvGrpSpPr>
          <p:cNvPr id="783" name="Google Shape;783;g35cd725ba4c_2_106"/>
          <p:cNvGrpSpPr/>
          <p:nvPr/>
        </p:nvGrpSpPr>
        <p:grpSpPr>
          <a:xfrm>
            <a:off x="8810481" y="1147626"/>
            <a:ext cx="2724265" cy="4180457"/>
            <a:chOff x="8435609" y="1100880"/>
            <a:chExt cx="3352969" cy="4989162"/>
          </a:xfrm>
        </p:grpSpPr>
        <p:grpSp>
          <p:nvGrpSpPr>
            <p:cNvPr id="784" name="Google Shape;784;g35cd725ba4c_2_106"/>
            <p:cNvGrpSpPr/>
            <p:nvPr/>
          </p:nvGrpSpPr>
          <p:grpSpPr>
            <a:xfrm>
              <a:off x="8468265" y="1100880"/>
              <a:ext cx="2885536" cy="1406371"/>
              <a:chOff x="8468265" y="1100880"/>
              <a:chExt cx="2885536" cy="1406371"/>
            </a:xfrm>
          </p:grpSpPr>
          <p:grpSp>
            <p:nvGrpSpPr>
              <p:cNvPr id="785" name="Google Shape;785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86" name="Google Shape;786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87" name="Google Shape;787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88" name="Google Shape;788;g35cd725ba4c_2_106"/>
              <p:cNvGrpSpPr/>
              <p:nvPr/>
            </p:nvGrpSpPr>
            <p:grpSpPr>
              <a:xfrm>
                <a:off x="10149267" y="1396676"/>
                <a:ext cx="1022704" cy="883572"/>
                <a:chOff x="6627989" y="1689907"/>
                <a:chExt cx="1548676" cy="1440000"/>
              </a:xfrm>
            </p:grpSpPr>
            <p:pic>
              <p:nvPicPr>
                <p:cNvPr id="789" name="Google Shape;789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0" name="Google Shape;790;g35cd725ba4c_2_106"/>
                <p:cNvSpPr txBox="1"/>
                <p:nvPr/>
              </p:nvSpPr>
              <p:spPr>
                <a:xfrm>
                  <a:off x="6627989" y="2099593"/>
                  <a:ext cx="1548676" cy="101759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791" name="Google Shape;791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Gandalf emoji | AI Emoji Generator" id="792" name="Google Shape;792;g35cd725ba4c_2_106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1076036" y="1948577"/>
              <a:ext cx="712542" cy="712542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793" name="Google Shape;793;g35cd725ba4c_2_106"/>
            <p:cNvGrpSpPr/>
            <p:nvPr/>
          </p:nvGrpSpPr>
          <p:grpSpPr>
            <a:xfrm>
              <a:off x="8436431" y="2765212"/>
              <a:ext cx="2885536" cy="1406371"/>
              <a:chOff x="8468265" y="1100880"/>
              <a:chExt cx="2885536" cy="1406371"/>
            </a:xfrm>
          </p:grpSpPr>
          <p:grpSp>
            <p:nvGrpSpPr>
              <p:cNvPr id="794" name="Google Shape;794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795" name="Google Shape;795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6" name="Google Shape;796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797" name="Google Shape;797;g35cd725ba4c_2_106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798" name="Google Shape;798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799" name="Google Shape;799;g35cd725ba4c_2_106"/>
                <p:cNvSpPr txBox="1"/>
                <p:nvPr/>
              </p:nvSpPr>
              <p:spPr>
                <a:xfrm>
                  <a:off x="6720763" y="2139506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800" name="Google Shape;800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801" name="Google Shape;801;g35cd725ba4c_2_106"/>
            <p:cNvGrpSpPr/>
            <p:nvPr/>
          </p:nvGrpSpPr>
          <p:grpSpPr>
            <a:xfrm>
              <a:off x="8435609" y="4387875"/>
              <a:ext cx="2885536" cy="1406371"/>
              <a:chOff x="8468265" y="1100880"/>
              <a:chExt cx="2885536" cy="1406371"/>
            </a:xfrm>
          </p:grpSpPr>
          <p:grpSp>
            <p:nvGrpSpPr>
              <p:cNvPr id="802" name="Google Shape;802;g35cd725ba4c_2_106"/>
              <p:cNvGrpSpPr/>
              <p:nvPr/>
            </p:nvGrpSpPr>
            <p:grpSpPr>
              <a:xfrm>
                <a:off x="8835942" y="1317172"/>
                <a:ext cx="1360093" cy="1190079"/>
                <a:chOff x="8835942" y="1317172"/>
                <a:chExt cx="1360093" cy="1190079"/>
              </a:xfrm>
            </p:grpSpPr>
            <p:pic>
              <p:nvPicPr>
                <p:cNvPr id="803" name="Google Shape;803;g35cd725ba4c_2_106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>
                  <a:off x="8835942" y="1317172"/>
                  <a:ext cx="1251236" cy="1190079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04" name="Google Shape;804;g35cd725ba4c_2_106"/>
                <p:cNvSpPr txBox="1"/>
                <p:nvPr/>
              </p:nvSpPr>
              <p:spPr>
                <a:xfrm>
                  <a:off x="8980208" y="1635060"/>
                  <a:ext cx="1215827" cy="307736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rgbClr val="121C29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Agent</a:t>
                  </a:r>
                  <a:endParaRPr b="1" i="0" sz="1400" u="none" cap="none" strike="noStrike">
                    <a:solidFill>
                      <a:srgbClr val="121C29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grpSp>
            <p:nvGrpSpPr>
              <p:cNvPr id="805" name="Google Shape;805;g35cd725ba4c_2_106"/>
              <p:cNvGrpSpPr/>
              <p:nvPr/>
            </p:nvGrpSpPr>
            <p:grpSpPr>
              <a:xfrm>
                <a:off x="10185149" y="1396676"/>
                <a:ext cx="950937" cy="883572"/>
                <a:chOff x="6682327" y="1689907"/>
                <a:chExt cx="1440000" cy="1440000"/>
              </a:xfrm>
            </p:grpSpPr>
            <p:pic>
              <p:nvPicPr>
                <p:cNvPr id="806" name="Google Shape;806;g35cd725ba4c_2_106"/>
                <p:cNvPicPr preferRelativeResize="0"/>
                <p:nvPr/>
              </p:nvPicPr>
              <p:blipFill rotWithShape="1">
                <a:blip r:embed="rId5">
                  <a:alphaModFix/>
                </a:blip>
                <a:srcRect b="0" l="0" r="0" t="0"/>
                <a:stretch/>
              </p:blipFill>
              <p:spPr>
                <a:xfrm>
                  <a:off x="6682327" y="1689907"/>
                  <a:ext cx="1440000" cy="14400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807" name="Google Shape;807;g35cd725ba4c_2_106"/>
                <p:cNvSpPr txBox="1"/>
                <p:nvPr/>
              </p:nvSpPr>
              <p:spPr>
                <a:xfrm>
                  <a:off x="6722008" y="2167209"/>
                  <a:ext cx="1360635" cy="30773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45700" lIns="91425" spcFirstLastPara="1" rIns="91425" wrap="square" tIns="45700">
                  <a:spAutoFit/>
                </a:bodyPr>
                <a:lstStyle/>
                <a:p>
                  <a:pPr indent="0" lvl="0" marL="0" marR="0" rtl="0" algn="ctr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rPr b="1" i="0" lang="en-US" sz="1400" u="none" cap="none" strike="noStrike">
                      <a:solidFill>
                        <a:schemeClr val="dk1"/>
                      </a:solidFill>
                      <a:latin typeface="Space Grotesk"/>
                      <a:ea typeface="Space Grotesk"/>
                      <a:cs typeface="Space Grotesk"/>
                      <a:sym typeface="Space Grotesk"/>
                    </a:rPr>
                    <a:t>State store</a:t>
                  </a:r>
                  <a:endParaRPr b="1" i="0" sz="14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endParaRPr>
                </a:p>
              </p:txBody>
            </p:sp>
          </p:grpSp>
          <p:sp>
            <p:nvSpPr>
              <p:cNvPr id="808" name="Google Shape;808;g35cd725ba4c_2_106"/>
              <p:cNvSpPr/>
              <p:nvPr/>
            </p:nvSpPr>
            <p:spPr>
              <a:xfrm>
                <a:off x="8468265" y="1100880"/>
                <a:ext cx="2885536" cy="1406371"/>
              </a:xfrm>
              <a:prstGeom prst="roundRect">
                <a:avLst>
                  <a:gd fmla="val 10417" name="adj"/>
                </a:avLst>
              </a:prstGeom>
              <a:noFill/>
              <a:ln cap="flat" cmpd="sng" w="19050">
                <a:solidFill>
                  <a:schemeClr val="accent2"/>
                </a:solidFill>
                <a:prstDash val="dash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pic>
          <p:nvPicPr>
            <p:cNvPr descr="Legolas elf emoji | AI Emoji Generator" id="809" name="Google Shape;809;g35cd725ba4c_2_106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 flipH="1">
              <a:off x="11050470" y="3594841"/>
              <a:ext cx="623808" cy="6238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Hobbit emoji | AI Emoji Generator" id="810" name="Google Shape;810;g35cd725ba4c_2_106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11013860" y="5409206"/>
              <a:ext cx="680836" cy="68083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11" name="Google Shape;811;g35cd725ba4c_2_106"/>
          <p:cNvSpPr/>
          <p:nvPr/>
        </p:nvSpPr>
        <p:spPr>
          <a:xfrm>
            <a:off x="1332824" y="4275185"/>
            <a:ext cx="1561878" cy="343603"/>
          </a:xfrm>
          <a:prstGeom prst="roundRect">
            <a:avLst>
              <a:gd fmla="val 30559" name="adj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12" name="Google Shape;812;g35cd725ba4c_2_106"/>
          <p:cNvSpPr txBox="1"/>
          <p:nvPr/>
        </p:nvSpPr>
        <p:spPr>
          <a:xfrm>
            <a:off x="1496174" y="4293118"/>
            <a:ext cx="1341718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Orchestrator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id="813" name="Google Shape;813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3" y="146987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4" name="Google Shape;814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78386" y="2763529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5" name="Google Shape;815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7988292" y="4183714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6" name="Google Shape;816;g35cd725ba4c_2_10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4211405" y="5086061"/>
            <a:ext cx="639629" cy="646290"/>
          </a:xfrm>
          <a:prstGeom prst="rect">
            <a:avLst/>
          </a:prstGeom>
          <a:noFill/>
          <a:ln>
            <a:noFill/>
          </a:ln>
        </p:spPr>
      </p:pic>
      <p:pic>
        <p:nvPicPr>
          <p:cNvPr id="817" name="Google Shape;817;g35cd725ba4c_2_106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1243115" y="1680913"/>
            <a:ext cx="731520" cy="731520"/>
          </a:xfrm>
          <a:prstGeom prst="rect">
            <a:avLst/>
          </a:prstGeom>
          <a:noFill/>
          <a:ln>
            <a:noFill/>
          </a:ln>
        </p:spPr>
      </p:pic>
      <p:sp>
        <p:nvSpPr>
          <p:cNvPr id="818" name="Google Shape;818;g35cd725ba4c_2_106"/>
          <p:cNvSpPr txBox="1"/>
          <p:nvPr/>
        </p:nvSpPr>
        <p:spPr>
          <a:xfrm>
            <a:off x="1032126" y="2336233"/>
            <a:ext cx="1153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Space Grotesk Light"/>
                <a:ea typeface="Space Grotesk Light"/>
                <a:cs typeface="Space Grotesk Light"/>
                <a:sym typeface="Space Grotesk Light"/>
              </a:rPr>
              <a:t>User</a:t>
            </a:r>
            <a:endParaRPr b="0" i="0" sz="1400" u="none" cap="none" strike="noStrike">
              <a:solidFill>
                <a:schemeClr val="dk1"/>
              </a:solidFill>
              <a:latin typeface="Space Grotesk Light"/>
              <a:ea typeface="Space Grotesk Light"/>
              <a:cs typeface="Space Grotesk Light"/>
              <a:sym typeface="Space Grotesk Light"/>
            </a:endParaRPr>
          </a:p>
        </p:txBody>
      </p:sp>
      <p:sp>
        <p:nvSpPr>
          <p:cNvPr id="819" name="Google Shape;819;g35cd725ba4c_2_106"/>
          <p:cNvSpPr txBox="1"/>
          <p:nvPr/>
        </p:nvSpPr>
        <p:spPr>
          <a:xfrm>
            <a:off x="2019386" y="1952382"/>
            <a:ext cx="2799733" cy="4514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642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How to get to Mordor? </a:t>
            </a:r>
            <a:b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1400" u="none" cap="none" strike="noStrike">
                <a:solidFill>
                  <a:srgbClr val="CE9178"/>
                </a:solidFill>
                <a:latin typeface="Arial"/>
                <a:ea typeface="Arial"/>
                <a:cs typeface="Arial"/>
                <a:sym typeface="Arial"/>
              </a:rPr>
              <a:t>We all need to help!</a:t>
            </a:r>
            <a:endParaRPr b="0" i="0" sz="1400" u="none" cap="none" strike="noStrike">
              <a:solidFill>
                <a:srgbClr val="CCC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0" name="Google Shape;820;g35cd725ba4c_2_106"/>
          <p:cNvSpPr/>
          <p:nvPr/>
        </p:nvSpPr>
        <p:spPr>
          <a:xfrm>
            <a:off x="1176480" y="1482317"/>
            <a:ext cx="3391669" cy="129627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821" name="Google Shape;821;g35cd725ba4c_2_106"/>
          <p:cNvCxnSpPr>
            <a:endCxn id="820" idx="3"/>
          </p:cNvCxnSpPr>
          <p:nvPr/>
        </p:nvCxnSpPr>
        <p:spPr>
          <a:xfrm flipH="1" rot="5400000">
            <a:off x="3448549" y="3250056"/>
            <a:ext cx="3197700" cy="9585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cxnSp>
        <p:nvCxnSpPr>
          <p:cNvPr id="822" name="Google Shape;822;g35cd725ba4c_2_106"/>
          <p:cNvCxnSpPr>
            <a:endCxn id="773" idx="0"/>
          </p:cNvCxnSpPr>
          <p:nvPr/>
        </p:nvCxnSpPr>
        <p:spPr>
          <a:xfrm flipH="1">
            <a:off x="5834772" y="2073882"/>
            <a:ext cx="3366000" cy="3294900"/>
          </a:xfrm>
          <a:prstGeom prst="bentConnector2">
            <a:avLst/>
          </a:prstGeom>
          <a:noFill/>
          <a:ln cap="flat" cmpd="sng" w="19050">
            <a:solidFill>
              <a:schemeClr val="dk1"/>
            </a:solidFill>
            <a:prstDash val="solid"/>
            <a:miter lim="800000"/>
            <a:headEnd len="lg" w="lg" type="triangle"/>
            <a:tailEnd len="sm" w="sm" type="none"/>
          </a:ln>
        </p:spPr>
      </p:cxnSp>
      <p:sp>
        <p:nvSpPr>
          <p:cNvPr id="823" name="Google Shape;823;g35cd725ba4c_2_106"/>
          <p:cNvSpPr/>
          <p:nvPr/>
        </p:nvSpPr>
        <p:spPr>
          <a:xfrm flipH="1" rot="10800000">
            <a:off x="2994585" y="3062015"/>
            <a:ext cx="1888703" cy="689082"/>
          </a:xfrm>
          <a:prstGeom prst="wedgeRoundRectCallout">
            <a:avLst>
              <a:gd fmla="val -53028" name="adj1"/>
              <a:gd fmla="val -138387" name="adj2"/>
              <a:gd fmla="val 16667" name="adj3"/>
            </a:avLst>
          </a:prstGeom>
          <a:solidFill>
            <a:schemeClr val="lt1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4" name="Google Shape;824;g35cd725ba4c_2_106"/>
          <p:cNvSpPr txBox="1"/>
          <p:nvPr/>
        </p:nvSpPr>
        <p:spPr>
          <a:xfrm>
            <a:off x="2668752" y="3042216"/>
            <a:ext cx="2540367" cy="7386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Random</a:t>
            </a:r>
            <a:b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0" i="0" lang="en-US" sz="1400" u="none" cap="none" strike="noStrike">
                <a:solidFill>
                  <a:srgbClr val="121C29"/>
                </a:solidFill>
                <a:latin typeface="Space Grotesk"/>
                <a:ea typeface="Space Grotesk"/>
                <a:cs typeface="Space Grotesk"/>
                <a:sym typeface="Space Grotesk"/>
              </a:rPr>
              <a:t>Round Robin</a:t>
            </a:r>
            <a:endParaRPr b="0" i="0" sz="1400" u="none" cap="none" strike="noStrike">
              <a:solidFill>
                <a:srgbClr val="121C29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5" name="Google Shape;825;g35cd725ba4c_2_106"/>
          <p:cNvSpPr/>
          <p:nvPr/>
        </p:nvSpPr>
        <p:spPr>
          <a:xfrm>
            <a:off x="8891368" y="5550014"/>
            <a:ext cx="2497419" cy="1192718"/>
          </a:xfrm>
          <a:prstGeom prst="roundRect">
            <a:avLst>
              <a:gd fmla="val 10417" name="adj"/>
            </a:avLst>
          </a:prstGeom>
          <a:noFill/>
          <a:ln cap="flat" cmpd="sng" w="19050">
            <a:solidFill>
              <a:schemeClr val="accent2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26" name="Google Shape;826;g35cd725ba4c_2_106"/>
          <p:cNvSpPr txBox="1"/>
          <p:nvPr/>
        </p:nvSpPr>
        <p:spPr>
          <a:xfrm>
            <a:off x="9120429" y="5651945"/>
            <a:ext cx="20345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Task: Add more agents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7" name="Google Shape;827;g35cd725ba4c_2_106"/>
          <p:cNvSpPr txBox="1"/>
          <p:nvPr/>
        </p:nvSpPr>
        <p:spPr>
          <a:xfrm>
            <a:off x="9672945" y="5041729"/>
            <a:ext cx="511679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….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🦅 Eagle Emoji: Meaning &amp; Usage" id="828" name="Google Shape;828;g35cd725ba4c_2_106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>
            <a:off x="9059438" y="5943401"/>
            <a:ext cx="755188" cy="7551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rd of the rings emoji | AI Emoji Generator" id="829" name="Google Shape;829;g35cd725ba4c_2_106"/>
          <p:cNvPicPr preferRelativeResize="0"/>
          <p:nvPr/>
        </p:nvPicPr>
        <p:blipFill rotWithShape="1">
          <a:blip r:embed="rId12">
            <a:alphaModFix/>
          </a:blip>
          <a:srcRect b="0" l="0" r="0" t="0"/>
          <a:stretch/>
        </p:blipFill>
        <p:spPr>
          <a:xfrm>
            <a:off x="9782015" y="5932478"/>
            <a:ext cx="711388" cy="71138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rd of the rings emoji | AI Emoji Generator" id="830" name="Google Shape;830;g35cd725ba4c_2_106"/>
          <p:cNvPicPr preferRelativeResize="0"/>
          <p:nvPr/>
        </p:nvPicPr>
        <p:blipFill rotWithShape="1">
          <a:blip r:embed="rId13">
            <a:alphaModFix/>
          </a:blip>
          <a:srcRect b="0" l="0" r="0" t="0"/>
          <a:stretch/>
        </p:blipFill>
        <p:spPr>
          <a:xfrm>
            <a:off x="10493403" y="5936014"/>
            <a:ext cx="682954" cy="6829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5d9e00cd4f_0_0"/>
          <p:cNvSpPr txBox="1"/>
          <p:nvPr>
            <p:ph type="title"/>
          </p:nvPr>
        </p:nvSpPr>
        <p:spPr>
          <a:xfrm>
            <a:off x="185950" y="3600000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Agentic AI</a:t>
            </a:r>
            <a:endParaRPr/>
          </a:p>
        </p:txBody>
      </p:sp>
      <p:pic>
        <p:nvPicPr>
          <p:cNvPr id="121" name="Google Shape;121;g35d9e00cd4f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2948" y="1611900"/>
            <a:ext cx="1646100" cy="164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4" name="Shape 8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5" name="Google Shape;835;p130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Our Stack</a:t>
            </a:r>
            <a:endParaRPr/>
          </a:p>
        </p:txBody>
      </p:sp>
      <p:sp>
        <p:nvSpPr>
          <p:cNvPr id="836" name="Google Shape;836;p130"/>
          <p:cNvSpPr txBox="1"/>
          <p:nvPr/>
        </p:nvSpPr>
        <p:spPr>
          <a:xfrm>
            <a:off x="2597907" y="2918994"/>
            <a:ext cx="5875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Dapr - Wikipedia" id="837" name="Google Shape;837;p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93409" y="2540743"/>
            <a:ext cx="1163777" cy="85728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Hugging Face Tutorial for Beginners [Quick Start]" id="838" name="Google Shape;838;p1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07660" y="2505818"/>
            <a:ext cx="881439" cy="881439"/>
          </a:xfrm>
          <a:prstGeom prst="rect">
            <a:avLst/>
          </a:prstGeom>
          <a:noFill/>
          <a:ln>
            <a:noFill/>
          </a:ln>
        </p:spPr>
      </p:pic>
      <p:sp>
        <p:nvSpPr>
          <p:cNvPr id="839" name="Google Shape;839;p130"/>
          <p:cNvSpPr txBox="1"/>
          <p:nvPr/>
        </p:nvSpPr>
        <p:spPr>
          <a:xfrm>
            <a:off x="1497939" y="3398029"/>
            <a:ext cx="52578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 Agents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Framework to build AI Agent Systems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0" name="Google Shape;840;p130"/>
          <p:cNvSpPr txBox="1"/>
          <p:nvPr/>
        </p:nvSpPr>
        <p:spPr>
          <a:xfrm>
            <a:off x="7055607" y="3398029"/>
            <a:ext cx="58752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HuggingFace API</a:t>
            </a:r>
            <a:endParaRPr b="0"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556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●"/>
            </a:pPr>
            <a:r>
              <a:rPr b="0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API access to various LLMs 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4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g35cd725ba4c_2_35"/>
          <p:cNvSpPr txBox="1"/>
          <p:nvPr>
            <p:ph type="title"/>
          </p:nvPr>
        </p:nvSpPr>
        <p:spPr>
          <a:xfrm>
            <a:off x="196754" y="214127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Collaborative Multi-Agent Workflow</a:t>
            </a:r>
            <a:endParaRPr/>
          </a:p>
        </p:txBody>
      </p:sp>
      <p:sp>
        <p:nvSpPr>
          <p:cNvPr id="846" name="Google Shape;846;g35cd725ba4c_2_35"/>
          <p:cNvSpPr txBox="1"/>
          <p:nvPr/>
        </p:nvSpPr>
        <p:spPr>
          <a:xfrm>
            <a:off x="681730" y="1398840"/>
            <a:ext cx="51780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Local setup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Clone </a:t>
            </a:r>
            <a:r>
              <a:rPr i="0" lang="en-US" sz="2000" u="sng" cap="none" strike="noStrike">
                <a:solidFill>
                  <a:schemeClr val="hlink"/>
                </a:solidFill>
                <a:latin typeface="Space Grotesk"/>
                <a:ea typeface="Space Grotesk"/>
                <a:cs typeface="Space Grotesk"/>
                <a:sym typeface="Space Grotesk"/>
                <a:hlinkClick r:id="rId3"/>
              </a:rPr>
              <a:t>this git repo 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Follow the instructions in the README.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298450" lvl="0" marL="2857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Space Grotesk"/>
              <a:buChar char="•"/>
            </a:pPr>
            <a:r>
              <a:rPr i="0" lang="en-US" sz="20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You are ready to start!</a:t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i="0" sz="20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847" name="Google Shape;847;g35cd725ba4c_2_35"/>
          <p:cNvSpPr txBox="1"/>
          <p:nvPr/>
        </p:nvSpPr>
        <p:spPr>
          <a:xfrm>
            <a:off x="3057525" y="3275112"/>
            <a:ext cx="611505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48" name="Google Shape;848;g35cd725ba4c_2_35"/>
          <p:cNvGrpSpPr/>
          <p:nvPr/>
        </p:nvGrpSpPr>
        <p:grpSpPr>
          <a:xfrm>
            <a:off x="7796225" y="5031060"/>
            <a:ext cx="4269400" cy="1085850"/>
            <a:chOff x="7796225" y="5031060"/>
            <a:chExt cx="4269400" cy="1085850"/>
          </a:xfrm>
        </p:grpSpPr>
        <p:sp>
          <p:nvSpPr>
            <p:cNvPr id="849" name="Google Shape;849;g35cd725ba4c_2_35"/>
            <p:cNvSpPr txBox="1"/>
            <p:nvPr/>
          </p:nvSpPr>
          <p:spPr>
            <a:xfrm>
              <a:off x="8265825" y="5243663"/>
              <a:ext cx="3799800" cy="7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45720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700"/>
                <a:buFont typeface="Arial"/>
                <a:buNone/>
              </a:pPr>
              <a:r>
                <a:rPr b="0" i="0" lang="en-US" sz="17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Privatebin password: </a:t>
              </a:r>
              <a:br>
                <a:rPr b="0" i="0" lang="en-US" sz="17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</a:br>
              <a:r>
                <a:rPr lang="en-US" sz="1700">
                  <a:latin typeface="Space Grotesk"/>
                  <a:ea typeface="Space Grotesk"/>
                  <a:cs typeface="Space Grotesk"/>
                  <a:sym typeface="Space Grotesk"/>
                </a:rPr>
                <a:t>pydata_ams2025_</a:t>
              </a:r>
              <a:r>
                <a:rPr lang="en-US" sz="1700">
                  <a:latin typeface="Space Grotesk"/>
                  <a:ea typeface="Space Grotesk"/>
                  <a:cs typeface="Space Grotesk"/>
                  <a:sym typeface="Space Grotesk"/>
                </a:rPr>
                <a:t>dapr</a:t>
              </a:r>
              <a:endParaRPr b="0" i="0" sz="17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850" name="Google Shape;850;g35cd725ba4c_2_35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7796225" y="5031060"/>
              <a:ext cx="1085850" cy="10858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51" name="Google Shape;851;g35cd725ba4c_2_35"/>
          <p:cNvSpPr txBox="1"/>
          <p:nvPr/>
        </p:nvSpPr>
        <p:spPr>
          <a:xfrm>
            <a:off x="4065191" y="4511204"/>
            <a:ext cx="15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Github repo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2" name="Google Shape;852;g35cd725ba4c_2_35"/>
          <p:cNvSpPr txBox="1"/>
          <p:nvPr/>
        </p:nvSpPr>
        <p:spPr>
          <a:xfrm>
            <a:off x="6228830" y="4511204"/>
            <a:ext cx="150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Slides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53" name="Google Shape;853;g35cd725ba4c_2_35" title="slides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54425" y="5014775"/>
            <a:ext cx="1330250" cy="1301251"/>
          </a:xfrm>
          <a:prstGeom prst="rect">
            <a:avLst/>
          </a:prstGeom>
          <a:noFill/>
          <a:ln>
            <a:noFill/>
          </a:ln>
        </p:spPr>
      </p:pic>
      <p:pic>
        <p:nvPicPr>
          <p:cNvPr id="854" name="Google Shape;854;g35cd725ba4c_2_3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059178" y="4942400"/>
            <a:ext cx="1330249" cy="13554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8" name="Shape 8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9" name="Google Shape;859;p72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Dapr Resources</a:t>
            </a:r>
            <a:endParaRPr/>
          </a:p>
        </p:txBody>
      </p:sp>
      <p:pic>
        <p:nvPicPr>
          <p:cNvPr descr="A qr code with a white background&#10;&#10;Description automatically generated" id="860" name="Google Shape;860;p7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5139" y="1294799"/>
            <a:ext cx="4462510" cy="4462510"/>
          </a:xfrm>
          <a:prstGeom prst="rect">
            <a:avLst/>
          </a:prstGeom>
          <a:noFill/>
          <a:ln>
            <a:noFill/>
          </a:ln>
        </p:spPr>
      </p:pic>
      <p:sp>
        <p:nvSpPr>
          <p:cNvPr id="861" name="Google Shape;861;p72">
            <a:hlinkClick r:id="rId4"/>
          </p:cNvPr>
          <p:cNvSpPr txBox="1"/>
          <p:nvPr/>
        </p:nvSpPr>
        <p:spPr>
          <a:xfrm>
            <a:off x="8354770" y="5464921"/>
            <a:ext cx="1563248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dapr.io</a:t>
            </a:r>
            <a:endParaRPr b="0" i="0" sz="32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862" name="Google Shape;862;p72"/>
          <p:cNvGrpSpPr/>
          <p:nvPr/>
        </p:nvGrpSpPr>
        <p:grpSpPr>
          <a:xfrm>
            <a:off x="716686" y="1459041"/>
            <a:ext cx="5869534" cy="4842621"/>
            <a:chOff x="782726" y="1606361"/>
            <a:chExt cx="5869534" cy="4842621"/>
          </a:xfrm>
        </p:grpSpPr>
        <p:pic>
          <p:nvPicPr>
            <p:cNvPr id="863" name="Google Shape;863;p72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788351" y="4306129"/>
              <a:ext cx="540000" cy="4081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4" name="Google Shape;864;p7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782726" y="3358398"/>
              <a:ext cx="551250" cy="540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5" name="Google Shape;865;p72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824351" y="5122049"/>
              <a:ext cx="468000" cy="42276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6" name="Google Shape;866;p72"/>
            <p:cNvPicPr preferRelativeResize="0"/>
            <p:nvPr/>
          </p:nvPicPr>
          <p:blipFill rotWithShape="1">
            <a:blip r:embed="rId8">
              <a:alphaModFix/>
            </a:blip>
            <a:srcRect b="0" l="0" r="0" t="0"/>
            <a:stretch/>
          </p:blipFill>
          <p:spPr>
            <a:xfrm>
              <a:off x="788351" y="2577810"/>
              <a:ext cx="540000" cy="37285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7" name="Google Shape;867;p72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8351" y="1630079"/>
              <a:ext cx="540000" cy="5400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68" name="Google Shape;868;p72">
              <a:hlinkClick r:id="rId10"/>
            </p:cNvPr>
            <p:cNvSpPr txBox="1"/>
            <p:nvPr/>
          </p:nvSpPr>
          <p:spPr>
            <a:xfrm>
              <a:off x="1911860" y="1606361"/>
              <a:ext cx="1563248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dapr.io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69" name="Google Shape;869;p72">
              <a:hlinkClick r:id="rId11"/>
            </p:cNvPr>
            <p:cNvSpPr txBox="1"/>
            <p:nvPr/>
          </p:nvSpPr>
          <p:spPr>
            <a:xfrm>
              <a:off x="1911860" y="2471850"/>
              <a:ext cx="4160113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bit.ly/dapr-youtube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70" name="Google Shape;870;p72">
              <a:hlinkClick r:id="rId12"/>
            </p:cNvPr>
            <p:cNvSpPr txBox="1"/>
            <p:nvPr/>
          </p:nvSpPr>
          <p:spPr>
            <a:xfrm>
              <a:off x="1911860" y="3336010"/>
              <a:ext cx="4740400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bit.ly/dapr-quickstarts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71" name="Google Shape;871;p72">
              <a:hlinkClick r:id="rId13"/>
            </p:cNvPr>
            <p:cNvSpPr txBox="1"/>
            <p:nvPr/>
          </p:nvSpPr>
          <p:spPr>
            <a:xfrm>
              <a:off x="1911860" y="4217835"/>
              <a:ext cx="3954929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bit.ly/dapr-discord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72" name="Google Shape;872;p72">
              <a:hlinkClick r:id="rId14"/>
            </p:cNvPr>
            <p:cNvSpPr txBox="1"/>
            <p:nvPr/>
          </p:nvSpPr>
          <p:spPr>
            <a:xfrm>
              <a:off x="1911860" y="5041041"/>
              <a:ext cx="2255746" cy="5847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@daprdev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873" name="Google Shape;873;p72">
              <a:hlinkClick r:id="rId15"/>
            </p:cNvPr>
            <p:cNvSpPr txBox="1"/>
            <p:nvPr/>
          </p:nvSpPr>
          <p:spPr>
            <a:xfrm>
              <a:off x="1911860" y="5864247"/>
              <a:ext cx="4697220" cy="58473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200"/>
                <a:buFont typeface="Arial"/>
                <a:buNone/>
              </a:pPr>
              <a:r>
                <a:rPr b="0" i="0" lang="en-US" sz="32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@daprdev.bsky.social</a:t>
              </a:r>
              <a:endParaRPr b="0" i="0" sz="32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874" name="Google Shape;874;p72"/>
            <p:cNvPicPr preferRelativeResize="0"/>
            <p:nvPr/>
          </p:nvPicPr>
          <p:blipFill rotWithShape="1">
            <a:blip r:embed="rId16">
              <a:alphaModFix/>
            </a:blip>
            <a:srcRect b="0" l="0" r="0" t="0"/>
            <a:stretch/>
          </p:blipFill>
          <p:spPr>
            <a:xfrm>
              <a:off x="824351" y="5922614"/>
              <a:ext cx="529811" cy="4680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qr code with a white background&#10;&#10;Description automatically generated" id="879" name="Google Shape;879;p7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00720" y="1296609"/>
            <a:ext cx="4464000" cy="4464000"/>
          </a:xfrm>
          <a:prstGeom prst="rect">
            <a:avLst/>
          </a:prstGeom>
          <a:noFill/>
          <a:ln>
            <a:noFill/>
          </a:ln>
        </p:spPr>
      </p:pic>
      <p:sp>
        <p:nvSpPr>
          <p:cNvPr id="880" name="Google Shape;880;p73"/>
          <p:cNvSpPr txBox="1"/>
          <p:nvPr>
            <p:ph type="title"/>
          </p:nvPr>
        </p:nvSpPr>
        <p:spPr>
          <a:xfrm>
            <a:off x="196754" y="215001"/>
            <a:ext cx="11820099" cy="92458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Claim the Dapr Community Supporter badge!</a:t>
            </a:r>
            <a:endParaRPr/>
          </a:p>
        </p:txBody>
      </p:sp>
      <p:sp>
        <p:nvSpPr>
          <p:cNvPr id="881" name="Google Shape;881;p73">
            <a:hlinkClick r:id="rId4"/>
          </p:cNvPr>
          <p:cNvSpPr txBox="1"/>
          <p:nvPr/>
        </p:nvSpPr>
        <p:spPr>
          <a:xfrm>
            <a:off x="6583830" y="5659216"/>
            <a:ext cx="5097780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rPr>
              <a:t>bit.ly/dapr-supporter</a:t>
            </a:r>
            <a:endParaRPr b="0" i="0" sz="14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pic>
        <p:nvPicPr>
          <p:cNvPr descr="A hexagon with a cartoon face and text&#10;&#10;Description automatically generated" id="882" name="Google Shape;882;p7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88000" y="1438277"/>
            <a:ext cx="4319999" cy="431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7a4c1e476d_0_9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What are Agentic Systems?</a:t>
            </a:r>
            <a:endParaRPr/>
          </a:p>
        </p:txBody>
      </p:sp>
      <p:sp>
        <p:nvSpPr>
          <p:cNvPr id="127" name="Google Shape;127;g37a4c1e476d_0_98"/>
          <p:cNvSpPr txBox="1"/>
          <p:nvPr/>
        </p:nvSpPr>
        <p:spPr>
          <a:xfrm>
            <a:off x="454750" y="1691900"/>
            <a:ext cx="108741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Agentic systems are systems where Large </a:t>
            </a:r>
            <a:r>
              <a:rPr lang="en-US" sz="36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Language Models (LLMs)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with varying degrees of </a:t>
            </a:r>
            <a:r>
              <a:rPr lang="en-US" sz="36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autonomy</a:t>
            </a:r>
            <a:r>
              <a:rPr lang="en-US" sz="3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, maintain control over how they accomplish complex tasks.</a:t>
            </a:r>
            <a:endParaRPr sz="3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a4c1e476d_0_108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Rule-Based Automation</a:t>
            </a:r>
            <a:endParaRPr/>
          </a:p>
        </p:txBody>
      </p:sp>
      <p:sp>
        <p:nvSpPr>
          <p:cNvPr id="133" name="Google Shape;133;g37a4c1e476d_0_108"/>
          <p:cNvSpPr txBox="1"/>
          <p:nvPr/>
        </p:nvSpPr>
        <p:spPr>
          <a:xfrm>
            <a:off x="5419432" y="2024783"/>
            <a:ext cx="5875200" cy="372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 that executes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predefined, rule-based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tasks automatically</a:t>
            </a:r>
            <a:endParaRPr b="1" sz="20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Highly deterministic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Cannot adapt to new scenarios automatically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4" name="Google Shape;134;g37a4c1e476d_0_108"/>
          <p:cNvGrpSpPr/>
          <p:nvPr/>
        </p:nvGrpSpPr>
        <p:grpSpPr>
          <a:xfrm>
            <a:off x="1350226" y="2630692"/>
            <a:ext cx="1828800" cy="2740400"/>
            <a:chOff x="1262176" y="2317617"/>
            <a:chExt cx="1828800" cy="2740400"/>
          </a:xfrm>
        </p:grpSpPr>
        <p:sp>
          <p:nvSpPr>
            <p:cNvPr id="135" name="Google Shape;135;g37a4c1e476d_0_108"/>
            <p:cNvSpPr/>
            <p:nvPr/>
          </p:nvSpPr>
          <p:spPr>
            <a:xfrm>
              <a:off x="1262176" y="23176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A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6" name="Google Shape;136;g37a4c1e476d_0_108"/>
            <p:cNvSpPr/>
            <p:nvPr/>
          </p:nvSpPr>
          <p:spPr>
            <a:xfrm>
              <a:off x="1262176" y="337986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</a:t>
              </a: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 B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37" name="Google Shape;137;g37a4c1e476d_0_108"/>
            <p:cNvSpPr/>
            <p:nvPr/>
          </p:nvSpPr>
          <p:spPr>
            <a:xfrm>
              <a:off x="1262176" y="43638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</a:t>
              </a: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 C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138" name="Google Shape;138;g37a4c1e476d_0_108"/>
          <p:cNvCxnSpPr/>
          <p:nvPr/>
        </p:nvCxnSpPr>
        <p:spPr>
          <a:xfrm>
            <a:off x="2258175" y="33654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9" name="Google Shape;139;g37a4c1e476d_0_108"/>
          <p:cNvCxnSpPr/>
          <p:nvPr/>
        </p:nvCxnSpPr>
        <p:spPr>
          <a:xfrm>
            <a:off x="2258175" y="43787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0" name="Google Shape;140;g37a4c1e476d_0_108"/>
          <p:cNvSpPr/>
          <p:nvPr/>
        </p:nvSpPr>
        <p:spPr>
          <a:xfrm>
            <a:off x="1306976" y="5709767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41" name="Google Shape;141;g37a4c1e476d_0_108"/>
          <p:cNvCxnSpPr/>
          <p:nvPr/>
        </p:nvCxnSpPr>
        <p:spPr>
          <a:xfrm>
            <a:off x="2271075" y="5371100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2" name="Google Shape;142;g37a4c1e476d_0_108"/>
          <p:cNvSpPr/>
          <p:nvPr/>
        </p:nvSpPr>
        <p:spPr>
          <a:xfrm>
            <a:off x="1350226" y="1588742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Start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43" name="Google Shape;143;g37a4c1e476d_0_108"/>
          <p:cNvCxnSpPr/>
          <p:nvPr/>
        </p:nvCxnSpPr>
        <p:spPr>
          <a:xfrm>
            <a:off x="2271075" y="2309388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c18a80264_0_54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rPr lang="en-US"/>
              <a:t>Rule-Based Automation</a:t>
            </a:r>
            <a:endParaRPr/>
          </a:p>
        </p:txBody>
      </p:sp>
      <p:grpSp>
        <p:nvGrpSpPr>
          <p:cNvPr id="149" name="Google Shape;149;g37c18a80264_0_54"/>
          <p:cNvGrpSpPr/>
          <p:nvPr/>
        </p:nvGrpSpPr>
        <p:grpSpPr>
          <a:xfrm>
            <a:off x="1350226" y="2630692"/>
            <a:ext cx="1828800" cy="2740400"/>
            <a:chOff x="1262176" y="2317617"/>
            <a:chExt cx="1828800" cy="2740400"/>
          </a:xfrm>
        </p:grpSpPr>
        <p:sp>
          <p:nvSpPr>
            <p:cNvPr id="150" name="Google Shape;150;g37c18a80264_0_54"/>
            <p:cNvSpPr/>
            <p:nvPr/>
          </p:nvSpPr>
          <p:spPr>
            <a:xfrm>
              <a:off x="1262176" y="23176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A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51" name="Google Shape;151;g37c18a80264_0_54"/>
            <p:cNvSpPr/>
            <p:nvPr/>
          </p:nvSpPr>
          <p:spPr>
            <a:xfrm>
              <a:off x="1262176" y="337986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B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52" name="Google Shape;152;g37c18a80264_0_54"/>
            <p:cNvSpPr/>
            <p:nvPr/>
          </p:nvSpPr>
          <p:spPr>
            <a:xfrm>
              <a:off x="1262176" y="4363817"/>
              <a:ext cx="1828800" cy="694200"/>
            </a:xfrm>
            <a:prstGeom prst="roundRect">
              <a:avLst>
                <a:gd fmla="val 16667" name="adj"/>
              </a:avLst>
            </a:prstGeom>
            <a:solidFill>
              <a:srgbClr val="F6B26B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500"/>
                <a:buFont typeface="Arial"/>
                <a:buNone/>
              </a:pPr>
              <a:r>
                <a:rPr b="1" lang="en-US" sz="1500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Task C</a:t>
              </a:r>
              <a:endParaRPr b="1" i="0" sz="1500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cxnSp>
        <p:nvCxnSpPr>
          <p:cNvPr id="153" name="Google Shape;153;g37c18a80264_0_54"/>
          <p:cNvCxnSpPr/>
          <p:nvPr/>
        </p:nvCxnSpPr>
        <p:spPr>
          <a:xfrm>
            <a:off x="2258175" y="33654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4" name="Google Shape;154;g37c18a80264_0_54"/>
          <p:cNvCxnSpPr/>
          <p:nvPr/>
        </p:nvCxnSpPr>
        <p:spPr>
          <a:xfrm>
            <a:off x="2258175" y="4378725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5" name="Google Shape;155;g37c18a80264_0_54"/>
          <p:cNvSpPr/>
          <p:nvPr/>
        </p:nvSpPr>
        <p:spPr>
          <a:xfrm>
            <a:off x="1306976" y="5709767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56" name="Google Shape;156;g37c18a80264_0_54"/>
          <p:cNvCxnSpPr/>
          <p:nvPr/>
        </p:nvCxnSpPr>
        <p:spPr>
          <a:xfrm>
            <a:off x="2271075" y="5371100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7" name="Google Shape;157;g37c18a80264_0_54"/>
          <p:cNvSpPr/>
          <p:nvPr/>
        </p:nvSpPr>
        <p:spPr>
          <a:xfrm>
            <a:off x="1350226" y="1588742"/>
            <a:ext cx="1828800" cy="694200"/>
          </a:xfrm>
          <a:prstGeom prst="roundRect">
            <a:avLst>
              <a:gd fmla="val 16667" name="adj"/>
            </a:avLst>
          </a:prstGeom>
          <a:solidFill>
            <a:srgbClr val="93C47D"/>
          </a:solidFill>
          <a:ln cap="flat" cmpd="sng" w="1905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Start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58" name="Google Shape;158;g37c18a80264_0_54"/>
          <p:cNvCxnSpPr/>
          <p:nvPr/>
        </p:nvCxnSpPr>
        <p:spPr>
          <a:xfrm>
            <a:off x="2271075" y="2309388"/>
            <a:ext cx="12900" cy="335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159" name="Google Shape;159;g37c18a80264_0_54"/>
          <p:cNvGrpSpPr/>
          <p:nvPr/>
        </p:nvGrpSpPr>
        <p:grpSpPr>
          <a:xfrm>
            <a:off x="5340033" y="1485700"/>
            <a:ext cx="5992101" cy="5021400"/>
            <a:chOff x="5971600" y="1485700"/>
            <a:chExt cx="4806755" cy="5021400"/>
          </a:xfrm>
        </p:grpSpPr>
        <p:sp>
          <p:nvSpPr>
            <p:cNvPr id="160" name="Google Shape;160;g37c18a80264_0_54"/>
            <p:cNvSpPr/>
            <p:nvPr/>
          </p:nvSpPr>
          <p:spPr>
            <a:xfrm>
              <a:off x="5971600" y="1547800"/>
              <a:ext cx="4218600" cy="489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161" name="Google Shape;161;g37c18a80264_0_54"/>
            <p:cNvSpPr/>
            <p:nvPr/>
          </p:nvSpPr>
          <p:spPr>
            <a:xfrm>
              <a:off x="6028155" y="1485700"/>
              <a:ext cx="4750200" cy="5021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62" name="Google Shape;162;g37c18a80264_0_54"/>
          <p:cNvSpPr txBox="1"/>
          <p:nvPr/>
        </p:nvSpPr>
        <p:spPr>
          <a:xfrm>
            <a:off x="5408110" y="2024780"/>
            <a:ext cx="58752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 u="sng">
                <a:latin typeface="Space Grotesk"/>
                <a:ea typeface="Space Grotesk"/>
                <a:cs typeface="Space Grotesk"/>
                <a:sym typeface="Space Grotesk"/>
              </a:rPr>
              <a:t>Document Parser</a:t>
            </a:r>
            <a:endParaRPr b="1" sz="2000" u="sng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g37c18a80264_0_54"/>
          <p:cNvSpPr/>
          <p:nvPr/>
        </p:nvSpPr>
        <p:spPr>
          <a:xfrm>
            <a:off x="5442050" y="2593800"/>
            <a:ext cx="2780100" cy="1863000"/>
          </a:xfrm>
          <a:prstGeom prst="roundRect">
            <a:avLst>
              <a:gd fmla="val 16667" name="adj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I</a:t>
            </a:r>
            <a:r>
              <a:rPr b="1" lang="en-US" sz="16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NVOICE</a:t>
            </a:r>
            <a:endParaRPr b="1" sz="16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3CD"/>
                </a:highlight>
                <a:latin typeface="Space Grotesk"/>
                <a:ea typeface="Space Grotesk"/>
                <a:cs typeface="Space Grotesk"/>
                <a:sym typeface="Space Grotesk"/>
              </a:rPr>
              <a:t>Invoice #: 12345</a:t>
            </a:r>
            <a:endParaRPr sz="1600">
              <a:highlight>
                <a:srgbClr val="FFF3CD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highlight>
                  <a:srgbClr val="FFF3CD"/>
                </a:highlight>
                <a:latin typeface="Space Grotesk"/>
                <a:ea typeface="Space Grotesk"/>
                <a:cs typeface="Space Grotesk"/>
                <a:sym typeface="Space Grotesk"/>
              </a:rPr>
              <a:t>Date: 03/15/2024</a:t>
            </a:r>
            <a:endParaRPr sz="1600">
              <a:highlight>
                <a:srgbClr val="FFF3CD"/>
              </a:highlight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Space Grotesk"/>
                <a:ea typeface="Space Grotesk"/>
                <a:cs typeface="Space Grotesk"/>
                <a:sym typeface="Space Grotesk"/>
              </a:rPr>
              <a:t>Amount: $1,250.00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600">
                <a:latin typeface="Space Grotesk"/>
                <a:ea typeface="Space Grotesk"/>
                <a:cs typeface="Space Grotesk"/>
                <a:sym typeface="Space Grotesk"/>
              </a:rPr>
              <a:t>Due: 04/15/2024</a:t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4" name="Google Shape;164;g37c18a80264_0_54"/>
          <p:cNvSpPr txBox="1"/>
          <p:nvPr/>
        </p:nvSpPr>
        <p:spPr>
          <a:xfrm>
            <a:off x="5521225" y="4709450"/>
            <a:ext cx="5992200" cy="12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62828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Limitations</a:t>
            </a:r>
            <a:endParaRPr b="1" sz="1800">
              <a:solidFill>
                <a:srgbClr val="C62828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Breaks if format changes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M</a:t>
            </a: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anual updates for new document types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5" name="Google Shape;165;g37c18a80264_0_54"/>
          <p:cNvSpPr/>
          <p:nvPr/>
        </p:nvSpPr>
        <p:spPr>
          <a:xfrm rot="5400000">
            <a:off x="8274072" y="3134326"/>
            <a:ext cx="246900" cy="2130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6" name="Google Shape;166;g37c18a80264_0_54"/>
          <p:cNvSpPr/>
          <p:nvPr/>
        </p:nvSpPr>
        <p:spPr>
          <a:xfrm rot="5400000">
            <a:off x="8274060" y="3426626"/>
            <a:ext cx="246900" cy="213000"/>
          </a:xfrm>
          <a:prstGeom prst="triangle">
            <a:avLst>
              <a:gd fmla="val 50000" name="adj"/>
            </a:avLst>
          </a:prstGeom>
          <a:solidFill>
            <a:schemeClr val="accent2"/>
          </a:solidFill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167" name="Google Shape;167;g37c18a80264_0_54"/>
          <p:cNvSpPr/>
          <p:nvPr/>
        </p:nvSpPr>
        <p:spPr>
          <a:xfrm>
            <a:off x="8625275" y="2657800"/>
            <a:ext cx="2605500" cy="12426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>
                <a:latin typeface="Space Grotesk"/>
                <a:ea typeface="Space Grotesk"/>
                <a:cs typeface="Space Grotesk"/>
                <a:sym typeface="Space Grotesk"/>
              </a:rPr>
            </a:br>
            <a:r>
              <a:rPr b="1" lang="en-US" sz="1600">
                <a:latin typeface="Space Grotesk"/>
                <a:ea typeface="Space Grotesk"/>
                <a:cs typeface="Space Grotesk"/>
                <a:sym typeface="Space Grotesk"/>
              </a:rPr>
              <a:t>Fixed Rules</a:t>
            </a:r>
            <a:endParaRPr b="1" sz="16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73502"/>
                </a:solidFill>
                <a:latin typeface="Space Grotesk"/>
                <a:ea typeface="Space Grotesk"/>
                <a:cs typeface="Space Grotesk"/>
                <a:sym typeface="Space Grotesk"/>
              </a:rPr>
              <a:t>Invoice #:\s*(\d+)</a:t>
            </a:r>
            <a:endParaRPr>
              <a:solidFill>
                <a:srgbClr val="D7350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D73502"/>
                </a:solidFill>
                <a:latin typeface="Space Grotesk"/>
                <a:ea typeface="Space Grotesk"/>
                <a:cs typeface="Space Grotesk"/>
                <a:sym typeface="Space Grotesk"/>
              </a:rPr>
              <a:t>Date:\s*(\d{2}/\d{2}/\d{4})</a:t>
            </a:r>
            <a:endParaRPr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333333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a4c1e476d_0_632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LLMs</a:t>
            </a:r>
            <a:endParaRPr/>
          </a:p>
        </p:txBody>
      </p:sp>
      <p:sp>
        <p:nvSpPr>
          <p:cNvPr id="173" name="Google Shape;173;g37a4c1e476d_0_632"/>
          <p:cNvSpPr txBox="1"/>
          <p:nvPr/>
        </p:nvSpPr>
        <p:spPr>
          <a:xfrm>
            <a:off x="5419432" y="2024783"/>
            <a:ext cx="5875200" cy="321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LLMS</a:t>
            </a: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Brain of the Agent (pretrained knowledge)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Tools: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R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eal-time, proprietary, or specialized data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Space Grotesk"/>
                <a:ea typeface="Space Grotesk"/>
                <a:cs typeface="Space Grotesk"/>
                <a:sym typeface="Space Grotesk"/>
              </a:rPr>
              <a:t>Memory: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Use past data to improve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decision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 making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4" name="Google Shape;174;g37a4c1e476d_0_632"/>
          <p:cNvGrpSpPr/>
          <p:nvPr/>
        </p:nvGrpSpPr>
        <p:grpSpPr>
          <a:xfrm>
            <a:off x="764312" y="1931201"/>
            <a:ext cx="834557" cy="838551"/>
            <a:chOff x="798388" y="1451849"/>
            <a:chExt cx="1153500" cy="1159020"/>
          </a:xfrm>
        </p:grpSpPr>
        <p:pic>
          <p:nvPicPr>
            <p:cNvPr id="175" name="Google Shape;175;g37a4c1e476d_0_6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9377" y="1451849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6" name="Google Shape;176;g37a4c1e476d_0_632"/>
            <p:cNvSpPr txBox="1"/>
            <p:nvPr/>
          </p:nvSpPr>
          <p:spPr>
            <a:xfrm>
              <a:off x="798388" y="2107169"/>
              <a:ext cx="11535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150" lIns="66150" spcFirstLastPara="1" rIns="66150" wrap="square" tIns="661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User</a:t>
              </a:r>
              <a:endParaRPr b="1" i="0" sz="1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77" name="Google Shape;177;g37a4c1e476d_0_632"/>
          <p:cNvSpPr/>
          <p:nvPr/>
        </p:nvSpPr>
        <p:spPr>
          <a:xfrm>
            <a:off x="1100811" y="2977387"/>
            <a:ext cx="938700" cy="28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endParaRPr b="1" i="0" sz="15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78" name="Google Shape;178;g37a4c1e476d_0_632"/>
          <p:cNvCxnSpPr>
            <a:endCxn id="179" idx="0"/>
          </p:cNvCxnSpPr>
          <p:nvPr/>
        </p:nvCxnSpPr>
        <p:spPr>
          <a:xfrm>
            <a:off x="1176953" y="2757404"/>
            <a:ext cx="11700" cy="689700"/>
          </a:xfrm>
          <a:prstGeom prst="straightConnector1">
            <a:avLst/>
          </a:prstGeom>
          <a:noFill/>
          <a:ln cap="flat" cmpd="sng" w="206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80" name="Google Shape;180;g37a4c1e476d_0_632"/>
          <p:cNvSpPr/>
          <p:nvPr/>
        </p:nvSpPr>
        <p:spPr>
          <a:xfrm>
            <a:off x="525426" y="5035580"/>
            <a:ext cx="1323000" cy="502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3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81" name="Google Shape;181;g37a4c1e476d_0_632"/>
          <p:cNvGrpSpPr/>
          <p:nvPr/>
        </p:nvGrpSpPr>
        <p:grpSpPr>
          <a:xfrm>
            <a:off x="717018" y="3447104"/>
            <a:ext cx="938684" cy="727922"/>
            <a:chOff x="1409092" y="2899747"/>
            <a:chExt cx="811800" cy="629527"/>
          </a:xfrm>
        </p:grpSpPr>
        <p:pic>
          <p:nvPicPr>
            <p:cNvPr id="179" name="Google Shape;179;g37a4c1e476d_0_6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8118" y="2899747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2" name="Google Shape;182;g37a4c1e476d_0_632"/>
            <p:cNvSpPr/>
            <p:nvPr/>
          </p:nvSpPr>
          <p:spPr>
            <a:xfrm>
              <a:off x="1409092" y="3283274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66150" lIns="66150" spcFirstLastPara="1" rIns="66150" wrap="square" tIns="66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85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LLM</a:t>
              </a:r>
              <a:r>
                <a:rPr lang="en-US" sz="1085"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 </a:t>
              </a:r>
              <a:endParaRPr b="0" i="0" sz="1085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grpSp>
        <p:nvGrpSpPr>
          <p:cNvPr id="183" name="Google Shape;183;g37a4c1e476d_0_632"/>
          <p:cNvGrpSpPr/>
          <p:nvPr/>
        </p:nvGrpSpPr>
        <p:grpSpPr>
          <a:xfrm>
            <a:off x="1918230" y="3469399"/>
            <a:ext cx="938684" cy="683457"/>
            <a:chOff x="2623692" y="2441142"/>
            <a:chExt cx="811800" cy="683457"/>
          </a:xfrm>
        </p:grpSpPr>
        <p:sp>
          <p:nvSpPr>
            <p:cNvPr id="184" name="Google Shape;184;g37a4c1e476d_0_632"/>
            <p:cNvSpPr/>
            <p:nvPr/>
          </p:nvSpPr>
          <p:spPr>
            <a:xfrm>
              <a:off x="2623692" y="2878598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7200" lIns="57200" spcFirstLastPara="1" rIns="57200" wrap="square" tIns="57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Memory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185" name="Google Shape;185;g37a4c1e476d_0_632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773009" y="2441142"/>
              <a:ext cx="513202" cy="52220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" name="Google Shape;186;g37a4c1e476d_0_632"/>
          <p:cNvGrpSpPr/>
          <p:nvPr/>
        </p:nvGrpSpPr>
        <p:grpSpPr>
          <a:xfrm>
            <a:off x="4018985" y="3485460"/>
            <a:ext cx="811800" cy="651213"/>
            <a:chOff x="4107635" y="2473398"/>
            <a:chExt cx="811800" cy="651213"/>
          </a:xfrm>
        </p:grpSpPr>
        <p:sp>
          <p:nvSpPr>
            <p:cNvPr id="187" name="Google Shape;187;g37a4c1e476d_0_632"/>
            <p:cNvSpPr/>
            <p:nvPr/>
          </p:nvSpPr>
          <p:spPr>
            <a:xfrm>
              <a:off x="4107635" y="2878611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57200" lIns="57200" spcFirstLastPara="1" rIns="57200" wrap="square" tIns="572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93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Tools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pic>
          <p:nvPicPr>
            <p:cNvPr id="188" name="Google Shape;188;g37a4c1e476d_0_632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4284671" y="2473398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9" name="Google Shape;189;g37a4c1e476d_0_632"/>
          <p:cNvCxnSpPr>
            <a:stCxn id="182" idx="2"/>
            <a:endCxn id="180" idx="0"/>
          </p:cNvCxnSpPr>
          <p:nvPr/>
        </p:nvCxnSpPr>
        <p:spPr>
          <a:xfrm>
            <a:off x="1186360" y="4175026"/>
            <a:ext cx="600" cy="8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190" name="Google Shape;190;g37a4c1e476d_0_632"/>
          <p:cNvGrpSpPr/>
          <p:nvPr/>
        </p:nvGrpSpPr>
        <p:grpSpPr>
          <a:xfrm>
            <a:off x="3024312" y="1931201"/>
            <a:ext cx="834557" cy="838551"/>
            <a:chOff x="798388" y="1451849"/>
            <a:chExt cx="1153500" cy="1159020"/>
          </a:xfrm>
        </p:grpSpPr>
        <p:pic>
          <p:nvPicPr>
            <p:cNvPr id="191" name="Google Shape;191;g37a4c1e476d_0_63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009377" y="1451849"/>
              <a:ext cx="731520" cy="73152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2" name="Google Shape;192;g37a4c1e476d_0_632"/>
            <p:cNvSpPr txBox="1"/>
            <p:nvPr/>
          </p:nvSpPr>
          <p:spPr>
            <a:xfrm>
              <a:off x="798388" y="2107169"/>
              <a:ext cx="1153500" cy="503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66150" lIns="66150" spcFirstLastPara="1" rIns="66150" wrap="square" tIns="6615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13"/>
                <a:buFont typeface="Arial"/>
                <a:buNone/>
              </a:pPr>
              <a:r>
                <a:rPr b="1" i="0" lang="en-US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User</a:t>
              </a:r>
              <a:endParaRPr b="1" i="0" sz="1500" u="none" cap="none" strike="noStrike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193" name="Google Shape;193;g37a4c1e476d_0_632"/>
          <p:cNvSpPr/>
          <p:nvPr/>
        </p:nvSpPr>
        <p:spPr>
          <a:xfrm>
            <a:off x="3370611" y="2966237"/>
            <a:ext cx="938700" cy="284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latin typeface="Space Grotesk"/>
                <a:ea typeface="Space Grotesk"/>
                <a:cs typeface="Space Grotesk"/>
                <a:sym typeface="Space Grotesk"/>
              </a:rPr>
              <a:t>Prompt</a:t>
            </a:r>
            <a:endParaRPr b="1" i="0" sz="15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cxnSp>
        <p:nvCxnSpPr>
          <p:cNvPr id="194" name="Google Shape;194;g37a4c1e476d_0_632"/>
          <p:cNvCxnSpPr>
            <a:endCxn id="195" idx="0"/>
          </p:cNvCxnSpPr>
          <p:nvPr/>
        </p:nvCxnSpPr>
        <p:spPr>
          <a:xfrm>
            <a:off x="3436953" y="2757404"/>
            <a:ext cx="11700" cy="689700"/>
          </a:xfrm>
          <a:prstGeom prst="straightConnector1">
            <a:avLst/>
          </a:prstGeom>
          <a:noFill/>
          <a:ln cap="flat" cmpd="sng" w="206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96" name="Google Shape;196;g37a4c1e476d_0_632"/>
          <p:cNvSpPr/>
          <p:nvPr/>
        </p:nvSpPr>
        <p:spPr>
          <a:xfrm>
            <a:off x="2785426" y="5035580"/>
            <a:ext cx="1323000" cy="502200"/>
          </a:xfrm>
          <a:prstGeom prst="roundRect">
            <a:avLst>
              <a:gd fmla="val 16667" name="adj"/>
            </a:avLst>
          </a:prstGeom>
          <a:solidFill>
            <a:srgbClr val="3EA9F5"/>
          </a:solidFill>
          <a:ln cap="flat" cmpd="sng" w="13800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6150" lIns="66150" spcFirstLastPara="1" rIns="66150" wrap="square" tIns="661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85"/>
              <a:buFont typeface="Arial"/>
              <a:buNone/>
            </a:pPr>
            <a:r>
              <a:rPr b="1" lang="en-US" sz="1500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rPr>
              <a:t>Output</a:t>
            </a:r>
            <a:endParaRPr b="1" i="0" sz="1500" u="none" cap="none" strike="noStrike">
              <a:solidFill>
                <a:schemeClr val="lt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grpSp>
        <p:nvGrpSpPr>
          <p:cNvPr id="197" name="Google Shape;197;g37a4c1e476d_0_632"/>
          <p:cNvGrpSpPr/>
          <p:nvPr/>
        </p:nvGrpSpPr>
        <p:grpSpPr>
          <a:xfrm>
            <a:off x="2977018" y="3447104"/>
            <a:ext cx="938684" cy="727922"/>
            <a:chOff x="1409092" y="2899747"/>
            <a:chExt cx="811800" cy="629527"/>
          </a:xfrm>
        </p:grpSpPr>
        <p:pic>
          <p:nvPicPr>
            <p:cNvPr id="195" name="Google Shape;195;g37a4c1e476d_0_63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88118" y="2899747"/>
              <a:ext cx="457714" cy="45771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8" name="Google Shape;198;g37a4c1e476d_0_632"/>
            <p:cNvSpPr/>
            <p:nvPr/>
          </p:nvSpPr>
          <p:spPr>
            <a:xfrm>
              <a:off x="1409092" y="3283274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66150" lIns="66150" spcFirstLastPara="1" rIns="66150" wrap="square" tIns="661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085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LLM</a:t>
              </a:r>
              <a:r>
                <a:rPr lang="en-US" sz="1085">
                  <a:latin typeface="Space Grotesk Light"/>
                  <a:ea typeface="Space Grotesk Light"/>
                  <a:cs typeface="Space Grotesk Light"/>
                  <a:sym typeface="Space Grotesk Light"/>
                </a:rPr>
                <a:t> </a:t>
              </a:r>
              <a:endParaRPr b="0" i="0" sz="1085" u="none" cap="none" strike="noStrike">
                <a:solidFill>
                  <a:srgbClr val="000000"/>
                </a:solidFill>
                <a:latin typeface="Space Grotesk Light"/>
                <a:ea typeface="Space Grotesk Light"/>
                <a:cs typeface="Space Grotesk Light"/>
                <a:sym typeface="Space Grotesk Light"/>
              </a:endParaRPr>
            </a:p>
          </p:txBody>
        </p:sp>
      </p:grpSp>
      <p:cxnSp>
        <p:nvCxnSpPr>
          <p:cNvPr id="199" name="Google Shape;199;g37a4c1e476d_0_632"/>
          <p:cNvCxnSpPr>
            <a:stCxn id="198" idx="2"/>
            <a:endCxn id="196" idx="0"/>
          </p:cNvCxnSpPr>
          <p:nvPr/>
        </p:nvCxnSpPr>
        <p:spPr>
          <a:xfrm>
            <a:off x="3446360" y="4175026"/>
            <a:ext cx="600" cy="860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200" name="Google Shape;200;g37a4c1e476d_0_632"/>
          <p:cNvCxnSpPr>
            <a:stCxn id="195" idx="3"/>
            <a:endCxn id="188" idx="1"/>
          </p:cNvCxnSpPr>
          <p:nvPr/>
        </p:nvCxnSpPr>
        <p:spPr>
          <a:xfrm>
            <a:off x="3713280" y="3711732"/>
            <a:ext cx="482700" cy="27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  <p:cxnSp>
        <p:nvCxnSpPr>
          <p:cNvPr id="201" name="Google Shape;201;g37a4c1e476d_0_632"/>
          <p:cNvCxnSpPr>
            <a:stCxn id="195" idx="1"/>
            <a:endCxn id="185" idx="3"/>
          </p:cNvCxnSpPr>
          <p:nvPr/>
        </p:nvCxnSpPr>
        <p:spPr>
          <a:xfrm flipH="1">
            <a:off x="2684225" y="3711732"/>
            <a:ext cx="499800" cy="18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dot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a4c1e476d_0_405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Workflows</a:t>
            </a:r>
            <a:endParaRPr/>
          </a:p>
        </p:txBody>
      </p:sp>
      <p:sp>
        <p:nvSpPr>
          <p:cNvPr id="207" name="Google Shape;207;g37a4c1e476d_0_405"/>
          <p:cNvSpPr txBox="1"/>
          <p:nvPr/>
        </p:nvSpPr>
        <p:spPr>
          <a:xfrm>
            <a:off x="5419432" y="2024783"/>
            <a:ext cx="58752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Systems where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LLMs and tools</a:t>
            </a:r>
            <a:r>
              <a:rPr b="1" lang="en-US" sz="2000">
                <a:latin typeface="Space Grotesk"/>
                <a:ea typeface="Space Grotesk"/>
                <a:cs typeface="Space Grotesk"/>
                <a:sym typeface="Space Grotesk"/>
              </a:rPr>
              <a:t> are orchestrated through </a:t>
            </a:r>
            <a:r>
              <a:rPr b="1" lang="en-US" sz="2000">
                <a:solidFill>
                  <a:schemeClr val="accent2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predefined code paths</a:t>
            </a:r>
            <a:endParaRPr b="1" sz="2000">
              <a:solidFill>
                <a:schemeClr val="accent2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Deterministic tasks requiring flexibility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✅ T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hey are goal-driven, not just rule-driven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❌ Not adaptive, cannot reason </a:t>
            </a:r>
            <a:r>
              <a:rPr lang="en-US" sz="1800">
                <a:latin typeface="Space Grotesk"/>
                <a:ea typeface="Space Grotesk"/>
                <a:cs typeface="Space Grotesk"/>
                <a:sym typeface="Space Grotesk"/>
              </a:rPr>
              <a:t>about unexpected situations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8" name="Google Shape;208;g37a4c1e476d_0_405"/>
          <p:cNvGrpSpPr/>
          <p:nvPr/>
        </p:nvGrpSpPr>
        <p:grpSpPr>
          <a:xfrm>
            <a:off x="1359850" y="1496887"/>
            <a:ext cx="2733276" cy="4970607"/>
            <a:chOff x="704355" y="1588749"/>
            <a:chExt cx="2213000" cy="4024457"/>
          </a:xfrm>
        </p:grpSpPr>
        <p:grpSp>
          <p:nvGrpSpPr>
            <p:cNvPr id="209" name="Google Shape;209;g37a4c1e476d_0_405"/>
            <p:cNvGrpSpPr/>
            <p:nvPr/>
          </p:nvGrpSpPr>
          <p:grpSpPr>
            <a:xfrm>
              <a:off x="1449991" y="1588749"/>
              <a:ext cx="721745" cy="712435"/>
              <a:chOff x="798388" y="1451849"/>
              <a:chExt cx="1153500" cy="1138620"/>
            </a:xfrm>
          </p:grpSpPr>
          <p:pic>
            <p:nvPicPr>
              <p:cNvPr id="210" name="Google Shape;210;g37a4c1e476d_0_405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1" name="Google Shape;211;g37a4c1e476d_0_405"/>
              <p:cNvSpPr txBox="1"/>
              <p:nvPr/>
            </p:nvSpPr>
            <p:spPr>
              <a:xfrm>
                <a:off x="798388" y="2107169"/>
                <a:ext cx="1153500" cy="48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0650" lIns="70650" spcFirstLastPara="1" rIns="70650" wrap="square" tIns="706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2"/>
                  <a:buFont typeface="Arial"/>
                  <a:buNone/>
                </a:pPr>
                <a:r>
                  <a:rPr b="1" i="0" lang="en-US" sz="15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212" name="Google Shape;212;g37a4c1e476d_0_405"/>
            <p:cNvSpPr/>
            <p:nvPr/>
          </p:nvSpPr>
          <p:spPr>
            <a:xfrm>
              <a:off x="1757860" y="2436023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70650" lIns="70650" spcFirstLastPara="1" rIns="70650" wrap="square" tIns="70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213" name="Google Shape;213;g37a4c1e476d_0_405"/>
            <p:cNvCxnSpPr>
              <a:endCxn id="214" idx="0"/>
            </p:cNvCxnSpPr>
            <p:nvPr/>
          </p:nvCxnSpPr>
          <p:spPr>
            <a:xfrm>
              <a:off x="1806775" y="2303347"/>
              <a:ext cx="10200" cy="596400"/>
            </a:xfrm>
            <a:prstGeom prst="straightConnector1">
              <a:avLst/>
            </a:prstGeom>
            <a:noFill/>
            <a:ln cap="flat" cmpd="sng" w="220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15" name="Google Shape;215;g37a4c1e476d_0_405"/>
            <p:cNvSpPr/>
            <p:nvPr/>
          </p:nvSpPr>
          <p:spPr>
            <a:xfrm>
              <a:off x="1243939" y="5178806"/>
              <a:ext cx="1144200" cy="4344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47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0650" lIns="70650" spcFirstLastPara="1" rIns="70650" wrap="square" tIns="70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r>
                <a:rPr b="1" lang="en-US" sz="1602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Output</a:t>
              </a:r>
              <a:endParaRPr b="1" i="0" sz="1602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216" name="Google Shape;216;g37a4c1e476d_0_405"/>
            <p:cNvGrpSpPr/>
            <p:nvPr/>
          </p:nvGrpSpPr>
          <p:grpSpPr>
            <a:xfrm>
              <a:off x="1409105" y="3910972"/>
              <a:ext cx="811800" cy="629527"/>
              <a:chOff x="1409092" y="2899747"/>
              <a:chExt cx="811800" cy="629527"/>
            </a:xfrm>
          </p:grpSpPr>
          <p:pic>
            <p:nvPicPr>
              <p:cNvPr id="217" name="Google Shape;217;g37a4c1e476d_0_4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18" name="Google Shape;218;g37a4c1e476d_0_405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 2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19" name="Google Shape;219;g37a4c1e476d_0_405"/>
            <p:cNvGrpSpPr/>
            <p:nvPr/>
          </p:nvGrpSpPr>
          <p:grpSpPr>
            <a:xfrm>
              <a:off x="2105555" y="3910972"/>
              <a:ext cx="811800" cy="629527"/>
              <a:chOff x="1409092" y="2899747"/>
              <a:chExt cx="811800" cy="629527"/>
            </a:xfrm>
          </p:grpSpPr>
          <p:pic>
            <p:nvPicPr>
              <p:cNvPr id="220" name="Google Shape;220;g37a4c1e476d_0_4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1" name="Google Shape;221;g37a4c1e476d_0_405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 3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22" name="Google Shape;222;g37a4c1e476d_0_405"/>
            <p:cNvGrpSpPr/>
            <p:nvPr/>
          </p:nvGrpSpPr>
          <p:grpSpPr>
            <a:xfrm>
              <a:off x="704355" y="3910972"/>
              <a:ext cx="811800" cy="629527"/>
              <a:chOff x="1409092" y="2899747"/>
              <a:chExt cx="811800" cy="629527"/>
            </a:xfrm>
          </p:grpSpPr>
          <p:pic>
            <p:nvPicPr>
              <p:cNvPr id="223" name="Google Shape;223;g37a4c1e476d_0_4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4" name="Google Shape;224;g37a4c1e476d_0_405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r>
                  <a:rPr lang="en-US" sz="1500">
                    <a:latin typeface="Space Grotesk Light"/>
                    <a:ea typeface="Space Grotesk Light"/>
                    <a:cs typeface="Space Grotesk Light"/>
                    <a:sym typeface="Space Grotesk Light"/>
                  </a:rPr>
                  <a:t> </a:t>
                </a: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1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25" name="Google Shape;225;g37a4c1e476d_0_405"/>
            <p:cNvCxnSpPr>
              <a:stCxn id="214" idx="1"/>
              <a:endCxn id="223" idx="0"/>
            </p:cNvCxnSpPr>
            <p:nvPr/>
          </p:nvCxnSpPr>
          <p:spPr>
            <a:xfrm flipH="1">
              <a:off x="1112318" y="3128604"/>
              <a:ext cx="475800" cy="782400"/>
            </a:xfrm>
            <a:prstGeom prst="curvedConnector2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226" name="Google Shape;226;g37a4c1e476d_0_405"/>
            <p:cNvCxnSpPr>
              <a:stCxn id="220" idx="0"/>
              <a:endCxn id="214" idx="3"/>
            </p:cNvCxnSpPr>
            <p:nvPr/>
          </p:nvCxnSpPr>
          <p:spPr>
            <a:xfrm flipH="1" rot="5400000">
              <a:off x="1888388" y="3285922"/>
              <a:ext cx="782400" cy="467700"/>
            </a:xfrm>
            <a:prstGeom prst="curvedConnector2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cxnSp>
          <p:nvCxnSpPr>
            <p:cNvPr id="227" name="Google Shape;227;g37a4c1e476d_0_405"/>
            <p:cNvCxnSpPr>
              <a:stCxn id="228" idx="2"/>
              <a:endCxn id="217" idx="0"/>
            </p:cNvCxnSpPr>
            <p:nvPr/>
          </p:nvCxnSpPr>
          <p:spPr>
            <a:xfrm>
              <a:off x="1814992" y="3529274"/>
              <a:ext cx="2100" cy="381600"/>
            </a:xfrm>
            <a:prstGeom prst="straightConnector1">
              <a:avLst/>
            </a:prstGeom>
            <a:noFill/>
            <a:ln cap="flat" cmpd="sng" w="23525">
              <a:solidFill>
                <a:schemeClr val="accent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9" name="Google Shape;229;g37a4c1e476d_0_405"/>
            <p:cNvCxnSpPr>
              <a:stCxn id="224" idx="2"/>
              <a:endCxn id="215" idx="0"/>
            </p:cNvCxnSpPr>
            <p:nvPr/>
          </p:nvCxnSpPr>
          <p:spPr>
            <a:xfrm>
              <a:off x="1110255" y="4540499"/>
              <a:ext cx="705900" cy="638400"/>
            </a:xfrm>
            <a:prstGeom prst="straightConnector1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230" name="Google Shape;230;g37a4c1e476d_0_405"/>
            <p:cNvCxnSpPr>
              <a:stCxn id="221" idx="2"/>
              <a:endCxn id="215" idx="0"/>
            </p:cNvCxnSpPr>
            <p:nvPr/>
          </p:nvCxnSpPr>
          <p:spPr>
            <a:xfrm flipH="1">
              <a:off x="1816055" y="4540499"/>
              <a:ext cx="695400" cy="638400"/>
            </a:xfrm>
            <a:prstGeom prst="straightConnector1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grpSp>
          <p:nvGrpSpPr>
            <p:cNvPr id="231" name="Google Shape;231;g37a4c1e476d_0_405"/>
            <p:cNvGrpSpPr/>
            <p:nvPr/>
          </p:nvGrpSpPr>
          <p:grpSpPr>
            <a:xfrm>
              <a:off x="1409092" y="2899747"/>
              <a:ext cx="811800" cy="629527"/>
              <a:chOff x="1409092" y="2899747"/>
              <a:chExt cx="811800" cy="629527"/>
            </a:xfrm>
          </p:grpSpPr>
          <p:pic>
            <p:nvPicPr>
              <p:cNvPr id="214" name="Google Shape;214;g37a4c1e476d_0_405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28" name="Google Shape;228;g37a4c1e476d_0_405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174">
                    <a:latin typeface="Space Grotesk"/>
                    <a:ea typeface="Space Grotesk"/>
                    <a:cs typeface="Space Grotesk"/>
                    <a:sym typeface="Space Grotesk"/>
                  </a:rPr>
                  <a:t>LLM Router</a:t>
                </a:r>
                <a:endParaRPr b="1" i="0" sz="1174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cxnSp>
        <p:nvCxnSpPr>
          <p:cNvPr id="232" name="Google Shape;232;g37a4c1e476d_0_405"/>
          <p:cNvCxnSpPr/>
          <p:nvPr/>
        </p:nvCxnSpPr>
        <p:spPr>
          <a:xfrm>
            <a:off x="2731613" y="5108665"/>
            <a:ext cx="1200" cy="788400"/>
          </a:xfrm>
          <a:prstGeom prst="straightConnector1">
            <a:avLst/>
          </a:prstGeom>
          <a:noFill/>
          <a:ln cap="flat" cmpd="sng" w="2352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37c18a80264_0_87"/>
          <p:cNvGrpSpPr/>
          <p:nvPr/>
        </p:nvGrpSpPr>
        <p:grpSpPr>
          <a:xfrm>
            <a:off x="5340033" y="1485700"/>
            <a:ext cx="5992101" cy="5021400"/>
            <a:chOff x="5971600" y="1485700"/>
            <a:chExt cx="4806755" cy="5021400"/>
          </a:xfrm>
        </p:grpSpPr>
        <p:sp>
          <p:nvSpPr>
            <p:cNvPr id="238" name="Google Shape;238;g37c18a80264_0_87"/>
            <p:cNvSpPr/>
            <p:nvPr/>
          </p:nvSpPr>
          <p:spPr>
            <a:xfrm>
              <a:off x="5971600" y="1547800"/>
              <a:ext cx="4218600" cy="4897200"/>
            </a:xfrm>
            <a:prstGeom prst="roundRect">
              <a:avLst>
                <a:gd fmla="val 16667" name="adj"/>
              </a:avLst>
            </a:prstGeom>
            <a:noFill/>
            <a:ln cap="flat" cmpd="sng" w="114300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sp>
          <p:nvSpPr>
            <p:cNvPr id="239" name="Google Shape;239;g37c18a80264_0_87"/>
            <p:cNvSpPr/>
            <p:nvPr/>
          </p:nvSpPr>
          <p:spPr>
            <a:xfrm>
              <a:off x="6028155" y="1485700"/>
              <a:ext cx="4750200" cy="5021400"/>
            </a:xfrm>
            <a:prstGeom prst="roundRect">
              <a:avLst>
                <a:gd fmla="val 16667" name="adj"/>
              </a:avLst>
            </a:prstGeom>
            <a:solidFill>
              <a:srgbClr val="EFEFE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</p:grpSp>
      <p:sp>
        <p:nvSpPr>
          <p:cNvPr id="240" name="Google Shape;240;g37c18a80264_0_87"/>
          <p:cNvSpPr txBox="1"/>
          <p:nvPr/>
        </p:nvSpPr>
        <p:spPr>
          <a:xfrm>
            <a:off x="5711475" y="1759525"/>
            <a:ext cx="4444800" cy="180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10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u="sng">
                <a:solidFill>
                  <a:srgbClr val="333333"/>
                </a:solidFill>
                <a:highlight>
                  <a:srgbClr val="F0F0F0"/>
                </a:highlight>
                <a:latin typeface="Space Grotesk"/>
                <a:ea typeface="Space Grotesk"/>
                <a:cs typeface="Space Grotesk"/>
                <a:sym typeface="Space Grotesk"/>
              </a:rPr>
              <a:t>Incoming Support Ticket</a:t>
            </a:r>
            <a:endParaRPr sz="1800" u="sng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0" lvl="0" marL="0" rtl="0" algn="l">
              <a:lnSpc>
                <a:spcPct val="160000"/>
              </a:lnSpc>
              <a:spcBef>
                <a:spcPts val="1100"/>
              </a:spcBef>
              <a:spcAft>
                <a:spcPts val="800"/>
              </a:spcAft>
              <a:buNone/>
            </a:pPr>
            <a:r>
              <a:rPr b="1"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Message: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 "Hi, I 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keep getting error code 503 when trying to pay my invoice through your portal</a:t>
            </a:r>
            <a:r>
              <a:rPr lang="en-US" sz="1800">
                <a:solidFill>
                  <a:srgbClr val="555555"/>
                </a:solidFill>
                <a:latin typeface="Space Grotesk"/>
                <a:ea typeface="Space Grotesk"/>
                <a:cs typeface="Space Grotesk"/>
                <a:sym typeface="Space Grotesk"/>
              </a:rPr>
              <a:t>."</a:t>
            </a:r>
            <a:endParaRPr sz="1800">
              <a:solidFill>
                <a:srgbClr val="555555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1" name="Google Shape;241;g37c18a80264_0_87"/>
          <p:cNvSpPr txBox="1"/>
          <p:nvPr/>
        </p:nvSpPr>
        <p:spPr>
          <a:xfrm>
            <a:off x="5711475" y="3647571"/>
            <a:ext cx="333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2E7D32"/>
                </a:solidFill>
                <a:latin typeface="Space Grotesk"/>
                <a:ea typeface="Space Grotesk"/>
                <a:cs typeface="Space Grotesk"/>
                <a:sym typeface="Space Grotesk"/>
              </a:rPr>
              <a:t>Classification:</a:t>
            </a:r>
            <a:r>
              <a:rPr lang="en-US" sz="1800">
                <a:solidFill>
                  <a:srgbClr val="2E7D32"/>
                </a:solidFill>
                <a:latin typeface="Space Grotesk"/>
                <a:ea typeface="Space Grotesk"/>
                <a:cs typeface="Space Grotesk"/>
                <a:sym typeface="Space Grotesk"/>
              </a:rPr>
              <a:t> IT ISSUE</a:t>
            </a:r>
            <a:endParaRPr sz="1800">
              <a:solidFill>
                <a:srgbClr val="666666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42" name="Google Shape;242;g37c18a80264_0_87"/>
          <p:cNvSpPr txBox="1"/>
          <p:nvPr>
            <p:ph type="title"/>
          </p:nvPr>
        </p:nvSpPr>
        <p:spPr>
          <a:xfrm>
            <a:off x="454754" y="664152"/>
            <a:ext cx="11820000" cy="92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/>
              <a:t>Evolution of Agentic AI: Workflows</a:t>
            </a:r>
            <a:endParaRPr/>
          </a:p>
        </p:txBody>
      </p:sp>
      <p:grpSp>
        <p:nvGrpSpPr>
          <p:cNvPr id="243" name="Google Shape;243;g37c18a80264_0_87"/>
          <p:cNvGrpSpPr/>
          <p:nvPr/>
        </p:nvGrpSpPr>
        <p:grpSpPr>
          <a:xfrm>
            <a:off x="1359850" y="1496887"/>
            <a:ext cx="2733276" cy="4970607"/>
            <a:chOff x="704355" y="1588749"/>
            <a:chExt cx="2213000" cy="4024457"/>
          </a:xfrm>
        </p:grpSpPr>
        <p:grpSp>
          <p:nvGrpSpPr>
            <p:cNvPr id="244" name="Google Shape;244;g37c18a80264_0_87"/>
            <p:cNvGrpSpPr/>
            <p:nvPr/>
          </p:nvGrpSpPr>
          <p:grpSpPr>
            <a:xfrm>
              <a:off x="1449991" y="1588749"/>
              <a:ext cx="721745" cy="712435"/>
              <a:chOff x="798388" y="1451849"/>
              <a:chExt cx="1153500" cy="1138620"/>
            </a:xfrm>
          </p:grpSpPr>
          <p:pic>
            <p:nvPicPr>
              <p:cNvPr id="245" name="Google Shape;245;g37c18a80264_0_87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>
                <a:off x="1009377" y="1451849"/>
                <a:ext cx="731520" cy="73152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6" name="Google Shape;246;g37c18a80264_0_87"/>
              <p:cNvSpPr txBox="1"/>
              <p:nvPr/>
            </p:nvSpPr>
            <p:spPr>
              <a:xfrm>
                <a:off x="798388" y="2107169"/>
                <a:ext cx="1153500" cy="4833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70650" lIns="70650" spcFirstLastPara="1" rIns="70650" wrap="square" tIns="70650">
                <a:sp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082"/>
                  <a:buFont typeface="Arial"/>
                  <a:buNone/>
                </a:pPr>
                <a:r>
                  <a:rPr b="1" i="0" lang="en-US" sz="1500" u="none" cap="none" strike="noStrike">
                    <a:solidFill>
                      <a:schemeClr val="dk1"/>
                    </a:solidFill>
                    <a:latin typeface="Space Grotesk"/>
                    <a:ea typeface="Space Grotesk"/>
                    <a:cs typeface="Space Grotesk"/>
                    <a:sym typeface="Space Grotesk"/>
                  </a:rPr>
                  <a:t>User</a:t>
                </a:r>
                <a:endParaRPr b="1" i="0" sz="1500" u="none" cap="none" strike="noStrike">
                  <a:solidFill>
                    <a:schemeClr val="dk1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sp>
          <p:nvSpPr>
            <p:cNvPr id="247" name="Google Shape;247;g37c18a80264_0_87"/>
            <p:cNvSpPr/>
            <p:nvPr/>
          </p:nvSpPr>
          <p:spPr>
            <a:xfrm>
              <a:off x="1757860" y="2436023"/>
              <a:ext cx="811800" cy="246000"/>
            </a:xfrm>
            <a:prstGeom prst="roundRect">
              <a:avLst>
                <a:gd fmla="val 16667" name="adj"/>
              </a:avLst>
            </a:prstGeom>
            <a:noFill/>
            <a:ln>
              <a:noFill/>
            </a:ln>
          </p:spPr>
          <p:txBody>
            <a:bodyPr anchorCtr="0" anchor="ctr" bIns="70650" lIns="70650" spcFirstLastPara="1" rIns="70650" wrap="square" tIns="70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r>
                <a:rPr b="1" lang="en-US" sz="1500">
                  <a:latin typeface="Space Grotesk"/>
                  <a:ea typeface="Space Grotesk"/>
                  <a:cs typeface="Space Grotesk"/>
                  <a:sym typeface="Space Grotesk"/>
                </a:rPr>
                <a:t>Prompt</a:t>
              </a:r>
              <a:endParaRPr b="1" i="0" sz="1500" u="none" cap="none" strike="noStrike">
                <a:solidFill>
                  <a:srgbClr val="000000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cxnSp>
          <p:nvCxnSpPr>
            <p:cNvPr id="248" name="Google Shape;248;g37c18a80264_0_87"/>
            <p:cNvCxnSpPr>
              <a:endCxn id="249" idx="0"/>
            </p:cNvCxnSpPr>
            <p:nvPr/>
          </p:nvCxnSpPr>
          <p:spPr>
            <a:xfrm>
              <a:off x="1806775" y="2303347"/>
              <a:ext cx="10200" cy="596400"/>
            </a:xfrm>
            <a:prstGeom prst="straightConnector1">
              <a:avLst/>
            </a:prstGeom>
            <a:noFill/>
            <a:ln cap="flat" cmpd="sng" w="22075">
              <a:solidFill>
                <a:schemeClr val="dk2"/>
              </a:solidFill>
              <a:prstDash val="solid"/>
              <a:round/>
              <a:headEnd len="sm" w="sm" type="none"/>
              <a:tailEnd len="med" w="med" type="triangle"/>
            </a:ln>
          </p:spPr>
        </p:cxnSp>
        <p:sp>
          <p:nvSpPr>
            <p:cNvPr id="250" name="Google Shape;250;g37c18a80264_0_87"/>
            <p:cNvSpPr/>
            <p:nvPr/>
          </p:nvSpPr>
          <p:spPr>
            <a:xfrm>
              <a:off x="1243939" y="5178806"/>
              <a:ext cx="1144200" cy="434400"/>
            </a:xfrm>
            <a:prstGeom prst="roundRect">
              <a:avLst>
                <a:gd fmla="val 16667" name="adj"/>
              </a:avLst>
            </a:prstGeom>
            <a:solidFill>
              <a:srgbClr val="3EA9F5"/>
            </a:solidFill>
            <a:ln cap="flat" cmpd="sng" w="147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70650" lIns="70650" spcFirstLastPara="1" rIns="70650" wrap="square" tIns="7065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59"/>
                <a:buFont typeface="Arial"/>
                <a:buNone/>
              </a:pPr>
              <a:r>
                <a:rPr b="1" lang="en-US" sz="1602">
                  <a:solidFill>
                    <a:schemeClr val="lt1"/>
                  </a:solidFill>
                  <a:latin typeface="Space Grotesk"/>
                  <a:ea typeface="Space Grotesk"/>
                  <a:cs typeface="Space Grotesk"/>
                  <a:sym typeface="Space Grotesk"/>
                </a:rPr>
                <a:t>Output</a:t>
              </a:r>
              <a:endParaRPr b="1" i="0" sz="1602" u="none" cap="none" strike="noStrike">
                <a:solidFill>
                  <a:schemeClr val="lt1"/>
                </a:solidFill>
                <a:latin typeface="Space Grotesk"/>
                <a:ea typeface="Space Grotesk"/>
                <a:cs typeface="Space Grotesk"/>
                <a:sym typeface="Space Grotesk"/>
              </a:endParaRPr>
            </a:p>
          </p:txBody>
        </p:sp>
        <p:grpSp>
          <p:nvGrpSpPr>
            <p:cNvPr id="251" name="Google Shape;251;g37c18a80264_0_87"/>
            <p:cNvGrpSpPr/>
            <p:nvPr/>
          </p:nvGrpSpPr>
          <p:grpSpPr>
            <a:xfrm>
              <a:off x="1409105" y="3910972"/>
              <a:ext cx="811800" cy="629527"/>
              <a:chOff x="1409092" y="2899747"/>
              <a:chExt cx="811800" cy="629527"/>
            </a:xfrm>
          </p:grpSpPr>
          <p:pic>
            <p:nvPicPr>
              <p:cNvPr id="252" name="Google Shape;252;g37c18a80264_0_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3" name="Google Shape;253;g37c18a80264_0_87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 2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54" name="Google Shape;254;g37c18a80264_0_87"/>
            <p:cNvGrpSpPr/>
            <p:nvPr/>
          </p:nvGrpSpPr>
          <p:grpSpPr>
            <a:xfrm>
              <a:off x="2105555" y="3910972"/>
              <a:ext cx="811800" cy="629527"/>
              <a:chOff x="1409092" y="2899747"/>
              <a:chExt cx="811800" cy="629527"/>
            </a:xfrm>
          </p:grpSpPr>
          <p:pic>
            <p:nvPicPr>
              <p:cNvPr id="255" name="Google Shape;255;g37c18a80264_0_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6" name="Google Shape;256;g37c18a80264_0_87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 3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grpSp>
          <p:nvGrpSpPr>
            <p:cNvPr id="257" name="Google Shape;257;g37c18a80264_0_87"/>
            <p:cNvGrpSpPr/>
            <p:nvPr/>
          </p:nvGrpSpPr>
          <p:grpSpPr>
            <a:xfrm>
              <a:off x="704355" y="3910972"/>
              <a:ext cx="811800" cy="629527"/>
              <a:chOff x="1409092" y="2899747"/>
              <a:chExt cx="811800" cy="629527"/>
            </a:xfrm>
          </p:grpSpPr>
          <p:pic>
            <p:nvPicPr>
              <p:cNvPr id="258" name="Google Shape;258;g37c18a80264_0_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" name="Google Shape;259;g37c18a80264_0_87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LLM</a:t>
                </a:r>
                <a:r>
                  <a:rPr lang="en-US" sz="1500">
                    <a:latin typeface="Space Grotesk Light"/>
                    <a:ea typeface="Space Grotesk Light"/>
                    <a:cs typeface="Space Grotesk Light"/>
                    <a:sym typeface="Space Grotesk Light"/>
                  </a:rPr>
                  <a:t> </a:t>
                </a:r>
                <a:r>
                  <a:rPr b="1" lang="en-US" sz="1500">
                    <a:latin typeface="Space Grotesk"/>
                    <a:ea typeface="Space Grotesk"/>
                    <a:cs typeface="Space Grotesk"/>
                    <a:sym typeface="Space Grotesk"/>
                  </a:rPr>
                  <a:t>1</a:t>
                </a:r>
                <a:endParaRPr b="1" i="0" sz="1500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  <p:cxnSp>
          <p:nvCxnSpPr>
            <p:cNvPr id="260" name="Google Shape;260;g37c18a80264_0_87"/>
            <p:cNvCxnSpPr>
              <a:stCxn id="249" idx="1"/>
              <a:endCxn id="258" idx="0"/>
            </p:cNvCxnSpPr>
            <p:nvPr/>
          </p:nvCxnSpPr>
          <p:spPr>
            <a:xfrm flipH="1">
              <a:off x="1112318" y="3128604"/>
              <a:ext cx="475800" cy="782400"/>
            </a:xfrm>
            <a:prstGeom prst="curvedConnector2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261" name="Google Shape;261;g37c18a80264_0_87"/>
            <p:cNvCxnSpPr>
              <a:stCxn id="255" idx="0"/>
              <a:endCxn id="249" idx="3"/>
            </p:cNvCxnSpPr>
            <p:nvPr/>
          </p:nvCxnSpPr>
          <p:spPr>
            <a:xfrm flipH="1" rot="5400000">
              <a:off x="1888388" y="3285922"/>
              <a:ext cx="782400" cy="467700"/>
            </a:xfrm>
            <a:prstGeom prst="curvedConnector2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stealth"/>
              <a:tailEnd len="med" w="med" type="none"/>
            </a:ln>
          </p:spPr>
        </p:cxnSp>
        <p:cxnSp>
          <p:nvCxnSpPr>
            <p:cNvPr id="262" name="Google Shape;262;g37c18a80264_0_87"/>
            <p:cNvCxnSpPr>
              <a:stCxn id="263" idx="2"/>
              <a:endCxn id="252" idx="0"/>
            </p:cNvCxnSpPr>
            <p:nvPr/>
          </p:nvCxnSpPr>
          <p:spPr>
            <a:xfrm>
              <a:off x="1814992" y="3529274"/>
              <a:ext cx="2100" cy="381600"/>
            </a:xfrm>
            <a:prstGeom prst="straightConnector1">
              <a:avLst/>
            </a:prstGeom>
            <a:noFill/>
            <a:ln cap="flat" cmpd="sng" w="23525">
              <a:solidFill>
                <a:schemeClr val="accent3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64" name="Google Shape;264;g37c18a80264_0_87"/>
            <p:cNvCxnSpPr>
              <a:stCxn id="259" idx="2"/>
              <a:endCxn id="250" idx="0"/>
            </p:cNvCxnSpPr>
            <p:nvPr/>
          </p:nvCxnSpPr>
          <p:spPr>
            <a:xfrm>
              <a:off x="1110255" y="4540499"/>
              <a:ext cx="705900" cy="638400"/>
            </a:xfrm>
            <a:prstGeom prst="straightConnector1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cxnSp>
          <p:nvCxnSpPr>
            <p:cNvPr id="265" name="Google Shape;265;g37c18a80264_0_87"/>
            <p:cNvCxnSpPr>
              <a:stCxn id="256" idx="2"/>
              <a:endCxn id="250" idx="0"/>
            </p:cNvCxnSpPr>
            <p:nvPr/>
          </p:nvCxnSpPr>
          <p:spPr>
            <a:xfrm flipH="1">
              <a:off x="1816055" y="4540499"/>
              <a:ext cx="695400" cy="638400"/>
            </a:xfrm>
            <a:prstGeom prst="straightConnector1">
              <a:avLst/>
            </a:prstGeom>
            <a:noFill/>
            <a:ln cap="flat" cmpd="sng" w="23525">
              <a:solidFill>
                <a:schemeClr val="dk2"/>
              </a:solidFill>
              <a:prstDash val="dot"/>
              <a:round/>
              <a:headEnd len="med" w="med" type="none"/>
              <a:tailEnd len="med" w="med" type="stealth"/>
            </a:ln>
          </p:spPr>
        </p:cxnSp>
        <p:grpSp>
          <p:nvGrpSpPr>
            <p:cNvPr id="266" name="Google Shape;266;g37c18a80264_0_87"/>
            <p:cNvGrpSpPr/>
            <p:nvPr/>
          </p:nvGrpSpPr>
          <p:grpSpPr>
            <a:xfrm>
              <a:off x="1409092" y="2899747"/>
              <a:ext cx="811800" cy="629527"/>
              <a:chOff x="1409092" y="2899747"/>
              <a:chExt cx="811800" cy="629527"/>
            </a:xfrm>
          </p:grpSpPr>
          <p:pic>
            <p:nvPicPr>
              <p:cNvPr id="249" name="Google Shape;249;g37c18a80264_0_87"/>
              <p:cNvPicPr preferRelativeResize="0"/>
              <p:nvPr/>
            </p:nvPicPr>
            <p:blipFill rotWithShape="1">
              <a:blip r:embed="rId4">
                <a:alphaModFix/>
              </a:blip>
              <a:srcRect b="0" l="0" r="0" t="0"/>
              <a:stretch/>
            </p:blipFill>
            <p:spPr>
              <a:xfrm>
                <a:off x="1588118" y="2899747"/>
                <a:ext cx="457714" cy="45771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3" name="Google Shape;263;g37c18a80264_0_87"/>
              <p:cNvSpPr/>
              <p:nvPr/>
            </p:nvSpPr>
            <p:spPr>
              <a:xfrm>
                <a:off x="1409092" y="3283274"/>
                <a:ext cx="811800" cy="246000"/>
              </a:xfrm>
              <a:prstGeom prst="roundRect">
                <a:avLst>
                  <a:gd fmla="val 16667" name="adj"/>
                </a:avLst>
              </a:prstGeom>
              <a:noFill/>
              <a:ln>
                <a:noFill/>
              </a:ln>
            </p:spPr>
            <p:txBody>
              <a:bodyPr anchorCtr="0" anchor="ctr" bIns="70650" lIns="70650" spcFirstLastPara="1" rIns="70650" wrap="square" tIns="70650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159"/>
                  <a:buFont typeface="Arial"/>
                  <a:buNone/>
                </a:pPr>
                <a:r>
                  <a:rPr b="1" lang="en-US" sz="1174">
                    <a:latin typeface="Space Grotesk"/>
                    <a:ea typeface="Space Grotesk"/>
                    <a:cs typeface="Space Grotesk"/>
                    <a:sym typeface="Space Grotesk"/>
                  </a:rPr>
                  <a:t>LLM Router</a:t>
                </a:r>
                <a:endParaRPr b="1" i="0" sz="1174" u="none" cap="none" strike="noStrike">
                  <a:solidFill>
                    <a:srgbClr val="000000"/>
                  </a:solidFill>
                  <a:latin typeface="Space Grotesk"/>
                  <a:ea typeface="Space Grotesk"/>
                  <a:cs typeface="Space Grotesk"/>
                  <a:sym typeface="Space Grotesk"/>
                </a:endParaRPr>
              </a:p>
            </p:txBody>
          </p:sp>
        </p:grpSp>
      </p:grpSp>
      <p:cxnSp>
        <p:nvCxnSpPr>
          <p:cNvPr id="267" name="Google Shape;267;g37c18a80264_0_87"/>
          <p:cNvCxnSpPr/>
          <p:nvPr/>
        </p:nvCxnSpPr>
        <p:spPr>
          <a:xfrm>
            <a:off x="2731613" y="5108665"/>
            <a:ext cx="1200" cy="788400"/>
          </a:xfrm>
          <a:prstGeom prst="straightConnector1">
            <a:avLst/>
          </a:prstGeom>
          <a:noFill/>
          <a:ln cap="flat" cmpd="sng" w="23525">
            <a:solidFill>
              <a:schemeClr val="accent3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268" name="Google Shape;268;g37c18a80264_0_87"/>
          <p:cNvSpPr txBox="1"/>
          <p:nvPr/>
        </p:nvSpPr>
        <p:spPr>
          <a:xfrm>
            <a:off x="5711475" y="4280300"/>
            <a:ext cx="4161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EF6C00"/>
                </a:solidFill>
                <a:highlight>
                  <a:srgbClr val="FFF3E0"/>
                </a:highlight>
                <a:latin typeface="Space Grotesk"/>
                <a:ea typeface="Space Grotesk"/>
                <a:cs typeface="Space Grotesk"/>
                <a:sym typeface="Space Grotesk"/>
              </a:rPr>
              <a:t>→ Routed to Account Support Team</a:t>
            </a:r>
            <a:endParaRPr sz="1800">
              <a:latin typeface="Space Grotesk"/>
              <a:ea typeface="Space Grotesk"/>
              <a:cs typeface="Space Grotesk"/>
              <a:sym typeface="Space Grotesk"/>
            </a:endParaRPr>
          </a:p>
        </p:txBody>
      </p:sp>
      <p:sp>
        <p:nvSpPr>
          <p:cNvPr id="269" name="Google Shape;269;g37c18a80264_0_87"/>
          <p:cNvSpPr txBox="1"/>
          <p:nvPr/>
        </p:nvSpPr>
        <p:spPr>
          <a:xfrm>
            <a:off x="5702188" y="4946954"/>
            <a:ext cx="5992200" cy="88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62828"/>
                </a:solidFill>
                <a:latin typeface="Space Grotesk"/>
                <a:ea typeface="Space Grotesk"/>
                <a:cs typeface="Space Grotesk"/>
                <a:sym typeface="Space Grotesk"/>
              </a:rPr>
              <a:t>Limitations</a:t>
            </a:r>
            <a:endParaRPr b="1" sz="1800">
              <a:solidFill>
                <a:srgbClr val="C62828"/>
              </a:solidFill>
              <a:latin typeface="Space Grotesk"/>
              <a:ea typeface="Space Grotesk"/>
              <a:cs typeface="Space Grotesk"/>
              <a:sym typeface="Space Grotesk"/>
            </a:endParaRPr>
          </a:p>
          <a:p>
            <a:pPr indent="-342900" lvl="0" marL="457200" rtl="0" algn="l">
              <a:lnSpc>
                <a:spcPct val="14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Space Grotesk"/>
              <a:buChar char="●"/>
            </a:pPr>
            <a:r>
              <a:rPr lang="en-US" sz="1800">
                <a:solidFill>
                  <a:schemeClr val="dk1"/>
                </a:solidFill>
                <a:latin typeface="Space Grotesk"/>
                <a:ea typeface="Space Grotesk"/>
                <a:cs typeface="Space Grotesk"/>
                <a:sym typeface="Space Grotesk"/>
              </a:rPr>
              <a:t>Predefined path: extract → classify → route</a:t>
            </a:r>
            <a:endParaRPr sz="1800">
              <a:solidFill>
                <a:schemeClr val="dk1"/>
              </a:solidFill>
              <a:latin typeface="Space Grotesk"/>
              <a:ea typeface="Space Grotesk"/>
              <a:cs typeface="Space Grotesk"/>
              <a:sym typeface="Space Grotesk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Dapr">
      <a:dk1>
        <a:srgbClr val="121C29"/>
      </a:dk1>
      <a:lt1>
        <a:srgbClr val="FCFCFC"/>
      </a:lt1>
      <a:dk2>
        <a:srgbClr val="121C29"/>
      </a:dk2>
      <a:lt2>
        <a:srgbClr val="AAAAAA"/>
      </a:lt2>
      <a:accent1>
        <a:srgbClr val="0D2192"/>
      </a:accent1>
      <a:accent2>
        <a:srgbClr val="3EA9F5"/>
      </a:accent2>
      <a:accent3>
        <a:srgbClr val="489FB5"/>
      </a:accent3>
      <a:accent4>
        <a:srgbClr val="0BDDA3"/>
      </a:accent4>
      <a:accent5>
        <a:srgbClr val="EFCA08"/>
      </a:accent5>
      <a:accent6>
        <a:srgbClr val="FF4E00"/>
      </a:accent6>
      <a:hlink>
        <a:srgbClr val="3EA9F5"/>
      </a:hlink>
      <a:folHlink>
        <a:srgbClr val="3EA9F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2023-07-25T15:46:21Z</dcterms:created>
  <dc:creator>Marc Duiker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1113265-c559-4850-9a4d-5c092dbd21ac_Enabled">
    <vt:lpwstr>true</vt:lpwstr>
  </property>
  <property fmtid="{D5CDD505-2E9C-101B-9397-08002B2CF9AE}" pid="3" name="MSIP_Label_a1113265-c559-4850-9a4d-5c092dbd21ac_SetDate">
    <vt:lpwstr>2025-05-20T13:08:52Z</vt:lpwstr>
  </property>
  <property fmtid="{D5CDD505-2E9C-101B-9397-08002B2CF9AE}" pid="4" name="MSIP_Label_a1113265-c559-4850-9a4d-5c092dbd21ac_Method">
    <vt:lpwstr>Standard</vt:lpwstr>
  </property>
  <property fmtid="{D5CDD505-2E9C-101B-9397-08002B2CF9AE}" pid="5" name="MSIP_Label_a1113265-c559-4850-9a4d-5c092dbd21ac_Name">
    <vt:lpwstr>Internal Use</vt:lpwstr>
  </property>
  <property fmtid="{D5CDD505-2E9C-101B-9397-08002B2CF9AE}" pid="6" name="MSIP_Label_a1113265-c559-4850-9a4d-5c092dbd21ac_SiteId">
    <vt:lpwstr>a6b169f1-592b-4329-8f33-8db8903003c7</vt:lpwstr>
  </property>
  <property fmtid="{D5CDD505-2E9C-101B-9397-08002B2CF9AE}" pid="7" name="MSIP_Label_a1113265-c559-4850-9a4d-5c092dbd21ac_ActionId">
    <vt:lpwstr>4fefa2e3-47f5-411d-9c51-172379710550</vt:lpwstr>
  </property>
  <property fmtid="{D5CDD505-2E9C-101B-9397-08002B2CF9AE}" pid="8" name="MSIP_Label_a1113265-c559-4850-9a4d-5c092dbd21ac_ContentBits">
    <vt:lpwstr>0</vt:lpwstr>
  </property>
  <property fmtid="{D5CDD505-2E9C-101B-9397-08002B2CF9AE}" pid="9" name="MSIP_Label_a1113265-c559-4850-9a4d-5c092dbd21ac_Tag">
    <vt:lpwstr>50, 3, 0, 1</vt:lpwstr>
  </property>
</Properties>
</file>