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6858000" cx="12192000"/>
  <p:notesSz cx="6858000" cy="9144000"/>
  <p:embeddedFontLst>
    <p:embeddedFont>
      <p:font typeface="Space Grotesk Light"/>
      <p:regular r:id="rId37"/>
      <p:bold r:id="rId38"/>
    </p:embeddedFont>
    <p:embeddedFont>
      <p:font typeface="Space Grotesk Medium"/>
      <p:regular r:id="rId39"/>
      <p:bold r:id="rId40"/>
    </p:embeddedFont>
    <p:embeddedFont>
      <p:font typeface="Space Grotesk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3" roundtripDataSignature="AMtx7mgVNYmeim9mcRaZEaCE9bZraNpU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paceGroteskMedium-bold.fntdata"/><Relationship Id="rId20" Type="http://schemas.openxmlformats.org/officeDocument/2006/relationships/slide" Target="slides/slide16.xml"/><Relationship Id="rId42" Type="http://schemas.openxmlformats.org/officeDocument/2006/relationships/font" Target="fonts/SpaceGrotesk-bold.fntdata"/><Relationship Id="rId41" Type="http://schemas.openxmlformats.org/officeDocument/2006/relationships/font" Target="fonts/SpaceGrotesk-regular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customschemas.google.com/relationships/presentationmetadata" Target="meta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SpaceGroteskLight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SpaceGroteskMedium-regular.fntdata"/><Relationship Id="rId16" Type="http://schemas.openxmlformats.org/officeDocument/2006/relationships/slide" Target="slides/slide12.xml"/><Relationship Id="rId38" Type="http://schemas.openxmlformats.org/officeDocument/2006/relationships/font" Target="fonts/SpaceGroteskLight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9" name="Google Shape;99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7c18a80264_0_1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37c18a8026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7c18a8026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70" name="Google Shape;270;g37c18a80264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7d00b41481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37d00b414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7bfccee378_0_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37bfccee37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7bfccee378_0_2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37bfccee378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7c18a8026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37" name="Google Shape;337;g37c18a80264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7bb5411ce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44" name="Google Shape;344;g37bb5411cec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7b1eb3f262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8" name="Google Shape;388;g37b1eb3f262_1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7a4c1e476d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0" name="Google Shape;420;g37a4c1e476d_0_7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7a4c1e476d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7" name="Google Shape;457;g37a4c1e476d_0_7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8" name="Google Shape;108;p1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7c000b0c4c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g37c000b0c4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7a4c1e476d_0_6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g37a4c1e476d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7bfccee378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g37bfccee37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7bfccee378_0_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g37bfccee37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7c000b0c4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5" name="Google Shape;545;g37c000b0c4c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02" name="Google Shape;602;p1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35cd725ba4c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9" name="Google Shape;609;g35cd725ba4c_2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35cd725ba4c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1" name="Google Shape;671;g35cd725ba4c_2_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9" name="Google Shape;739;p1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35cd725ba4c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9" name="Google Shape;749;g35cd725ba4c_2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d9e00cd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8" name="Google Shape;118;g35d9e00cd4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63" name="Google Shape;763;p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380ed799f1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83" name="Google Shape;783;g380ed799f18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90" name="Google Shape;790;p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a4c1e476d_0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37a4c1e476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a4c1e476d_0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37a4c1e476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a4c1e476d_0_6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37a4c1e476d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7a4c1e476d_0_4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37a4c1e476d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7d00b41481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37d00b4148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7a4c1e476d_0_5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37a4c1e476d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_empty_white">
  <p:cSld name="default_empty_whit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Medium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4" name="Google Shape;54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Medium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green">
  <p:cSld name="section_green">
    <p:bg>
      <p:bgPr>
        <a:solidFill>
          <a:schemeClr val="accent4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7b1eb3f262_1_12"/>
          <p:cNvSpPr txBox="1"/>
          <p:nvPr>
            <p:ph type="title"/>
          </p:nvPr>
        </p:nvSpPr>
        <p:spPr>
          <a:xfrm>
            <a:off x="185950" y="3600000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yellow">
  <p:cSld name="section_yellow">
    <p:bg>
      <p:bgPr>
        <a:solidFill>
          <a:schemeClr val="accent5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7b1eb3f262_1_14"/>
          <p:cNvSpPr txBox="1"/>
          <p:nvPr>
            <p:ph type="title"/>
          </p:nvPr>
        </p:nvSpPr>
        <p:spPr>
          <a:xfrm>
            <a:off x="185950" y="3600000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eal">
  <p:cSld name="section_teal">
    <p:bg>
      <p:bgPr>
        <a:solidFill>
          <a:schemeClr val="accent3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b1eb3f262_1_16"/>
          <p:cNvSpPr txBox="1"/>
          <p:nvPr>
            <p:ph type="title"/>
          </p:nvPr>
        </p:nvSpPr>
        <p:spPr>
          <a:xfrm>
            <a:off x="185950" y="3600000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darkblue">
  <p:cSld name="section_darkblue">
    <p:bg>
      <p:bgPr>
        <a:solidFill>
          <a:schemeClr val="accen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7b1eb3f262_1_18"/>
          <p:cNvSpPr txBox="1"/>
          <p:nvPr>
            <p:ph type="title"/>
          </p:nvPr>
        </p:nvSpPr>
        <p:spPr>
          <a:xfrm>
            <a:off x="185950" y="3600000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7b1eb3f262_1_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pace Grotesk Medium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g37b1eb3f262_1_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8" name="Google Shape;88;g37b1eb3f262_1_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37b1eb3f262_1_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37b1eb3f262_1_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_center">
  <p:cSld name="default_cent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77"/>
          <p:cNvSpPr txBox="1"/>
          <p:nvPr>
            <p:ph type="title"/>
          </p:nvPr>
        </p:nvSpPr>
        <p:spPr>
          <a:xfrm>
            <a:off x="196754" y="166233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3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7b1eb3f262_1_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g37b1eb3f262_1_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g37b1eb3f262_1_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37b1eb3f262_1_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37b1eb3f262_1_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lightblue">
  <p:cSld name="section_lightblue">
    <p:bg>
      <p:bgPr>
        <a:solidFill>
          <a:schemeClr val="accent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8"/>
          <p:cNvSpPr txBox="1"/>
          <p:nvPr>
            <p:ph type="title"/>
          </p:nvPr>
        </p:nvSpPr>
        <p:spPr>
          <a:xfrm>
            <a:off x="185950" y="3600000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_left">
  <p:cSld name="default_lef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6"/>
          <p:cNvSpPr txBox="1"/>
          <p:nvPr>
            <p:ph type="title"/>
          </p:nvPr>
        </p:nvSpPr>
        <p:spPr>
          <a:xfrm>
            <a:off x="196754" y="166233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3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orange">
  <p:cSld name="section_orange">
    <p:bg>
      <p:bgPr>
        <a:solidFill>
          <a:schemeClr val="accent6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2"/>
          <p:cNvSpPr txBox="1"/>
          <p:nvPr>
            <p:ph type="title"/>
          </p:nvPr>
        </p:nvSpPr>
        <p:spPr>
          <a:xfrm>
            <a:off x="185950" y="3600000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pace Grotesk Medium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98B"/>
              </a:buClr>
              <a:buSzPts val="2400"/>
              <a:buNone/>
              <a:defRPr sz="2400">
                <a:solidFill>
                  <a:srgbClr val="88898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98B"/>
              </a:buClr>
              <a:buSzPts val="2000"/>
              <a:buNone/>
              <a:defRPr sz="2000">
                <a:solidFill>
                  <a:srgbClr val="88898B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98B"/>
              </a:buClr>
              <a:buSzPts val="1800"/>
              <a:buNone/>
              <a:defRPr sz="1800">
                <a:solidFill>
                  <a:srgbClr val="88898B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98B"/>
              </a:buClr>
              <a:buSzPts val="1600"/>
              <a:buNone/>
              <a:defRPr sz="1600">
                <a:solidFill>
                  <a:srgbClr val="88898B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98B"/>
              </a:buClr>
              <a:buSzPts val="1600"/>
              <a:buNone/>
              <a:defRPr sz="1600">
                <a:solidFill>
                  <a:srgbClr val="88898B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98B"/>
              </a:buClr>
              <a:buSzPts val="1600"/>
              <a:buNone/>
              <a:defRPr sz="1600">
                <a:solidFill>
                  <a:srgbClr val="88898B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98B"/>
              </a:buClr>
              <a:buSzPts val="1600"/>
              <a:buNone/>
              <a:defRPr sz="1600">
                <a:solidFill>
                  <a:srgbClr val="88898B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98B"/>
              </a:buClr>
              <a:buSzPts val="1600"/>
              <a:buNone/>
              <a:defRPr sz="1600">
                <a:solidFill>
                  <a:srgbClr val="88898B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98B"/>
              </a:buClr>
              <a:buSzPts val="1600"/>
              <a:buNone/>
              <a:defRPr sz="1600">
                <a:solidFill>
                  <a:srgbClr val="88898B"/>
                </a:solidFill>
              </a:defRPr>
            </a:lvl9pPr>
          </a:lstStyle>
          <a:p/>
        </p:txBody>
      </p:sp>
      <p:sp>
        <p:nvSpPr>
          <p:cNvPr id="23" name="Google Shape;2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pace Grotesk Medium"/>
              <a:buNone/>
              <a:defRPr b="0" i="0" sz="4400" u="none" cap="none" strike="noStrike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20" Type="http://schemas.openxmlformats.org/officeDocument/2006/relationships/image" Target="../media/image26.png"/><Relationship Id="rId11" Type="http://schemas.openxmlformats.org/officeDocument/2006/relationships/image" Target="../media/image28.png"/><Relationship Id="rId10" Type="http://schemas.openxmlformats.org/officeDocument/2006/relationships/image" Target="../media/image34.png"/><Relationship Id="rId21" Type="http://schemas.openxmlformats.org/officeDocument/2006/relationships/image" Target="../media/image20.png"/><Relationship Id="rId13" Type="http://schemas.openxmlformats.org/officeDocument/2006/relationships/image" Target="../media/image15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45.png"/><Relationship Id="rId15" Type="http://schemas.openxmlformats.org/officeDocument/2006/relationships/image" Target="../media/image31.png"/><Relationship Id="rId14" Type="http://schemas.openxmlformats.org/officeDocument/2006/relationships/image" Target="../media/image14.png"/><Relationship Id="rId17" Type="http://schemas.openxmlformats.org/officeDocument/2006/relationships/image" Target="../media/image38.png"/><Relationship Id="rId16" Type="http://schemas.openxmlformats.org/officeDocument/2006/relationships/image" Target="../media/image29.png"/><Relationship Id="rId5" Type="http://schemas.openxmlformats.org/officeDocument/2006/relationships/image" Target="../media/image16.png"/><Relationship Id="rId19" Type="http://schemas.openxmlformats.org/officeDocument/2006/relationships/image" Target="../media/image39.png"/><Relationship Id="rId6" Type="http://schemas.openxmlformats.org/officeDocument/2006/relationships/image" Target="../media/image13.png"/><Relationship Id="rId18" Type="http://schemas.openxmlformats.org/officeDocument/2006/relationships/image" Target="../media/image18.png"/><Relationship Id="rId7" Type="http://schemas.openxmlformats.org/officeDocument/2006/relationships/image" Target="../media/image22.png"/><Relationship Id="rId8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45.png"/><Relationship Id="rId13" Type="http://schemas.openxmlformats.org/officeDocument/2006/relationships/image" Target="../media/image21.png"/><Relationship Id="rId1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9" Type="http://schemas.openxmlformats.org/officeDocument/2006/relationships/image" Target="../media/image12.png"/><Relationship Id="rId15" Type="http://schemas.openxmlformats.org/officeDocument/2006/relationships/image" Target="../media/image20.png"/><Relationship Id="rId14" Type="http://schemas.openxmlformats.org/officeDocument/2006/relationships/image" Target="../media/image39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Relationship Id="rId7" Type="http://schemas.openxmlformats.org/officeDocument/2006/relationships/image" Target="../media/image13.png"/><Relationship Id="rId8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45.png"/><Relationship Id="rId13" Type="http://schemas.openxmlformats.org/officeDocument/2006/relationships/image" Target="../media/image21.png"/><Relationship Id="rId1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9" Type="http://schemas.openxmlformats.org/officeDocument/2006/relationships/image" Target="../media/image12.png"/><Relationship Id="rId15" Type="http://schemas.openxmlformats.org/officeDocument/2006/relationships/image" Target="../media/image20.png"/><Relationship Id="rId14" Type="http://schemas.openxmlformats.org/officeDocument/2006/relationships/image" Target="../media/image39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Relationship Id="rId7" Type="http://schemas.openxmlformats.org/officeDocument/2006/relationships/image" Target="../media/image13.png"/><Relationship Id="rId8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45.png"/><Relationship Id="rId13" Type="http://schemas.openxmlformats.org/officeDocument/2006/relationships/image" Target="../media/image21.png"/><Relationship Id="rId1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9" Type="http://schemas.openxmlformats.org/officeDocument/2006/relationships/image" Target="../media/image12.png"/><Relationship Id="rId15" Type="http://schemas.openxmlformats.org/officeDocument/2006/relationships/image" Target="../media/image20.png"/><Relationship Id="rId14" Type="http://schemas.openxmlformats.org/officeDocument/2006/relationships/image" Target="../media/image39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Relationship Id="rId7" Type="http://schemas.openxmlformats.org/officeDocument/2006/relationships/image" Target="../media/image13.png"/><Relationship Id="rId8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image" Target="../media/image41.png"/><Relationship Id="rId5" Type="http://schemas.openxmlformats.org/officeDocument/2006/relationships/image" Target="../media/image44.png"/><Relationship Id="rId6" Type="http://schemas.openxmlformats.org/officeDocument/2006/relationships/image" Target="../media/image4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apr.github.io/dapr-agents/" TargetMode="External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7.png"/><Relationship Id="rId4" Type="http://schemas.openxmlformats.org/officeDocument/2006/relationships/image" Target="../media/image18.png"/><Relationship Id="rId9" Type="http://schemas.openxmlformats.org/officeDocument/2006/relationships/image" Target="../media/image44.png"/><Relationship Id="rId5" Type="http://schemas.openxmlformats.org/officeDocument/2006/relationships/image" Target="../media/image41.png"/><Relationship Id="rId6" Type="http://schemas.openxmlformats.org/officeDocument/2006/relationships/image" Target="../media/image55.png"/><Relationship Id="rId7" Type="http://schemas.openxmlformats.org/officeDocument/2006/relationships/image" Target="../media/image49.png"/><Relationship Id="rId8" Type="http://schemas.openxmlformats.org/officeDocument/2006/relationships/image" Target="../media/image54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65.png"/><Relationship Id="rId10" Type="http://schemas.openxmlformats.org/officeDocument/2006/relationships/image" Target="../media/image1.png"/><Relationship Id="rId13" Type="http://schemas.openxmlformats.org/officeDocument/2006/relationships/image" Target="../media/image61.png"/><Relationship Id="rId1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7.png"/><Relationship Id="rId4" Type="http://schemas.openxmlformats.org/officeDocument/2006/relationships/image" Target="../media/image18.png"/><Relationship Id="rId9" Type="http://schemas.openxmlformats.org/officeDocument/2006/relationships/image" Target="../media/image44.png"/><Relationship Id="rId5" Type="http://schemas.openxmlformats.org/officeDocument/2006/relationships/image" Target="../media/image41.png"/><Relationship Id="rId6" Type="http://schemas.openxmlformats.org/officeDocument/2006/relationships/image" Target="../media/image55.png"/><Relationship Id="rId7" Type="http://schemas.openxmlformats.org/officeDocument/2006/relationships/image" Target="../media/image49.png"/><Relationship Id="rId8" Type="http://schemas.openxmlformats.org/officeDocument/2006/relationships/image" Target="../media/image5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Dzvezdana/pydata_workshop_september2025" TargetMode="External"/><Relationship Id="rId4" Type="http://schemas.openxmlformats.org/officeDocument/2006/relationships/image" Target="../media/image60.png"/><Relationship Id="rId5" Type="http://schemas.openxmlformats.org/officeDocument/2006/relationships/image" Target="../media/image75.png"/><Relationship Id="rId6" Type="http://schemas.openxmlformats.org/officeDocument/2006/relationships/image" Target="../media/image6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1" Type="http://schemas.openxmlformats.org/officeDocument/2006/relationships/hyperlink" Target="https://bit.ly/dapr-youtube" TargetMode="External"/><Relationship Id="rId10" Type="http://schemas.openxmlformats.org/officeDocument/2006/relationships/hyperlink" Target="https://dapr.io/" TargetMode="External"/><Relationship Id="rId13" Type="http://schemas.openxmlformats.org/officeDocument/2006/relationships/hyperlink" Target="https://bit.ly/dapr-discord" TargetMode="External"/><Relationship Id="rId12" Type="http://schemas.openxmlformats.org/officeDocument/2006/relationships/hyperlink" Target="https://bit.ly/dapr-quickstarts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7.png"/><Relationship Id="rId4" Type="http://schemas.openxmlformats.org/officeDocument/2006/relationships/hyperlink" Target="https://dapr.io/" TargetMode="External"/><Relationship Id="rId9" Type="http://schemas.openxmlformats.org/officeDocument/2006/relationships/image" Target="../media/image69.png"/><Relationship Id="rId15" Type="http://schemas.openxmlformats.org/officeDocument/2006/relationships/hyperlink" Target="https://twitter.com/daprdev" TargetMode="External"/><Relationship Id="rId14" Type="http://schemas.openxmlformats.org/officeDocument/2006/relationships/hyperlink" Target="https://twitter.com/daprdev" TargetMode="External"/><Relationship Id="rId16" Type="http://schemas.openxmlformats.org/officeDocument/2006/relationships/image" Target="../media/image72.png"/><Relationship Id="rId5" Type="http://schemas.openxmlformats.org/officeDocument/2006/relationships/image" Target="../media/image74.png"/><Relationship Id="rId6" Type="http://schemas.openxmlformats.org/officeDocument/2006/relationships/image" Target="../media/image66.png"/><Relationship Id="rId7" Type="http://schemas.openxmlformats.org/officeDocument/2006/relationships/image" Target="../media/image78.png"/><Relationship Id="rId8" Type="http://schemas.openxmlformats.org/officeDocument/2006/relationships/image" Target="../media/image6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apr.io/" TargetMode="External"/><Relationship Id="rId4" Type="http://schemas.openxmlformats.org/officeDocument/2006/relationships/image" Target="../media/image80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9.png"/><Relationship Id="rId4" Type="http://schemas.openxmlformats.org/officeDocument/2006/relationships/hyperlink" Target="https://bit.ly/dapr-supporter" TargetMode="External"/><Relationship Id="rId5" Type="http://schemas.openxmlformats.org/officeDocument/2006/relationships/image" Target="../media/image7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white and blue hexagons&#10;&#10;Description automatically generated" id="101" name="Google Shape;10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4" y="0"/>
            <a:ext cx="1217833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00260" y="470088"/>
            <a:ext cx="2030074" cy="203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0"/>
          <p:cNvSpPr txBox="1"/>
          <p:nvPr/>
        </p:nvSpPr>
        <p:spPr>
          <a:xfrm>
            <a:off x="722631" y="977294"/>
            <a:ext cx="6021069" cy="101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Dapr in Action</a:t>
            </a:r>
            <a:endParaRPr b="1" i="0" sz="60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4" name="Google Shape;104;p30"/>
          <p:cNvSpPr txBox="1"/>
          <p:nvPr/>
        </p:nvSpPr>
        <p:spPr>
          <a:xfrm>
            <a:off x="722625" y="2228675"/>
            <a:ext cx="753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latin typeface="Space Grotesk"/>
                <a:ea typeface="Space Grotesk"/>
                <a:cs typeface="Space Grotesk"/>
                <a:sym typeface="Space Grotesk"/>
              </a:rPr>
              <a:t>Event-Driven </a:t>
            </a:r>
            <a:r>
              <a:rPr lang="en-US" sz="3600">
                <a:solidFill>
                  <a:srgbClr val="0B84DA"/>
                </a:solidFill>
                <a:latin typeface="Space Grotesk"/>
                <a:ea typeface="Space Grotesk"/>
                <a:cs typeface="Space Grotesk"/>
                <a:sym typeface="Space Grotesk"/>
              </a:rPr>
              <a:t>AI Agents</a:t>
            </a:r>
            <a:r>
              <a:rPr lang="en-US" sz="3600">
                <a:latin typeface="Space Grotesk"/>
                <a:ea typeface="Space Grotesk"/>
                <a:cs typeface="Space Grotesk"/>
                <a:sym typeface="Space Grotesk"/>
              </a:rPr>
              <a:t> with Dapr</a:t>
            </a:r>
            <a:endParaRPr sz="3600">
              <a:solidFill>
                <a:srgbClr val="0B84DA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5" name="Google Shape;105;p30"/>
          <p:cNvSpPr txBox="1"/>
          <p:nvPr/>
        </p:nvSpPr>
        <p:spPr>
          <a:xfrm>
            <a:off x="722631" y="3810654"/>
            <a:ext cx="82974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Dana Arsovska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Community Manager @Dapr</a:t>
            </a:r>
            <a:endParaRPr sz="2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Space Grotesk"/>
                <a:ea typeface="Space Grotesk"/>
                <a:cs typeface="Space Grotesk"/>
                <a:sym typeface="Space Grotesk"/>
              </a:rPr>
              <a:t>Marc Duiker</a:t>
            </a:r>
            <a:endParaRPr sz="2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Community Manager @Dapr</a:t>
            </a:r>
            <a:endParaRPr b="0" i="0" sz="20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7c18a80264_0_186"/>
          <p:cNvSpPr txBox="1"/>
          <p:nvPr>
            <p:ph type="title"/>
          </p:nvPr>
        </p:nvSpPr>
        <p:spPr>
          <a:xfrm>
            <a:off x="454754" y="664152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Evolution of Agentic AI: Agent Mesh</a:t>
            </a:r>
            <a:endParaRPr/>
          </a:p>
        </p:txBody>
      </p:sp>
      <p:sp>
        <p:nvSpPr>
          <p:cNvPr id="256" name="Google Shape;256;g37c18a80264_0_186"/>
          <p:cNvSpPr txBox="1"/>
          <p:nvPr/>
        </p:nvSpPr>
        <p:spPr>
          <a:xfrm>
            <a:off x="5994225" y="1759525"/>
            <a:ext cx="4716300" cy="410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Space Grotesk"/>
              <a:buChar char="●"/>
            </a:pPr>
            <a:r>
              <a:rPr lang="en-US" sz="1800">
                <a:solidFill>
                  <a:srgbClr val="333333"/>
                </a:solidFill>
                <a:highlight>
                  <a:schemeClr val="lt1"/>
                </a:highlight>
                <a:latin typeface="Space Grotesk"/>
                <a:ea typeface="Space Grotesk"/>
                <a:cs typeface="Space Grotesk"/>
                <a:sym typeface="Space Grotesk"/>
              </a:rPr>
              <a:t>Intake Agent gathers customer history, previous tickets, account status</a:t>
            </a:r>
            <a:br>
              <a:rPr lang="en-US" sz="1800">
                <a:solidFill>
                  <a:srgbClr val="333333"/>
                </a:solidFill>
                <a:highlight>
                  <a:schemeClr val="lt1"/>
                </a:highlight>
                <a:latin typeface="Space Grotesk"/>
                <a:ea typeface="Space Grotesk"/>
                <a:cs typeface="Space Grotesk"/>
                <a:sym typeface="Space Grotesk"/>
              </a:rPr>
            </a:br>
            <a:endParaRPr sz="1800">
              <a:solidFill>
                <a:srgbClr val="333333"/>
              </a:solidFill>
              <a:highlight>
                <a:schemeClr val="lt1"/>
              </a:highlight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Space Grotesk"/>
              <a:buChar char="●"/>
            </a:pPr>
            <a:r>
              <a:rPr lang="en-US" sz="1800">
                <a:solidFill>
                  <a:srgbClr val="333333"/>
                </a:solidFill>
                <a:highlight>
                  <a:schemeClr val="lt1"/>
                </a:highlight>
                <a:latin typeface="Space Grotesk"/>
                <a:ea typeface="Space Grotesk"/>
                <a:cs typeface="Space Grotesk"/>
                <a:sym typeface="Space Grotesk"/>
              </a:rPr>
              <a:t>Technical Agent runs initial diagnostics, checks system logs</a:t>
            </a:r>
            <a:br>
              <a:rPr lang="en-US" sz="1800">
                <a:solidFill>
                  <a:srgbClr val="333333"/>
                </a:solidFill>
                <a:highlight>
                  <a:schemeClr val="lt1"/>
                </a:highlight>
                <a:latin typeface="Space Grotesk"/>
                <a:ea typeface="Space Grotesk"/>
                <a:cs typeface="Space Grotesk"/>
                <a:sym typeface="Space Grotesk"/>
              </a:rPr>
            </a:br>
            <a:endParaRPr sz="1800">
              <a:solidFill>
                <a:srgbClr val="333333"/>
              </a:solidFill>
              <a:highlight>
                <a:schemeClr val="lt1"/>
              </a:highlight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Space Grotesk"/>
              <a:buChar char="●"/>
            </a:pPr>
            <a:r>
              <a:rPr lang="en-US" sz="1800">
                <a:solidFill>
                  <a:srgbClr val="333333"/>
                </a:solidFill>
                <a:highlight>
                  <a:schemeClr val="lt1"/>
                </a:highlight>
                <a:latin typeface="Space Grotesk"/>
                <a:ea typeface="Space Grotesk"/>
                <a:cs typeface="Space Grotesk"/>
                <a:sym typeface="Space Grotesk"/>
              </a:rPr>
              <a:t>Account Agent pulls billing history, subscription details</a:t>
            </a:r>
            <a:br>
              <a:rPr lang="en-US" sz="1800">
                <a:solidFill>
                  <a:srgbClr val="333333"/>
                </a:solidFill>
                <a:highlight>
                  <a:schemeClr val="lt1"/>
                </a:highlight>
                <a:latin typeface="Space Grotesk"/>
                <a:ea typeface="Space Grotesk"/>
                <a:cs typeface="Space Grotesk"/>
                <a:sym typeface="Space Grotesk"/>
              </a:rPr>
            </a:br>
            <a:endParaRPr sz="1800">
              <a:solidFill>
                <a:srgbClr val="333333"/>
              </a:solidFill>
              <a:highlight>
                <a:schemeClr val="lt1"/>
              </a:highlight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Space Grotesk"/>
              <a:buChar char="●"/>
            </a:pPr>
            <a:r>
              <a:rPr lang="en-US" sz="1800">
                <a:solidFill>
                  <a:srgbClr val="333333"/>
                </a:solidFill>
                <a:highlight>
                  <a:schemeClr val="lt1"/>
                </a:highlight>
                <a:latin typeface="Space Grotesk"/>
                <a:ea typeface="Space Grotesk"/>
                <a:cs typeface="Space Grotesk"/>
                <a:sym typeface="Space Grotesk"/>
              </a:rPr>
              <a:t>Resolver agent suggests solution</a:t>
            </a:r>
            <a:endParaRPr sz="1800">
              <a:solidFill>
                <a:srgbClr val="333333"/>
              </a:solidFill>
              <a:highlight>
                <a:schemeClr val="lt1"/>
              </a:highlight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6000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t/>
            </a:r>
            <a:endParaRPr b="1" sz="1800">
              <a:solidFill>
                <a:srgbClr val="333333"/>
              </a:solidFill>
              <a:highlight>
                <a:srgbClr val="F0F0F0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57" name="Google Shape;257;g37c18a80264_0_186"/>
          <p:cNvSpPr txBox="1"/>
          <p:nvPr/>
        </p:nvSpPr>
        <p:spPr>
          <a:xfrm>
            <a:off x="6119650" y="5420226"/>
            <a:ext cx="5428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F6C00"/>
                </a:solidFill>
                <a:highlight>
                  <a:srgbClr val="FFF3E0"/>
                </a:highlight>
                <a:latin typeface="Space Grotesk"/>
                <a:ea typeface="Space Grotesk"/>
                <a:cs typeface="Space Grotesk"/>
                <a:sym typeface="Space Grotesk"/>
              </a:rPr>
              <a:t>→ Customer support gets: Complete customer profile + preliminary analysis instead of starting from scratch</a:t>
            </a:r>
            <a:endParaRPr sz="1800">
              <a:solidFill>
                <a:srgbClr val="EF6C00"/>
              </a:solidFill>
              <a:highlight>
                <a:srgbClr val="FFF3E0"/>
              </a:highlight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F6C00"/>
              </a:solidFill>
              <a:highlight>
                <a:srgbClr val="FFF3E0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258" name="Google Shape;258;g37c18a80264_0_186"/>
          <p:cNvGrpSpPr/>
          <p:nvPr/>
        </p:nvGrpSpPr>
        <p:grpSpPr>
          <a:xfrm>
            <a:off x="848069" y="2098382"/>
            <a:ext cx="3529788" cy="3059075"/>
            <a:chOff x="848069" y="2098382"/>
            <a:chExt cx="3529788" cy="3059075"/>
          </a:xfrm>
        </p:grpSpPr>
        <p:pic>
          <p:nvPicPr>
            <p:cNvPr id="259" name="Google Shape;259;g37c18a80264_0_186" title="blue-hexagon-bot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90195" y="3914782"/>
              <a:ext cx="1242675" cy="1242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g37c18a80264_0_186" title="blue-hexagon-bot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8069" y="2098382"/>
              <a:ext cx="1242675" cy="12426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1" name="Google Shape;261;g37c18a80264_0_186"/>
            <p:cNvCxnSpPr/>
            <p:nvPr/>
          </p:nvCxnSpPr>
          <p:spPr>
            <a:xfrm>
              <a:off x="2070613" y="2784050"/>
              <a:ext cx="1076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stealth"/>
              <a:tailEnd len="med" w="med" type="none"/>
            </a:ln>
          </p:spPr>
        </p:cxnSp>
        <p:cxnSp>
          <p:nvCxnSpPr>
            <p:cNvPr id="262" name="Google Shape;262;g37c18a80264_0_186"/>
            <p:cNvCxnSpPr/>
            <p:nvPr/>
          </p:nvCxnSpPr>
          <p:spPr>
            <a:xfrm>
              <a:off x="2070613" y="2584250"/>
              <a:ext cx="1076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63" name="Google Shape;263;g37c18a80264_0_186"/>
            <p:cNvCxnSpPr/>
            <p:nvPr/>
          </p:nvCxnSpPr>
          <p:spPr>
            <a:xfrm>
              <a:off x="1731625" y="3248000"/>
              <a:ext cx="557700" cy="753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64" name="Google Shape;264;g37c18a80264_0_186"/>
            <p:cNvCxnSpPr/>
            <p:nvPr/>
          </p:nvCxnSpPr>
          <p:spPr>
            <a:xfrm rot="10800000">
              <a:off x="1919000" y="3143475"/>
              <a:ext cx="526800" cy="771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65" name="Google Shape;265;g37c18a80264_0_186"/>
            <p:cNvCxnSpPr/>
            <p:nvPr/>
          </p:nvCxnSpPr>
          <p:spPr>
            <a:xfrm flipH="1" rot="10800000">
              <a:off x="2863075" y="3208988"/>
              <a:ext cx="551400" cy="792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66" name="Google Shape;266;g37c18a80264_0_186"/>
            <p:cNvCxnSpPr/>
            <p:nvPr/>
          </p:nvCxnSpPr>
          <p:spPr>
            <a:xfrm flipH="1">
              <a:off x="2981275" y="3335000"/>
              <a:ext cx="570000" cy="764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pic>
          <p:nvPicPr>
            <p:cNvPr id="267" name="Google Shape;267;g37c18a80264_0_186" title="blue-hexagon-bot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35182" y="2098382"/>
              <a:ext cx="1242675" cy="1242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7c18a80264_0_39"/>
          <p:cNvSpPr txBox="1"/>
          <p:nvPr>
            <p:ph type="title"/>
          </p:nvPr>
        </p:nvSpPr>
        <p:spPr>
          <a:xfrm>
            <a:off x="185950" y="3600000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P</a:t>
            </a:r>
            <a:r>
              <a:rPr lang="en-US"/>
              <a:t>roductionizing Agentic AI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273" name="Google Shape;273;g37c18a80264_0_39" title="dapr-agent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650" y="1796625"/>
            <a:ext cx="1522600" cy="15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7d00b41481_0_1"/>
          <p:cNvSpPr txBox="1"/>
          <p:nvPr>
            <p:ph type="title"/>
          </p:nvPr>
        </p:nvSpPr>
        <p:spPr>
          <a:xfrm>
            <a:off x="454754" y="664152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Productionizing Agentic AI </a:t>
            </a:r>
            <a:endParaRPr/>
          </a:p>
        </p:txBody>
      </p:sp>
      <p:sp>
        <p:nvSpPr>
          <p:cNvPr id="279" name="Google Shape;279;g37d00b41481_0_1"/>
          <p:cNvSpPr txBox="1"/>
          <p:nvPr/>
        </p:nvSpPr>
        <p:spPr>
          <a:xfrm>
            <a:off x="1956175" y="2015000"/>
            <a:ext cx="16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37d00b41481_0_1"/>
          <p:cNvSpPr/>
          <p:nvPr/>
        </p:nvSpPr>
        <p:spPr>
          <a:xfrm>
            <a:off x="1956175" y="2668338"/>
            <a:ext cx="1644000" cy="92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LLM Integrations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81" name="Google Shape;281;g37d00b41481_0_1"/>
          <p:cNvSpPr/>
          <p:nvPr/>
        </p:nvSpPr>
        <p:spPr>
          <a:xfrm>
            <a:off x="5464200" y="2668350"/>
            <a:ext cx="1644000" cy="92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Agentic Workflows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82" name="Google Shape;282;g37d00b41481_0_1"/>
          <p:cNvSpPr/>
          <p:nvPr/>
        </p:nvSpPr>
        <p:spPr>
          <a:xfrm>
            <a:off x="3699100" y="3938475"/>
            <a:ext cx="1644000" cy="92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AI 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Agent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83" name="Google Shape;283;g37d00b41481_0_1"/>
          <p:cNvSpPr/>
          <p:nvPr/>
        </p:nvSpPr>
        <p:spPr>
          <a:xfrm>
            <a:off x="7358000" y="3938475"/>
            <a:ext cx="1644000" cy="92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Agent Mesh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84" name="Google Shape;284;g37d00b41481_0_1"/>
          <p:cNvSpPr/>
          <p:nvPr/>
        </p:nvSpPr>
        <p:spPr>
          <a:xfrm>
            <a:off x="7035350" y="3760425"/>
            <a:ext cx="2289300" cy="1280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g37bfccee378_0_148"/>
          <p:cNvGrpSpPr/>
          <p:nvPr/>
        </p:nvGrpSpPr>
        <p:grpSpPr>
          <a:xfrm>
            <a:off x="848069" y="2098382"/>
            <a:ext cx="3529788" cy="3059075"/>
            <a:chOff x="848069" y="2098382"/>
            <a:chExt cx="3529788" cy="3059075"/>
          </a:xfrm>
        </p:grpSpPr>
        <p:pic>
          <p:nvPicPr>
            <p:cNvPr id="290" name="Google Shape;290;g37bfccee378_0_148" title="blue-hexagon-bot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90195" y="3914782"/>
              <a:ext cx="1242675" cy="1242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g37bfccee378_0_148" title="blue-hexagon-bot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8069" y="2098382"/>
              <a:ext cx="1242675" cy="12426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2" name="Google Shape;292;g37bfccee378_0_148"/>
            <p:cNvCxnSpPr/>
            <p:nvPr/>
          </p:nvCxnSpPr>
          <p:spPr>
            <a:xfrm>
              <a:off x="2070613" y="2784050"/>
              <a:ext cx="1076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stealth"/>
              <a:tailEnd len="med" w="med" type="none"/>
            </a:ln>
          </p:spPr>
        </p:cxnSp>
        <p:cxnSp>
          <p:nvCxnSpPr>
            <p:cNvPr id="293" name="Google Shape;293;g37bfccee378_0_148"/>
            <p:cNvCxnSpPr/>
            <p:nvPr/>
          </p:nvCxnSpPr>
          <p:spPr>
            <a:xfrm>
              <a:off x="2070613" y="2584250"/>
              <a:ext cx="1076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94" name="Google Shape;294;g37bfccee378_0_148"/>
            <p:cNvCxnSpPr/>
            <p:nvPr/>
          </p:nvCxnSpPr>
          <p:spPr>
            <a:xfrm>
              <a:off x="1731625" y="3248000"/>
              <a:ext cx="557700" cy="753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95" name="Google Shape;295;g37bfccee378_0_148"/>
            <p:cNvCxnSpPr/>
            <p:nvPr/>
          </p:nvCxnSpPr>
          <p:spPr>
            <a:xfrm rot="10800000">
              <a:off x="1919000" y="3143475"/>
              <a:ext cx="526800" cy="771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96" name="Google Shape;296;g37bfccee378_0_148"/>
            <p:cNvCxnSpPr/>
            <p:nvPr/>
          </p:nvCxnSpPr>
          <p:spPr>
            <a:xfrm flipH="1" rot="10800000">
              <a:off x="2863075" y="3208988"/>
              <a:ext cx="551400" cy="792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97" name="Google Shape;297;g37bfccee378_0_148"/>
            <p:cNvCxnSpPr/>
            <p:nvPr/>
          </p:nvCxnSpPr>
          <p:spPr>
            <a:xfrm flipH="1">
              <a:off x="2981275" y="3335000"/>
              <a:ext cx="570000" cy="764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pic>
          <p:nvPicPr>
            <p:cNvPr id="298" name="Google Shape;298;g37bfccee378_0_148" title="blue-hexagon-bot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35182" y="2098382"/>
              <a:ext cx="1242675" cy="1242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9" name="Google Shape;299;g37bfccee378_0_148"/>
          <p:cNvSpPr txBox="1"/>
          <p:nvPr/>
        </p:nvSpPr>
        <p:spPr>
          <a:xfrm>
            <a:off x="4764400" y="1875400"/>
            <a:ext cx="7220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Scalability: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 run hundreds of agents reliably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00" name="Google Shape;300;g37bfccee378_0_148"/>
          <p:cNvSpPr txBox="1"/>
          <p:nvPr>
            <p:ph type="title"/>
          </p:nvPr>
        </p:nvSpPr>
        <p:spPr>
          <a:xfrm>
            <a:off x="454754" y="664152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Why Productionizing Agentic AI is Hard</a:t>
            </a:r>
            <a:endParaRPr/>
          </a:p>
        </p:txBody>
      </p:sp>
      <p:grpSp>
        <p:nvGrpSpPr>
          <p:cNvPr id="301" name="Google Shape;301;g37bfccee378_0_148"/>
          <p:cNvGrpSpPr/>
          <p:nvPr/>
        </p:nvGrpSpPr>
        <p:grpSpPr>
          <a:xfrm>
            <a:off x="711636" y="2001654"/>
            <a:ext cx="1521304" cy="1367821"/>
            <a:chOff x="807175" y="841350"/>
            <a:chExt cx="2098350" cy="1886650"/>
          </a:xfrm>
        </p:grpSpPr>
        <p:cxnSp>
          <p:nvCxnSpPr>
            <p:cNvPr id="302" name="Google Shape;302;g37bfccee378_0_148"/>
            <p:cNvCxnSpPr/>
            <p:nvPr/>
          </p:nvCxnSpPr>
          <p:spPr>
            <a:xfrm>
              <a:off x="851125" y="841350"/>
              <a:ext cx="2054400" cy="1829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g37bfccee378_0_148"/>
            <p:cNvCxnSpPr/>
            <p:nvPr/>
          </p:nvCxnSpPr>
          <p:spPr>
            <a:xfrm flipH="1" rot="10800000">
              <a:off x="807175" y="849700"/>
              <a:ext cx="1976100" cy="1878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304" name="Google Shape;304;g37bfccee378_0_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535" y="2522949"/>
            <a:ext cx="593415" cy="5222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5" name="Google Shape;305;g37bfccee378_0_148"/>
          <p:cNvGrpSpPr/>
          <p:nvPr/>
        </p:nvGrpSpPr>
        <p:grpSpPr>
          <a:xfrm>
            <a:off x="275360" y="2584240"/>
            <a:ext cx="557741" cy="501472"/>
            <a:chOff x="807175" y="841350"/>
            <a:chExt cx="2098350" cy="1886650"/>
          </a:xfrm>
        </p:grpSpPr>
        <p:cxnSp>
          <p:nvCxnSpPr>
            <p:cNvPr id="306" name="Google Shape;306;g37bfccee378_0_148"/>
            <p:cNvCxnSpPr/>
            <p:nvPr/>
          </p:nvCxnSpPr>
          <p:spPr>
            <a:xfrm>
              <a:off x="851125" y="841350"/>
              <a:ext cx="2054400" cy="1829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7" name="Google Shape;307;g37bfccee378_0_148"/>
            <p:cNvCxnSpPr/>
            <p:nvPr/>
          </p:nvCxnSpPr>
          <p:spPr>
            <a:xfrm flipH="1" rot="10800000">
              <a:off x="807175" y="849700"/>
              <a:ext cx="1976100" cy="1878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8" name="Google Shape;308;g37bfccee378_0_148"/>
          <p:cNvSpPr txBox="1"/>
          <p:nvPr/>
        </p:nvSpPr>
        <p:spPr>
          <a:xfrm>
            <a:off x="4764400" y="2590350"/>
            <a:ext cx="7220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Fault tolerance: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 recovering from network or task failures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09" name="Google Shape;309;g37bfccee378_0_148"/>
          <p:cNvSpPr txBox="1"/>
          <p:nvPr/>
        </p:nvSpPr>
        <p:spPr>
          <a:xfrm>
            <a:off x="4764400" y="3305300"/>
            <a:ext cx="72201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Collaboration: 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asynchronous communication, agent discoverability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10" name="Google Shape;310;g37bfccee378_0_148"/>
          <p:cNvSpPr txBox="1"/>
          <p:nvPr/>
        </p:nvSpPr>
        <p:spPr>
          <a:xfrm>
            <a:off x="4764400" y="4435750"/>
            <a:ext cx="7220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State: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 persist memory across conversations and sessions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11" name="Google Shape;311;g37bfccee378_0_148"/>
          <p:cNvSpPr txBox="1"/>
          <p:nvPr/>
        </p:nvSpPr>
        <p:spPr>
          <a:xfrm>
            <a:off x="2981275" y="3243500"/>
            <a:ext cx="838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❌</a:t>
            </a:r>
            <a:endParaRPr sz="3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7bfccee378_0_212"/>
          <p:cNvSpPr/>
          <p:nvPr/>
        </p:nvSpPr>
        <p:spPr>
          <a:xfrm>
            <a:off x="684825" y="1937050"/>
            <a:ext cx="3825300" cy="3267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17" name="Google Shape;317;g37bfccee378_0_212"/>
          <p:cNvSpPr txBox="1"/>
          <p:nvPr>
            <p:ph type="title"/>
          </p:nvPr>
        </p:nvSpPr>
        <p:spPr>
          <a:xfrm>
            <a:off x="454754" y="664152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Why Productionizing Agentic AI is Hard</a:t>
            </a:r>
            <a:endParaRPr/>
          </a:p>
        </p:txBody>
      </p:sp>
      <p:cxnSp>
        <p:nvCxnSpPr>
          <p:cNvPr id="318" name="Google Shape;318;g37bfccee378_0_212"/>
          <p:cNvCxnSpPr>
            <a:stCxn id="316" idx="2"/>
          </p:cNvCxnSpPr>
          <p:nvPr/>
        </p:nvCxnSpPr>
        <p:spPr>
          <a:xfrm flipH="1" rot="-5400000">
            <a:off x="2761425" y="5040700"/>
            <a:ext cx="665100" cy="9930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319" name="Google Shape;319;g37bfccee378_0_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275" y="5454875"/>
            <a:ext cx="792300" cy="79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37bfccee378_0_212"/>
          <p:cNvSpPr txBox="1"/>
          <p:nvPr/>
        </p:nvSpPr>
        <p:spPr>
          <a:xfrm>
            <a:off x="4764400" y="1875400"/>
            <a:ext cx="7220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Scalability: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 run hundreds of agents reliably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21" name="Google Shape;321;g37bfccee378_0_212"/>
          <p:cNvSpPr txBox="1"/>
          <p:nvPr/>
        </p:nvSpPr>
        <p:spPr>
          <a:xfrm>
            <a:off x="4764400" y="2590350"/>
            <a:ext cx="7220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Fault tolerance: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 recovering from network or task failures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22" name="Google Shape;322;g37bfccee378_0_212"/>
          <p:cNvSpPr txBox="1"/>
          <p:nvPr/>
        </p:nvSpPr>
        <p:spPr>
          <a:xfrm>
            <a:off x="4764400" y="3305300"/>
            <a:ext cx="72201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Collaboration: 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asynchronous communication, agent discoverability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23" name="Google Shape;323;g37bfccee378_0_212"/>
          <p:cNvSpPr txBox="1"/>
          <p:nvPr/>
        </p:nvSpPr>
        <p:spPr>
          <a:xfrm>
            <a:off x="4764400" y="4435750"/>
            <a:ext cx="7220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State: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 persist memory across conversations and sessions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24" name="Google Shape;324;g37bfccee378_0_212"/>
          <p:cNvSpPr txBox="1"/>
          <p:nvPr/>
        </p:nvSpPr>
        <p:spPr>
          <a:xfrm>
            <a:off x="4764400" y="5038450"/>
            <a:ext cx="722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Observability: 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 understanding outcomes and performance</a:t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325" name="Google Shape;325;g37bfccee378_0_212"/>
          <p:cNvGrpSpPr/>
          <p:nvPr/>
        </p:nvGrpSpPr>
        <p:grpSpPr>
          <a:xfrm>
            <a:off x="848069" y="2098382"/>
            <a:ext cx="3529788" cy="3059075"/>
            <a:chOff x="848069" y="2098382"/>
            <a:chExt cx="3529788" cy="3059075"/>
          </a:xfrm>
        </p:grpSpPr>
        <p:pic>
          <p:nvPicPr>
            <p:cNvPr id="326" name="Google Shape;326;g37bfccee378_0_212" title="blue-hexagon-bot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90195" y="3914782"/>
              <a:ext cx="1242675" cy="1242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7" name="Google Shape;327;g37bfccee378_0_212" title="blue-hexagon-bot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8069" y="2098382"/>
              <a:ext cx="1242675" cy="12426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28" name="Google Shape;328;g37bfccee378_0_212"/>
            <p:cNvCxnSpPr/>
            <p:nvPr/>
          </p:nvCxnSpPr>
          <p:spPr>
            <a:xfrm>
              <a:off x="2070613" y="2784050"/>
              <a:ext cx="1076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stealth"/>
              <a:tailEnd len="med" w="med" type="none"/>
            </a:ln>
          </p:spPr>
        </p:cxnSp>
        <p:cxnSp>
          <p:nvCxnSpPr>
            <p:cNvPr id="329" name="Google Shape;329;g37bfccee378_0_212"/>
            <p:cNvCxnSpPr/>
            <p:nvPr/>
          </p:nvCxnSpPr>
          <p:spPr>
            <a:xfrm>
              <a:off x="2070613" y="2584250"/>
              <a:ext cx="1076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30" name="Google Shape;330;g37bfccee378_0_212"/>
            <p:cNvCxnSpPr/>
            <p:nvPr/>
          </p:nvCxnSpPr>
          <p:spPr>
            <a:xfrm>
              <a:off x="1731625" y="3248000"/>
              <a:ext cx="557700" cy="753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31" name="Google Shape;331;g37bfccee378_0_212"/>
            <p:cNvCxnSpPr/>
            <p:nvPr/>
          </p:nvCxnSpPr>
          <p:spPr>
            <a:xfrm rot="10800000">
              <a:off x="1919000" y="3143475"/>
              <a:ext cx="526800" cy="771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32" name="Google Shape;332;g37bfccee378_0_212"/>
            <p:cNvCxnSpPr/>
            <p:nvPr/>
          </p:nvCxnSpPr>
          <p:spPr>
            <a:xfrm flipH="1" rot="10800000">
              <a:off x="2863075" y="3208988"/>
              <a:ext cx="551400" cy="792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33" name="Google Shape;333;g37bfccee378_0_212"/>
            <p:cNvCxnSpPr/>
            <p:nvPr/>
          </p:nvCxnSpPr>
          <p:spPr>
            <a:xfrm flipH="1">
              <a:off x="2981275" y="3335000"/>
              <a:ext cx="570000" cy="764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pic>
          <p:nvPicPr>
            <p:cNvPr id="334" name="Google Shape;334;g37bfccee378_0_212" title="blue-hexagon-bot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35182" y="2098382"/>
              <a:ext cx="1242675" cy="1242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7c18a80264_0_44"/>
          <p:cNvSpPr txBox="1"/>
          <p:nvPr>
            <p:ph type="title"/>
          </p:nvPr>
        </p:nvSpPr>
        <p:spPr>
          <a:xfrm>
            <a:off x="185950" y="3600000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Dapr Agents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340" name="Google Shape;340;g37c18a80264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50" y="5830600"/>
            <a:ext cx="11887199" cy="629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g37c18a80264_0_44" title="dapr-agent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650" y="1796625"/>
            <a:ext cx="1522600" cy="15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7bb5411cec_3_0"/>
          <p:cNvSpPr txBox="1"/>
          <p:nvPr>
            <p:ph type="title"/>
          </p:nvPr>
        </p:nvSpPr>
        <p:spPr>
          <a:xfrm>
            <a:off x="196754" y="215001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Dapr – Application Developer Platform</a:t>
            </a:r>
            <a:endParaRPr/>
          </a:p>
        </p:txBody>
      </p:sp>
      <p:grpSp>
        <p:nvGrpSpPr>
          <p:cNvPr id="347" name="Google Shape;347;g37bb5411cec_3_0"/>
          <p:cNvGrpSpPr/>
          <p:nvPr/>
        </p:nvGrpSpPr>
        <p:grpSpPr>
          <a:xfrm>
            <a:off x="3769700" y="1463444"/>
            <a:ext cx="4712702" cy="4838970"/>
            <a:chOff x="3447077" y="1430433"/>
            <a:chExt cx="4712702" cy="4838970"/>
          </a:xfrm>
        </p:grpSpPr>
        <p:pic>
          <p:nvPicPr>
            <p:cNvPr id="348" name="Google Shape;348;g37bb5411cec_3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1264" y="3840198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g37bb5411cec_3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4553" y="1432825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0" name="Google Shape;350;g37bb5411cec_3_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447286" y="3840198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1" name="Google Shape;351;g37bb5411cec_3_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451027" y="1432825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g37bb5411cec_3_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871905" y="1430433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g37bb5411cec_3_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079779" y="1430433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g37bb5411cec_3_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447077" y="2636511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g37bb5411cec_3_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875242" y="3822687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g37bb5411cec_3_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907449" y="2624496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Google Shape;357;g37bb5411cec_3_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664553" y="2627756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" name="Google Shape;358;g37bb5411cec_3_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450575" y="5156415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" name="Google Shape;359;g37bb5411cec_3_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875242" y="5189403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Google Shape;360;g37bb5411cec_3_0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4664553" y="5176591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1" name="Google Shape;361;g37bb5411cec_3_0"/>
          <p:cNvGrpSpPr/>
          <p:nvPr/>
        </p:nvGrpSpPr>
        <p:grpSpPr>
          <a:xfrm>
            <a:off x="1173667" y="2478402"/>
            <a:ext cx="1855000" cy="1890000"/>
            <a:chOff x="841522" y="2759496"/>
            <a:chExt cx="1855000" cy="1890000"/>
          </a:xfrm>
        </p:grpSpPr>
        <p:pic>
          <p:nvPicPr>
            <p:cNvPr id="362" name="Google Shape;362;g37bb5411cec_3_0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841522" y="2759496"/>
              <a:ext cx="1855000" cy="189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3" name="Google Shape;363;g37bb5411cec_3_0"/>
            <p:cNvSpPr txBox="1"/>
            <p:nvPr/>
          </p:nvSpPr>
          <p:spPr>
            <a:xfrm>
              <a:off x="992249" y="3297992"/>
              <a:ext cx="1149446" cy="3077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App A</a:t>
              </a:r>
              <a:endParaRPr b="1" i="0" sz="14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364" name="Google Shape;364;g37bb5411cec_3_0"/>
          <p:cNvGrpSpPr/>
          <p:nvPr/>
        </p:nvGrpSpPr>
        <p:grpSpPr>
          <a:xfrm>
            <a:off x="3023587" y="1145304"/>
            <a:ext cx="888658" cy="5435600"/>
            <a:chOff x="2836222" y="1139589"/>
            <a:chExt cx="888658" cy="5435600"/>
          </a:xfrm>
        </p:grpSpPr>
        <p:cxnSp>
          <p:nvCxnSpPr>
            <p:cNvPr id="365" name="Google Shape;365;g37bb5411cec_3_0"/>
            <p:cNvCxnSpPr/>
            <p:nvPr/>
          </p:nvCxnSpPr>
          <p:spPr>
            <a:xfrm>
              <a:off x="2836222" y="3840198"/>
              <a:ext cx="450538" cy="0"/>
            </a:xfrm>
            <a:prstGeom prst="straightConnector1">
              <a:avLst/>
            </a:prstGeom>
            <a:noFill/>
            <a:ln cap="flat" cmpd="sng" w="25400">
              <a:solidFill>
                <a:srgbClr val="081D9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6" name="Google Shape;366;g37bb5411cec_3_0"/>
            <p:cNvCxnSpPr/>
            <p:nvPr/>
          </p:nvCxnSpPr>
          <p:spPr>
            <a:xfrm>
              <a:off x="3281962" y="1139589"/>
              <a:ext cx="0" cy="2700609"/>
            </a:xfrm>
            <a:prstGeom prst="straightConnector1">
              <a:avLst/>
            </a:prstGeom>
            <a:noFill/>
            <a:ln cap="flat" cmpd="sng" w="25400">
              <a:solidFill>
                <a:srgbClr val="081D9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7" name="Google Shape;367;g37bb5411cec_3_0"/>
            <p:cNvCxnSpPr/>
            <p:nvPr/>
          </p:nvCxnSpPr>
          <p:spPr>
            <a:xfrm>
              <a:off x="3272437" y="1144669"/>
              <a:ext cx="450538" cy="0"/>
            </a:xfrm>
            <a:prstGeom prst="straightConnector1">
              <a:avLst/>
            </a:prstGeom>
            <a:noFill/>
            <a:ln cap="flat" cmpd="sng" w="25400">
              <a:solidFill>
                <a:srgbClr val="081D9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8" name="Google Shape;368;g37bb5411cec_3_0"/>
            <p:cNvCxnSpPr/>
            <p:nvPr/>
          </p:nvCxnSpPr>
          <p:spPr>
            <a:xfrm>
              <a:off x="3281962" y="3840198"/>
              <a:ext cx="0" cy="2734991"/>
            </a:xfrm>
            <a:prstGeom prst="straightConnector1">
              <a:avLst/>
            </a:prstGeom>
            <a:noFill/>
            <a:ln cap="flat" cmpd="sng" w="25400">
              <a:solidFill>
                <a:srgbClr val="081D9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9" name="Google Shape;369;g37bb5411cec_3_0"/>
            <p:cNvCxnSpPr/>
            <p:nvPr/>
          </p:nvCxnSpPr>
          <p:spPr>
            <a:xfrm>
              <a:off x="3274342" y="6569474"/>
              <a:ext cx="450538" cy="0"/>
            </a:xfrm>
            <a:prstGeom prst="straightConnector1">
              <a:avLst/>
            </a:prstGeom>
            <a:noFill/>
            <a:ln cap="flat" cmpd="sng" w="25400">
              <a:solidFill>
                <a:srgbClr val="081D9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70" name="Google Shape;370;g37bb5411cec_3_0"/>
          <p:cNvGrpSpPr/>
          <p:nvPr/>
        </p:nvGrpSpPr>
        <p:grpSpPr>
          <a:xfrm rot="10800000">
            <a:off x="8290304" y="1139589"/>
            <a:ext cx="888658" cy="5435600"/>
            <a:chOff x="2836222" y="1139589"/>
            <a:chExt cx="888658" cy="5435600"/>
          </a:xfrm>
        </p:grpSpPr>
        <p:cxnSp>
          <p:nvCxnSpPr>
            <p:cNvPr id="371" name="Google Shape;371;g37bb5411cec_3_0"/>
            <p:cNvCxnSpPr/>
            <p:nvPr/>
          </p:nvCxnSpPr>
          <p:spPr>
            <a:xfrm>
              <a:off x="2836222" y="4727307"/>
              <a:ext cx="450538" cy="0"/>
            </a:xfrm>
            <a:prstGeom prst="straightConnector1">
              <a:avLst/>
            </a:prstGeom>
            <a:noFill/>
            <a:ln cap="flat" cmpd="sng" w="25400">
              <a:solidFill>
                <a:srgbClr val="081D9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2" name="Google Shape;372;g37bb5411cec_3_0"/>
            <p:cNvCxnSpPr/>
            <p:nvPr/>
          </p:nvCxnSpPr>
          <p:spPr>
            <a:xfrm>
              <a:off x="3281962" y="1139589"/>
              <a:ext cx="0" cy="2700609"/>
            </a:xfrm>
            <a:prstGeom prst="straightConnector1">
              <a:avLst/>
            </a:prstGeom>
            <a:noFill/>
            <a:ln cap="flat" cmpd="sng" w="25400">
              <a:solidFill>
                <a:srgbClr val="081D9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3" name="Google Shape;373;g37bb5411cec_3_0"/>
            <p:cNvCxnSpPr/>
            <p:nvPr/>
          </p:nvCxnSpPr>
          <p:spPr>
            <a:xfrm>
              <a:off x="3272437" y="1144669"/>
              <a:ext cx="450538" cy="0"/>
            </a:xfrm>
            <a:prstGeom prst="straightConnector1">
              <a:avLst/>
            </a:prstGeom>
            <a:noFill/>
            <a:ln cap="flat" cmpd="sng" w="25400">
              <a:solidFill>
                <a:srgbClr val="081D9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4" name="Google Shape;374;g37bb5411cec_3_0"/>
            <p:cNvCxnSpPr/>
            <p:nvPr/>
          </p:nvCxnSpPr>
          <p:spPr>
            <a:xfrm>
              <a:off x="3281962" y="3840198"/>
              <a:ext cx="0" cy="2734991"/>
            </a:xfrm>
            <a:prstGeom prst="straightConnector1">
              <a:avLst/>
            </a:prstGeom>
            <a:noFill/>
            <a:ln cap="flat" cmpd="sng" w="25400">
              <a:solidFill>
                <a:srgbClr val="081D9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5" name="Google Shape;375;g37bb5411cec_3_0"/>
            <p:cNvCxnSpPr/>
            <p:nvPr/>
          </p:nvCxnSpPr>
          <p:spPr>
            <a:xfrm>
              <a:off x="3274342" y="6569474"/>
              <a:ext cx="450538" cy="0"/>
            </a:xfrm>
            <a:prstGeom prst="straightConnector1">
              <a:avLst/>
            </a:prstGeom>
            <a:noFill/>
            <a:ln cap="flat" cmpd="sng" w="25400">
              <a:solidFill>
                <a:srgbClr val="081D9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376" name="Google Shape;376;g37bb5411cec_3_0"/>
          <p:cNvCxnSpPr/>
          <p:nvPr/>
        </p:nvCxnSpPr>
        <p:spPr>
          <a:xfrm rot="10800000">
            <a:off x="8740842" y="5043734"/>
            <a:ext cx="450538" cy="0"/>
          </a:xfrm>
          <a:prstGeom prst="straightConnector1">
            <a:avLst/>
          </a:prstGeom>
          <a:noFill/>
          <a:ln cap="flat" cmpd="sng" w="25400">
            <a:solidFill>
              <a:srgbClr val="081D9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7" name="Google Shape;377;g37bb5411cec_3_0"/>
          <p:cNvGrpSpPr/>
          <p:nvPr/>
        </p:nvGrpSpPr>
        <p:grpSpPr>
          <a:xfrm>
            <a:off x="9167382" y="1627360"/>
            <a:ext cx="1855000" cy="1890000"/>
            <a:chOff x="1008840" y="1539000"/>
            <a:chExt cx="1855000" cy="1890000"/>
          </a:xfrm>
        </p:grpSpPr>
        <p:pic>
          <p:nvPicPr>
            <p:cNvPr id="378" name="Google Shape;378;g37bb5411cec_3_0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1008840" y="1539000"/>
              <a:ext cx="1855000" cy="189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g37bb5411cec_3_0"/>
            <p:cNvSpPr txBox="1"/>
            <p:nvPr/>
          </p:nvSpPr>
          <p:spPr>
            <a:xfrm>
              <a:off x="1556960" y="2090951"/>
              <a:ext cx="1149446" cy="3077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App B</a:t>
              </a:r>
              <a:endParaRPr b="1" i="0" sz="14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380" name="Google Shape;380;g37bb5411cec_3_0"/>
          <p:cNvGrpSpPr/>
          <p:nvPr/>
        </p:nvGrpSpPr>
        <p:grpSpPr>
          <a:xfrm>
            <a:off x="9167382" y="3654312"/>
            <a:ext cx="1855001" cy="1890000"/>
            <a:chOff x="7003719" y="1539000"/>
            <a:chExt cx="1855001" cy="1890000"/>
          </a:xfrm>
        </p:grpSpPr>
        <p:pic>
          <p:nvPicPr>
            <p:cNvPr id="381" name="Google Shape;381;g37bb5411cec_3_0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7003719" y="1539000"/>
              <a:ext cx="1855001" cy="189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g37bb5411cec_3_0"/>
            <p:cNvSpPr txBox="1"/>
            <p:nvPr/>
          </p:nvSpPr>
          <p:spPr>
            <a:xfrm>
              <a:off x="7553343" y="2090951"/>
              <a:ext cx="1149446" cy="3077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App C</a:t>
              </a:r>
              <a:endParaRPr b="1" i="0" sz="14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pic>
        <p:nvPicPr>
          <p:cNvPr descr="A blue and white sign with arrows&#10;&#10;Description automatically generated" id="383" name="Google Shape;383;g37bb5411cec_3_0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7408554" y="5223029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g37bb5411cec_3_0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7398864" y="2653019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g37bb5411cec_3_0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7403237" y="3873209"/>
            <a:ext cx="108000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7b1eb3f262_1_91"/>
          <p:cNvSpPr txBox="1"/>
          <p:nvPr>
            <p:ph type="title"/>
          </p:nvPr>
        </p:nvSpPr>
        <p:spPr>
          <a:xfrm>
            <a:off x="196754" y="215001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Where does Dapr fit in?</a:t>
            </a:r>
            <a:endParaRPr/>
          </a:p>
        </p:txBody>
      </p:sp>
      <p:pic>
        <p:nvPicPr>
          <p:cNvPr id="391" name="Google Shape;391;g37b1eb3f262_1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853" y="3380928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g37b1eb3f262_1_91"/>
          <p:cNvSpPr/>
          <p:nvPr/>
        </p:nvSpPr>
        <p:spPr>
          <a:xfrm>
            <a:off x="1116125" y="2667900"/>
            <a:ext cx="9674700" cy="2613000"/>
          </a:xfrm>
          <a:prstGeom prst="roundRect">
            <a:avLst>
              <a:gd fmla="val 5358" name="adj"/>
            </a:avLst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g37b1eb3f262_1_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2515" y="3958485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g37b1eb3f262_1_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62519" y="2885343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g37b1eb3f262_1_9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14144" y="3956910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g37b1eb3f262_1_9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10888" y="2893693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g37b1eb3f262_1_9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59270" y="2893693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g37b1eb3f262_1_9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65775" y="2891418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g37b1eb3f262_1_9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514152" y="2893693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g37b1eb3f262_1_9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10882" y="3956910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g37b1eb3f262_1_9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959263" y="3946210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g37b1eb3f262_1_9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365775" y="3956910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and white sign with arrows&#10;&#10;Description automatically generated" id="403" name="Google Shape;403;g37b1eb3f262_1_9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107628" y="2893948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g37b1eb3f262_1_9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107665" y="3958477"/>
            <a:ext cx="972000" cy="9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g37b1eb3f262_1_91"/>
          <p:cNvSpPr txBox="1"/>
          <p:nvPr/>
        </p:nvSpPr>
        <p:spPr>
          <a:xfrm>
            <a:off x="5468575" y="1832725"/>
            <a:ext cx="135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collaboration </a:t>
            </a:r>
            <a:endParaRPr sz="1200"/>
          </a:p>
        </p:txBody>
      </p:sp>
      <p:sp>
        <p:nvSpPr>
          <p:cNvPr id="406" name="Google Shape;406;g37b1eb3f262_1_91"/>
          <p:cNvSpPr txBox="1"/>
          <p:nvPr/>
        </p:nvSpPr>
        <p:spPr>
          <a:xfrm>
            <a:off x="6475475" y="1832725"/>
            <a:ext cx="164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communication </a:t>
            </a:r>
            <a:endParaRPr sz="1200"/>
          </a:p>
        </p:txBody>
      </p:sp>
      <p:sp>
        <p:nvSpPr>
          <p:cNvPr id="407" name="Google Shape;407;g37b1eb3f262_1_91"/>
          <p:cNvSpPr txBox="1"/>
          <p:nvPr/>
        </p:nvSpPr>
        <p:spPr>
          <a:xfrm>
            <a:off x="7765325" y="1536313"/>
            <a:ext cx="13599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  <a:t>memory</a:t>
            </a:r>
            <a:endParaRPr sz="1250"/>
          </a:p>
        </p:txBody>
      </p:sp>
      <p:cxnSp>
        <p:nvCxnSpPr>
          <p:cNvPr id="408" name="Google Shape;408;g37b1eb3f262_1_91"/>
          <p:cNvCxnSpPr>
            <a:stCxn id="394" idx="0"/>
            <a:endCxn id="405" idx="2"/>
          </p:cNvCxnSpPr>
          <p:nvPr/>
        </p:nvCxnSpPr>
        <p:spPr>
          <a:xfrm rot="10800000">
            <a:off x="6148519" y="2201943"/>
            <a:ext cx="0" cy="683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g37b1eb3f262_1_91"/>
          <p:cNvCxnSpPr>
            <a:stCxn id="396" idx="0"/>
            <a:endCxn id="406" idx="2"/>
          </p:cNvCxnSpPr>
          <p:nvPr/>
        </p:nvCxnSpPr>
        <p:spPr>
          <a:xfrm rot="10800000">
            <a:off x="7296888" y="2201893"/>
            <a:ext cx="0" cy="691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g37b1eb3f262_1_91"/>
          <p:cNvCxnSpPr>
            <a:stCxn id="397" idx="0"/>
            <a:endCxn id="407" idx="2"/>
          </p:cNvCxnSpPr>
          <p:nvPr/>
        </p:nvCxnSpPr>
        <p:spPr>
          <a:xfrm rot="10800000">
            <a:off x="8445270" y="2201893"/>
            <a:ext cx="0" cy="691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g37b1eb3f262_1_91"/>
          <p:cNvSpPr txBox="1"/>
          <p:nvPr/>
        </p:nvSpPr>
        <p:spPr>
          <a:xfrm>
            <a:off x="4321550" y="1703025"/>
            <a:ext cx="135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stateful execution </a:t>
            </a:r>
            <a:endParaRPr sz="12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412" name="Google Shape;412;g37b1eb3f262_1_91"/>
          <p:cNvCxnSpPr>
            <a:stCxn id="399" idx="0"/>
          </p:cNvCxnSpPr>
          <p:nvPr/>
        </p:nvCxnSpPr>
        <p:spPr>
          <a:xfrm rot="10800000">
            <a:off x="4999252" y="2328493"/>
            <a:ext cx="900" cy="565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" name="Google Shape;413;g37b1eb3f262_1_91"/>
          <p:cNvSpPr txBox="1"/>
          <p:nvPr/>
        </p:nvSpPr>
        <p:spPr>
          <a:xfrm>
            <a:off x="3414700" y="1832988"/>
            <a:ext cx="1359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  <a:t>durability</a:t>
            </a:r>
            <a:endParaRPr sz="1250"/>
          </a:p>
        </p:txBody>
      </p:sp>
      <p:cxnSp>
        <p:nvCxnSpPr>
          <p:cNvPr id="414" name="Google Shape;414;g37b1eb3f262_1_91"/>
          <p:cNvCxnSpPr/>
          <p:nvPr/>
        </p:nvCxnSpPr>
        <p:spPr>
          <a:xfrm flipH="1" rot="10800000">
            <a:off x="3851775" y="2220918"/>
            <a:ext cx="12600" cy="670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g37b1eb3f262_1_91"/>
          <p:cNvSpPr txBox="1"/>
          <p:nvPr/>
        </p:nvSpPr>
        <p:spPr>
          <a:xfrm>
            <a:off x="8912300" y="1315213"/>
            <a:ext cx="1440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  <a:t>authentication,</a:t>
            </a:r>
            <a:b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  <a:t>rate limiting</a:t>
            </a:r>
            <a:endParaRPr sz="1250"/>
          </a:p>
        </p:txBody>
      </p:sp>
      <p:cxnSp>
        <p:nvCxnSpPr>
          <p:cNvPr id="416" name="Google Shape;416;g37b1eb3f262_1_91"/>
          <p:cNvCxnSpPr/>
          <p:nvPr/>
        </p:nvCxnSpPr>
        <p:spPr>
          <a:xfrm rot="10800000">
            <a:off x="9593652" y="2308927"/>
            <a:ext cx="900" cy="565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7" name="Google Shape;417;g37b1eb3f262_1_91"/>
          <p:cNvSpPr/>
          <p:nvPr/>
        </p:nvSpPr>
        <p:spPr>
          <a:xfrm>
            <a:off x="3287125" y="2885350"/>
            <a:ext cx="6906900" cy="984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7a4c1e476d_0_749"/>
          <p:cNvSpPr txBox="1"/>
          <p:nvPr>
            <p:ph type="title"/>
          </p:nvPr>
        </p:nvSpPr>
        <p:spPr>
          <a:xfrm>
            <a:off x="196754" y="215001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Where does </a:t>
            </a:r>
            <a:r>
              <a:rPr lang="en-US"/>
              <a:t>Dapr</a:t>
            </a:r>
            <a:r>
              <a:rPr lang="en-US"/>
              <a:t> fit in?</a:t>
            </a:r>
            <a:endParaRPr/>
          </a:p>
        </p:txBody>
      </p:sp>
      <p:pic>
        <p:nvPicPr>
          <p:cNvPr id="423" name="Google Shape;423;g37a4c1e476d_0_7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853" y="3380928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g37a4c1e476d_0_749"/>
          <p:cNvSpPr/>
          <p:nvPr/>
        </p:nvSpPr>
        <p:spPr>
          <a:xfrm>
            <a:off x="1116125" y="2667900"/>
            <a:ext cx="9674700" cy="2613000"/>
          </a:xfrm>
          <a:prstGeom prst="roundRect">
            <a:avLst>
              <a:gd fmla="val 5358" name="adj"/>
            </a:avLst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g37a4c1e476d_0_7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2515" y="3958485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g37a4c1e476d_0_7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62519" y="2885343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g37a4c1e476d_0_7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14144" y="3956910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g37a4c1e476d_0_7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10888" y="2893693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g37a4c1e476d_0_7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59270" y="2893693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g37a4c1e476d_0_74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65775" y="2891418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g37a4c1e476d_0_74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514152" y="2893693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g37a4c1e476d_0_74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10882" y="3956910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g37a4c1e476d_0_74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959263" y="3946210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g37a4c1e476d_0_74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365775" y="3956910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and white sign with arrows&#10;&#10;Description automatically generated" id="435" name="Google Shape;435;g37a4c1e476d_0_74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107628" y="2893948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g37a4c1e476d_0_74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107665" y="3958477"/>
            <a:ext cx="972000" cy="9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g37a4c1e476d_0_749"/>
          <p:cNvSpPr txBox="1"/>
          <p:nvPr/>
        </p:nvSpPr>
        <p:spPr>
          <a:xfrm>
            <a:off x="5468575" y="1832725"/>
            <a:ext cx="135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collaboration </a:t>
            </a:r>
            <a:endParaRPr sz="1200"/>
          </a:p>
        </p:txBody>
      </p:sp>
      <p:sp>
        <p:nvSpPr>
          <p:cNvPr id="438" name="Google Shape;438;g37a4c1e476d_0_749"/>
          <p:cNvSpPr txBox="1"/>
          <p:nvPr/>
        </p:nvSpPr>
        <p:spPr>
          <a:xfrm>
            <a:off x="6475475" y="1832725"/>
            <a:ext cx="164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communication </a:t>
            </a:r>
            <a:endParaRPr sz="1200"/>
          </a:p>
        </p:txBody>
      </p:sp>
      <p:sp>
        <p:nvSpPr>
          <p:cNvPr id="439" name="Google Shape;439;g37a4c1e476d_0_749"/>
          <p:cNvSpPr txBox="1"/>
          <p:nvPr/>
        </p:nvSpPr>
        <p:spPr>
          <a:xfrm>
            <a:off x="7765325" y="1536313"/>
            <a:ext cx="13599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  <a:t>memory</a:t>
            </a:r>
            <a:endParaRPr sz="1250"/>
          </a:p>
        </p:txBody>
      </p:sp>
      <p:sp>
        <p:nvSpPr>
          <p:cNvPr id="440" name="Google Shape;440;g37a4c1e476d_0_749"/>
          <p:cNvSpPr txBox="1"/>
          <p:nvPr/>
        </p:nvSpPr>
        <p:spPr>
          <a:xfrm>
            <a:off x="8772225" y="5610475"/>
            <a:ext cx="164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LLM interactions</a:t>
            </a:r>
            <a:endParaRPr sz="1200"/>
          </a:p>
        </p:txBody>
      </p:sp>
      <p:cxnSp>
        <p:nvCxnSpPr>
          <p:cNvPr id="441" name="Google Shape;441;g37a4c1e476d_0_749"/>
          <p:cNvCxnSpPr>
            <a:stCxn id="426" idx="0"/>
            <a:endCxn id="437" idx="2"/>
          </p:cNvCxnSpPr>
          <p:nvPr/>
        </p:nvCxnSpPr>
        <p:spPr>
          <a:xfrm rot="10800000">
            <a:off x="6148519" y="2201943"/>
            <a:ext cx="0" cy="683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g37a4c1e476d_0_749"/>
          <p:cNvCxnSpPr>
            <a:stCxn id="428" idx="0"/>
            <a:endCxn id="438" idx="2"/>
          </p:cNvCxnSpPr>
          <p:nvPr/>
        </p:nvCxnSpPr>
        <p:spPr>
          <a:xfrm rot="10800000">
            <a:off x="7296888" y="2201893"/>
            <a:ext cx="0" cy="691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g37a4c1e476d_0_749"/>
          <p:cNvCxnSpPr>
            <a:stCxn id="429" idx="0"/>
            <a:endCxn id="439" idx="2"/>
          </p:cNvCxnSpPr>
          <p:nvPr/>
        </p:nvCxnSpPr>
        <p:spPr>
          <a:xfrm rot="10800000">
            <a:off x="8445270" y="2201893"/>
            <a:ext cx="0" cy="691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g37a4c1e476d_0_749"/>
          <p:cNvCxnSpPr>
            <a:stCxn id="436" idx="2"/>
            <a:endCxn id="440" idx="0"/>
          </p:cNvCxnSpPr>
          <p:nvPr/>
        </p:nvCxnSpPr>
        <p:spPr>
          <a:xfrm>
            <a:off x="9593665" y="4930477"/>
            <a:ext cx="0" cy="680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5" name="Google Shape;445;g37a4c1e476d_0_749"/>
          <p:cNvSpPr txBox="1"/>
          <p:nvPr/>
        </p:nvSpPr>
        <p:spPr>
          <a:xfrm>
            <a:off x="4321550" y="1703025"/>
            <a:ext cx="135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stateful execution </a:t>
            </a:r>
            <a:endParaRPr sz="12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446" name="Google Shape;446;g37a4c1e476d_0_749"/>
          <p:cNvCxnSpPr>
            <a:stCxn id="431" idx="0"/>
          </p:cNvCxnSpPr>
          <p:nvPr/>
        </p:nvCxnSpPr>
        <p:spPr>
          <a:xfrm rot="10800000">
            <a:off x="4999252" y="2328493"/>
            <a:ext cx="900" cy="565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7" name="Google Shape;447;g37a4c1e476d_0_749"/>
          <p:cNvSpPr txBox="1"/>
          <p:nvPr/>
        </p:nvSpPr>
        <p:spPr>
          <a:xfrm>
            <a:off x="7623875" y="5612150"/>
            <a:ext cx="164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data access</a:t>
            </a:r>
            <a:endParaRPr sz="1200"/>
          </a:p>
        </p:txBody>
      </p:sp>
      <p:cxnSp>
        <p:nvCxnSpPr>
          <p:cNvPr id="448" name="Google Shape;448;g37a4c1e476d_0_749"/>
          <p:cNvCxnSpPr/>
          <p:nvPr/>
        </p:nvCxnSpPr>
        <p:spPr>
          <a:xfrm>
            <a:off x="8445275" y="4930475"/>
            <a:ext cx="0" cy="680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9" name="Google Shape;449;g37a4c1e476d_0_749"/>
          <p:cNvSpPr txBox="1"/>
          <p:nvPr/>
        </p:nvSpPr>
        <p:spPr>
          <a:xfrm>
            <a:off x="3414700" y="1832988"/>
            <a:ext cx="1359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  <a:t>durability</a:t>
            </a:r>
            <a:endParaRPr sz="1250"/>
          </a:p>
        </p:txBody>
      </p:sp>
      <p:cxnSp>
        <p:nvCxnSpPr>
          <p:cNvPr id="450" name="Google Shape;450;g37a4c1e476d_0_749"/>
          <p:cNvCxnSpPr/>
          <p:nvPr/>
        </p:nvCxnSpPr>
        <p:spPr>
          <a:xfrm flipH="1" rot="10800000">
            <a:off x="3851775" y="2220918"/>
            <a:ext cx="12600" cy="670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1" name="Google Shape;451;g37a4c1e476d_0_749"/>
          <p:cNvSpPr/>
          <p:nvPr/>
        </p:nvSpPr>
        <p:spPr>
          <a:xfrm>
            <a:off x="3287125" y="2885350"/>
            <a:ext cx="6906900" cy="984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52" name="Google Shape;452;g37a4c1e476d_0_749"/>
          <p:cNvSpPr/>
          <p:nvPr/>
        </p:nvSpPr>
        <p:spPr>
          <a:xfrm>
            <a:off x="7881099" y="3912641"/>
            <a:ext cx="2313000" cy="1062900"/>
          </a:xfrm>
          <a:prstGeom prst="rect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53" name="Google Shape;453;g37a4c1e476d_0_749"/>
          <p:cNvSpPr txBox="1"/>
          <p:nvPr/>
        </p:nvSpPr>
        <p:spPr>
          <a:xfrm>
            <a:off x="8912300" y="1315213"/>
            <a:ext cx="1440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  <a:t>authentication,</a:t>
            </a:r>
            <a:b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  <a:t>rate limiting</a:t>
            </a:r>
            <a:endParaRPr sz="1250"/>
          </a:p>
        </p:txBody>
      </p:sp>
      <p:cxnSp>
        <p:nvCxnSpPr>
          <p:cNvPr id="454" name="Google Shape;454;g37a4c1e476d_0_749"/>
          <p:cNvCxnSpPr/>
          <p:nvPr/>
        </p:nvCxnSpPr>
        <p:spPr>
          <a:xfrm rot="10800000">
            <a:off x="9593652" y="2308927"/>
            <a:ext cx="900" cy="565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g37a4c1e476d_0_7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853" y="3380928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g37a4c1e476d_0_785"/>
          <p:cNvSpPr/>
          <p:nvPr/>
        </p:nvSpPr>
        <p:spPr>
          <a:xfrm>
            <a:off x="1116125" y="2667900"/>
            <a:ext cx="9674700" cy="2613000"/>
          </a:xfrm>
          <a:prstGeom prst="roundRect">
            <a:avLst>
              <a:gd fmla="val 5358" name="adj"/>
            </a:avLst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37a4c1e476d_0_785"/>
          <p:cNvSpPr txBox="1"/>
          <p:nvPr>
            <p:ph type="title"/>
          </p:nvPr>
        </p:nvSpPr>
        <p:spPr>
          <a:xfrm>
            <a:off x="196754" y="215001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Where does </a:t>
            </a:r>
            <a:r>
              <a:rPr lang="en-US"/>
              <a:t>Dapr</a:t>
            </a:r>
            <a:r>
              <a:rPr lang="en-US"/>
              <a:t> fit in?</a:t>
            </a:r>
            <a:endParaRPr/>
          </a:p>
        </p:txBody>
      </p:sp>
      <p:pic>
        <p:nvPicPr>
          <p:cNvPr id="462" name="Google Shape;462;g37a4c1e476d_0_7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2515" y="3958485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g37a4c1e476d_0_7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62519" y="2885343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g37a4c1e476d_0_78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14144" y="3956910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g37a4c1e476d_0_78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10888" y="2893693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g37a4c1e476d_0_78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59270" y="2893693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g37a4c1e476d_0_78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65775" y="2891418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g37a4c1e476d_0_78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514152" y="2893693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g37a4c1e476d_0_78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10882" y="3956910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g37a4c1e476d_0_78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959263" y="3946210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g37a4c1e476d_0_78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365775" y="3956910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and white sign with arrows&#10;&#10;Description automatically generated" id="472" name="Google Shape;472;g37a4c1e476d_0_78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107628" y="2893948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g37a4c1e476d_0_78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107665" y="3958477"/>
            <a:ext cx="972000" cy="9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g37a4c1e476d_0_785"/>
          <p:cNvSpPr txBox="1"/>
          <p:nvPr/>
        </p:nvSpPr>
        <p:spPr>
          <a:xfrm>
            <a:off x="5468575" y="1832725"/>
            <a:ext cx="135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collaboration </a:t>
            </a:r>
            <a:endParaRPr sz="1200"/>
          </a:p>
        </p:txBody>
      </p:sp>
      <p:sp>
        <p:nvSpPr>
          <p:cNvPr id="475" name="Google Shape;475;g37a4c1e476d_0_785"/>
          <p:cNvSpPr txBox="1"/>
          <p:nvPr/>
        </p:nvSpPr>
        <p:spPr>
          <a:xfrm>
            <a:off x="6475475" y="1832725"/>
            <a:ext cx="164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communication </a:t>
            </a:r>
            <a:endParaRPr sz="1200"/>
          </a:p>
        </p:txBody>
      </p:sp>
      <p:sp>
        <p:nvSpPr>
          <p:cNvPr id="476" name="Google Shape;476;g37a4c1e476d_0_785"/>
          <p:cNvSpPr txBox="1"/>
          <p:nvPr/>
        </p:nvSpPr>
        <p:spPr>
          <a:xfrm>
            <a:off x="7765325" y="1536313"/>
            <a:ext cx="13599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  <a:t>memory</a:t>
            </a:r>
            <a:endParaRPr sz="1250"/>
          </a:p>
        </p:txBody>
      </p:sp>
      <p:sp>
        <p:nvSpPr>
          <p:cNvPr id="477" name="Google Shape;477;g37a4c1e476d_0_785"/>
          <p:cNvSpPr txBox="1"/>
          <p:nvPr/>
        </p:nvSpPr>
        <p:spPr>
          <a:xfrm>
            <a:off x="8772225" y="5610475"/>
            <a:ext cx="164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LLM interactions</a:t>
            </a:r>
            <a:endParaRPr sz="1200"/>
          </a:p>
        </p:txBody>
      </p:sp>
      <p:cxnSp>
        <p:nvCxnSpPr>
          <p:cNvPr id="478" name="Google Shape;478;g37a4c1e476d_0_785"/>
          <p:cNvCxnSpPr>
            <a:stCxn id="463" idx="0"/>
            <a:endCxn id="474" idx="2"/>
          </p:cNvCxnSpPr>
          <p:nvPr/>
        </p:nvCxnSpPr>
        <p:spPr>
          <a:xfrm rot="10800000">
            <a:off x="6148519" y="2201943"/>
            <a:ext cx="0" cy="683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g37a4c1e476d_0_785"/>
          <p:cNvCxnSpPr>
            <a:stCxn id="465" idx="0"/>
            <a:endCxn id="475" idx="2"/>
          </p:cNvCxnSpPr>
          <p:nvPr/>
        </p:nvCxnSpPr>
        <p:spPr>
          <a:xfrm rot="10800000">
            <a:off x="7296888" y="2201893"/>
            <a:ext cx="0" cy="691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g37a4c1e476d_0_785"/>
          <p:cNvCxnSpPr>
            <a:stCxn id="466" idx="0"/>
            <a:endCxn id="476" idx="2"/>
          </p:cNvCxnSpPr>
          <p:nvPr/>
        </p:nvCxnSpPr>
        <p:spPr>
          <a:xfrm rot="10800000">
            <a:off x="8445270" y="2201893"/>
            <a:ext cx="0" cy="691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g37a4c1e476d_0_785"/>
          <p:cNvCxnSpPr>
            <a:stCxn id="473" idx="2"/>
            <a:endCxn id="477" idx="0"/>
          </p:cNvCxnSpPr>
          <p:nvPr/>
        </p:nvCxnSpPr>
        <p:spPr>
          <a:xfrm>
            <a:off x="9593665" y="4930477"/>
            <a:ext cx="0" cy="680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2" name="Google Shape;482;g37a4c1e476d_0_785"/>
          <p:cNvSpPr txBox="1"/>
          <p:nvPr/>
        </p:nvSpPr>
        <p:spPr>
          <a:xfrm>
            <a:off x="4321550" y="1703025"/>
            <a:ext cx="135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stateful execution </a:t>
            </a:r>
            <a:endParaRPr sz="12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483" name="Google Shape;483;g37a4c1e476d_0_785"/>
          <p:cNvCxnSpPr>
            <a:stCxn id="468" idx="0"/>
          </p:cNvCxnSpPr>
          <p:nvPr/>
        </p:nvCxnSpPr>
        <p:spPr>
          <a:xfrm rot="10800000">
            <a:off x="4999252" y="2328493"/>
            <a:ext cx="900" cy="565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g37a4c1e476d_0_785"/>
          <p:cNvSpPr txBox="1"/>
          <p:nvPr/>
        </p:nvSpPr>
        <p:spPr>
          <a:xfrm>
            <a:off x="7623875" y="5612150"/>
            <a:ext cx="164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data access</a:t>
            </a:r>
            <a:endParaRPr sz="1200"/>
          </a:p>
        </p:txBody>
      </p:sp>
      <p:cxnSp>
        <p:nvCxnSpPr>
          <p:cNvPr id="485" name="Google Shape;485;g37a4c1e476d_0_785"/>
          <p:cNvCxnSpPr/>
          <p:nvPr/>
        </p:nvCxnSpPr>
        <p:spPr>
          <a:xfrm>
            <a:off x="8445275" y="4930475"/>
            <a:ext cx="0" cy="680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6" name="Google Shape;486;g37a4c1e476d_0_785"/>
          <p:cNvSpPr txBox="1"/>
          <p:nvPr/>
        </p:nvSpPr>
        <p:spPr>
          <a:xfrm>
            <a:off x="3414700" y="1832988"/>
            <a:ext cx="1359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  <a:t>durability</a:t>
            </a:r>
            <a:endParaRPr sz="1250"/>
          </a:p>
        </p:txBody>
      </p:sp>
      <p:cxnSp>
        <p:nvCxnSpPr>
          <p:cNvPr id="487" name="Google Shape;487;g37a4c1e476d_0_785"/>
          <p:cNvCxnSpPr/>
          <p:nvPr/>
        </p:nvCxnSpPr>
        <p:spPr>
          <a:xfrm flipH="1" rot="10800000">
            <a:off x="3851775" y="2220918"/>
            <a:ext cx="12600" cy="670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8" name="Google Shape;488;g37a4c1e476d_0_785"/>
          <p:cNvSpPr/>
          <p:nvPr/>
        </p:nvSpPr>
        <p:spPr>
          <a:xfrm>
            <a:off x="7881099" y="3912641"/>
            <a:ext cx="2313000" cy="1062900"/>
          </a:xfrm>
          <a:prstGeom prst="rect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89" name="Google Shape;489;g37a4c1e476d_0_785"/>
          <p:cNvSpPr/>
          <p:nvPr/>
        </p:nvSpPr>
        <p:spPr>
          <a:xfrm>
            <a:off x="3287125" y="3913025"/>
            <a:ext cx="4532100" cy="1062900"/>
          </a:xfrm>
          <a:prstGeom prst="rect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90" name="Google Shape;490;g37a4c1e476d_0_785"/>
          <p:cNvSpPr txBox="1"/>
          <p:nvPr/>
        </p:nvSpPr>
        <p:spPr>
          <a:xfrm>
            <a:off x="8912300" y="1315213"/>
            <a:ext cx="1440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  <a:t>authentication,</a:t>
            </a:r>
            <a:b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  <a:t>rate limiting</a:t>
            </a:r>
            <a:endParaRPr sz="1250"/>
          </a:p>
        </p:txBody>
      </p:sp>
      <p:cxnSp>
        <p:nvCxnSpPr>
          <p:cNvPr id="491" name="Google Shape;491;g37a4c1e476d_0_785"/>
          <p:cNvCxnSpPr/>
          <p:nvPr/>
        </p:nvCxnSpPr>
        <p:spPr>
          <a:xfrm rot="10800000">
            <a:off x="9593652" y="2308927"/>
            <a:ext cx="900" cy="565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2" name="Google Shape;492;g37a4c1e476d_0_785"/>
          <p:cNvSpPr txBox="1"/>
          <p:nvPr/>
        </p:nvSpPr>
        <p:spPr>
          <a:xfrm>
            <a:off x="365775" y="5981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g37a4c1e476d_0_785"/>
          <p:cNvSpPr txBox="1"/>
          <p:nvPr/>
        </p:nvSpPr>
        <p:spPr>
          <a:xfrm>
            <a:off x="3602425" y="5615700"/>
            <a:ext cx="390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control, governance, and safety</a:t>
            </a:r>
            <a:endParaRPr sz="12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494" name="Google Shape;494;g37a4c1e476d_0_785"/>
          <p:cNvCxnSpPr/>
          <p:nvPr/>
        </p:nvCxnSpPr>
        <p:spPr>
          <a:xfrm>
            <a:off x="5582525" y="4930951"/>
            <a:ext cx="0" cy="680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5" name="Google Shape;495;g37a4c1e476d_0_785"/>
          <p:cNvSpPr/>
          <p:nvPr/>
        </p:nvSpPr>
        <p:spPr>
          <a:xfrm>
            <a:off x="3287125" y="2885350"/>
            <a:ext cx="6906900" cy="984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2"/>
          <p:cNvSpPr txBox="1"/>
          <p:nvPr/>
        </p:nvSpPr>
        <p:spPr>
          <a:xfrm>
            <a:off x="5074875" y="1816600"/>
            <a:ext cx="64839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Char char="●"/>
            </a:pP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What is Agentic AI?</a:t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Char char="●"/>
            </a:pP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Challenges</a:t>
            </a: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 of productionizing Agentic AI</a:t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Char char="●"/>
            </a:pP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Dapr &amp; Dapr Agents</a:t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Char char="●"/>
            </a:pP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Workshop</a:t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Char char="●"/>
            </a:pP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Q&amp;A</a:t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1" name="Google Shape;111;p122"/>
          <p:cNvSpPr txBox="1"/>
          <p:nvPr>
            <p:ph type="title"/>
          </p:nvPr>
        </p:nvSpPr>
        <p:spPr>
          <a:xfrm>
            <a:off x="454754" y="664152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Agenda</a:t>
            </a:r>
            <a:endParaRPr/>
          </a:p>
        </p:txBody>
      </p:sp>
      <p:cxnSp>
        <p:nvCxnSpPr>
          <p:cNvPr id="112" name="Google Shape;112;p122"/>
          <p:cNvCxnSpPr/>
          <p:nvPr/>
        </p:nvCxnSpPr>
        <p:spPr>
          <a:xfrm flipH="1" rot="10800000">
            <a:off x="113100" y="0"/>
            <a:ext cx="12078900" cy="3234600"/>
          </a:xfrm>
          <a:prstGeom prst="curvedConnector3">
            <a:avLst>
              <a:gd fmla="val 34082" name="adj1"/>
            </a:avLst>
          </a:prstGeom>
          <a:noFill/>
          <a:ln cap="flat" cmpd="sng" w="76200">
            <a:solidFill>
              <a:srgbClr val="0D219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22"/>
          <p:cNvCxnSpPr/>
          <p:nvPr/>
        </p:nvCxnSpPr>
        <p:spPr>
          <a:xfrm flipH="1" rot="10800000">
            <a:off x="113100" y="-85100"/>
            <a:ext cx="12078900" cy="3234600"/>
          </a:xfrm>
          <a:prstGeom prst="curvedConnector3">
            <a:avLst>
              <a:gd fmla="val 34082" name="adj1"/>
            </a:avLst>
          </a:prstGeom>
          <a:noFill/>
          <a:ln cap="flat" cmpd="sng" w="76200">
            <a:solidFill>
              <a:srgbClr val="3DA9F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22"/>
          <p:cNvCxnSpPr/>
          <p:nvPr/>
        </p:nvCxnSpPr>
        <p:spPr>
          <a:xfrm flipH="1" rot="10800000">
            <a:off x="105371" y="90481"/>
            <a:ext cx="12078900" cy="3234600"/>
          </a:xfrm>
          <a:prstGeom prst="curvedConnector3">
            <a:avLst>
              <a:gd fmla="val 34082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5" name="Google Shape;115;p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9785" y="3568988"/>
            <a:ext cx="2030075" cy="203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7c000b0c4c_1_0"/>
          <p:cNvSpPr txBox="1"/>
          <p:nvPr>
            <p:ph type="title"/>
          </p:nvPr>
        </p:nvSpPr>
        <p:spPr>
          <a:xfrm>
            <a:off x="196754" y="214127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Dapr Agents</a:t>
            </a:r>
            <a:endParaRPr/>
          </a:p>
        </p:txBody>
      </p:sp>
      <p:sp>
        <p:nvSpPr>
          <p:cNvPr id="501" name="Google Shape;501;g37c000b0c4c_1_0"/>
          <p:cNvSpPr txBox="1"/>
          <p:nvPr/>
        </p:nvSpPr>
        <p:spPr>
          <a:xfrm>
            <a:off x="5086200" y="1166400"/>
            <a:ext cx="64839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Run thousands of agents efficiently on a single core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Automatic retries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Direct 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databases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 integration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Observable by default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Vendor-neutral &amp; open source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Built-in RBAC and access scopes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02" name="Google Shape;502;g37c000b0c4c_1_0"/>
          <p:cNvSpPr txBox="1"/>
          <p:nvPr/>
        </p:nvSpPr>
        <p:spPr>
          <a:xfrm>
            <a:off x="422770" y="3434244"/>
            <a:ext cx="4663440" cy="1893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Space Grotesk"/>
                <a:ea typeface="Space Grotesk"/>
                <a:cs typeface="Space Grotesk"/>
                <a:sym typeface="Space Grotesk"/>
              </a:rPr>
              <a:t>Dapr Agents is a developer framework designed to build production-grade resilient AI agent systems that operate at scale.</a:t>
            </a:r>
            <a:endParaRPr b="1" i="0" sz="2000" u="none" cap="none" strike="noStrike">
              <a:solidFill>
                <a:schemeClr val="accen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03" name="Google Shape;503;g37c000b0c4c_1_0"/>
          <p:cNvSpPr txBox="1"/>
          <p:nvPr/>
        </p:nvSpPr>
        <p:spPr>
          <a:xfrm>
            <a:off x="264150" y="6349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g37c000b0c4c_1_0"/>
          <p:cNvSpPr txBox="1"/>
          <p:nvPr/>
        </p:nvSpPr>
        <p:spPr>
          <a:xfrm>
            <a:off x="422775" y="6259263"/>
            <a:ext cx="1087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https://github.com/dapr/dapr-agents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505" name="Google Shape;505;g37c000b0c4c_1_0" title="rectang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125" y="1543927"/>
            <a:ext cx="1626640" cy="1626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7a4c1e476d_0_607"/>
          <p:cNvSpPr txBox="1"/>
          <p:nvPr/>
        </p:nvSpPr>
        <p:spPr>
          <a:xfrm>
            <a:off x="401100" y="195676"/>
            <a:ext cx="6065700" cy="6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dapr.ext.workflow </a:t>
            </a:r>
            <a:r>
              <a:rPr lang="en-US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wf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openai </a:t>
            </a:r>
            <a:r>
              <a:rPr lang="en-US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OpenAI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wfr = wf.WorkflowRuntime() </a:t>
            </a:r>
            <a:r>
              <a:rPr lang="en-US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Initialize Workflow runtime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 = OpenAI()  </a:t>
            </a:r>
            <a:r>
              <a:rPr lang="en-US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Initialize OpenAI client</a:t>
            </a:r>
            <a:b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call_openai(prompt: str, model: str = </a:t>
            </a:r>
            <a:r>
              <a:rPr lang="en-U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"gpt-4o"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-&gt; str: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"""Reusable function to call OpenAI's chat completion API."""</a:t>
            </a:r>
            <a:endParaRPr sz="11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response = client.chat.completions.create(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messages=[{</a:t>
            </a:r>
            <a:r>
              <a:rPr lang="en-U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"role"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"user"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"content"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prompt}],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model=model,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response.choices[</a:t>
            </a:r>
            <a:r>
              <a:rPr lang="en-US" sz="11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].message.content.strip()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Activity 1: Pick a random LOTR character</a:t>
            </a:r>
            <a:endParaRPr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@wfr.activity(name=</a:t>
            </a:r>
            <a:r>
              <a:rPr lang="en-U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"pick_character"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pick_character(ctx):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character = call_openai(</a:t>
            </a:r>
            <a:b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"Return a random Lord of the Rings character's name."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Define Workflow logic</a:t>
            </a:r>
            <a:endParaRPr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@wfr.workflow(name=</a:t>
            </a:r>
            <a:r>
              <a:rPr lang="en-U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"lotr_workflow"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task_chain_workflow(ctx: wf.DaprWorkflowContext):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character = </a:t>
            </a:r>
            <a:r>
              <a:rPr lang="en-US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ctx.call_activity(pick_character))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quote</a:t>
            </a:r>
            <a:endParaRPr b="1" sz="11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11" name="Google Shape;511;g37a4c1e476d_0_607"/>
          <p:cNvSpPr/>
          <p:nvPr/>
        </p:nvSpPr>
        <p:spPr>
          <a:xfrm>
            <a:off x="401100" y="929400"/>
            <a:ext cx="5586300" cy="2553300"/>
          </a:xfrm>
          <a:prstGeom prst="rect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12" name="Google Shape;512;g37a4c1e476d_0_607"/>
          <p:cNvSpPr/>
          <p:nvPr/>
        </p:nvSpPr>
        <p:spPr>
          <a:xfrm>
            <a:off x="401100" y="3611675"/>
            <a:ext cx="5586300" cy="1641000"/>
          </a:xfrm>
          <a:prstGeom prst="rect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13" name="Google Shape;513;g37a4c1e476d_0_607"/>
          <p:cNvSpPr/>
          <p:nvPr/>
        </p:nvSpPr>
        <p:spPr>
          <a:xfrm>
            <a:off x="401100" y="5449225"/>
            <a:ext cx="5586300" cy="1340400"/>
          </a:xfrm>
          <a:prstGeom prst="rect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14" name="Google Shape;514;g37a4c1e476d_0_607"/>
          <p:cNvSpPr txBox="1"/>
          <p:nvPr/>
        </p:nvSpPr>
        <p:spPr>
          <a:xfrm>
            <a:off x="8499275" y="2094750"/>
            <a:ext cx="237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Space Grotesk"/>
                <a:ea typeface="Space Grotesk"/>
                <a:cs typeface="Space Grotesk"/>
                <a:sym typeface="Space Grotesk"/>
              </a:rPr>
              <a:t>Initializations</a:t>
            </a: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15" name="Google Shape;515;g37a4c1e476d_0_607"/>
          <p:cNvSpPr txBox="1"/>
          <p:nvPr/>
        </p:nvSpPr>
        <p:spPr>
          <a:xfrm>
            <a:off x="8697025" y="4195475"/>
            <a:ext cx="237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Space Grotesk"/>
                <a:ea typeface="Space Grotesk"/>
                <a:cs typeface="Space Grotesk"/>
                <a:sym typeface="Space Grotesk"/>
              </a:rPr>
              <a:t>Create an activity</a:t>
            </a:r>
            <a:endParaRPr sz="15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16" name="Google Shape;516;g37a4c1e476d_0_607"/>
          <p:cNvSpPr txBox="1"/>
          <p:nvPr/>
        </p:nvSpPr>
        <p:spPr>
          <a:xfrm>
            <a:off x="8550275" y="5569250"/>
            <a:ext cx="2370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Space Grotesk"/>
                <a:ea typeface="Space Grotesk"/>
                <a:cs typeface="Space Grotesk"/>
                <a:sym typeface="Space Grotesk"/>
              </a:rPr>
              <a:t>Create a durable workflow</a:t>
            </a:r>
            <a:endParaRPr sz="15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517" name="Google Shape;517;g37a4c1e476d_0_607"/>
          <p:cNvCxnSpPr/>
          <p:nvPr/>
        </p:nvCxnSpPr>
        <p:spPr>
          <a:xfrm>
            <a:off x="6036098" y="2301905"/>
            <a:ext cx="2847000" cy="1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" name="Google Shape;518;g37a4c1e476d_0_607"/>
          <p:cNvCxnSpPr/>
          <p:nvPr/>
        </p:nvCxnSpPr>
        <p:spPr>
          <a:xfrm>
            <a:off x="6036098" y="4450080"/>
            <a:ext cx="2847000" cy="1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g37a4c1e476d_0_607"/>
          <p:cNvCxnSpPr/>
          <p:nvPr/>
        </p:nvCxnSpPr>
        <p:spPr>
          <a:xfrm>
            <a:off x="6065560" y="6018755"/>
            <a:ext cx="2847000" cy="1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7bfccee378_0_47"/>
          <p:cNvSpPr txBox="1"/>
          <p:nvPr/>
        </p:nvSpPr>
        <p:spPr>
          <a:xfrm>
            <a:off x="1894125" y="1588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5" name="Google Shape;525;g37bfccee378_0_47"/>
          <p:cNvCxnSpPr/>
          <p:nvPr/>
        </p:nvCxnSpPr>
        <p:spPr>
          <a:xfrm>
            <a:off x="5938375" y="141894"/>
            <a:ext cx="78300" cy="65742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26" name="Google Shape;526;g37bfccee378_0_47"/>
          <p:cNvSpPr txBox="1"/>
          <p:nvPr/>
        </p:nvSpPr>
        <p:spPr>
          <a:xfrm>
            <a:off x="6104700" y="127200"/>
            <a:ext cx="6208200" cy="50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dapr_agents.workflow </a:t>
            </a:r>
            <a:r>
              <a:rPr lang="en-US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WorkflowApp, workflow, task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dapr.ext.workflow </a:t>
            </a:r>
            <a:r>
              <a:rPr lang="en-US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DaprWorkflowContext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Task 1: Pick a random LOTR character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@task(description=</a:t>
            </a:r>
            <a:r>
              <a:rPr lang="en-US" sz="13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"Return a random Lord of the Rings character's name."</a:t>
            </a: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get_character() -&gt; str: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sz="13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Define Workflow logic</a:t>
            </a:r>
            <a:endParaRPr sz="13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@workflow(name=</a:t>
            </a:r>
            <a:r>
              <a:rPr lang="en-US" sz="13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'lotr_workflow'</a:t>
            </a: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task_chain_workflow(ctx: DaprWorkflowContext):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character = </a:t>
            </a:r>
            <a:r>
              <a:rPr lang="en-US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ctx.call_activity(get_character)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  <a:endParaRPr sz="13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27" name="Google Shape;527;g37bfccee378_0_47"/>
          <p:cNvGrpSpPr/>
          <p:nvPr/>
        </p:nvGrpSpPr>
        <p:grpSpPr>
          <a:xfrm>
            <a:off x="410875" y="127200"/>
            <a:ext cx="6065700" cy="6611100"/>
            <a:chOff x="410875" y="127200"/>
            <a:chExt cx="6065700" cy="6611100"/>
          </a:xfrm>
        </p:grpSpPr>
        <p:sp>
          <p:nvSpPr>
            <p:cNvPr id="528" name="Google Shape;528;g37bfccee378_0_47"/>
            <p:cNvSpPr txBox="1"/>
            <p:nvPr/>
          </p:nvSpPr>
          <p:spPr>
            <a:xfrm>
              <a:off x="410875" y="127200"/>
              <a:ext cx="6065700" cy="661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import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dapr.ext.workflow </a:t>
              </a:r>
              <a:r>
                <a:rPr lang="en-US" sz="11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as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wf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from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openai </a:t>
              </a:r>
              <a:r>
                <a:rPr lang="en-US" sz="11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import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OpenAI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client = OpenAI()  </a:t>
              </a:r>
              <a:r>
                <a:rPr lang="en-US" sz="1100">
                  <a:solidFill>
                    <a:srgbClr val="00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# Initialize OpenAI client</a:t>
              </a:r>
              <a:endParaRPr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wfr = wf.WorkflowRuntime() </a:t>
              </a:r>
              <a:r>
                <a:rPr lang="en-US" sz="1100">
                  <a:solidFill>
                    <a:srgbClr val="00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# Initialize Workflow runtime</a:t>
              </a:r>
              <a:endParaRPr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def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call_openai(prompt: str, model: str = </a:t>
              </a:r>
              <a:r>
                <a:rPr lang="en-US" sz="1100">
                  <a:solidFill>
                    <a:srgbClr val="A31515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"gpt-4o"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) -&gt; str: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-US" sz="1100">
                  <a:solidFill>
                    <a:srgbClr val="A31515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"""Reusable function to call OpenAI's chat completion API."""</a:t>
              </a:r>
              <a:endParaRPr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response = client.chat.completions.create(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 messages=[{</a:t>
              </a:r>
              <a:r>
                <a:rPr lang="en-US" sz="1100">
                  <a:solidFill>
                    <a:srgbClr val="A31515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"role"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 </a:t>
              </a:r>
              <a:r>
                <a:rPr lang="en-US" sz="1100">
                  <a:solidFill>
                    <a:srgbClr val="A31515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"user"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lang="en-US" sz="1100">
                  <a:solidFill>
                    <a:srgbClr val="A31515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"content"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 prompt}],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 model=model,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)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-US" sz="11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response.choices[</a:t>
              </a:r>
              <a:r>
                <a:rPr lang="en-US" sz="1100">
                  <a:solidFill>
                    <a:srgbClr val="09865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].message.content.strip()</a:t>
              </a:r>
              <a:endParaRPr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# Activity 1: Pick a random LOTR character</a:t>
              </a:r>
              <a:endParaRPr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@wfr.activity(name=</a:t>
              </a:r>
              <a:r>
                <a:rPr lang="en-US" sz="1100">
                  <a:solidFill>
                    <a:srgbClr val="A31515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"pick_character"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def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pick_character(ctx):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character = call_openai(</a:t>
              </a:r>
              <a:b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-US" sz="1100">
                  <a:solidFill>
                    <a:srgbClr val="A31515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"Return a random Lord of the Rings character's name."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-US" sz="11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character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# Define Workflow logic</a:t>
              </a:r>
              <a:endParaRPr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@wfr.workflow(name=</a:t>
              </a:r>
              <a:r>
                <a:rPr lang="en-US" sz="1100">
                  <a:solidFill>
                    <a:srgbClr val="A31515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"lotr_workflow"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def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task_chain_workflow(ctx: wf.DaprWorkflowContext):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character = </a:t>
              </a:r>
              <a:r>
                <a:rPr lang="en-US" sz="11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yield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ctx.call_activity(pick_character))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-US" sz="11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quote</a:t>
              </a:r>
              <a:endParaRPr b="1" sz="1100"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529" name="Google Shape;529;g37bfccee378_0_47"/>
            <p:cNvCxnSpPr/>
            <p:nvPr/>
          </p:nvCxnSpPr>
          <p:spPr>
            <a:xfrm>
              <a:off x="1203325" y="870707"/>
              <a:ext cx="2837100" cy="2641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0" name="Google Shape;530;g37bfccee378_0_47"/>
            <p:cNvCxnSpPr/>
            <p:nvPr/>
          </p:nvCxnSpPr>
          <p:spPr>
            <a:xfrm flipH="1" rot="10800000">
              <a:off x="1418550" y="792407"/>
              <a:ext cx="2837100" cy="2690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31" name="Google Shape;531;g37bfccee378_0_47"/>
          <p:cNvSpPr/>
          <p:nvPr/>
        </p:nvSpPr>
        <p:spPr>
          <a:xfrm>
            <a:off x="410875" y="3622800"/>
            <a:ext cx="5439600" cy="1542600"/>
          </a:xfrm>
          <a:prstGeom prst="rect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32" name="Google Shape;532;g37bfccee378_0_47"/>
          <p:cNvSpPr/>
          <p:nvPr/>
        </p:nvSpPr>
        <p:spPr>
          <a:xfrm>
            <a:off x="6104700" y="1040175"/>
            <a:ext cx="5703600" cy="1542600"/>
          </a:xfrm>
          <a:prstGeom prst="rect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33" name="Google Shape;533;g37bfccee378_0_47"/>
          <p:cNvSpPr/>
          <p:nvPr/>
        </p:nvSpPr>
        <p:spPr>
          <a:xfrm>
            <a:off x="410750" y="5361175"/>
            <a:ext cx="5439600" cy="1354800"/>
          </a:xfrm>
          <a:prstGeom prst="rect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34" name="Google Shape;534;g37bfccee378_0_47"/>
          <p:cNvSpPr/>
          <p:nvPr/>
        </p:nvSpPr>
        <p:spPr>
          <a:xfrm>
            <a:off x="6104575" y="2728000"/>
            <a:ext cx="5703600" cy="1734900"/>
          </a:xfrm>
          <a:prstGeom prst="rect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7bfccee378_0_127"/>
          <p:cNvSpPr txBox="1"/>
          <p:nvPr/>
        </p:nvSpPr>
        <p:spPr>
          <a:xfrm>
            <a:off x="381550" y="1988950"/>
            <a:ext cx="9391800" cy="4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dapr_agents 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DurableAgent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weather_agent = DurableAgent(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role=</a:t>
            </a:r>
            <a:r>
              <a:rPr lang="en-US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"Weather Assistant"</a:t>
            </a: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name=</a:t>
            </a:r>
            <a:r>
              <a:rPr lang="en-US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"Stevie"</a:t>
            </a: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goal=</a:t>
            </a:r>
            <a:r>
              <a:rPr lang="en-US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"Help humans get weather and location info using smart tools."</a:t>
            </a: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instructions=[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"Respond clearly and helpfully to weather-related questions."</a:t>
            </a: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 tools when appropriate to fetch real-time weather data."</a:t>
            </a: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tools=tools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0" name="Google Shape;540;g37bfccee378_0_127"/>
          <p:cNvSpPr txBox="1"/>
          <p:nvPr/>
        </p:nvSpPr>
        <p:spPr>
          <a:xfrm>
            <a:off x="1796275" y="1588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g37bfccee378_0_127"/>
          <p:cNvSpPr txBox="1"/>
          <p:nvPr>
            <p:ph type="title"/>
          </p:nvPr>
        </p:nvSpPr>
        <p:spPr>
          <a:xfrm>
            <a:off x="196754" y="214127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Durable Agents</a:t>
            </a:r>
            <a:endParaRPr/>
          </a:p>
        </p:txBody>
      </p:sp>
      <p:sp>
        <p:nvSpPr>
          <p:cNvPr id="542" name="Google Shape;542;g37bfccee378_0_127"/>
          <p:cNvSpPr txBox="1"/>
          <p:nvPr/>
        </p:nvSpPr>
        <p:spPr>
          <a:xfrm>
            <a:off x="302675" y="1399000"/>
            <a:ext cx="639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Define a Durable Agent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7c000b0c4c_3_0"/>
          <p:cNvSpPr txBox="1"/>
          <p:nvPr>
            <p:ph type="title"/>
          </p:nvPr>
        </p:nvSpPr>
        <p:spPr>
          <a:xfrm>
            <a:off x="196754" y="214127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Multi-Agent Collaboration</a:t>
            </a:r>
            <a:endParaRPr/>
          </a:p>
        </p:txBody>
      </p:sp>
      <p:grpSp>
        <p:nvGrpSpPr>
          <p:cNvPr id="548" name="Google Shape;548;g37c000b0c4c_3_0"/>
          <p:cNvGrpSpPr/>
          <p:nvPr/>
        </p:nvGrpSpPr>
        <p:grpSpPr>
          <a:xfrm>
            <a:off x="541565" y="4798082"/>
            <a:ext cx="1780927" cy="1710840"/>
            <a:chOff x="1036628" y="4807857"/>
            <a:chExt cx="1780927" cy="1710840"/>
          </a:xfrm>
        </p:grpSpPr>
        <p:pic>
          <p:nvPicPr>
            <p:cNvPr id="549" name="Google Shape;549;g37c000b0c4c_3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6628" y="4807857"/>
              <a:ext cx="1780927" cy="1710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0" name="Google Shape;550;g37c000b0c4c_3_0"/>
            <p:cNvSpPr txBox="1"/>
            <p:nvPr/>
          </p:nvSpPr>
          <p:spPr>
            <a:xfrm>
              <a:off x="1522124" y="5332696"/>
              <a:ext cx="1215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121C29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Agent</a:t>
              </a:r>
              <a:endParaRPr b="1" i="0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cxnSp>
        <p:nvCxnSpPr>
          <p:cNvPr id="551" name="Google Shape;551;g37c000b0c4c_3_0"/>
          <p:cNvCxnSpPr>
            <a:endCxn id="552" idx="0"/>
          </p:cNvCxnSpPr>
          <p:nvPr/>
        </p:nvCxnSpPr>
        <p:spPr>
          <a:xfrm flipH="1">
            <a:off x="5807271" y="3287220"/>
            <a:ext cx="3124800" cy="18726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lg" w="lg" type="triangle"/>
            <a:tailEnd len="sm" w="sm" type="none"/>
          </a:ln>
        </p:spPr>
      </p:cxnSp>
      <p:cxnSp>
        <p:nvCxnSpPr>
          <p:cNvPr id="553" name="Google Shape;553;g37c000b0c4c_3_0"/>
          <p:cNvCxnSpPr>
            <a:endCxn id="552" idx="0"/>
          </p:cNvCxnSpPr>
          <p:nvPr/>
        </p:nvCxnSpPr>
        <p:spPr>
          <a:xfrm flipH="1">
            <a:off x="5807271" y="4647120"/>
            <a:ext cx="3075900" cy="5127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lg" w="lg" type="triangle"/>
            <a:tailEnd len="sm" w="sm" type="none"/>
          </a:ln>
        </p:spPr>
      </p:cxnSp>
      <p:grpSp>
        <p:nvGrpSpPr>
          <p:cNvPr id="554" name="Google Shape;554;g37c000b0c4c_3_0"/>
          <p:cNvGrpSpPr/>
          <p:nvPr/>
        </p:nvGrpSpPr>
        <p:grpSpPr>
          <a:xfrm>
            <a:off x="8913912" y="1227243"/>
            <a:ext cx="2371031" cy="3932571"/>
            <a:chOff x="8435609" y="1100880"/>
            <a:chExt cx="2918192" cy="4693366"/>
          </a:xfrm>
        </p:grpSpPr>
        <p:grpSp>
          <p:nvGrpSpPr>
            <p:cNvPr id="555" name="Google Shape;555;g37c000b0c4c_3_0"/>
            <p:cNvGrpSpPr/>
            <p:nvPr/>
          </p:nvGrpSpPr>
          <p:grpSpPr>
            <a:xfrm>
              <a:off x="8468265" y="1100880"/>
              <a:ext cx="2885536" cy="1406371"/>
              <a:chOff x="8468265" y="1100880"/>
              <a:chExt cx="2885536" cy="1406371"/>
            </a:xfrm>
          </p:grpSpPr>
          <p:grpSp>
            <p:nvGrpSpPr>
              <p:cNvPr id="556" name="Google Shape;556;g37c000b0c4c_3_0"/>
              <p:cNvGrpSpPr/>
              <p:nvPr/>
            </p:nvGrpSpPr>
            <p:grpSpPr>
              <a:xfrm>
                <a:off x="8835942" y="1317172"/>
                <a:ext cx="1360166" cy="1190079"/>
                <a:chOff x="8835942" y="1317172"/>
                <a:chExt cx="1360166" cy="1190079"/>
              </a:xfrm>
            </p:grpSpPr>
            <p:pic>
              <p:nvPicPr>
                <p:cNvPr id="557" name="Google Shape;557;g37c000b0c4c_3_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8835942" y="1317172"/>
                  <a:ext cx="1251236" cy="11900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58" name="Google Shape;558;g37c000b0c4c_3_0"/>
                <p:cNvSpPr txBox="1"/>
                <p:nvPr/>
              </p:nvSpPr>
              <p:spPr>
                <a:xfrm>
                  <a:off x="8980208" y="1635060"/>
                  <a:ext cx="1215900" cy="36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Agent</a:t>
                  </a:r>
                  <a:endParaRPr b="1" i="0" sz="1400" u="none" cap="none" strike="noStrik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grpSp>
            <p:nvGrpSpPr>
              <p:cNvPr id="559" name="Google Shape;559;g37c000b0c4c_3_0"/>
              <p:cNvGrpSpPr/>
              <p:nvPr/>
            </p:nvGrpSpPr>
            <p:grpSpPr>
              <a:xfrm>
                <a:off x="10149267" y="1396676"/>
                <a:ext cx="1022704" cy="883572"/>
                <a:chOff x="6627989" y="1689907"/>
                <a:chExt cx="1548676" cy="1440000"/>
              </a:xfrm>
            </p:grpSpPr>
            <p:pic>
              <p:nvPicPr>
                <p:cNvPr id="560" name="Google Shape;560;g37c000b0c4c_3_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6682327" y="1689907"/>
                  <a:ext cx="1440000" cy="144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61" name="Google Shape;561;g37c000b0c4c_3_0"/>
                <p:cNvSpPr txBox="1"/>
                <p:nvPr/>
              </p:nvSpPr>
              <p:spPr>
                <a:xfrm>
                  <a:off x="6627989" y="2099593"/>
                  <a:ext cx="1548676" cy="10175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State store</a:t>
                  </a:r>
                  <a:endParaRPr b="1" i="0" sz="1400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sp>
            <p:nvSpPr>
              <p:cNvPr id="562" name="Google Shape;562;g37c000b0c4c_3_0"/>
              <p:cNvSpPr/>
              <p:nvPr/>
            </p:nvSpPr>
            <p:spPr>
              <a:xfrm>
                <a:off x="8468265" y="1100880"/>
                <a:ext cx="2885536" cy="1406371"/>
              </a:xfrm>
              <a:prstGeom prst="roundRect">
                <a:avLst>
                  <a:gd fmla="val 10417" name="adj"/>
                </a:avLst>
              </a:prstGeom>
              <a:noFill/>
              <a:ln cap="flat" cmpd="sng" w="19050">
                <a:solidFill>
                  <a:schemeClr val="accent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563" name="Google Shape;563;g37c000b0c4c_3_0"/>
            <p:cNvGrpSpPr/>
            <p:nvPr/>
          </p:nvGrpSpPr>
          <p:grpSpPr>
            <a:xfrm>
              <a:off x="8436431" y="2765212"/>
              <a:ext cx="2885536" cy="1406371"/>
              <a:chOff x="8468265" y="1100880"/>
              <a:chExt cx="2885536" cy="1406371"/>
            </a:xfrm>
          </p:grpSpPr>
          <p:grpSp>
            <p:nvGrpSpPr>
              <p:cNvPr id="564" name="Google Shape;564;g37c000b0c4c_3_0"/>
              <p:cNvGrpSpPr/>
              <p:nvPr/>
            </p:nvGrpSpPr>
            <p:grpSpPr>
              <a:xfrm>
                <a:off x="8835942" y="1317172"/>
                <a:ext cx="1360166" cy="1190079"/>
                <a:chOff x="8835942" y="1317172"/>
                <a:chExt cx="1360166" cy="1190079"/>
              </a:xfrm>
            </p:grpSpPr>
            <p:pic>
              <p:nvPicPr>
                <p:cNvPr id="565" name="Google Shape;565;g37c000b0c4c_3_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8835942" y="1317172"/>
                  <a:ext cx="1251236" cy="11900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66" name="Google Shape;566;g37c000b0c4c_3_0"/>
                <p:cNvSpPr txBox="1"/>
                <p:nvPr/>
              </p:nvSpPr>
              <p:spPr>
                <a:xfrm>
                  <a:off x="8980208" y="1635060"/>
                  <a:ext cx="1215900" cy="36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Agent</a:t>
                  </a:r>
                  <a:endParaRPr b="1" i="0" sz="1400" u="none" cap="none" strike="noStrik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grpSp>
            <p:nvGrpSpPr>
              <p:cNvPr id="567" name="Google Shape;567;g37c000b0c4c_3_0"/>
              <p:cNvGrpSpPr/>
              <p:nvPr/>
            </p:nvGrpSpPr>
            <p:grpSpPr>
              <a:xfrm>
                <a:off x="10185149" y="1396676"/>
                <a:ext cx="950937" cy="900445"/>
                <a:chOff x="6682327" y="1689907"/>
                <a:chExt cx="1440000" cy="1467499"/>
              </a:xfrm>
            </p:grpSpPr>
            <p:pic>
              <p:nvPicPr>
                <p:cNvPr id="568" name="Google Shape;568;g37c000b0c4c_3_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6682327" y="1689907"/>
                  <a:ext cx="1440000" cy="144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69" name="Google Shape;569;g37c000b0c4c_3_0"/>
                <p:cNvSpPr txBox="1"/>
                <p:nvPr/>
              </p:nvSpPr>
              <p:spPr>
                <a:xfrm>
                  <a:off x="6720763" y="2139506"/>
                  <a:ext cx="1360500" cy="1017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State store</a:t>
                  </a:r>
                  <a:endParaRPr b="1" i="0" sz="1400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sp>
            <p:nvSpPr>
              <p:cNvPr id="570" name="Google Shape;570;g37c000b0c4c_3_0"/>
              <p:cNvSpPr/>
              <p:nvPr/>
            </p:nvSpPr>
            <p:spPr>
              <a:xfrm>
                <a:off x="8468265" y="1100880"/>
                <a:ext cx="2885536" cy="1406371"/>
              </a:xfrm>
              <a:prstGeom prst="roundRect">
                <a:avLst>
                  <a:gd fmla="val 10417" name="adj"/>
                </a:avLst>
              </a:prstGeom>
              <a:noFill/>
              <a:ln cap="flat" cmpd="sng" w="19050">
                <a:solidFill>
                  <a:schemeClr val="accent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571" name="Google Shape;571;g37c000b0c4c_3_0"/>
            <p:cNvGrpSpPr/>
            <p:nvPr/>
          </p:nvGrpSpPr>
          <p:grpSpPr>
            <a:xfrm>
              <a:off x="8435609" y="4387875"/>
              <a:ext cx="2885536" cy="1406371"/>
              <a:chOff x="8468265" y="1100880"/>
              <a:chExt cx="2885536" cy="1406371"/>
            </a:xfrm>
          </p:grpSpPr>
          <p:grpSp>
            <p:nvGrpSpPr>
              <p:cNvPr id="572" name="Google Shape;572;g37c000b0c4c_3_0"/>
              <p:cNvGrpSpPr/>
              <p:nvPr/>
            </p:nvGrpSpPr>
            <p:grpSpPr>
              <a:xfrm>
                <a:off x="8835942" y="1317172"/>
                <a:ext cx="1360166" cy="1190079"/>
                <a:chOff x="8835942" y="1317172"/>
                <a:chExt cx="1360166" cy="1190079"/>
              </a:xfrm>
            </p:grpSpPr>
            <p:pic>
              <p:nvPicPr>
                <p:cNvPr id="573" name="Google Shape;573;g37c000b0c4c_3_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8835942" y="1317172"/>
                  <a:ext cx="1251236" cy="11900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74" name="Google Shape;574;g37c000b0c4c_3_0"/>
                <p:cNvSpPr txBox="1"/>
                <p:nvPr/>
              </p:nvSpPr>
              <p:spPr>
                <a:xfrm>
                  <a:off x="8980208" y="1635060"/>
                  <a:ext cx="1215900" cy="36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Agent</a:t>
                  </a:r>
                  <a:endParaRPr b="1" i="0" sz="1400" u="none" cap="none" strike="noStrik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grpSp>
            <p:nvGrpSpPr>
              <p:cNvPr id="575" name="Google Shape;575;g37c000b0c4c_3_0"/>
              <p:cNvGrpSpPr/>
              <p:nvPr/>
            </p:nvGrpSpPr>
            <p:grpSpPr>
              <a:xfrm>
                <a:off x="10185149" y="1396676"/>
                <a:ext cx="950937" cy="917443"/>
                <a:chOff x="6682327" y="1689907"/>
                <a:chExt cx="1440000" cy="1495202"/>
              </a:xfrm>
            </p:grpSpPr>
            <p:pic>
              <p:nvPicPr>
                <p:cNvPr id="576" name="Google Shape;576;g37c000b0c4c_3_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6682327" y="1689907"/>
                  <a:ext cx="1440000" cy="144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77" name="Google Shape;577;g37c000b0c4c_3_0"/>
                <p:cNvSpPr txBox="1"/>
                <p:nvPr/>
              </p:nvSpPr>
              <p:spPr>
                <a:xfrm>
                  <a:off x="6722008" y="2167209"/>
                  <a:ext cx="1360500" cy="1017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State store</a:t>
                  </a:r>
                  <a:endParaRPr b="1" i="0" sz="1400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sp>
            <p:nvSpPr>
              <p:cNvPr id="578" name="Google Shape;578;g37c000b0c4c_3_0"/>
              <p:cNvSpPr/>
              <p:nvPr/>
            </p:nvSpPr>
            <p:spPr>
              <a:xfrm>
                <a:off x="8468265" y="1100880"/>
                <a:ext cx="2885536" cy="1406371"/>
              </a:xfrm>
              <a:prstGeom prst="roundRect">
                <a:avLst>
                  <a:gd fmla="val 10417" name="adj"/>
                </a:avLst>
              </a:prstGeom>
              <a:noFill/>
              <a:ln cap="flat" cmpd="sng" w="19050">
                <a:solidFill>
                  <a:schemeClr val="accent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</p:grpSp>
      <p:sp>
        <p:nvSpPr>
          <p:cNvPr id="579" name="Google Shape;579;g37c000b0c4c_3_0"/>
          <p:cNvSpPr/>
          <p:nvPr/>
        </p:nvSpPr>
        <p:spPr>
          <a:xfrm>
            <a:off x="453575" y="4491913"/>
            <a:ext cx="1956900" cy="2169900"/>
          </a:xfrm>
          <a:prstGeom prst="roundRect">
            <a:avLst>
              <a:gd fmla="val 10417" name="adj"/>
            </a:avLst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80" name="Google Shape;580;g37c000b0c4c_3_0"/>
          <p:cNvSpPr/>
          <p:nvPr/>
        </p:nvSpPr>
        <p:spPr>
          <a:xfrm>
            <a:off x="541586" y="4265510"/>
            <a:ext cx="1561800" cy="343500"/>
          </a:xfrm>
          <a:prstGeom prst="roundRect">
            <a:avLst>
              <a:gd fmla="val 30559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581" name="Google Shape;581;g37c000b0c4c_3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0018" y="1883946"/>
            <a:ext cx="639629" cy="64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g37c000b0c4c_3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0024" y="3265529"/>
            <a:ext cx="639629" cy="64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g37c000b0c4c_3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0017" y="4717652"/>
            <a:ext cx="639629" cy="64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g37c000b0c4c_3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84230" y="5595836"/>
            <a:ext cx="639629" cy="646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5" name="Google Shape;585;g37c000b0c4c_3_0"/>
          <p:cNvCxnSpPr>
            <a:stCxn id="562" idx="1"/>
            <a:endCxn id="552" idx="0"/>
          </p:cNvCxnSpPr>
          <p:nvPr/>
        </p:nvCxnSpPr>
        <p:spPr>
          <a:xfrm flipH="1">
            <a:off x="5807245" y="1816442"/>
            <a:ext cx="3133200" cy="33435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lg" w="lg" type="triangle"/>
            <a:tailEnd len="sm" w="sm" type="none"/>
          </a:ln>
        </p:spPr>
      </p:cxnSp>
      <p:grpSp>
        <p:nvGrpSpPr>
          <p:cNvPr id="586" name="Google Shape;586;g37c000b0c4c_3_0"/>
          <p:cNvGrpSpPr/>
          <p:nvPr/>
        </p:nvGrpSpPr>
        <p:grpSpPr>
          <a:xfrm>
            <a:off x="1730619" y="2116151"/>
            <a:ext cx="6897309" cy="3820344"/>
            <a:chOff x="1922040" y="2190259"/>
            <a:chExt cx="6897309" cy="3820344"/>
          </a:xfrm>
        </p:grpSpPr>
        <p:sp>
          <p:nvSpPr>
            <p:cNvPr id="587" name="Google Shape;587;g37c000b0c4c_3_0"/>
            <p:cNvSpPr/>
            <p:nvPr/>
          </p:nvSpPr>
          <p:spPr>
            <a:xfrm>
              <a:off x="5863235" y="2287336"/>
              <a:ext cx="174300" cy="174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grpSp>
          <p:nvGrpSpPr>
            <p:cNvPr id="588" name="Google Shape;588;g37c000b0c4c_3_0"/>
            <p:cNvGrpSpPr/>
            <p:nvPr/>
          </p:nvGrpSpPr>
          <p:grpSpPr>
            <a:xfrm>
              <a:off x="1922040" y="2190259"/>
              <a:ext cx="6897309" cy="3820344"/>
              <a:chOff x="1922040" y="2190259"/>
              <a:chExt cx="6897309" cy="3820344"/>
            </a:xfrm>
          </p:grpSpPr>
          <p:sp>
            <p:nvSpPr>
              <p:cNvPr id="589" name="Google Shape;589;g37c000b0c4c_3_0"/>
              <p:cNvSpPr txBox="1"/>
              <p:nvPr/>
            </p:nvSpPr>
            <p:spPr>
              <a:xfrm>
                <a:off x="1922040" y="2190259"/>
                <a:ext cx="11493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lt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App label</a:t>
                </a:r>
                <a:endParaRPr b="1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grpSp>
            <p:nvGrpSpPr>
              <p:cNvPr id="590" name="Google Shape;590;g37c000b0c4c_3_0"/>
              <p:cNvGrpSpPr/>
              <p:nvPr/>
            </p:nvGrpSpPr>
            <p:grpSpPr>
              <a:xfrm>
                <a:off x="5098694" y="5233927"/>
                <a:ext cx="1799999" cy="776676"/>
                <a:chOff x="5098694" y="5233928"/>
                <a:chExt cx="1799999" cy="776676"/>
              </a:xfrm>
            </p:grpSpPr>
            <p:pic>
              <p:nvPicPr>
                <p:cNvPr id="552" name="Google Shape;552;g37c000b0c4c_3_0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5098694" y="5233927"/>
                  <a:ext cx="1799999" cy="77667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91" name="Google Shape;591;g37c000b0c4c_3_0"/>
                <p:cNvSpPr txBox="1"/>
                <p:nvPr/>
              </p:nvSpPr>
              <p:spPr>
                <a:xfrm>
                  <a:off x="5229580" y="5299000"/>
                  <a:ext cx="1215900" cy="646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Message 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Broker (pub/sub)</a:t>
                  </a:r>
                  <a:endParaRPr b="1" i="0" sz="1200" u="none" cap="none" strike="noStrik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sp>
            <p:nvSpPr>
              <p:cNvPr id="592" name="Google Shape;592;g37c000b0c4c_3_0"/>
              <p:cNvSpPr/>
              <p:nvPr/>
            </p:nvSpPr>
            <p:spPr>
              <a:xfrm>
                <a:off x="3178026" y="5092214"/>
                <a:ext cx="174300" cy="1743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593" name="Google Shape;593;g37c000b0c4c_3_0"/>
              <p:cNvSpPr/>
              <p:nvPr/>
            </p:nvSpPr>
            <p:spPr>
              <a:xfrm>
                <a:off x="8645049" y="5092531"/>
                <a:ext cx="174300" cy="1743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</p:grpSp>
      <p:sp>
        <p:nvSpPr>
          <p:cNvPr id="594" name="Google Shape;594;g37c000b0c4c_3_0"/>
          <p:cNvSpPr txBox="1"/>
          <p:nvPr/>
        </p:nvSpPr>
        <p:spPr>
          <a:xfrm>
            <a:off x="612787" y="4283343"/>
            <a:ext cx="134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  <a:t>Orchestrator</a:t>
            </a:r>
            <a:endParaRPr b="0" i="0" sz="1400" u="none" cap="none" strike="noStrike">
              <a:solidFill>
                <a:srgbClr val="121C2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595" name="Google Shape;595;g37c000b0c4c_3_0"/>
          <p:cNvCxnSpPr>
            <a:stCxn id="579" idx="3"/>
            <a:endCxn id="552" idx="1"/>
          </p:cNvCxnSpPr>
          <p:nvPr/>
        </p:nvCxnSpPr>
        <p:spPr>
          <a:xfrm flipH="1" rot="10800000">
            <a:off x="2410475" y="5548063"/>
            <a:ext cx="2496900" cy="2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96" name="Google Shape;596;g37c000b0c4c_3_0"/>
          <p:cNvSpPr txBox="1"/>
          <p:nvPr/>
        </p:nvSpPr>
        <p:spPr>
          <a:xfrm>
            <a:off x="2536175" y="5159825"/>
            <a:ext cx="237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BF9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POST</a:t>
            </a:r>
            <a:r>
              <a:rPr b="1" lang="en-US" sz="1200"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b="1" lang="en-US" sz="1200">
                <a:latin typeface="Space Grotesk"/>
                <a:ea typeface="Space Grotesk"/>
                <a:cs typeface="Space Grotesk"/>
                <a:sym typeface="Space Grotesk"/>
              </a:rPr>
              <a:t>/v1.0/</a:t>
            </a:r>
            <a:r>
              <a:rPr b="1" lang="en-US" sz="1200">
                <a:solidFill>
                  <a:srgbClr val="CC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publish</a:t>
            </a:r>
            <a:r>
              <a:rPr b="1" lang="en-US" sz="1200">
                <a:latin typeface="Space Grotesk"/>
                <a:ea typeface="Space Grotesk"/>
                <a:cs typeface="Space Grotesk"/>
                <a:sym typeface="Space Grotesk"/>
              </a:rPr>
              <a:t>/broadcast</a:t>
            </a:r>
            <a:endParaRPr b="1" sz="12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97" name="Google Shape;597;g37c000b0c4c_3_0"/>
          <p:cNvSpPr txBox="1"/>
          <p:nvPr/>
        </p:nvSpPr>
        <p:spPr>
          <a:xfrm>
            <a:off x="5913900" y="1442788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BF9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POST</a:t>
            </a:r>
            <a:r>
              <a:rPr b="1" lang="en-US" sz="1200">
                <a:latin typeface="Space Grotesk"/>
                <a:ea typeface="Space Grotesk"/>
                <a:cs typeface="Space Grotesk"/>
                <a:sym typeface="Space Grotesk"/>
              </a:rPr>
              <a:t> /broadcast/</a:t>
            </a:r>
            <a:r>
              <a:rPr b="1" lang="en-US" sz="1200">
                <a:solidFill>
                  <a:schemeClr val="accent2"/>
                </a:solidFill>
                <a:latin typeface="Space Grotesk"/>
                <a:ea typeface="Space Grotesk"/>
                <a:cs typeface="Space Grotesk"/>
                <a:sym typeface="Space Grotesk"/>
              </a:rPr>
              <a:t>agent1</a:t>
            </a:r>
            <a:endParaRPr b="1" sz="1200">
              <a:solidFill>
                <a:schemeClr val="accen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98" name="Google Shape;598;g37c000b0c4c_3_0"/>
          <p:cNvSpPr txBox="1"/>
          <p:nvPr/>
        </p:nvSpPr>
        <p:spPr>
          <a:xfrm>
            <a:off x="5913900" y="29061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BF9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POST</a:t>
            </a:r>
            <a:r>
              <a:rPr b="1" lang="en-US" sz="1200">
                <a:latin typeface="Space Grotesk"/>
                <a:ea typeface="Space Grotesk"/>
                <a:cs typeface="Space Grotesk"/>
                <a:sym typeface="Space Grotesk"/>
              </a:rPr>
              <a:t> /broadcast/</a:t>
            </a:r>
            <a:r>
              <a:rPr b="1" lang="en-US" sz="1200">
                <a:solidFill>
                  <a:schemeClr val="accent2"/>
                </a:solidFill>
                <a:latin typeface="Space Grotesk"/>
                <a:ea typeface="Space Grotesk"/>
                <a:cs typeface="Space Grotesk"/>
                <a:sym typeface="Space Grotesk"/>
              </a:rPr>
              <a:t>agent2</a:t>
            </a:r>
            <a:endParaRPr b="1" sz="1200">
              <a:solidFill>
                <a:schemeClr val="accen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99" name="Google Shape;599;g37c000b0c4c_3_0"/>
          <p:cNvSpPr txBox="1"/>
          <p:nvPr/>
        </p:nvSpPr>
        <p:spPr>
          <a:xfrm>
            <a:off x="5940450" y="4252593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BF9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POST</a:t>
            </a:r>
            <a:r>
              <a:rPr b="1" lang="en-US" sz="1200">
                <a:latin typeface="Space Grotesk"/>
                <a:ea typeface="Space Grotesk"/>
                <a:cs typeface="Space Grotesk"/>
                <a:sym typeface="Space Grotesk"/>
              </a:rPr>
              <a:t> /broadcast/</a:t>
            </a:r>
            <a:r>
              <a:rPr b="1" lang="en-US" sz="1200">
                <a:solidFill>
                  <a:srgbClr val="0B84DA"/>
                </a:solidFill>
                <a:latin typeface="Space Grotesk"/>
                <a:ea typeface="Space Grotesk"/>
                <a:cs typeface="Space Grotesk"/>
                <a:sym typeface="Space Grotesk"/>
              </a:rPr>
              <a:t>agent3</a:t>
            </a:r>
            <a:endParaRPr b="1" sz="1200">
              <a:solidFill>
                <a:srgbClr val="0B84DA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28"/>
          <p:cNvSpPr txBox="1"/>
          <p:nvPr>
            <p:ph type="title"/>
          </p:nvPr>
        </p:nvSpPr>
        <p:spPr>
          <a:xfrm>
            <a:off x="185950" y="3600000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Workshop Overview</a:t>
            </a:r>
            <a:endParaRPr/>
          </a:p>
        </p:txBody>
      </p:sp>
      <p:sp>
        <p:nvSpPr>
          <p:cNvPr id="605" name="Google Shape;605;p128">
            <a:hlinkClick r:id="rId3"/>
          </p:cNvPr>
          <p:cNvSpPr txBox="1"/>
          <p:nvPr/>
        </p:nvSpPr>
        <p:spPr>
          <a:xfrm>
            <a:off x="1419661" y="5995452"/>
            <a:ext cx="9352675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https://github.com/Dzvezdana/pydata_workshop_september2025</a:t>
            </a:r>
            <a:endParaRPr b="0" i="0" sz="18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606" name="Google Shape;606;p128" title="dapr-agent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650" y="1796625"/>
            <a:ext cx="1522600" cy="15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5cd725ba4c_2_45"/>
          <p:cNvSpPr txBox="1"/>
          <p:nvPr>
            <p:ph type="title"/>
          </p:nvPr>
        </p:nvSpPr>
        <p:spPr>
          <a:xfrm>
            <a:off x="196754" y="214127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Collaborative Multi-Agent Workflow</a:t>
            </a:r>
            <a:endParaRPr/>
          </a:p>
        </p:txBody>
      </p:sp>
      <p:grpSp>
        <p:nvGrpSpPr>
          <p:cNvPr id="612" name="Google Shape;612;g35cd725ba4c_2_45"/>
          <p:cNvGrpSpPr/>
          <p:nvPr/>
        </p:nvGrpSpPr>
        <p:grpSpPr>
          <a:xfrm>
            <a:off x="1745256" y="2507251"/>
            <a:ext cx="6897275" cy="3638207"/>
            <a:chOff x="1922040" y="2190259"/>
            <a:chExt cx="6897275" cy="3638207"/>
          </a:xfrm>
        </p:grpSpPr>
        <p:sp>
          <p:nvSpPr>
            <p:cNvPr id="613" name="Google Shape;613;g35cd725ba4c_2_45"/>
            <p:cNvSpPr/>
            <p:nvPr/>
          </p:nvSpPr>
          <p:spPr>
            <a:xfrm>
              <a:off x="5863235" y="2287336"/>
              <a:ext cx="174266" cy="174266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grpSp>
          <p:nvGrpSpPr>
            <p:cNvPr id="614" name="Google Shape;614;g35cd725ba4c_2_45"/>
            <p:cNvGrpSpPr/>
            <p:nvPr/>
          </p:nvGrpSpPr>
          <p:grpSpPr>
            <a:xfrm>
              <a:off x="1922040" y="2190259"/>
              <a:ext cx="6897275" cy="3638207"/>
              <a:chOff x="1922040" y="2190259"/>
              <a:chExt cx="6897275" cy="3638207"/>
            </a:xfrm>
          </p:grpSpPr>
          <p:sp>
            <p:nvSpPr>
              <p:cNvPr id="615" name="Google Shape;615;g35cd725ba4c_2_45"/>
              <p:cNvSpPr txBox="1"/>
              <p:nvPr/>
            </p:nvSpPr>
            <p:spPr>
              <a:xfrm>
                <a:off x="1922040" y="2190259"/>
                <a:ext cx="1149446" cy="3077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lt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App label</a:t>
                </a:r>
                <a:endParaRPr b="1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grpSp>
            <p:nvGrpSpPr>
              <p:cNvPr id="616" name="Google Shape;616;g35cd725ba4c_2_45"/>
              <p:cNvGrpSpPr/>
              <p:nvPr/>
            </p:nvGrpSpPr>
            <p:grpSpPr>
              <a:xfrm>
                <a:off x="5111556" y="5051790"/>
                <a:ext cx="1800000" cy="776676"/>
                <a:chOff x="5111556" y="5051790"/>
                <a:chExt cx="1800000" cy="776676"/>
              </a:xfrm>
            </p:grpSpPr>
            <p:pic>
              <p:nvPicPr>
                <p:cNvPr id="617" name="Google Shape;617;g35cd725ba4c_2_4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5111556" y="5051790"/>
                  <a:ext cx="1800000" cy="77667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18" name="Google Shape;618;g35cd725ba4c_2_45"/>
                <p:cNvSpPr txBox="1"/>
                <p:nvPr/>
              </p:nvSpPr>
              <p:spPr>
                <a:xfrm>
                  <a:off x="5219805" y="5141475"/>
                  <a:ext cx="1215827" cy="6462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Message 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Broker (pub/sub)</a:t>
                  </a:r>
                  <a:endParaRPr b="1" i="0" sz="1200" u="none" cap="none" strike="noStrik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cxnSp>
            <p:nvCxnSpPr>
              <p:cNvPr id="619" name="Google Shape;619;g35cd725ba4c_2_45"/>
              <p:cNvCxnSpPr>
                <a:endCxn id="617" idx="1"/>
              </p:cNvCxnSpPr>
              <p:nvPr/>
            </p:nvCxnSpPr>
            <p:spPr>
              <a:xfrm>
                <a:off x="3414756" y="5440128"/>
                <a:ext cx="16968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lg" w="lg" type="triangle"/>
              </a:ln>
            </p:spPr>
          </p:cxnSp>
          <p:sp>
            <p:nvSpPr>
              <p:cNvPr id="620" name="Google Shape;620;g35cd725ba4c_2_45"/>
              <p:cNvSpPr/>
              <p:nvPr/>
            </p:nvSpPr>
            <p:spPr>
              <a:xfrm>
                <a:off x="3178026" y="5092214"/>
                <a:ext cx="174266" cy="174266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621" name="Google Shape;621;g35cd725ba4c_2_45"/>
              <p:cNvSpPr/>
              <p:nvPr/>
            </p:nvSpPr>
            <p:spPr>
              <a:xfrm>
                <a:off x="8645049" y="5092531"/>
                <a:ext cx="174266" cy="174266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</p:grpSp>
      <p:pic>
        <p:nvPicPr>
          <p:cNvPr id="622" name="Google Shape;622;g35cd725ba4c_2_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0840" y="4817632"/>
            <a:ext cx="1780927" cy="1710839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g35cd725ba4c_2_45"/>
          <p:cNvSpPr txBox="1"/>
          <p:nvPr/>
        </p:nvSpPr>
        <p:spPr>
          <a:xfrm>
            <a:off x="1916336" y="5342471"/>
            <a:ext cx="1215827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  <a:t>Agent</a:t>
            </a:r>
            <a:endParaRPr b="1" i="0" sz="1400" u="none" cap="none" strike="noStrike">
              <a:solidFill>
                <a:srgbClr val="121C2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24" name="Google Shape;624;g35cd725ba4c_2_45"/>
          <p:cNvSpPr/>
          <p:nvPr/>
        </p:nvSpPr>
        <p:spPr>
          <a:xfrm>
            <a:off x="1208314" y="4474030"/>
            <a:ext cx="2547257" cy="2169835"/>
          </a:xfrm>
          <a:prstGeom prst="roundRect">
            <a:avLst>
              <a:gd fmla="val 10417" name="adj"/>
            </a:avLst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625" name="Google Shape;625;g35cd725ba4c_2_45"/>
          <p:cNvCxnSpPr>
            <a:endCxn id="617" idx="0"/>
          </p:cNvCxnSpPr>
          <p:nvPr/>
        </p:nvCxnSpPr>
        <p:spPr>
          <a:xfrm flipH="1">
            <a:off x="5834772" y="3466782"/>
            <a:ext cx="3311100" cy="19020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lg" w="lg" type="triangle"/>
            <a:tailEnd len="sm" w="sm" type="none"/>
          </a:ln>
        </p:spPr>
      </p:cxnSp>
      <p:cxnSp>
        <p:nvCxnSpPr>
          <p:cNvPr id="626" name="Google Shape;626;g35cd725ba4c_2_45"/>
          <p:cNvCxnSpPr>
            <a:endCxn id="617" idx="0"/>
          </p:cNvCxnSpPr>
          <p:nvPr/>
        </p:nvCxnSpPr>
        <p:spPr>
          <a:xfrm flipH="1">
            <a:off x="5834772" y="4817682"/>
            <a:ext cx="3311100" cy="5511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lg" w="lg" type="triangle"/>
            <a:tailEnd len="sm" w="sm" type="none"/>
          </a:ln>
        </p:spPr>
      </p:cxnSp>
      <p:grpSp>
        <p:nvGrpSpPr>
          <p:cNvPr id="627" name="Google Shape;627;g35cd725ba4c_2_45"/>
          <p:cNvGrpSpPr/>
          <p:nvPr/>
        </p:nvGrpSpPr>
        <p:grpSpPr>
          <a:xfrm>
            <a:off x="8810481" y="1147626"/>
            <a:ext cx="2724265" cy="4180457"/>
            <a:chOff x="8435609" y="1100880"/>
            <a:chExt cx="3352969" cy="4989162"/>
          </a:xfrm>
        </p:grpSpPr>
        <p:grpSp>
          <p:nvGrpSpPr>
            <p:cNvPr id="628" name="Google Shape;628;g35cd725ba4c_2_45"/>
            <p:cNvGrpSpPr/>
            <p:nvPr/>
          </p:nvGrpSpPr>
          <p:grpSpPr>
            <a:xfrm>
              <a:off x="8468265" y="1100880"/>
              <a:ext cx="2885536" cy="1406371"/>
              <a:chOff x="8468265" y="1100880"/>
              <a:chExt cx="2885536" cy="1406371"/>
            </a:xfrm>
          </p:grpSpPr>
          <p:grpSp>
            <p:nvGrpSpPr>
              <p:cNvPr id="629" name="Google Shape;629;g35cd725ba4c_2_45"/>
              <p:cNvGrpSpPr/>
              <p:nvPr/>
            </p:nvGrpSpPr>
            <p:grpSpPr>
              <a:xfrm>
                <a:off x="8835942" y="1317172"/>
                <a:ext cx="1360093" cy="1190079"/>
                <a:chOff x="8835942" y="1317172"/>
                <a:chExt cx="1360093" cy="1190079"/>
              </a:xfrm>
            </p:grpSpPr>
            <p:pic>
              <p:nvPicPr>
                <p:cNvPr id="630" name="Google Shape;630;g35cd725ba4c_2_4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8835942" y="1317172"/>
                  <a:ext cx="1251236" cy="11900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31" name="Google Shape;631;g35cd725ba4c_2_45"/>
                <p:cNvSpPr txBox="1"/>
                <p:nvPr/>
              </p:nvSpPr>
              <p:spPr>
                <a:xfrm>
                  <a:off x="8980208" y="1635060"/>
                  <a:ext cx="1215827" cy="3077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Agent</a:t>
                  </a:r>
                  <a:endParaRPr b="1" i="0" sz="1400" u="none" cap="none" strike="noStrik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grpSp>
            <p:nvGrpSpPr>
              <p:cNvPr id="632" name="Google Shape;632;g35cd725ba4c_2_45"/>
              <p:cNvGrpSpPr/>
              <p:nvPr/>
            </p:nvGrpSpPr>
            <p:grpSpPr>
              <a:xfrm>
                <a:off x="10149267" y="1396676"/>
                <a:ext cx="1022704" cy="883572"/>
                <a:chOff x="6627989" y="1689907"/>
                <a:chExt cx="1548676" cy="1440000"/>
              </a:xfrm>
            </p:grpSpPr>
            <p:pic>
              <p:nvPicPr>
                <p:cNvPr id="633" name="Google Shape;633;g35cd725ba4c_2_45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6682327" y="1689907"/>
                  <a:ext cx="1440000" cy="144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34" name="Google Shape;634;g35cd725ba4c_2_45"/>
                <p:cNvSpPr txBox="1"/>
                <p:nvPr/>
              </p:nvSpPr>
              <p:spPr>
                <a:xfrm>
                  <a:off x="6627989" y="2099593"/>
                  <a:ext cx="1548676" cy="10175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State store</a:t>
                  </a:r>
                  <a:endParaRPr b="1" i="0" sz="1400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sp>
            <p:nvSpPr>
              <p:cNvPr id="635" name="Google Shape;635;g35cd725ba4c_2_45"/>
              <p:cNvSpPr/>
              <p:nvPr/>
            </p:nvSpPr>
            <p:spPr>
              <a:xfrm>
                <a:off x="8468265" y="1100880"/>
                <a:ext cx="2885536" cy="1406371"/>
              </a:xfrm>
              <a:prstGeom prst="roundRect">
                <a:avLst>
                  <a:gd fmla="val 10417" name="adj"/>
                </a:avLst>
              </a:prstGeom>
              <a:noFill/>
              <a:ln cap="flat" cmpd="sng" w="19050">
                <a:solidFill>
                  <a:schemeClr val="accent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pic>
          <p:nvPicPr>
            <p:cNvPr descr="Gandalf emoji | AI Emoji Generator" id="636" name="Google Shape;636;g35cd725ba4c_2_4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076036" y="1948577"/>
              <a:ext cx="712542" cy="71254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7" name="Google Shape;637;g35cd725ba4c_2_45"/>
            <p:cNvGrpSpPr/>
            <p:nvPr/>
          </p:nvGrpSpPr>
          <p:grpSpPr>
            <a:xfrm>
              <a:off x="8436431" y="2765212"/>
              <a:ext cx="2885536" cy="1406371"/>
              <a:chOff x="8468265" y="1100880"/>
              <a:chExt cx="2885536" cy="1406371"/>
            </a:xfrm>
          </p:grpSpPr>
          <p:grpSp>
            <p:nvGrpSpPr>
              <p:cNvPr id="638" name="Google Shape;638;g35cd725ba4c_2_45"/>
              <p:cNvGrpSpPr/>
              <p:nvPr/>
            </p:nvGrpSpPr>
            <p:grpSpPr>
              <a:xfrm>
                <a:off x="8835942" y="1317172"/>
                <a:ext cx="1360093" cy="1190079"/>
                <a:chOff x="8835942" y="1317172"/>
                <a:chExt cx="1360093" cy="1190079"/>
              </a:xfrm>
            </p:grpSpPr>
            <p:pic>
              <p:nvPicPr>
                <p:cNvPr id="639" name="Google Shape;639;g35cd725ba4c_2_4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8835942" y="1317172"/>
                  <a:ext cx="1251236" cy="11900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40" name="Google Shape;640;g35cd725ba4c_2_45"/>
                <p:cNvSpPr txBox="1"/>
                <p:nvPr/>
              </p:nvSpPr>
              <p:spPr>
                <a:xfrm>
                  <a:off x="8980208" y="1635060"/>
                  <a:ext cx="1215827" cy="3077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Agent</a:t>
                  </a:r>
                  <a:endParaRPr b="1" i="0" sz="1400" u="none" cap="none" strike="noStrik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grpSp>
            <p:nvGrpSpPr>
              <p:cNvPr id="641" name="Google Shape;641;g35cd725ba4c_2_45"/>
              <p:cNvGrpSpPr/>
              <p:nvPr/>
            </p:nvGrpSpPr>
            <p:grpSpPr>
              <a:xfrm>
                <a:off x="10185149" y="1396676"/>
                <a:ext cx="950937" cy="883572"/>
                <a:chOff x="6682327" y="1689907"/>
                <a:chExt cx="1440000" cy="1440000"/>
              </a:xfrm>
            </p:grpSpPr>
            <p:pic>
              <p:nvPicPr>
                <p:cNvPr id="642" name="Google Shape;642;g35cd725ba4c_2_45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6682327" y="1689907"/>
                  <a:ext cx="1440000" cy="144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43" name="Google Shape;643;g35cd725ba4c_2_45"/>
                <p:cNvSpPr txBox="1"/>
                <p:nvPr/>
              </p:nvSpPr>
              <p:spPr>
                <a:xfrm>
                  <a:off x="6720763" y="2139506"/>
                  <a:ext cx="1360635" cy="3077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State store</a:t>
                  </a:r>
                  <a:endParaRPr b="1" i="0" sz="1400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sp>
            <p:nvSpPr>
              <p:cNvPr id="644" name="Google Shape;644;g35cd725ba4c_2_45"/>
              <p:cNvSpPr/>
              <p:nvPr/>
            </p:nvSpPr>
            <p:spPr>
              <a:xfrm>
                <a:off x="8468265" y="1100880"/>
                <a:ext cx="2885536" cy="1406371"/>
              </a:xfrm>
              <a:prstGeom prst="roundRect">
                <a:avLst>
                  <a:gd fmla="val 10417" name="adj"/>
                </a:avLst>
              </a:prstGeom>
              <a:noFill/>
              <a:ln cap="flat" cmpd="sng" w="19050">
                <a:solidFill>
                  <a:schemeClr val="accent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645" name="Google Shape;645;g35cd725ba4c_2_45"/>
            <p:cNvGrpSpPr/>
            <p:nvPr/>
          </p:nvGrpSpPr>
          <p:grpSpPr>
            <a:xfrm>
              <a:off x="8435609" y="4387875"/>
              <a:ext cx="2885536" cy="1406371"/>
              <a:chOff x="8468265" y="1100880"/>
              <a:chExt cx="2885536" cy="1406371"/>
            </a:xfrm>
          </p:grpSpPr>
          <p:grpSp>
            <p:nvGrpSpPr>
              <p:cNvPr id="646" name="Google Shape;646;g35cd725ba4c_2_45"/>
              <p:cNvGrpSpPr/>
              <p:nvPr/>
            </p:nvGrpSpPr>
            <p:grpSpPr>
              <a:xfrm>
                <a:off x="8835942" y="1317172"/>
                <a:ext cx="1360093" cy="1190079"/>
                <a:chOff x="8835942" y="1317172"/>
                <a:chExt cx="1360093" cy="1190079"/>
              </a:xfrm>
            </p:grpSpPr>
            <p:pic>
              <p:nvPicPr>
                <p:cNvPr id="647" name="Google Shape;647;g35cd725ba4c_2_4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8835942" y="1317172"/>
                  <a:ext cx="1251236" cy="11900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48" name="Google Shape;648;g35cd725ba4c_2_45"/>
                <p:cNvSpPr txBox="1"/>
                <p:nvPr/>
              </p:nvSpPr>
              <p:spPr>
                <a:xfrm>
                  <a:off x="8980208" y="1635060"/>
                  <a:ext cx="1215827" cy="3077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Agent</a:t>
                  </a:r>
                  <a:endParaRPr b="1" i="0" sz="1400" u="none" cap="none" strike="noStrik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grpSp>
            <p:nvGrpSpPr>
              <p:cNvPr id="649" name="Google Shape;649;g35cd725ba4c_2_45"/>
              <p:cNvGrpSpPr/>
              <p:nvPr/>
            </p:nvGrpSpPr>
            <p:grpSpPr>
              <a:xfrm>
                <a:off x="10185149" y="1396676"/>
                <a:ext cx="950937" cy="883572"/>
                <a:chOff x="6682327" y="1689907"/>
                <a:chExt cx="1440000" cy="1440000"/>
              </a:xfrm>
            </p:grpSpPr>
            <p:pic>
              <p:nvPicPr>
                <p:cNvPr id="650" name="Google Shape;650;g35cd725ba4c_2_45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6682327" y="1689907"/>
                  <a:ext cx="1440000" cy="144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51" name="Google Shape;651;g35cd725ba4c_2_45"/>
                <p:cNvSpPr txBox="1"/>
                <p:nvPr/>
              </p:nvSpPr>
              <p:spPr>
                <a:xfrm>
                  <a:off x="6722008" y="2167209"/>
                  <a:ext cx="1360635" cy="3077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State store</a:t>
                  </a:r>
                  <a:endParaRPr b="1" i="0" sz="1400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sp>
            <p:nvSpPr>
              <p:cNvPr id="652" name="Google Shape;652;g35cd725ba4c_2_45"/>
              <p:cNvSpPr/>
              <p:nvPr/>
            </p:nvSpPr>
            <p:spPr>
              <a:xfrm>
                <a:off x="8468265" y="1100880"/>
                <a:ext cx="2885536" cy="1406371"/>
              </a:xfrm>
              <a:prstGeom prst="roundRect">
                <a:avLst>
                  <a:gd fmla="val 10417" name="adj"/>
                </a:avLst>
              </a:prstGeom>
              <a:noFill/>
              <a:ln cap="flat" cmpd="sng" w="19050">
                <a:solidFill>
                  <a:schemeClr val="accent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pic>
          <p:nvPicPr>
            <p:cNvPr descr="Legolas elf emoji | AI Emoji Generator" id="653" name="Google Shape;653;g35cd725ba4c_2_4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11050470" y="3594841"/>
              <a:ext cx="623808" cy="6238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bbit emoji | AI Emoji Generator" id="654" name="Google Shape;654;g35cd725ba4c_2_4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1013860" y="5409206"/>
              <a:ext cx="680836" cy="6808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5" name="Google Shape;655;g35cd725ba4c_2_45"/>
          <p:cNvSpPr/>
          <p:nvPr/>
        </p:nvSpPr>
        <p:spPr>
          <a:xfrm>
            <a:off x="1332824" y="4275185"/>
            <a:ext cx="1561878" cy="343603"/>
          </a:xfrm>
          <a:prstGeom prst="roundRect">
            <a:avLst>
              <a:gd fmla="val 30559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56" name="Google Shape;656;g35cd725ba4c_2_45"/>
          <p:cNvSpPr txBox="1"/>
          <p:nvPr/>
        </p:nvSpPr>
        <p:spPr>
          <a:xfrm>
            <a:off x="1496174" y="4293118"/>
            <a:ext cx="1341718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  <a:t>Orchestrator</a:t>
            </a:r>
            <a:endParaRPr b="0" i="0" sz="1400" u="none" cap="none" strike="noStrike">
              <a:solidFill>
                <a:srgbClr val="121C2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657" name="Google Shape;657;g35cd725ba4c_2_4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88293" y="1469871"/>
            <a:ext cx="639629" cy="64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g35cd725ba4c_2_4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78386" y="2763529"/>
            <a:ext cx="639629" cy="64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g35cd725ba4c_2_4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88292" y="4183714"/>
            <a:ext cx="639629" cy="64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g35cd725ba4c_2_4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211405" y="5086061"/>
            <a:ext cx="639629" cy="64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g35cd725ba4c_2_4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43115" y="1680913"/>
            <a:ext cx="731520" cy="73152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g35cd725ba4c_2_45"/>
          <p:cNvSpPr txBox="1"/>
          <p:nvPr/>
        </p:nvSpPr>
        <p:spPr>
          <a:xfrm>
            <a:off x="1032126" y="2336233"/>
            <a:ext cx="115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User</a:t>
            </a:r>
            <a:endParaRPr b="0" i="0" sz="1400" u="none" cap="none" strike="noStrike">
              <a:solidFill>
                <a:schemeClr val="dk1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663" name="Google Shape;663;g35cd725ba4c_2_45"/>
          <p:cNvSpPr txBox="1"/>
          <p:nvPr/>
        </p:nvSpPr>
        <p:spPr>
          <a:xfrm>
            <a:off x="2019386" y="1952382"/>
            <a:ext cx="2799733" cy="451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6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How to get to Mordor? </a:t>
            </a:r>
            <a:br>
              <a:rPr b="0" i="0" lang="en-US" sz="14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We all need to help!</a:t>
            </a:r>
            <a:endParaRPr b="0" i="0" sz="14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g35cd725ba4c_2_45"/>
          <p:cNvSpPr/>
          <p:nvPr/>
        </p:nvSpPr>
        <p:spPr>
          <a:xfrm>
            <a:off x="1176480" y="1482317"/>
            <a:ext cx="3391669" cy="1296278"/>
          </a:xfrm>
          <a:prstGeom prst="roundRect">
            <a:avLst>
              <a:gd fmla="val 10417" name="adj"/>
            </a:avLst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665" name="Google Shape;665;g35cd725ba4c_2_45"/>
          <p:cNvCxnSpPr>
            <a:endCxn id="664" idx="3"/>
          </p:cNvCxnSpPr>
          <p:nvPr/>
        </p:nvCxnSpPr>
        <p:spPr>
          <a:xfrm flipH="1" rot="5400000">
            <a:off x="3448549" y="3250056"/>
            <a:ext cx="3197700" cy="9585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lg" w="lg" type="triangle"/>
            <a:tailEnd len="sm" w="sm" type="none"/>
          </a:ln>
        </p:spPr>
      </p:cxnSp>
      <p:cxnSp>
        <p:nvCxnSpPr>
          <p:cNvPr id="666" name="Google Shape;666;g35cd725ba4c_2_45"/>
          <p:cNvCxnSpPr>
            <a:endCxn id="617" idx="0"/>
          </p:cNvCxnSpPr>
          <p:nvPr/>
        </p:nvCxnSpPr>
        <p:spPr>
          <a:xfrm flipH="1">
            <a:off x="5834772" y="2073882"/>
            <a:ext cx="3366000" cy="32949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lg" w="lg" type="triangle"/>
            <a:tailEnd len="sm" w="sm" type="none"/>
          </a:ln>
        </p:spPr>
      </p:cxnSp>
      <p:sp>
        <p:nvSpPr>
          <p:cNvPr id="667" name="Google Shape;667;g35cd725ba4c_2_45"/>
          <p:cNvSpPr/>
          <p:nvPr/>
        </p:nvSpPr>
        <p:spPr>
          <a:xfrm flipH="1" rot="10800000">
            <a:off x="2994585" y="3062015"/>
            <a:ext cx="1888703" cy="689082"/>
          </a:xfrm>
          <a:prstGeom prst="wedgeRoundRectCallout">
            <a:avLst>
              <a:gd fmla="val -53028" name="adj1"/>
              <a:gd fmla="val -138387" name="adj2"/>
              <a:gd fmla="val 16667" name="adj3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68" name="Google Shape;668;g35cd725ba4c_2_45"/>
          <p:cNvSpPr txBox="1"/>
          <p:nvPr/>
        </p:nvSpPr>
        <p:spPr>
          <a:xfrm>
            <a:off x="2668752" y="3042216"/>
            <a:ext cx="254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  <a:t>LLM</a:t>
            </a:r>
            <a:b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  <a:t>Random</a:t>
            </a:r>
            <a:b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  <a:t>Round Robin</a:t>
            </a:r>
            <a:endParaRPr b="0" i="0" sz="1400" u="none" cap="none" strike="noStrike">
              <a:solidFill>
                <a:srgbClr val="121C2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35cd725ba4c_2_106"/>
          <p:cNvSpPr txBox="1"/>
          <p:nvPr>
            <p:ph type="title"/>
          </p:nvPr>
        </p:nvSpPr>
        <p:spPr>
          <a:xfrm>
            <a:off x="196754" y="214127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Collaborative Multi-Agent Workflow</a:t>
            </a:r>
            <a:endParaRPr/>
          </a:p>
        </p:txBody>
      </p:sp>
      <p:grpSp>
        <p:nvGrpSpPr>
          <p:cNvPr id="674" name="Google Shape;674;g35cd725ba4c_2_106"/>
          <p:cNvGrpSpPr/>
          <p:nvPr/>
        </p:nvGrpSpPr>
        <p:grpSpPr>
          <a:xfrm>
            <a:off x="1745256" y="2507251"/>
            <a:ext cx="6897275" cy="3638207"/>
            <a:chOff x="1922040" y="2190259"/>
            <a:chExt cx="6897275" cy="3638207"/>
          </a:xfrm>
        </p:grpSpPr>
        <p:sp>
          <p:nvSpPr>
            <p:cNvPr id="675" name="Google Shape;675;g35cd725ba4c_2_106"/>
            <p:cNvSpPr/>
            <p:nvPr/>
          </p:nvSpPr>
          <p:spPr>
            <a:xfrm>
              <a:off x="5863235" y="2287336"/>
              <a:ext cx="174266" cy="174266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grpSp>
          <p:nvGrpSpPr>
            <p:cNvPr id="676" name="Google Shape;676;g35cd725ba4c_2_106"/>
            <p:cNvGrpSpPr/>
            <p:nvPr/>
          </p:nvGrpSpPr>
          <p:grpSpPr>
            <a:xfrm>
              <a:off x="1922040" y="2190259"/>
              <a:ext cx="6897275" cy="3638207"/>
              <a:chOff x="1922040" y="2190259"/>
              <a:chExt cx="6897275" cy="3638207"/>
            </a:xfrm>
          </p:grpSpPr>
          <p:sp>
            <p:nvSpPr>
              <p:cNvPr id="677" name="Google Shape;677;g35cd725ba4c_2_106"/>
              <p:cNvSpPr txBox="1"/>
              <p:nvPr/>
            </p:nvSpPr>
            <p:spPr>
              <a:xfrm>
                <a:off x="1922040" y="2190259"/>
                <a:ext cx="1149446" cy="3077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lt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App label</a:t>
                </a:r>
                <a:endParaRPr b="1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grpSp>
            <p:nvGrpSpPr>
              <p:cNvPr id="678" name="Google Shape;678;g35cd725ba4c_2_106"/>
              <p:cNvGrpSpPr/>
              <p:nvPr/>
            </p:nvGrpSpPr>
            <p:grpSpPr>
              <a:xfrm>
                <a:off x="5111556" y="5051790"/>
                <a:ext cx="1800000" cy="776676"/>
                <a:chOff x="5111556" y="5051790"/>
                <a:chExt cx="1800000" cy="776676"/>
              </a:xfrm>
            </p:grpSpPr>
            <p:pic>
              <p:nvPicPr>
                <p:cNvPr id="679" name="Google Shape;679;g35cd725ba4c_2_10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5111556" y="5051790"/>
                  <a:ext cx="1800000" cy="77667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80" name="Google Shape;680;g35cd725ba4c_2_106"/>
                <p:cNvSpPr txBox="1"/>
                <p:nvPr/>
              </p:nvSpPr>
              <p:spPr>
                <a:xfrm>
                  <a:off x="5219805" y="5141475"/>
                  <a:ext cx="1215827" cy="6462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Message 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Broker (pub/sub)</a:t>
                  </a:r>
                  <a:endParaRPr b="1" i="0" sz="1200" u="none" cap="none" strike="noStrik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cxnSp>
            <p:nvCxnSpPr>
              <p:cNvPr id="681" name="Google Shape;681;g35cd725ba4c_2_106"/>
              <p:cNvCxnSpPr>
                <a:endCxn id="679" idx="1"/>
              </p:cNvCxnSpPr>
              <p:nvPr/>
            </p:nvCxnSpPr>
            <p:spPr>
              <a:xfrm>
                <a:off x="3414756" y="5440128"/>
                <a:ext cx="16968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lg" w="lg" type="triangle"/>
              </a:ln>
            </p:spPr>
          </p:cxnSp>
          <p:sp>
            <p:nvSpPr>
              <p:cNvPr id="682" name="Google Shape;682;g35cd725ba4c_2_106"/>
              <p:cNvSpPr/>
              <p:nvPr/>
            </p:nvSpPr>
            <p:spPr>
              <a:xfrm>
                <a:off x="3178026" y="5092214"/>
                <a:ext cx="174266" cy="174266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683" name="Google Shape;683;g35cd725ba4c_2_106"/>
              <p:cNvSpPr/>
              <p:nvPr/>
            </p:nvSpPr>
            <p:spPr>
              <a:xfrm>
                <a:off x="8645049" y="5092531"/>
                <a:ext cx="174266" cy="174266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</p:grpSp>
      <p:pic>
        <p:nvPicPr>
          <p:cNvPr id="684" name="Google Shape;684;g35cd725ba4c_2_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0840" y="4817632"/>
            <a:ext cx="1780927" cy="1710839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g35cd725ba4c_2_106"/>
          <p:cNvSpPr txBox="1"/>
          <p:nvPr/>
        </p:nvSpPr>
        <p:spPr>
          <a:xfrm>
            <a:off x="1916336" y="5342471"/>
            <a:ext cx="1215827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  <a:t>Agent</a:t>
            </a:r>
            <a:endParaRPr b="1" i="0" sz="1400" u="none" cap="none" strike="noStrike">
              <a:solidFill>
                <a:srgbClr val="121C2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86" name="Google Shape;686;g35cd725ba4c_2_106"/>
          <p:cNvSpPr/>
          <p:nvPr/>
        </p:nvSpPr>
        <p:spPr>
          <a:xfrm>
            <a:off x="1208314" y="4474030"/>
            <a:ext cx="2547257" cy="2169835"/>
          </a:xfrm>
          <a:prstGeom prst="roundRect">
            <a:avLst>
              <a:gd fmla="val 10417" name="adj"/>
            </a:avLst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687" name="Google Shape;687;g35cd725ba4c_2_106"/>
          <p:cNvCxnSpPr>
            <a:endCxn id="679" idx="0"/>
          </p:cNvCxnSpPr>
          <p:nvPr/>
        </p:nvCxnSpPr>
        <p:spPr>
          <a:xfrm flipH="1">
            <a:off x="5834772" y="3466782"/>
            <a:ext cx="3311100" cy="19020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lg" w="lg" type="triangle"/>
            <a:tailEnd len="sm" w="sm" type="none"/>
          </a:ln>
        </p:spPr>
      </p:cxnSp>
      <p:cxnSp>
        <p:nvCxnSpPr>
          <p:cNvPr id="688" name="Google Shape;688;g35cd725ba4c_2_106"/>
          <p:cNvCxnSpPr>
            <a:endCxn id="679" idx="0"/>
          </p:cNvCxnSpPr>
          <p:nvPr/>
        </p:nvCxnSpPr>
        <p:spPr>
          <a:xfrm flipH="1">
            <a:off x="5834772" y="4817682"/>
            <a:ext cx="3311100" cy="5511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lg" w="lg" type="triangle"/>
            <a:tailEnd len="sm" w="sm" type="none"/>
          </a:ln>
        </p:spPr>
      </p:cxnSp>
      <p:grpSp>
        <p:nvGrpSpPr>
          <p:cNvPr id="689" name="Google Shape;689;g35cd725ba4c_2_106"/>
          <p:cNvGrpSpPr/>
          <p:nvPr/>
        </p:nvGrpSpPr>
        <p:grpSpPr>
          <a:xfrm>
            <a:off x="8810481" y="1147626"/>
            <a:ext cx="2724265" cy="4180457"/>
            <a:chOff x="8435609" y="1100880"/>
            <a:chExt cx="3352969" cy="4989162"/>
          </a:xfrm>
        </p:grpSpPr>
        <p:grpSp>
          <p:nvGrpSpPr>
            <p:cNvPr id="690" name="Google Shape;690;g35cd725ba4c_2_106"/>
            <p:cNvGrpSpPr/>
            <p:nvPr/>
          </p:nvGrpSpPr>
          <p:grpSpPr>
            <a:xfrm>
              <a:off x="8468265" y="1100880"/>
              <a:ext cx="2885536" cy="1406371"/>
              <a:chOff x="8468265" y="1100880"/>
              <a:chExt cx="2885536" cy="1406371"/>
            </a:xfrm>
          </p:grpSpPr>
          <p:grpSp>
            <p:nvGrpSpPr>
              <p:cNvPr id="691" name="Google Shape;691;g35cd725ba4c_2_106"/>
              <p:cNvGrpSpPr/>
              <p:nvPr/>
            </p:nvGrpSpPr>
            <p:grpSpPr>
              <a:xfrm>
                <a:off x="8835942" y="1317172"/>
                <a:ext cx="1360093" cy="1190079"/>
                <a:chOff x="8835942" y="1317172"/>
                <a:chExt cx="1360093" cy="1190079"/>
              </a:xfrm>
            </p:grpSpPr>
            <p:pic>
              <p:nvPicPr>
                <p:cNvPr id="692" name="Google Shape;692;g35cd725ba4c_2_10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8835942" y="1317172"/>
                  <a:ext cx="1251236" cy="11900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93" name="Google Shape;693;g35cd725ba4c_2_106"/>
                <p:cNvSpPr txBox="1"/>
                <p:nvPr/>
              </p:nvSpPr>
              <p:spPr>
                <a:xfrm>
                  <a:off x="8980208" y="1635060"/>
                  <a:ext cx="1215827" cy="3077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Agent</a:t>
                  </a:r>
                  <a:endParaRPr b="1" i="0" sz="1400" u="none" cap="none" strike="noStrik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grpSp>
            <p:nvGrpSpPr>
              <p:cNvPr id="694" name="Google Shape;694;g35cd725ba4c_2_106"/>
              <p:cNvGrpSpPr/>
              <p:nvPr/>
            </p:nvGrpSpPr>
            <p:grpSpPr>
              <a:xfrm>
                <a:off x="10149267" y="1396676"/>
                <a:ext cx="1022704" cy="883572"/>
                <a:chOff x="6627989" y="1689907"/>
                <a:chExt cx="1548676" cy="1440000"/>
              </a:xfrm>
            </p:grpSpPr>
            <p:pic>
              <p:nvPicPr>
                <p:cNvPr id="695" name="Google Shape;695;g35cd725ba4c_2_106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6682327" y="1689907"/>
                  <a:ext cx="1440000" cy="144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96" name="Google Shape;696;g35cd725ba4c_2_106"/>
                <p:cNvSpPr txBox="1"/>
                <p:nvPr/>
              </p:nvSpPr>
              <p:spPr>
                <a:xfrm>
                  <a:off x="6627989" y="2099593"/>
                  <a:ext cx="1548676" cy="10175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State store</a:t>
                  </a:r>
                  <a:endParaRPr b="1" i="0" sz="1400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sp>
            <p:nvSpPr>
              <p:cNvPr id="697" name="Google Shape;697;g35cd725ba4c_2_106"/>
              <p:cNvSpPr/>
              <p:nvPr/>
            </p:nvSpPr>
            <p:spPr>
              <a:xfrm>
                <a:off x="8468265" y="1100880"/>
                <a:ext cx="2885536" cy="1406371"/>
              </a:xfrm>
              <a:prstGeom prst="roundRect">
                <a:avLst>
                  <a:gd fmla="val 10417" name="adj"/>
                </a:avLst>
              </a:prstGeom>
              <a:noFill/>
              <a:ln cap="flat" cmpd="sng" w="19050">
                <a:solidFill>
                  <a:schemeClr val="accent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pic>
          <p:nvPicPr>
            <p:cNvPr descr="Gandalf emoji | AI Emoji Generator" id="698" name="Google Shape;698;g35cd725ba4c_2_10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076036" y="1948577"/>
              <a:ext cx="712542" cy="71254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99" name="Google Shape;699;g35cd725ba4c_2_106"/>
            <p:cNvGrpSpPr/>
            <p:nvPr/>
          </p:nvGrpSpPr>
          <p:grpSpPr>
            <a:xfrm>
              <a:off x="8436431" y="2765212"/>
              <a:ext cx="2885536" cy="1406371"/>
              <a:chOff x="8468265" y="1100880"/>
              <a:chExt cx="2885536" cy="1406371"/>
            </a:xfrm>
          </p:grpSpPr>
          <p:grpSp>
            <p:nvGrpSpPr>
              <p:cNvPr id="700" name="Google Shape;700;g35cd725ba4c_2_106"/>
              <p:cNvGrpSpPr/>
              <p:nvPr/>
            </p:nvGrpSpPr>
            <p:grpSpPr>
              <a:xfrm>
                <a:off x="8835942" y="1317172"/>
                <a:ext cx="1360093" cy="1190079"/>
                <a:chOff x="8835942" y="1317172"/>
                <a:chExt cx="1360093" cy="1190079"/>
              </a:xfrm>
            </p:grpSpPr>
            <p:pic>
              <p:nvPicPr>
                <p:cNvPr id="701" name="Google Shape;701;g35cd725ba4c_2_10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8835942" y="1317172"/>
                  <a:ext cx="1251236" cy="11900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02" name="Google Shape;702;g35cd725ba4c_2_106"/>
                <p:cNvSpPr txBox="1"/>
                <p:nvPr/>
              </p:nvSpPr>
              <p:spPr>
                <a:xfrm>
                  <a:off x="8980208" y="1635060"/>
                  <a:ext cx="1215827" cy="3077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Agent</a:t>
                  </a:r>
                  <a:endParaRPr b="1" i="0" sz="1400" u="none" cap="none" strike="noStrik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grpSp>
            <p:nvGrpSpPr>
              <p:cNvPr id="703" name="Google Shape;703;g35cd725ba4c_2_106"/>
              <p:cNvGrpSpPr/>
              <p:nvPr/>
            </p:nvGrpSpPr>
            <p:grpSpPr>
              <a:xfrm>
                <a:off x="10185149" y="1396676"/>
                <a:ext cx="950937" cy="883572"/>
                <a:chOff x="6682327" y="1689907"/>
                <a:chExt cx="1440000" cy="1440000"/>
              </a:xfrm>
            </p:grpSpPr>
            <p:pic>
              <p:nvPicPr>
                <p:cNvPr id="704" name="Google Shape;704;g35cd725ba4c_2_106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6682327" y="1689907"/>
                  <a:ext cx="1440000" cy="144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05" name="Google Shape;705;g35cd725ba4c_2_106"/>
                <p:cNvSpPr txBox="1"/>
                <p:nvPr/>
              </p:nvSpPr>
              <p:spPr>
                <a:xfrm>
                  <a:off x="6720763" y="2139506"/>
                  <a:ext cx="1360635" cy="3077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State store</a:t>
                  </a:r>
                  <a:endParaRPr b="1" i="0" sz="1400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sp>
            <p:nvSpPr>
              <p:cNvPr id="706" name="Google Shape;706;g35cd725ba4c_2_106"/>
              <p:cNvSpPr/>
              <p:nvPr/>
            </p:nvSpPr>
            <p:spPr>
              <a:xfrm>
                <a:off x="8468265" y="1100880"/>
                <a:ext cx="2885536" cy="1406371"/>
              </a:xfrm>
              <a:prstGeom prst="roundRect">
                <a:avLst>
                  <a:gd fmla="val 10417" name="adj"/>
                </a:avLst>
              </a:prstGeom>
              <a:noFill/>
              <a:ln cap="flat" cmpd="sng" w="19050">
                <a:solidFill>
                  <a:schemeClr val="accent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707" name="Google Shape;707;g35cd725ba4c_2_106"/>
            <p:cNvGrpSpPr/>
            <p:nvPr/>
          </p:nvGrpSpPr>
          <p:grpSpPr>
            <a:xfrm>
              <a:off x="8435609" y="4387875"/>
              <a:ext cx="2885536" cy="1406371"/>
              <a:chOff x="8468265" y="1100880"/>
              <a:chExt cx="2885536" cy="1406371"/>
            </a:xfrm>
          </p:grpSpPr>
          <p:grpSp>
            <p:nvGrpSpPr>
              <p:cNvPr id="708" name="Google Shape;708;g35cd725ba4c_2_106"/>
              <p:cNvGrpSpPr/>
              <p:nvPr/>
            </p:nvGrpSpPr>
            <p:grpSpPr>
              <a:xfrm>
                <a:off x="8835942" y="1317172"/>
                <a:ext cx="1360093" cy="1190079"/>
                <a:chOff x="8835942" y="1317172"/>
                <a:chExt cx="1360093" cy="1190079"/>
              </a:xfrm>
            </p:grpSpPr>
            <p:pic>
              <p:nvPicPr>
                <p:cNvPr id="709" name="Google Shape;709;g35cd725ba4c_2_10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8835942" y="1317172"/>
                  <a:ext cx="1251236" cy="11900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10" name="Google Shape;710;g35cd725ba4c_2_106"/>
                <p:cNvSpPr txBox="1"/>
                <p:nvPr/>
              </p:nvSpPr>
              <p:spPr>
                <a:xfrm>
                  <a:off x="8980208" y="1635060"/>
                  <a:ext cx="1215827" cy="3077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Agent</a:t>
                  </a:r>
                  <a:endParaRPr b="1" i="0" sz="1400" u="none" cap="none" strike="noStrik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grpSp>
            <p:nvGrpSpPr>
              <p:cNvPr id="711" name="Google Shape;711;g35cd725ba4c_2_106"/>
              <p:cNvGrpSpPr/>
              <p:nvPr/>
            </p:nvGrpSpPr>
            <p:grpSpPr>
              <a:xfrm>
                <a:off x="10185149" y="1396676"/>
                <a:ext cx="950937" cy="883572"/>
                <a:chOff x="6682327" y="1689907"/>
                <a:chExt cx="1440000" cy="1440000"/>
              </a:xfrm>
            </p:grpSpPr>
            <p:pic>
              <p:nvPicPr>
                <p:cNvPr id="712" name="Google Shape;712;g35cd725ba4c_2_106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6682327" y="1689907"/>
                  <a:ext cx="1440000" cy="144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13" name="Google Shape;713;g35cd725ba4c_2_106"/>
                <p:cNvSpPr txBox="1"/>
                <p:nvPr/>
              </p:nvSpPr>
              <p:spPr>
                <a:xfrm>
                  <a:off x="6722008" y="2167209"/>
                  <a:ext cx="1360635" cy="3077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State store</a:t>
                  </a:r>
                  <a:endParaRPr b="1" i="0" sz="1400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sp>
            <p:nvSpPr>
              <p:cNvPr id="714" name="Google Shape;714;g35cd725ba4c_2_106"/>
              <p:cNvSpPr/>
              <p:nvPr/>
            </p:nvSpPr>
            <p:spPr>
              <a:xfrm>
                <a:off x="8468265" y="1100880"/>
                <a:ext cx="2885536" cy="1406371"/>
              </a:xfrm>
              <a:prstGeom prst="roundRect">
                <a:avLst>
                  <a:gd fmla="val 10417" name="adj"/>
                </a:avLst>
              </a:prstGeom>
              <a:noFill/>
              <a:ln cap="flat" cmpd="sng" w="19050">
                <a:solidFill>
                  <a:schemeClr val="accent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pic>
          <p:nvPicPr>
            <p:cNvPr descr="Legolas elf emoji | AI Emoji Generator" id="715" name="Google Shape;715;g35cd725ba4c_2_10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11050470" y="3594841"/>
              <a:ext cx="623808" cy="6238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bbit emoji | AI Emoji Generator" id="716" name="Google Shape;716;g35cd725ba4c_2_10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1013860" y="5409206"/>
              <a:ext cx="680836" cy="6808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7" name="Google Shape;717;g35cd725ba4c_2_106"/>
          <p:cNvSpPr/>
          <p:nvPr/>
        </p:nvSpPr>
        <p:spPr>
          <a:xfrm>
            <a:off x="1332824" y="4275185"/>
            <a:ext cx="1561878" cy="343603"/>
          </a:xfrm>
          <a:prstGeom prst="roundRect">
            <a:avLst>
              <a:gd fmla="val 30559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18" name="Google Shape;718;g35cd725ba4c_2_106"/>
          <p:cNvSpPr txBox="1"/>
          <p:nvPr/>
        </p:nvSpPr>
        <p:spPr>
          <a:xfrm>
            <a:off x="1496174" y="4293118"/>
            <a:ext cx="1341718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  <a:t>Orchestrator</a:t>
            </a:r>
            <a:endParaRPr b="0" i="0" sz="1400" u="none" cap="none" strike="noStrike">
              <a:solidFill>
                <a:srgbClr val="121C2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719" name="Google Shape;719;g35cd725ba4c_2_10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88293" y="1469871"/>
            <a:ext cx="639629" cy="64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g35cd725ba4c_2_10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78386" y="2763529"/>
            <a:ext cx="639629" cy="64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g35cd725ba4c_2_10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88292" y="4183714"/>
            <a:ext cx="639629" cy="64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Google Shape;722;g35cd725ba4c_2_10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211405" y="5086061"/>
            <a:ext cx="639629" cy="64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" name="Google Shape;723;g35cd725ba4c_2_10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43115" y="1680913"/>
            <a:ext cx="731520" cy="731520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g35cd725ba4c_2_106"/>
          <p:cNvSpPr txBox="1"/>
          <p:nvPr/>
        </p:nvSpPr>
        <p:spPr>
          <a:xfrm>
            <a:off x="1032126" y="2336233"/>
            <a:ext cx="115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User</a:t>
            </a:r>
            <a:endParaRPr b="0" i="0" sz="1400" u="none" cap="none" strike="noStrike">
              <a:solidFill>
                <a:schemeClr val="dk1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725" name="Google Shape;725;g35cd725ba4c_2_106"/>
          <p:cNvSpPr txBox="1"/>
          <p:nvPr/>
        </p:nvSpPr>
        <p:spPr>
          <a:xfrm>
            <a:off x="2019386" y="1952382"/>
            <a:ext cx="2799733" cy="451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6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How to get to Mordor? </a:t>
            </a:r>
            <a:br>
              <a:rPr b="0" i="0" lang="en-US" sz="14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We all need to help!</a:t>
            </a:r>
            <a:endParaRPr b="0" i="0" sz="14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g35cd725ba4c_2_106"/>
          <p:cNvSpPr/>
          <p:nvPr/>
        </p:nvSpPr>
        <p:spPr>
          <a:xfrm>
            <a:off x="1176480" y="1482317"/>
            <a:ext cx="3391669" cy="1296278"/>
          </a:xfrm>
          <a:prstGeom prst="roundRect">
            <a:avLst>
              <a:gd fmla="val 10417" name="adj"/>
            </a:avLst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727" name="Google Shape;727;g35cd725ba4c_2_106"/>
          <p:cNvCxnSpPr>
            <a:endCxn id="726" idx="3"/>
          </p:cNvCxnSpPr>
          <p:nvPr/>
        </p:nvCxnSpPr>
        <p:spPr>
          <a:xfrm flipH="1" rot="5400000">
            <a:off x="3448549" y="3250056"/>
            <a:ext cx="3197700" cy="9585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lg" w="lg" type="triangle"/>
            <a:tailEnd len="sm" w="sm" type="none"/>
          </a:ln>
        </p:spPr>
      </p:cxnSp>
      <p:cxnSp>
        <p:nvCxnSpPr>
          <p:cNvPr id="728" name="Google Shape;728;g35cd725ba4c_2_106"/>
          <p:cNvCxnSpPr>
            <a:endCxn id="679" idx="0"/>
          </p:cNvCxnSpPr>
          <p:nvPr/>
        </p:nvCxnSpPr>
        <p:spPr>
          <a:xfrm flipH="1">
            <a:off x="5834772" y="2073882"/>
            <a:ext cx="3366000" cy="32949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lg" w="lg" type="triangle"/>
            <a:tailEnd len="sm" w="sm" type="none"/>
          </a:ln>
        </p:spPr>
      </p:cxnSp>
      <p:sp>
        <p:nvSpPr>
          <p:cNvPr id="729" name="Google Shape;729;g35cd725ba4c_2_106"/>
          <p:cNvSpPr/>
          <p:nvPr/>
        </p:nvSpPr>
        <p:spPr>
          <a:xfrm flipH="1" rot="10800000">
            <a:off x="2994585" y="3062015"/>
            <a:ext cx="1888703" cy="689082"/>
          </a:xfrm>
          <a:prstGeom prst="wedgeRoundRectCallout">
            <a:avLst>
              <a:gd fmla="val -53028" name="adj1"/>
              <a:gd fmla="val -138387" name="adj2"/>
              <a:gd fmla="val 16667" name="adj3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30" name="Google Shape;730;g35cd725ba4c_2_106"/>
          <p:cNvSpPr txBox="1"/>
          <p:nvPr/>
        </p:nvSpPr>
        <p:spPr>
          <a:xfrm>
            <a:off x="2668752" y="3042216"/>
            <a:ext cx="2540367" cy="738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  <a:t>LLM</a:t>
            </a:r>
            <a:b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  <a:t>Random</a:t>
            </a:r>
            <a:b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  <a:t>Round Robin</a:t>
            </a:r>
            <a:endParaRPr b="0" i="0" sz="1400" u="none" cap="none" strike="noStrike">
              <a:solidFill>
                <a:srgbClr val="121C2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31" name="Google Shape;731;g35cd725ba4c_2_106"/>
          <p:cNvSpPr/>
          <p:nvPr/>
        </p:nvSpPr>
        <p:spPr>
          <a:xfrm>
            <a:off x="8891368" y="5550014"/>
            <a:ext cx="2497419" cy="1192718"/>
          </a:xfrm>
          <a:prstGeom prst="roundRect">
            <a:avLst>
              <a:gd fmla="val 10417" name="adj"/>
            </a:avLst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32" name="Google Shape;732;g35cd725ba4c_2_106"/>
          <p:cNvSpPr txBox="1"/>
          <p:nvPr/>
        </p:nvSpPr>
        <p:spPr>
          <a:xfrm>
            <a:off x="9120429" y="5651945"/>
            <a:ext cx="20345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Task: Add more agents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g35cd725ba4c_2_106"/>
          <p:cNvSpPr txBox="1"/>
          <p:nvPr/>
        </p:nvSpPr>
        <p:spPr>
          <a:xfrm>
            <a:off x="9672945" y="5041729"/>
            <a:ext cx="5116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🦅 Eagle Emoji: Meaning &amp; Usage" id="734" name="Google Shape;734;g35cd725ba4c_2_10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059438" y="5943401"/>
            <a:ext cx="755188" cy="7551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rd of the rings emoji | AI Emoji Generator" id="735" name="Google Shape;735;g35cd725ba4c_2_10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782015" y="5932478"/>
            <a:ext cx="711388" cy="711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rd of the rings emoji | AI Emoji Generator" id="736" name="Google Shape;736;g35cd725ba4c_2_10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493403" y="5936014"/>
            <a:ext cx="682954" cy="682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30"/>
          <p:cNvSpPr txBox="1"/>
          <p:nvPr>
            <p:ph type="title"/>
          </p:nvPr>
        </p:nvSpPr>
        <p:spPr>
          <a:xfrm>
            <a:off x="196754" y="214127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Our Stack</a:t>
            </a:r>
            <a:endParaRPr/>
          </a:p>
        </p:txBody>
      </p:sp>
      <p:sp>
        <p:nvSpPr>
          <p:cNvPr id="742" name="Google Shape;742;p130"/>
          <p:cNvSpPr txBox="1"/>
          <p:nvPr/>
        </p:nvSpPr>
        <p:spPr>
          <a:xfrm>
            <a:off x="2597907" y="2918994"/>
            <a:ext cx="5875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Dapr - Wikipedia" id="743" name="Google Shape;743;p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3409" y="2540743"/>
            <a:ext cx="1163777" cy="8572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ugging Face Tutorial for Beginners [Quick Start]" id="744" name="Google Shape;744;p1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7660" y="2505818"/>
            <a:ext cx="881439" cy="881439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130"/>
          <p:cNvSpPr txBox="1"/>
          <p:nvPr/>
        </p:nvSpPr>
        <p:spPr>
          <a:xfrm>
            <a:off x="1497939" y="3398029"/>
            <a:ext cx="5257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Dapr Agents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pace Grotesk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Framework to build AI Agent Systems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130"/>
          <p:cNvSpPr txBox="1"/>
          <p:nvPr/>
        </p:nvSpPr>
        <p:spPr>
          <a:xfrm>
            <a:off x="7055607" y="3398029"/>
            <a:ext cx="5875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HuggingFace API</a:t>
            </a:r>
            <a:endParaRPr b="0" i="0" sz="20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pace Grotesk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API access to various LLMs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5cd725ba4c_2_35"/>
          <p:cNvSpPr txBox="1"/>
          <p:nvPr>
            <p:ph type="title"/>
          </p:nvPr>
        </p:nvSpPr>
        <p:spPr>
          <a:xfrm>
            <a:off x="196754" y="214127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Collaborative Multi-Agent Workflow</a:t>
            </a:r>
            <a:endParaRPr/>
          </a:p>
        </p:txBody>
      </p:sp>
      <p:sp>
        <p:nvSpPr>
          <p:cNvPr id="752" name="Google Shape;752;g35cd725ba4c_2_35"/>
          <p:cNvSpPr txBox="1"/>
          <p:nvPr/>
        </p:nvSpPr>
        <p:spPr>
          <a:xfrm>
            <a:off x="681730" y="1398840"/>
            <a:ext cx="51780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Local setup</a:t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8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pace Grotesk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Clone </a:t>
            </a:r>
            <a:r>
              <a:rPr i="0" lang="en-US" sz="2000" u="sng" cap="none" strike="noStrike">
                <a:solidFill>
                  <a:schemeClr val="hlink"/>
                </a:solidFill>
                <a:latin typeface="Space Grotesk"/>
                <a:ea typeface="Space Grotesk"/>
                <a:cs typeface="Space Grotesk"/>
                <a:sym typeface="Space Grotesk"/>
                <a:hlinkClick r:id="rId3"/>
              </a:rPr>
              <a:t>this git repo </a:t>
            </a:r>
            <a:endParaRPr i="0" sz="20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8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pace Grotesk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Follow the instructions in the README.</a:t>
            </a:r>
            <a:endParaRPr i="0" sz="20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8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pace Grotesk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You are ready to start!</a:t>
            </a:r>
            <a:endParaRPr i="0" sz="20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53" name="Google Shape;753;g35cd725ba4c_2_35"/>
          <p:cNvSpPr txBox="1"/>
          <p:nvPr/>
        </p:nvSpPr>
        <p:spPr>
          <a:xfrm>
            <a:off x="3057525" y="3275112"/>
            <a:ext cx="61150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4" name="Google Shape;754;g35cd725ba4c_2_35"/>
          <p:cNvGrpSpPr/>
          <p:nvPr/>
        </p:nvGrpSpPr>
        <p:grpSpPr>
          <a:xfrm>
            <a:off x="7796225" y="5031060"/>
            <a:ext cx="4269400" cy="1085850"/>
            <a:chOff x="7796225" y="5031060"/>
            <a:chExt cx="4269400" cy="1085850"/>
          </a:xfrm>
        </p:grpSpPr>
        <p:sp>
          <p:nvSpPr>
            <p:cNvPr id="755" name="Google Shape;755;g35cd725ba4c_2_35"/>
            <p:cNvSpPr txBox="1"/>
            <p:nvPr/>
          </p:nvSpPr>
          <p:spPr>
            <a:xfrm>
              <a:off x="8265825" y="5243663"/>
              <a:ext cx="3799800" cy="7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Privatebin password: </a:t>
              </a:r>
              <a:br>
                <a:rPr b="0" i="0" lang="en-US" sz="170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</a:br>
              <a:r>
                <a:rPr lang="en-US" sz="1700">
                  <a:latin typeface="Space Grotesk"/>
                  <a:ea typeface="Space Grotesk"/>
                  <a:cs typeface="Space Grotesk"/>
                  <a:sym typeface="Space Grotesk"/>
                </a:rPr>
                <a:t>pydata_ams2025_</a:t>
              </a:r>
              <a:r>
                <a:rPr lang="en-US" sz="1700">
                  <a:latin typeface="Space Grotesk"/>
                  <a:ea typeface="Space Grotesk"/>
                  <a:cs typeface="Space Grotesk"/>
                  <a:sym typeface="Space Grotesk"/>
                </a:rPr>
                <a:t>dapr</a:t>
              </a:r>
              <a:endParaRPr b="0" i="0" sz="17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pic>
          <p:nvPicPr>
            <p:cNvPr id="756" name="Google Shape;756;g35cd725ba4c_2_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796225" y="5031060"/>
              <a:ext cx="1085850" cy="1085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7" name="Google Shape;757;g35cd725ba4c_2_35"/>
          <p:cNvSpPr txBox="1"/>
          <p:nvPr/>
        </p:nvSpPr>
        <p:spPr>
          <a:xfrm>
            <a:off x="4065191" y="4511204"/>
            <a:ext cx="150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Github repo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g35cd725ba4c_2_35"/>
          <p:cNvSpPr txBox="1"/>
          <p:nvPr/>
        </p:nvSpPr>
        <p:spPr>
          <a:xfrm>
            <a:off x="6228830" y="4511204"/>
            <a:ext cx="150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Slides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9" name="Google Shape;759;g35cd725ba4c_2_35" title="slides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4425" y="5014775"/>
            <a:ext cx="1330250" cy="130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g35cd725ba4c_2_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9178" y="4942400"/>
            <a:ext cx="1330249" cy="1355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d9e00cd4f_0_0"/>
          <p:cNvSpPr txBox="1"/>
          <p:nvPr>
            <p:ph type="title"/>
          </p:nvPr>
        </p:nvSpPr>
        <p:spPr>
          <a:xfrm>
            <a:off x="185950" y="3600000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Agentic AI</a:t>
            </a:r>
            <a:endParaRPr/>
          </a:p>
        </p:txBody>
      </p:sp>
      <p:pic>
        <p:nvPicPr>
          <p:cNvPr id="121" name="Google Shape;121;g35d9e00cd4f_0_0" title="dapr-agent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650" y="1796625"/>
            <a:ext cx="1522600" cy="15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72"/>
          <p:cNvSpPr txBox="1"/>
          <p:nvPr>
            <p:ph type="title"/>
          </p:nvPr>
        </p:nvSpPr>
        <p:spPr>
          <a:xfrm>
            <a:off x="196754" y="215001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Dapr Resources</a:t>
            </a:r>
            <a:endParaRPr/>
          </a:p>
        </p:txBody>
      </p:sp>
      <p:pic>
        <p:nvPicPr>
          <p:cNvPr descr="A qr code with a white background&#10;&#10;Description automatically generated" id="766" name="Google Shape;766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5139" y="1294799"/>
            <a:ext cx="4462510" cy="4462510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72">
            <a:hlinkClick r:id="rId4"/>
          </p:cNvPr>
          <p:cNvSpPr txBox="1"/>
          <p:nvPr/>
        </p:nvSpPr>
        <p:spPr>
          <a:xfrm>
            <a:off x="8354770" y="5464921"/>
            <a:ext cx="15632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dapr.io</a:t>
            </a:r>
            <a:endParaRPr b="0" i="0" sz="32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768" name="Google Shape;768;p72"/>
          <p:cNvGrpSpPr/>
          <p:nvPr/>
        </p:nvGrpSpPr>
        <p:grpSpPr>
          <a:xfrm>
            <a:off x="716686" y="1459041"/>
            <a:ext cx="5869534" cy="4842621"/>
            <a:chOff x="782726" y="1606361"/>
            <a:chExt cx="5869534" cy="4842621"/>
          </a:xfrm>
        </p:grpSpPr>
        <p:pic>
          <p:nvPicPr>
            <p:cNvPr id="769" name="Google Shape;769;p7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88351" y="4306129"/>
              <a:ext cx="540000" cy="4081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0" name="Google Shape;770;p7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82726" y="3358398"/>
              <a:ext cx="551250" cy="5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1" name="Google Shape;771;p7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24351" y="5122049"/>
              <a:ext cx="468000" cy="422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2" name="Google Shape;772;p7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88351" y="2577810"/>
              <a:ext cx="540000" cy="3728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3" name="Google Shape;773;p7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88351" y="1630079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4" name="Google Shape;774;p72">
              <a:hlinkClick r:id="rId10"/>
            </p:cNvPr>
            <p:cNvSpPr txBox="1"/>
            <p:nvPr/>
          </p:nvSpPr>
          <p:spPr>
            <a:xfrm>
              <a:off x="1911860" y="1606361"/>
              <a:ext cx="1563248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dapr.io</a:t>
              </a:r>
              <a:endParaRPr b="0" i="0" sz="32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775" name="Google Shape;775;p72">
              <a:hlinkClick r:id="rId11"/>
            </p:cNvPr>
            <p:cNvSpPr txBox="1"/>
            <p:nvPr/>
          </p:nvSpPr>
          <p:spPr>
            <a:xfrm>
              <a:off x="1911860" y="2471850"/>
              <a:ext cx="4160113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bit.ly/dapr-youtube</a:t>
              </a:r>
              <a:endParaRPr b="0" i="0" sz="32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776" name="Google Shape;776;p72">
              <a:hlinkClick r:id="rId12"/>
            </p:cNvPr>
            <p:cNvSpPr txBox="1"/>
            <p:nvPr/>
          </p:nvSpPr>
          <p:spPr>
            <a:xfrm>
              <a:off x="1911860" y="3336010"/>
              <a:ext cx="47404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bit.ly/dapr-quickstarts</a:t>
              </a:r>
              <a:endParaRPr b="0" i="0" sz="32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777" name="Google Shape;777;p72">
              <a:hlinkClick r:id="rId13"/>
            </p:cNvPr>
            <p:cNvSpPr txBox="1"/>
            <p:nvPr/>
          </p:nvSpPr>
          <p:spPr>
            <a:xfrm>
              <a:off x="1911860" y="4217835"/>
              <a:ext cx="3954929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bit.ly/dapr-discord</a:t>
              </a:r>
              <a:endParaRPr b="0" i="0" sz="32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778" name="Google Shape;778;p72">
              <a:hlinkClick r:id="rId14"/>
            </p:cNvPr>
            <p:cNvSpPr txBox="1"/>
            <p:nvPr/>
          </p:nvSpPr>
          <p:spPr>
            <a:xfrm>
              <a:off x="1911860" y="5041041"/>
              <a:ext cx="225574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@daprdev</a:t>
              </a:r>
              <a:endParaRPr b="0" i="0" sz="32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779" name="Google Shape;779;p72">
              <a:hlinkClick r:id="rId15"/>
            </p:cNvPr>
            <p:cNvSpPr txBox="1"/>
            <p:nvPr/>
          </p:nvSpPr>
          <p:spPr>
            <a:xfrm>
              <a:off x="1911860" y="5864247"/>
              <a:ext cx="4697220" cy="5847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@daprdev.bsky.social</a:t>
              </a:r>
              <a:endParaRPr b="0" i="0" sz="32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pic>
          <p:nvPicPr>
            <p:cNvPr id="780" name="Google Shape;780;p72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824351" y="5922614"/>
              <a:ext cx="529811" cy="468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380ed799f18_2_0"/>
          <p:cNvSpPr txBox="1"/>
          <p:nvPr>
            <p:ph type="title"/>
          </p:nvPr>
        </p:nvSpPr>
        <p:spPr>
          <a:xfrm>
            <a:off x="196754" y="215001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Dapr University</a:t>
            </a:r>
            <a:endParaRPr/>
          </a:p>
        </p:txBody>
      </p:sp>
      <p:sp>
        <p:nvSpPr>
          <p:cNvPr id="786" name="Google Shape;786;g380ed799f18_2_0">
            <a:hlinkClick r:id="rId3"/>
          </p:cNvPr>
          <p:cNvSpPr txBox="1"/>
          <p:nvPr/>
        </p:nvSpPr>
        <p:spPr>
          <a:xfrm>
            <a:off x="3236024" y="5504050"/>
            <a:ext cx="5406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latin typeface="Space Grotesk"/>
                <a:ea typeface="Space Grotesk"/>
                <a:cs typeface="Space Grotesk"/>
                <a:sym typeface="Space Grotesk"/>
              </a:rPr>
              <a:t>diagrid.io/dapr-university</a:t>
            </a:r>
            <a:endParaRPr b="0" i="0" sz="32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787" name="Google Shape;787;g380ed799f18_2_0" title="dapr-university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1925" y="1444401"/>
            <a:ext cx="4065660" cy="405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qr code with a white background&#10;&#10;Description automatically generated" id="792" name="Google Shape;792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0720" y="1296609"/>
            <a:ext cx="4464000" cy="44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73"/>
          <p:cNvSpPr txBox="1"/>
          <p:nvPr>
            <p:ph type="title"/>
          </p:nvPr>
        </p:nvSpPr>
        <p:spPr>
          <a:xfrm>
            <a:off x="196754" y="215001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Claim the Dapr Community Supporter badge!</a:t>
            </a:r>
            <a:endParaRPr/>
          </a:p>
        </p:txBody>
      </p:sp>
      <p:sp>
        <p:nvSpPr>
          <p:cNvPr id="794" name="Google Shape;794;p73">
            <a:hlinkClick r:id="rId4"/>
          </p:cNvPr>
          <p:cNvSpPr txBox="1"/>
          <p:nvPr/>
        </p:nvSpPr>
        <p:spPr>
          <a:xfrm>
            <a:off x="6583830" y="5659216"/>
            <a:ext cx="50977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bit.ly/dapr-supporter</a:t>
            </a:r>
            <a:endParaRPr b="0" i="0" sz="14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A hexagon with a cartoon face and text&#10;&#10;Description automatically generated" id="795" name="Google Shape;795;p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8000" y="1438277"/>
            <a:ext cx="4319999" cy="431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7a4c1e476d_0_98"/>
          <p:cNvSpPr txBox="1"/>
          <p:nvPr>
            <p:ph type="title"/>
          </p:nvPr>
        </p:nvSpPr>
        <p:spPr>
          <a:xfrm>
            <a:off x="454754" y="664152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What are Agentic Systems?</a:t>
            </a:r>
            <a:endParaRPr/>
          </a:p>
        </p:txBody>
      </p:sp>
      <p:sp>
        <p:nvSpPr>
          <p:cNvPr id="127" name="Google Shape;127;g37a4c1e476d_0_98"/>
          <p:cNvSpPr txBox="1"/>
          <p:nvPr/>
        </p:nvSpPr>
        <p:spPr>
          <a:xfrm>
            <a:off x="454750" y="1691900"/>
            <a:ext cx="108741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Agentic systems are systems where Large </a:t>
            </a:r>
            <a:r>
              <a:rPr lang="en-US" sz="3600">
                <a:solidFill>
                  <a:schemeClr val="accent2"/>
                </a:solidFill>
                <a:latin typeface="Space Grotesk"/>
                <a:ea typeface="Space Grotesk"/>
                <a:cs typeface="Space Grotesk"/>
                <a:sym typeface="Space Grotesk"/>
              </a:rPr>
              <a:t>Language Models (LLMs)</a:t>
            </a:r>
            <a:r>
              <a:rPr lang="en-US" sz="3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, </a:t>
            </a:r>
            <a:r>
              <a:rPr lang="en-US" sz="3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with varying degrees of </a:t>
            </a:r>
            <a:r>
              <a:rPr lang="en-US" sz="3600">
                <a:solidFill>
                  <a:schemeClr val="accent2"/>
                </a:solidFill>
                <a:latin typeface="Space Grotesk"/>
                <a:ea typeface="Space Grotesk"/>
                <a:cs typeface="Space Grotesk"/>
                <a:sym typeface="Space Grotesk"/>
              </a:rPr>
              <a:t>autonomy</a:t>
            </a:r>
            <a:r>
              <a:rPr lang="en-US" sz="3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, maintain control over how they accomplish complex tasks.</a:t>
            </a:r>
            <a:endParaRPr sz="36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7a4c1e476d_0_108"/>
          <p:cNvSpPr txBox="1"/>
          <p:nvPr>
            <p:ph type="title"/>
          </p:nvPr>
        </p:nvSpPr>
        <p:spPr>
          <a:xfrm>
            <a:off x="454754" y="664152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Rule-Based Automation</a:t>
            </a:r>
            <a:endParaRPr/>
          </a:p>
        </p:txBody>
      </p:sp>
      <p:sp>
        <p:nvSpPr>
          <p:cNvPr id="133" name="Google Shape;133;g37a4c1e476d_0_108"/>
          <p:cNvSpPr txBox="1"/>
          <p:nvPr/>
        </p:nvSpPr>
        <p:spPr>
          <a:xfrm>
            <a:off x="5419432" y="2024783"/>
            <a:ext cx="58752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System that executes </a:t>
            </a:r>
            <a:r>
              <a:rPr b="1" lang="en-US" sz="2000">
                <a:solidFill>
                  <a:schemeClr val="accent2"/>
                </a:solidFill>
                <a:latin typeface="Space Grotesk"/>
                <a:ea typeface="Space Grotesk"/>
                <a:cs typeface="Space Grotesk"/>
                <a:sym typeface="Space Grotesk"/>
              </a:rPr>
              <a:t>predefined, rule-based</a:t>
            </a: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 tasks automatically</a:t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✅ Highly deterministic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❌ Cannot adapt to new scenarios automatically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g37a4c1e476d_0_108"/>
          <p:cNvGrpSpPr/>
          <p:nvPr/>
        </p:nvGrpSpPr>
        <p:grpSpPr>
          <a:xfrm>
            <a:off x="1350226" y="2630692"/>
            <a:ext cx="1828800" cy="2740400"/>
            <a:chOff x="1262176" y="2317617"/>
            <a:chExt cx="1828800" cy="2740400"/>
          </a:xfrm>
        </p:grpSpPr>
        <p:sp>
          <p:nvSpPr>
            <p:cNvPr id="135" name="Google Shape;135;g37a4c1e476d_0_108"/>
            <p:cNvSpPr/>
            <p:nvPr/>
          </p:nvSpPr>
          <p:spPr>
            <a:xfrm>
              <a:off x="1262176" y="2317617"/>
              <a:ext cx="1828800" cy="694200"/>
            </a:xfrm>
            <a:prstGeom prst="roundRect">
              <a:avLst>
                <a:gd fmla="val 16667" name="adj"/>
              </a:avLst>
            </a:prstGeom>
            <a:solidFill>
              <a:srgbClr val="F6B26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lang="en-US" sz="1500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Task A</a:t>
              </a:r>
              <a:endParaRPr b="1" i="0" sz="15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36" name="Google Shape;136;g37a4c1e476d_0_108"/>
            <p:cNvSpPr/>
            <p:nvPr/>
          </p:nvSpPr>
          <p:spPr>
            <a:xfrm>
              <a:off x="1262176" y="3379867"/>
              <a:ext cx="1828800" cy="694200"/>
            </a:xfrm>
            <a:prstGeom prst="roundRect">
              <a:avLst>
                <a:gd fmla="val 16667" name="adj"/>
              </a:avLst>
            </a:prstGeom>
            <a:solidFill>
              <a:srgbClr val="F6B26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lang="en-US" sz="1500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Task</a:t>
              </a:r>
              <a:r>
                <a:rPr b="1" lang="en-US" sz="1500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 B</a:t>
              </a:r>
              <a:endParaRPr b="1" i="0" sz="15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37" name="Google Shape;137;g37a4c1e476d_0_108"/>
            <p:cNvSpPr/>
            <p:nvPr/>
          </p:nvSpPr>
          <p:spPr>
            <a:xfrm>
              <a:off x="1262176" y="4363817"/>
              <a:ext cx="1828800" cy="694200"/>
            </a:xfrm>
            <a:prstGeom prst="roundRect">
              <a:avLst>
                <a:gd fmla="val 16667" name="adj"/>
              </a:avLst>
            </a:prstGeom>
            <a:solidFill>
              <a:srgbClr val="F6B26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lang="en-US" sz="1500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Task</a:t>
              </a:r>
              <a:r>
                <a:rPr b="1" lang="en-US" sz="1500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 C</a:t>
              </a:r>
              <a:endParaRPr b="1" i="0" sz="15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cxnSp>
        <p:nvCxnSpPr>
          <p:cNvPr id="138" name="Google Shape;138;g37a4c1e476d_0_108"/>
          <p:cNvCxnSpPr/>
          <p:nvPr/>
        </p:nvCxnSpPr>
        <p:spPr>
          <a:xfrm>
            <a:off x="2258175" y="3365425"/>
            <a:ext cx="12900" cy="33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9" name="Google Shape;139;g37a4c1e476d_0_108"/>
          <p:cNvCxnSpPr/>
          <p:nvPr/>
        </p:nvCxnSpPr>
        <p:spPr>
          <a:xfrm>
            <a:off x="2258175" y="4378725"/>
            <a:ext cx="12900" cy="33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0" name="Google Shape;140;g37a4c1e476d_0_108"/>
          <p:cNvSpPr/>
          <p:nvPr/>
        </p:nvSpPr>
        <p:spPr>
          <a:xfrm>
            <a:off x="1306976" y="5709767"/>
            <a:ext cx="1828800" cy="694200"/>
          </a:xfrm>
          <a:prstGeom prst="roundRect">
            <a:avLst>
              <a:gd fmla="val 16667" name="adj"/>
            </a:avLst>
          </a:prstGeom>
          <a:solidFill>
            <a:srgbClr val="3EA9F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Output</a:t>
            </a:r>
            <a:endParaRPr b="1" i="0" sz="15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41" name="Google Shape;141;g37a4c1e476d_0_108"/>
          <p:cNvCxnSpPr/>
          <p:nvPr/>
        </p:nvCxnSpPr>
        <p:spPr>
          <a:xfrm>
            <a:off x="2271075" y="5371100"/>
            <a:ext cx="12900" cy="33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2" name="Google Shape;142;g37a4c1e476d_0_108"/>
          <p:cNvSpPr/>
          <p:nvPr/>
        </p:nvSpPr>
        <p:spPr>
          <a:xfrm>
            <a:off x="1350226" y="1588742"/>
            <a:ext cx="1828800" cy="6942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Start</a:t>
            </a:r>
            <a:endParaRPr b="1" i="0" sz="15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43" name="Google Shape;143;g37a4c1e476d_0_108"/>
          <p:cNvCxnSpPr/>
          <p:nvPr/>
        </p:nvCxnSpPr>
        <p:spPr>
          <a:xfrm>
            <a:off x="2271075" y="2309388"/>
            <a:ext cx="12900" cy="33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a4c1e476d_0_632"/>
          <p:cNvSpPr txBox="1"/>
          <p:nvPr>
            <p:ph type="title"/>
          </p:nvPr>
        </p:nvSpPr>
        <p:spPr>
          <a:xfrm>
            <a:off x="454754" y="664152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What Powers Agentic Systems</a:t>
            </a:r>
            <a:endParaRPr/>
          </a:p>
        </p:txBody>
      </p:sp>
      <p:sp>
        <p:nvSpPr>
          <p:cNvPr id="149" name="Google Shape;149;g37a4c1e476d_0_632"/>
          <p:cNvSpPr txBox="1"/>
          <p:nvPr/>
        </p:nvSpPr>
        <p:spPr>
          <a:xfrm>
            <a:off x="5419432" y="2024783"/>
            <a:ext cx="5875200" cy="3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LLMS</a:t>
            </a: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: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 Brain of the Agent (pretrained knowledge)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Tools: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 R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eal-time, proprietary, or specialized data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Memory: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 Use past data to improve 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decision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 making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g37a4c1e476d_0_632"/>
          <p:cNvGrpSpPr/>
          <p:nvPr/>
        </p:nvGrpSpPr>
        <p:grpSpPr>
          <a:xfrm>
            <a:off x="861630" y="3430274"/>
            <a:ext cx="938684" cy="683457"/>
            <a:chOff x="2623692" y="2441142"/>
            <a:chExt cx="811800" cy="683457"/>
          </a:xfrm>
        </p:grpSpPr>
        <p:sp>
          <p:nvSpPr>
            <p:cNvPr id="151" name="Google Shape;151;g37a4c1e476d_0_632"/>
            <p:cNvSpPr/>
            <p:nvPr/>
          </p:nvSpPr>
          <p:spPr>
            <a:xfrm>
              <a:off x="2623692" y="2878598"/>
              <a:ext cx="811800" cy="2460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57200" lIns="57200" spcFirstLastPara="1" rIns="57200" wrap="square" tIns="572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39"/>
                <a:buFont typeface="Arial"/>
                <a:buNone/>
              </a:pPr>
              <a:r>
                <a:rPr b="1" lang="en-US" sz="1500">
                  <a:latin typeface="Space Grotesk"/>
                  <a:ea typeface="Space Grotesk"/>
                  <a:cs typeface="Space Grotesk"/>
                  <a:sym typeface="Space Grotesk"/>
                </a:rPr>
                <a:t>Memory</a:t>
              </a:r>
              <a:endParaRPr b="1" i="0" sz="15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pic>
          <p:nvPicPr>
            <p:cNvPr id="152" name="Google Shape;152;g37a4c1e476d_0_6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73009" y="2441142"/>
              <a:ext cx="513202" cy="52220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3" name="Google Shape;153;g37a4c1e476d_0_632"/>
          <p:cNvGrpSpPr/>
          <p:nvPr/>
        </p:nvGrpSpPr>
        <p:grpSpPr>
          <a:xfrm>
            <a:off x="2962385" y="3446335"/>
            <a:ext cx="811800" cy="651213"/>
            <a:chOff x="4107635" y="2473398"/>
            <a:chExt cx="811800" cy="651213"/>
          </a:xfrm>
        </p:grpSpPr>
        <p:sp>
          <p:nvSpPr>
            <p:cNvPr id="154" name="Google Shape;154;g37a4c1e476d_0_632"/>
            <p:cNvSpPr/>
            <p:nvPr/>
          </p:nvSpPr>
          <p:spPr>
            <a:xfrm>
              <a:off x="4107635" y="2878611"/>
              <a:ext cx="811800" cy="2460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57200" lIns="57200" spcFirstLastPara="1" rIns="57200" wrap="square" tIns="572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39"/>
                <a:buFont typeface="Arial"/>
                <a:buNone/>
              </a:pPr>
              <a:r>
                <a:rPr b="1" lang="en-US" sz="1500">
                  <a:latin typeface="Space Grotesk"/>
                  <a:ea typeface="Space Grotesk"/>
                  <a:cs typeface="Space Grotesk"/>
                  <a:sym typeface="Space Grotesk"/>
                </a:rPr>
                <a:t>Tools</a:t>
              </a:r>
              <a:endParaRPr b="1" i="0" sz="15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pic>
          <p:nvPicPr>
            <p:cNvPr id="155" name="Google Shape;155;g37a4c1e476d_0_6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284671" y="2473398"/>
              <a:ext cx="457714" cy="45771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6" name="Google Shape;156;g37a4c1e476d_0_632"/>
          <p:cNvGrpSpPr/>
          <p:nvPr/>
        </p:nvGrpSpPr>
        <p:grpSpPr>
          <a:xfrm>
            <a:off x="1967712" y="1892076"/>
            <a:ext cx="834557" cy="838551"/>
            <a:chOff x="798388" y="1451849"/>
            <a:chExt cx="1153500" cy="1159020"/>
          </a:xfrm>
        </p:grpSpPr>
        <p:pic>
          <p:nvPicPr>
            <p:cNvPr id="157" name="Google Shape;157;g37a4c1e476d_0_6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09377" y="1451849"/>
              <a:ext cx="731520" cy="7315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g37a4c1e476d_0_632"/>
            <p:cNvSpPr txBox="1"/>
            <p:nvPr/>
          </p:nvSpPr>
          <p:spPr>
            <a:xfrm>
              <a:off x="798388" y="2107169"/>
              <a:ext cx="1153500" cy="5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6150" lIns="66150" spcFirstLastPara="1" rIns="66150" wrap="square" tIns="6615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User</a:t>
              </a:r>
              <a:endParaRPr b="1" i="0" sz="15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sp>
        <p:nvSpPr>
          <p:cNvPr id="159" name="Google Shape;159;g37a4c1e476d_0_632"/>
          <p:cNvSpPr/>
          <p:nvPr/>
        </p:nvSpPr>
        <p:spPr>
          <a:xfrm>
            <a:off x="2314011" y="2927112"/>
            <a:ext cx="938700" cy="284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66150" lIns="66150" spcFirstLastPara="1" rIns="66150" wrap="square" tIns="66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5"/>
              <a:buFont typeface="Arial"/>
              <a:buNone/>
            </a:pPr>
            <a:r>
              <a:rPr b="1" lang="en-US" sz="1500">
                <a:latin typeface="Space Grotesk"/>
                <a:ea typeface="Space Grotesk"/>
                <a:cs typeface="Space Grotesk"/>
                <a:sym typeface="Space Grotesk"/>
              </a:rPr>
              <a:t>Prompt</a:t>
            </a:r>
            <a:endParaRPr b="1" i="0" sz="15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60" name="Google Shape;160;g37a4c1e476d_0_632"/>
          <p:cNvCxnSpPr>
            <a:endCxn id="161" idx="0"/>
          </p:cNvCxnSpPr>
          <p:nvPr/>
        </p:nvCxnSpPr>
        <p:spPr>
          <a:xfrm>
            <a:off x="2380353" y="2718279"/>
            <a:ext cx="11700" cy="689700"/>
          </a:xfrm>
          <a:prstGeom prst="straightConnector1">
            <a:avLst/>
          </a:prstGeom>
          <a:noFill/>
          <a:ln cap="flat" cmpd="sng" w="206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2" name="Google Shape;162;g37a4c1e476d_0_632"/>
          <p:cNvSpPr/>
          <p:nvPr/>
        </p:nvSpPr>
        <p:spPr>
          <a:xfrm>
            <a:off x="1728826" y="4996455"/>
            <a:ext cx="1323000" cy="502200"/>
          </a:xfrm>
          <a:prstGeom prst="roundRect">
            <a:avLst>
              <a:gd fmla="val 16667" name="adj"/>
            </a:avLst>
          </a:prstGeom>
          <a:solidFill>
            <a:srgbClr val="3EA9F5"/>
          </a:solidFill>
          <a:ln cap="flat" cmpd="sng" w="13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6150" lIns="66150" spcFirstLastPara="1" rIns="66150" wrap="square" tIns="66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5"/>
              <a:buFont typeface="Arial"/>
              <a:buNone/>
            </a:pPr>
            <a:r>
              <a:rPr b="1" lang="en-US" sz="15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Output</a:t>
            </a:r>
            <a:endParaRPr b="1" i="0" sz="15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163" name="Google Shape;163;g37a4c1e476d_0_632"/>
          <p:cNvGrpSpPr/>
          <p:nvPr/>
        </p:nvGrpSpPr>
        <p:grpSpPr>
          <a:xfrm>
            <a:off x="1920418" y="3407979"/>
            <a:ext cx="938684" cy="727922"/>
            <a:chOff x="1409092" y="2899747"/>
            <a:chExt cx="811800" cy="629527"/>
          </a:xfrm>
        </p:grpSpPr>
        <p:pic>
          <p:nvPicPr>
            <p:cNvPr id="161" name="Google Shape;161;g37a4c1e476d_0_63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588118" y="2899747"/>
              <a:ext cx="457714" cy="4577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g37a4c1e476d_0_632"/>
            <p:cNvSpPr/>
            <p:nvPr/>
          </p:nvSpPr>
          <p:spPr>
            <a:xfrm>
              <a:off x="1409092" y="3283274"/>
              <a:ext cx="811800" cy="2460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66150" lIns="66150" spcFirstLastPara="1" rIns="66150" wrap="square" tIns="66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85"/>
                <a:buFont typeface="Arial"/>
                <a:buNone/>
              </a:pPr>
              <a:r>
                <a:rPr b="1" lang="en-US" sz="1500">
                  <a:latin typeface="Space Grotesk"/>
                  <a:ea typeface="Space Grotesk"/>
                  <a:cs typeface="Space Grotesk"/>
                  <a:sym typeface="Space Grotesk"/>
                </a:rPr>
                <a:t>LLM</a:t>
              </a:r>
              <a:r>
                <a:rPr lang="en-US" sz="1085">
                  <a:latin typeface="Space Grotesk Light"/>
                  <a:ea typeface="Space Grotesk Light"/>
                  <a:cs typeface="Space Grotesk Light"/>
                  <a:sym typeface="Space Grotesk Light"/>
                </a:rPr>
                <a:t> </a:t>
              </a:r>
              <a:endParaRPr b="0" i="0" sz="1085" u="none" cap="none" strike="noStrike">
                <a:solidFill>
                  <a:srgbClr val="000000"/>
                </a:solidFill>
                <a:latin typeface="Space Grotesk Light"/>
                <a:ea typeface="Space Grotesk Light"/>
                <a:cs typeface="Space Grotesk Light"/>
                <a:sym typeface="Space Grotesk Light"/>
              </a:endParaRPr>
            </a:p>
          </p:txBody>
        </p:sp>
      </p:grpSp>
      <p:cxnSp>
        <p:nvCxnSpPr>
          <p:cNvPr id="165" name="Google Shape;165;g37a4c1e476d_0_632"/>
          <p:cNvCxnSpPr>
            <a:stCxn id="164" idx="2"/>
            <a:endCxn id="162" idx="0"/>
          </p:cNvCxnSpPr>
          <p:nvPr/>
        </p:nvCxnSpPr>
        <p:spPr>
          <a:xfrm>
            <a:off x="2389760" y="4135901"/>
            <a:ext cx="600" cy="86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6" name="Google Shape;166;g37a4c1e476d_0_632"/>
          <p:cNvCxnSpPr>
            <a:stCxn id="161" idx="3"/>
            <a:endCxn id="155" idx="1"/>
          </p:cNvCxnSpPr>
          <p:nvPr/>
        </p:nvCxnSpPr>
        <p:spPr>
          <a:xfrm>
            <a:off x="2656680" y="3672607"/>
            <a:ext cx="4827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7" name="Google Shape;167;g37a4c1e476d_0_632"/>
          <p:cNvCxnSpPr>
            <a:stCxn id="161" idx="1"/>
            <a:endCxn id="152" idx="3"/>
          </p:cNvCxnSpPr>
          <p:nvPr/>
        </p:nvCxnSpPr>
        <p:spPr>
          <a:xfrm flipH="1">
            <a:off x="1627625" y="3672607"/>
            <a:ext cx="499800" cy="1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7a4c1e476d_0_452"/>
          <p:cNvSpPr txBox="1"/>
          <p:nvPr>
            <p:ph type="title"/>
          </p:nvPr>
        </p:nvSpPr>
        <p:spPr>
          <a:xfrm>
            <a:off x="454754" y="664152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Evolution of Agentic AI: AI Agents</a:t>
            </a:r>
            <a:endParaRPr/>
          </a:p>
        </p:txBody>
      </p:sp>
      <p:sp>
        <p:nvSpPr>
          <p:cNvPr id="173" name="Google Shape;173;g37a4c1e476d_0_452"/>
          <p:cNvSpPr txBox="1"/>
          <p:nvPr/>
        </p:nvSpPr>
        <p:spPr>
          <a:xfrm>
            <a:off x="5419432" y="2024783"/>
            <a:ext cx="5875200" cy="5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Systems where LLMs </a:t>
            </a:r>
            <a:r>
              <a:rPr b="1" lang="en-US" sz="2000">
                <a:solidFill>
                  <a:schemeClr val="accent2"/>
                </a:solidFill>
                <a:latin typeface="Space Grotesk"/>
                <a:ea typeface="Space Grotesk"/>
                <a:cs typeface="Space Grotesk"/>
                <a:sym typeface="Space Grotesk"/>
              </a:rPr>
              <a:t>dynamically direct their own processes</a:t>
            </a: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 and tool usage, maintaining control over how they accomplish tasks*</a:t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✅ C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apable of reasoning in novel situations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✅ 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Probabilistic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✅ A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daptive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❌ Less reliable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g37a4c1e476d_0_452"/>
          <p:cNvGrpSpPr/>
          <p:nvPr/>
        </p:nvGrpSpPr>
        <p:grpSpPr>
          <a:xfrm>
            <a:off x="66455" y="2292000"/>
            <a:ext cx="5231686" cy="2382721"/>
            <a:chOff x="341188" y="460550"/>
            <a:chExt cx="8856757" cy="4033725"/>
          </a:xfrm>
        </p:grpSpPr>
        <p:grpSp>
          <p:nvGrpSpPr>
            <p:cNvPr id="175" name="Google Shape;175;g37a4c1e476d_0_452"/>
            <p:cNvGrpSpPr/>
            <p:nvPr/>
          </p:nvGrpSpPr>
          <p:grpSpPr>
            <a:xfrm>
              <a:off x="2977875" y="460550"/>
              <a:ext cx="6220070" cy="4033725"/>
              <a:chOff x="2850905" y="1008031"/>
              <a:chExt cx="6409800" cy="4033725"/>
            </a:xfrm>
          </p:grpSpPr>
          <p:sp>
            <p:nvSpPr>
              <p:cNvPr id="176" name="Google Shape;176;g37a4c1e476d_0_452"/>
              <p:cNvSpPr/>
              <p:nvPr/>
            </p:nvSpPr>
            <p:spPr>
              <a:xfrm>
                <a:off x="2850905" y="1250956"/>
                <a:ext cx="6409800" cy="3790800"/>
              </a:xfrm>
              <a:prstGeom prst="roundRect">
                <a:avLst>
                  <a:gd fmla="val 9828" name="adj"/>
                </a:avLst>
              </a:prstGeom>
              <a:solidFill>
                <a:schemeClr val="lt1"/>
              </a:solidFill>
              <a:ln cap="flat" cmpd="sng" w="11275">
                <a:solidFill>
                  <a:schemeClr val="dk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54025" lIns="54025" spcFirstLastPara="1" rIns="54025" wrap="square" tIns="54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27"/>
                  <a:buFont typeface="Arial"/>
                  <a:buNone/>
                </a:pPr>
                <a:r>
                  <a:t/>
                </a:r>
                <a:endParaRPr b="0" i="0" sz="827" u="none" cap="none" strike="noStrike">
                  <a:solidFill>
                    <a:srgbClr val="000000"/>
                  </a:solidFill>
                  <a:latin typeface="Space Grotesk Light"/>
                  <a:ea typeface="Space Grotesk Light"/>
                  <a:cs typeface="Space Grotesk Light"/>
                  <a:sym typeface="Space Grotesk Light"/>
                </a:endParaRPr>
              </a:p>
            </p:txBody>
          </p:sp>
          <p:sp>
            <p:nvSpPr>
              <p:cNvPr id="177" name="Google Shape;177;g37a4c1e476d_0_452"/>
              <p:cNvSpPr/>
              <p:nvPr/>
            </p:nvSpPr>
            <p:spPr>
              <a:xfrm>
                <a:off x="3933624" y="1008031"/>
                <a:ext cx="1723200" cy="3930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54025" lIns="54025" spcFirstLastPara="1" rIns="54025" wrap="square" tIns="54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86"/>
                  <a:buFont typeface="Arial"/>
                  <a:buNone/>
                </a:pPr>
                <a:r>
                  <a:rPr b="1" i="0" lang="en-US" u="none" cap="none" strike="noStrike">
                    <a:solidFill>
                      <a:srgbClr val="000000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AI Agent</a:t>
                </a:r>
                <a:endParaRPr b="1" i="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178" name="Google Shape;178;g37a4c1e476d_0_452"/>
            <p:cNvGrpSpPr/>
            <p:nvPr/>
          </p:nvGrpSpPr>
          <p:grpSpPr>
            <a:xfrm>
              <a:off x="341188" y="1679687"/>
              <a:ext cx="1153500" cy="1204920"/>
              <a:chOff x="798388" y="1451849"/>
              <a:chExt cx="1153500" cy="1204920"/>
            </a:xfrm>
          </p:grpSpPr>
          <p:pic>
            <p:nvPicPr>
              <p:cNvPr id="179" name="Google Shape;179;g37a4c1e476d_0_45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009377" y="1451849"/>
                <a:ext cx="731520" cy="7315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0" name="Google Shape;180;g37a4c1e476d_0_452"/>
              <p:cNvSpPr txBox="1"/>
              <p:nvPr/>
            </p:nvSpPr>
            <p:spPr>
              <a:xfrm>
                <a:off x="798388" y="2107169"/>
                <a:ext cx="1153500" cy="54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4025" lIns="54025" spcFirstLastPara="1" rIns="54025" wrap="square" tIns="54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27"/>
                  <a:buFont typeface="Arial"/>
                  <a:buNone/>
                </a:pPr>
                <a:r>
                  <a:rPr b="1" i="0" lang="en-US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User</a:t>
                </a:r>
                <a:endParaRPr b="1" i="0" u="none" cap="none" strike="noStrike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cxnSp>
          <p:nvCxnSpPr>
            <p:cNvPr id="181" name="Google Shape;181;g37a4c1e476d_0_452"/>
            <p:cNvCxnSpPr>
              <a:stCxn id="179" idx="3"/>
              <a:endCxn id="182" idx="1"/>
            </p:cNvCxnSpPr>
            <p:nvPr/>
          </p:nvCxnSpPr>
          <p:spPr>
            <a:xfrm>
              <a:off x="1283697" y="2045447"/>
              <a:ext cx="2286300" cy="0"/>
            </a:xfrm>
            <a:prstGeom prst="straightConnector1">
              <a:avLst/>
            </a:prstGeom>
            <a:noFill/>
            <a:ln cap="flat" cmpd="sng" w="168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183" name="Google Shape;183;g37a4c1e476d_0_452"/>
            <p:cNvGrpSpPr/>
            <p:nvPr/>
          </p:nvGrpSpPr>
          <p:grpSpPr>
            <a:xfrm>
              <a:off x="3358875" y="1679673"/>
              <a:ext cx="1153500" cy="1204938"/>
              <a:chOff x="6155763" y="1644156"/>
              <a:chExt cx="1153500" cy="1204938"/>
            </a:xfrm>
          </p:grpSpPr>
          <p:pic>
            <p:nvPicPr>
              <p:cNvPr id="182" name="Google Shape;182;g37a4c1e476d_0_45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66752" y="1644156"/>
                <a:ext cx="731520" cy="7315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4" name="Google Shape;184;g37a4c1e476d_0_452"/>
              <p:cNvSpPr txBox="1"/>
              <p:nvPr/>
            </p:nvSpPr>
            <p:spPr>
              <a:xfrm>
                <a:off x="6155763" y="2299494"/>
                <a:ext cx="1153500" cy="54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4025" lIns="54025" spcFirstLastPara="1" rIns="54025" wrap="square" tIns="54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27"/>
                  <a:buFont typeface="Arial"/>
                  <a:buNone/>
                </a:pPr>
                <a:r>
                  <a:rPr b="1" i="0" lang="en-US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LLM</a:t>
                </a:r>
                <a:endParaRPr b="1" i="0" u="none" cap="none" strike="noStrike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cxnSp>
          <p:nvCxnSpPr>
            <p:cNvPr id="185" name="Google Shape;185;g37a4c1e476d_0_452"/>
            <p:cNvCxnSpPr>
              <a:stCxn id="186" idx="1"/>
              <a:endCxn id="184" idx="2"/>
            </p:cNvCxnSpPr>
            <p:nvPr/>
          </p:nvCxnSpPr>
          <p:spPr>
            <a:xfrm rot="10800000">
              <a:off x="3935746" y="2884590"/>
              <a:ext cx="3786000" cy="667500"/>
            </a:xfrm>
            <a:prstGeom prst="bentConnector2">
              <a:avLst/>
            </a:prstGeom>
            <a:noFill/>
            <a:ln cap="flat" cmpd="sng" w="168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87" name="Google Shape;187;g37a4c1e476d_0_452"/>
            <p:cNvSpPr/>
            <p:nvPr/>
          </p:nvSpPr>
          <p:spPr>
            <a:xfrm>
              <a:off x="7427941" y="1769590"/>
              <a:ext cx="1297500" cy="667500"/>
            </a:xfrm>
            <a:prstGeom prst="roundRect">
              <a:avLst>
                <a:gd fmla="val 16667" name="adj"/>
              </a:avLst>
            </a:prstGeom>
            <a:solidFill>
              <a:srgbClr val="3EA9F5"/>
            </a:solidFill>
            <a:ln cap="flat" cmpd="sng" w="112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6"/>
                <a:buFont typeface="Arial"/>
                <a:buNone/>
              </a:pPr>
              <a:r>
                <a:rPr b="1" i="0" lang="en-US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Action</a:t>
              </a:r>
              <a:endParaRPr b="1" i="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188" name="Google Shape;188;g37a4c1e476d_0_452"/>
            <p:cNvCxnSpPr>
              <a:stCxn id="182" idx="0"/>
              <a:endCxn id="179" idx="0"/>
            </p:cNvCxnSpPr>
            <p:nvPr/>
          </p:nvCxnSpPr>
          <p:spPr>
            <a:xfrm rot="5400000">
              <a:off x="2426324" y="171273"/>
              <a:ext cx="900" cy="3017700"/>
            </a:xfrm>
            <a:prstGeom prst="bentConnector3">
              <a:avLst>
                <a:gd fmla="val -39687500" name="adj1"/>
              </a:avLst>
            </a:prstGeom>
            <a:noFill/>
            <a:ln cap="flat" cmpd="sng" w="168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189" name="Google Shape;189;g37a4c1e476d_0_452"/>
            <p:cNvGrpSpPr/>
            <p:nvPr/>
          </p:nvGrpSpPr>
          <p:grpSpPr>
            <a:xfrm>
              <a:off x="7527297" y="3186330"/>
              <a:ext cx="1153500" cy="1233264"/>
              <a:chOff x="2715722" y="4329536"/>
              <a:chExt cx="1153500" cy="1233264"/>
            </a:xfrm>
          </p:grpSpPr>
          <p:pic>
            <p:nvPicPr>
              <p:cNvPr id="186" name="Google Shape;186;g37a4c1e476d_0_45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910171" y="4329536"/>
                <a:ext cx="731520" cy="7315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0" name="Google Shape;190;g37a4c1e476d_0_452"/>
              <p:cNvSpPr txBox="1"/>
              <p:nvPr/>
            </p:nvSpPr>
            <p:spPr>
              <a:xfrm>
                <a:off x="2715722" y="5013200"/>
                <a:ext cx="1153500" cy="54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4025" lIns="54025" spcFirstLastPara="1" rIns="54025" wrap="square" tIns="54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27"/>
                  <a:buFont typeface="Arial"/>
                  <a:buNone/>
                </a:pPr>
                <a:r>
                  <a:rPr b="1" i="0" lang="en-US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Tools</a:t>
                </a:r>
                <a:endParaRPr b="1" i="0" u="none" cap="none" strike="noStrike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sp>
          <p:nvSpPr>
            <p:cNvPr id="191" name="Google Shape;191;g37a4c1e476d_0_452"/>
            <p:cNvSpPr/>
            <p:nvPr/>
          </p:nvSpPr>
          <p:spPr>
            <a:xfrm>
              <a:off x="4862891" y="1105717"/>
              <a:ext cx="1940700" cy="667500"/>
            </a:xfrm>
            <a:prstGeom prst="roundRect">
              <a:avLst>
                <a:gd fmla="val 16667" name="adj"/>
              </a:avLst>
            </a:prstGeom>
            <a:solidFill>
              <a:srgbClr val="3EA9F5"/>
            </a:solidFill>
            <a:ln cap="flat" cmpd="sng" w="112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6"/>
                <a:buFont typeface="Arial"/>
                <a:buNone/>
              </a:pPr>
              <a:r>
                <a:rPr b="1" i="0" lang="en-US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Reasoning</a:t>
              </a:r>
              <a:endParaRPr b="1" i="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92" name="Google Shape;192;g37a4c1e476d_0_452"/>
            <p:cNvSpPr/>
            <p:nvPr/>
          </p:nvSpPr>
          <p:spPr>
            <a:xfrm>
              <a:off x="4862891" y="2326091"/>
              <a:ext cx="1887300" cy="667500"/>
            </a:xfrm>
            <a:prstGeom prst="roundRect">
              <a:avLst>
                <a:gd fmla="val 16667" name="adj"/>
              </a:avLst>
            </a:prstGeom>
            <a:solidFill>
              <a:srgbClr val="3EA9F5"/>
            </a:solidFill>
            <a:ln cap="flat" cmpd="sng" w="112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6"/>
                <a:buFont typeface="Arial"/>
                <a:buNone/>
              </a:pPr>
              <a:r>
                <a:rPr b="1" i="0" lang="en-US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Planning</a:t>
              </a:r>
              <a:endParaRPr b="1" i="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93" name="Google Shape;193;g37a4c1e476d_0_452"/>
            <p:cNvSpPr/>
            <p:nvPr/>
          </p:nvSpPr>
          <p:spPr>
            <a:xfrm>
              <a:off x="5470229" y="1887525"/>
              <a:ext cx="336600" cy="336600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27"/>
                <a:buFont typeface="Arial"/>
                <a:buNone/>
              </a:pPr>
              <a:r>
                <a:t/>
              </a:r>
              <a:endParaRPr b="0" i="0" sz="827" u="none" cap="none" strike="noStrike">
                <a:solidFill>
                  <a:srgbClr val="000000"/>
                </a:solidFill>
                <a:latin typeface="Space Grotesk Light"/>
                <a:ea typeface="Space Grotesk Light"/>
                <a:cs typeface="Space Grotesk Light"/>
                <a:sym typeface="Space Grotesk Light"/>
              </a:endParaRPr>
            </a:p>
          </p:txBody>
        </p:sp>
        <p:cxnSp>
          <p:nvCxnSpPr>
            <p:cNvPr id="194" name="Google Shape;194;g37a4c1e476d_0_452"/>
            <p:cNvCxnSpPr/>
            <p:nvPr/>
          </p:nvCxnSpPr>
          <p:spPr>
            <a:xfrm>
              <a:off x="6115575" y="2055825"/>
              <a:ext cx="1215000" cy="0"/>
            </a:xfrm>
            <a:prstGeom prst="straightConnector1">
              <a:avLst/>
            </a:prstGeom>
            <a:noFill/>
            <a:ln cap="flat" cmpd="sng" w="168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5" name="Google Shape;195;g37a4c1e476d_0_452"/>
            <p:cNvCxnSpPr/>
            <p:nvPr/>
          </p:nvCxnSpPr>
          <p:spPr>
            <a:xfrm>
              <a:off x="8076691" y="2470225"/>
              <a:ext cx="10800" cy="749100"/>
            </a:xfrm>
            <a:prstGeom prst="straightConnector1">
              <a:avLst/>
            </a:prstGeom>
            <a:noFill/>
            <a:ln cap="flat" cmpd="sng" w="168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96" name="Google Shape;196;g37a4c1e476d_0_452"/>
            <p:cNvSpPr/>
            <p:nvPr/>
          </p:nvSpPr>
          <p:spPr>
            <a:xfrm>
              <a:off x="1283706" y="903838"/>
              <a:ext cx="1672200" cy="3930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6"/>
                <a:buFont typeface="Arial"/>
                <a:buNone/>
              </a:pPr>
              <a:r>
                <a:rPr b="1" i="0" lang="en-US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Response</a:t>
              </a:r>
              <a:endParaRPr b="1" i="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97" name="Google Shape;197;g37a4c1e476d_0_452"/>
            <p:cNvSpPr/>
            <p:nvPr/>
          </p:nvSpPr>
          <p:spPr>
            <a:xfrm>
              <a:off x="1283696" y="1619437"/>
              <a:ext cx="1297500" cy="3930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6"/>
                <a:buFont typeface="Arial"/>
                <a:buNone/>
              </a:pPr>
              <a:r>
                <a:rPr b="1" i="0" lang="en-US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Prompt</a:t>
              </a:r>
              <a:endParaRPr b="1" i="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98" name="Google Shape;198;g37a4c1e476d_0_452"/>
            <p:cNvSpPr/>
            <p:nvPr/>
          </p:nvSpPr>
          <p:spPr>
            <a:xfrm>
              <a:off x="4683866" y="3182405"/>
              <a:ext cx="2119800" cy="358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6"/>
                <a:buFont typeface="Arial"/>
                <a:buNone/>
              </a:pPr>
              <a:r>
                <a:rPr b="1" i="0" lang="en-US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Observation</a:t>
              </a:r>
              <a:endParaRPr b="1" i="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99" name="Google Shape;199;g37a4c1e476d_0_452"/>
            <p:cNvSpPr txBox="1"/>
            <p:nvPr/>
          </p:nvSpPr>
          <p:spPr>
            <a:xfrm>
              <a:off x="4308062" y="1480356"/>
              <a:ext cx="5004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25" lIns="54025" spcFirstLastPara="1" rIns="54025" wrap="square" tIns="54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72"/>
                <a:buFont typeface="Arial"/>
                <a:buNone/>
              </a:pPr>
              <a:r>
                <a:rPr b="0" i="0" lang="en-US" sz="3071" u="none" cap="none" strike="noStrike">
                  <a:solidFill>
                    <a:schemeClr val="dk1"/>
                  </a:solidFill>
                  <a:latin typeface="Space Grotesk Light"/>
                  <a:ea typeface="Space Grotesk Light"/>
                  <a:cs typeface="Space Grotesk Light"/>
                  <a:sym typeface="Space Grotesk Light"/>
                </a:rPr>
                <a:t>{</a:t>
              </a:r>
              <a:endParaRPr b="0" i="0" sz="3071" u="none" cap="none" strike="noStrik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endParaRPr>
            </a:p>
          </p:txBody>
        </p:sp>
      </p:grpSp>
      <p:sp>
        <p:nvSpPr>
          <p:cNvPr id="200" name="Google Shape;200;g37a4c1e476d_0_452"/>
          <p:cNvSpPr txBox="1"/>
          <p:nvPr/>
        </p:nvSpPr>
        <p:spPr>
          <a:xfrm>
            <a:off x="454750" y="6413050"/>
            <a:ext cx="10874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*Anthropic - Building effective agents: https://www.anthropic.com/engineering/building-effective-agents</a:t>
            </a:r>
            <a:endParaRPr b="0" i="0" sz="1000" u="none" cap="none" strike="noStrike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7d00b41481_2_0"/>
          <p:cNvSpPr/>
          <p:nvPr/>
        </p:nvSpPr>
        <p:spPr>
          <a:xfrm>
            <a:off x="5622975" y="1538050"/>
            <a:ext cx="5434800" cy="420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4475" lIns="94475" spcFirstLastPara="1" rIns="94475" wrap="square" tIns="94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7"/>
              <a:buFont typeface="Arial"/>
              <a:buNone/>
            </a:pPr>
            <a:r>
              <a:t/>
            </a:r>
            <a:endParaRPr b="0" i="0" sz="1446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06" name="Google Shape;206;g37d00b41481_2_0"/>
          <p:cNvSpPr txBox="1"/>
          <p:nvPr/>
        </p:nvSpPr>
        <p:spPr>
          <a:xfrm>
            <a:off x="5982225" y="1964975"/>
            <a:ext cx="4716300" cy="2251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333333"/>
                </a:solidFill>
                <a:highlight>
                  <a:srgbClr val="F0F0F0"/>
                </a:highlight>
                <a:latin typeface="Space Grotesk"/>
                <a:ea typeface="Space Grotesk"/>
                <a:cs typeface="Space Grotesk"/>
                <a:sym typeface="Space Grotesk"/>
              </a:rPr>
              <a:t>Incoming Support Ticket</a:t>
            </a:r>
            <a:endParaRPr b="0" i="0" sz="1800" u="sng" cap="none" strike="noStrike">
              <a:solidFill>
                <a:srgbClr val="555555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11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555555"/>
                </a:solidFill>
                <a:latin typeface="Space Grotesk"/>
                <a:ea typeface="Space Grotesk"/>
                <a:cs typeface="Space Grotesk"/>
                <a:sym typeface="Space Grotesk"/>
              </a:rPr>
              <a:t>Message:</a:t>
            </a:r>
            <a:r>
              <a:rPr b="0" i="0" lang="en-US" sz="1800" u="none" cap="none" strike="noStrike">
                <a:solidFill>
                  <a:srgbClr val="555555"/>
                </a:solidFill>
                <a:latin typeface="Space Grotesk"/>
                <a:ea typeface="Space Grotesk"/>
                <a:cs typeface="Space Grotesk"/>
                <a:sym typeface="Space Grotesk"/>
              </a:rPr>
              <a:t> "Hi, Your system charged my card 5,000 instead of 500, now my account is locked, and I can't access the reports."</a:t>
            </a:r>
            <a:endParaRPr b="0" i="0" sz="1800" u="none" cap="none" strike="noStrike">
              <a:solidFill>
                <a:srgbClr val="55555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07" name="Google Shape;207;g37d00b41481_2_0"/>
          <p:cNvSpPr txBox="1"/>
          <p:nvPr/>
        </p:nvSpPr>
        <p:spPr>
          <a:xfrm>
            <a:off x="5994221" y="4916200"/>
            <a:ext cx="416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EF6C00"/>
                </a:solidFill>
                <a:highlight>
                  <a:srgbClr val="FFF3E0"/>
                </a:highlight>
                <a:latin typeface="Space Grotesk"/>
                <a:ea typeface="Space Grotesk"/>
                <a:cs typeface="Space Grotesk"/>
                <a:sym typeface="Space Grotesk"/>
              </a:rPr>
              <a:t>→ </a:t>
            </a:r>
            <a:r>
              <a:rPr b="0" i="0" lang="en-US" sz="1800" u="none" cap="none" strike="noStrike">
                <a:solidFill>
                  <a:srgbClr val="EF6C00"/>
                </a:solidFill>
                <a:highlight>
                  <a:srgbClr val="FFF3E0"/>
                </a:highlight>
                <a:latin typeface="Space Grotesk"/>
                <a:ea typeface="Space Grotesk"/>
                <a:cs typeface="Space Grotesk"/>
                <a:sym typeface="Space Grotesk"/>
              </a:rPr>
              <a:t>R</a:t>
            </a:r>
            <a:r>
              <a:rPr b="0" i="0" lang="en-US" sz="1800" u="none" cap="none" strike="noStrike">
                <a:solidFill>
                  <a:srgbClr val="EF6C00"/>
                </a:solidFill>
                <a:highlight>
                  <a:srgbClr val="FFF3E0"/>
                </a:highlight>
                <a:latin typeface="Space Grotesk"/>
                <a:ea typeface="Space Grotesk"/>
                <a:cs typeface="Space Grotesk"/>
                <a:sym typeface="Space Grotesk"/>
              </a:rPr>
              <a:t>outed to multiple teams</a:t>
            </a:r>
            <a:endParaRPr b="0" i="0" sz="18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08" name="Google Shape;208;g37d00b41481_2_0"/>
          <p:cNvSpPr txBox="1"/>
          <p:nvPr>
            <p:ph type="title"/>
          </p:nvPr>
        </p:nvSpPr>
        <p:spPr>
          <a:xfrm>
            <a:off x="454754" y="664152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Evolution of Agentic AI: AI Agents</a:t>
            </a:r>
            <a:endParaRPr/>
          </a:p>
        </p:txBody>
      </p:sp>
      <p:grpSp>
        <p:nvGrpSpPr>
          <p:cNvPr id="209" name="Google Shape;209;g37d00b41481_2_0"/>
          <p:cNvGrpSpPr/>
          <p:nvPr/>
        </p:nvGrpSpPr>
        <p:grpSpPr>
          <a:xfrm>
            <a:off x="66455" y="2292000"/>
            <a:ext cx="5231686" cy="2382721"/>
            <a:chOff x="341188" y="460550"/>
            <a:chExt cx="8856757" cy="4033725"/>
          </a:xfrm>
        </p:grpSpPr>
        <p:grpSp>
          <p:nvGrpSpPr>
            <p:cNvPr id="210" name="Google Shape;210;g37d00b41481_2_0"/>
            <p:cNvGrpSpPr/>
            <p:nvPr/>
          </p:nvGrpSpPr>
          <p:grpSpPr>
            <a:xfrm>
              <a:off x="2977875" y="460550"/>
              <a:ext cx="6220070" cy="4033725"/>
              <a:chOff x="2850905" y="1008031"/>
              <a:chExt cx="6409800" cy="4033725"/>
            </a:xfrm>
          </p:grpSpPr>
          <p:sp>
            <p:nvSpPr>
              <p:cNvPr id="211" name="Google Shape;211;g37d00b41481_2_0"/>
              <p:cNvSpPr/>
              <p:nvPr/>
            </p:nvSpPr>
            <p:spPr>
              <a:xfrm>
                <a:off x="2850905" y="1250956"/>
                <a:ext cx="6409800" cy="3790800"/>
              </a:xfrm>
              <a:prstGeom prst="roundRect">
                <a:avLst>
                  <a:gd fmla="val 9828" name="adj"/>
                </a:avLst>
              </a:prstGeom>
              <a:solidFill>
                <a:schemeClr val="lt1"/>
              </a:solidFill>
              <a:ln cap="flat" cmpd="sng" w="11275">
                <a:solidFill>
                  <a:schemeClr val="dk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54025" lIns="54025" spcFirstLastPara="1" rIns="54025" wrap="square" tIns="54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27"/>
                  <a:buFont typeface="Arial"/>
                  <a:buNone/>
                </a:pPr>
                <a:r>
                  <a:t/>
                </a:r>
                <a:endParaRPr b="0" i="0" sz="827" u="none" cap="none" strike="noStrike">
                  <a:solidFill>
                    <a:srgbClr val="000000"/>
                  </a:solidFill>
                  <a:latin typeface="Space Grotesk Light"/>
                  <a:ea typeface="Space Grotesk Light"/>
                  <a:cs typeface="Space Grotesk Light"/>
                  <a:sym typeface="Space Grotesk Light"/>
                </a:endParaRPr>
              </a:p>
            </p:txBody>
          </p:sp>
          <p:sp>
            <p:nvSpPr>
              <p:cNvPr id="212" name="Google Shape;212;g37d00b41481_2_0"/>
              <p:cNvSpPr/>
              <p:nvPr/>
            </p:nvSpPr>
            <p:spPr>
              <a:xfrm>
                <a:off x="3933624" y="1008031"/>
                <a:ext cx="1723200" cy="3930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54025" lIns="54025" spcFirstLastPara="1" rIns="54025" wrap="square" tIns="54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86"/>
                  <a:buFont typeface="Arial"/>
                  <a:buNone/>
                </a:pPr>
                <a:r>
                  <a:rPr b="1" i="0" lang="en-US" u="none" cap="none" strike="noStrike">
                    <a:solidFill>
                      <a:srgbClr val="000000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AI Agent</a:t>
                </a:r>
                <a:endParaRPr b="1" i="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213" name="Google Shape;213;g37d00b41481_2_0"/>
            <p:cNvGrpSpPr/>
            <p:nvPr/>
          </p:nvGrpSpPr>
          <p:grpSpPr>
            <a:xfrm>
              <a:off x="341188" y="1679687"/>
              <a:ext cx="1153500" cy="1204920"/>
              <a:chOff x="798388" y="1451849"/>
              <a:chExt cx="1153500" cy="1204920"/>
            </a:xfrm>
          </p:grpSpPr>
          <p:pic>
            <p:nvPicPr>
              <p:cNvPr id="214" name="Google Shape;214;g37d00b41481_2_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009377" y="1451849"/>
                <a:ext cx="731520" cy="7315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5" name="Google Shape;215;g37d00b41481_2_0"/>
              <p:cNvSpPr txBox="1"/>
              <p:nvPr/>
            </p:nvSpPr>
            <p:spPr>
              <a:xfrm>
                <a:off x="798388" y="2107169"/>
                <a:ext cx="1153500" cy="54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4025" lIns="54025" spcFirstLastPara="1" rIns="54025" wrap="square" tIns="54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27"/>
                  <a:buFont typeface="Arial"/>
                  <a:buNone/>
                </a:pPr>
                <a:r>
                  <a:rPr b="1" i="0" lang="en-US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User</a:t>
                </a:r>
                <a:endParaRPr b="1" i="0" u="none" cap="none" strike="noStrike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cxnSp>
          <p:nvCxnSpPr>
            <p:cNvPr id="216" name="Google Shape;216;g37d00b41481_2_0"/>
            <p:cNvCxnSpPr>
              <a:stCxn id="214" idx="3"/>
              <a:endCxn id="217" idx="1"/>
            </p:cNvCxnSpPr>
            <p:nvPr/>
          </p:nvCxnSpPr>
          <p:spPr>
            <a:xfrm>
              <a:off x="1283697" y="2045447"/>
              <a:ext cx="2286300" cy="0"/>
            </a:xfrm>
            <a:prstGeom prst="straightConnector1">
              <a:avLst/>
            </a:prstGeom>
            <a:noFill/>
            <a:ln cap="flat" cmpd="sng" w="168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218" name="Google Shape;218;g37d00b41481_2_0"/>
            <p:cNvGrpSpPr/>
            <p:nvPr/>
          </p:nvGrpSpPr>
          <p:grpSpPr>
            <a:xfrm>
              <a:off x="3358875" y="1679673"/>
              <a:ext cx="1153500" cy="1204938"/>
              <a:chOff x="6155763" y="1644156"/>
              <a:chExt cx="1153500" cy="1204938"/>
            </a:xfrm>
          </p:grpSpPr>
          <p:pic>
            <p:nvPicPr>
              <p:cNvPr id="217" name="Google Shape;217;g37d00b41481_2_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66752" y="1644156"/>
                <a:ext cx="731520" cy="7315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9" name="Google Shape;219;g37d00b41481_2_0"/>
              <p:cNvSpPr txBox="1"/>
              <p:nvPr/>
            </p:nvSpPr>
            <p:spPr>
              <a:xfrm>
                <a:off x="6155763" y="2299494"/>
                <a:ext cx="1153500" cy="54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4025" lIns="54025" spcFirstLastPara="1" rIns="54025" wrap="square" tIns="54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27"/>
                  <a:buFont typeface="Arial"/>
                  <a:buNone/>
                </a:pPr>
                <a:r>
                  <a:rPr b="1" i="0" lang="en-US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LLM</a:t>
                </a:r>
                <a:endParaRPr b="1" i="0" u="none" cap="none" strike="noStrike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cxnSp>
          <p:nvCxnSpPr>
            <p:cNvPr id="220" name="Google Shape;220;g37d00b41481_2_0"/>
            <p:cNvCxnSpPr>
              <a:stCxn id="221" idx="1"/>
              <a:endCxn id="219" idx="2"/>
            </p:cNvCxnSpPr>
            <p:nvPr/>
          </p:nvCxnSpPr>
          <p:spPr>
            <a:xfrm rot="10800000">
              <a:off x="3935746" y="2884590"/>
              <a:ext cx="3786000" cy="667500"/>
            </a:xfrm>
            <a:prstGeom prst="bentConnector2">
              <a:avLst/>
            </a:prstGeom>
            <a:noFill/>
            <a:ln cap="flat" cmpd="sng" w="168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22" name="Google Shape;222;g37d00b41481_2_0"/>
            <p:cNvSpPr/>
            <p:nvPr/>
          </p:nvSpPr>
          <p:spPr>
            <a:xfrm>
              <a:off x="7427941" y="1769590"/>
              <a:ext cx="1297500" cy="667500"/>
            </a:xfrm>
            <a:prstGeom prst="roundRect">
              <a:avLst>
                <a:gd fmla="val 16667" name="adj"/>
              </a:avLst>
            </a:prstGeom>
            <a:solidFill>
              <a:srgbClr val="3EA9F5"/>
            </a:solidFill>
            <a:ln cap="flat" cmpd="sng" w="112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6"/>
                <a:buFont typeface="Arial"/>
                <a:buNone/>
              </a:pPr>
              <a:r>
                <a:rPr b="1" i="0" lang="en-US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Action</a:t>
              </a:r>
              <a:endParaRPr b="1" i="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223" name="Google Shape;223;g37d00b41481_2_0"/>
            <p:cNvCxnSpPr>
              <a:stCxn id="217" idx="0"/>
              <a:endCxn id="214" idx="0"/>
            </p:cNvCxnSpPr>
            <p:nvPr/>
          </p:nvCxnSpPr>
          <p:spPr>
            <a:xfrm rot="5400000">
              <a:off x="2426324" y="171273"/>
              <a:ext cx="900" cy="3017700"/>
            </a:xfrm>
            <a:prstGeom prst="bentConnector3">
              <a:avLst>
                <a:gd fmla="val -44791490" name="adj1"/>
              </a:avLst>
            </a:prstGeom>
            <a:noFill/>
            <a:ln cap="flat" cmpd="sng" w="168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224" name="Google Shape;224;g37d00b41481_2_0"/>
            <p:cNvGrpSpPr/>
            <p:nvPr/>
          </p:nvGrpSpPr>
          <p:grpSpPr>
            <a:xfrm>
              <a:off x="7527297" y="3186330"/>
              <a:ext cx="1153500" cy="1233264"/>
              <a:chOff x="2715722" y="4329536"/>
              <a:chExt cx="1153500" cy="1233264"/>
            </a:xfrm>
          </p:grpSpPr>
          <p:pic>
            <p:nvPicPr>
              <p:cNvPr id="221" name="Google Shape;221;g37d00b41481_2_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910171" y="4329536"/>
                <a:ext cx="731520" cy="7315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5" name="Google Shape;225;g37d00b41481_2_0"/>
              <p:cNvSpPr txBox="1"/>
              <p:nvPr/>
            </p:nvSpPr>
            <p:spPr>
              <a:xfrm>
                <a:off x="2715722" y="5013200"/>
                <a:ext cx="1153500" cy="54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4025" lIns="54025" spcFirstLastPara="1" rIns="54025" wrap="square" tIns="54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27"/>
                  <a:buFont typeface="Arial"/>
                  <a:buNone/>
                </a:pPr>
                <a:r>
                  <a:rPr b="1" i="0" lang="en-US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Tools</a:t>
                </a:r>
                <a:endParaRPr b="1" i="0" u="none" cap="none" strike="noStrike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sp>
          <p:nvSpPr>
            <p:cNvPr id="226" name="Google Shape;226;g37d00b41481_2_0"/>
            <p:cNvSpPr/>
            <p:nvPr/>
          </p:nvSpPr>
          <p:spPr>
            <a:xfrm>
              <a:off x="4862891" y="1105717"/>
              <a:ext cx="1940700" cy="667500"/>
            </a:xfrm>
            <a:prstGeom prst="roundRect">
              <a:avLst>
                <a:gd fmla="val 16667" name="adj"/>
              </a:avLst>
            </a:prstGeom>
            <a:solidFill>
              <a:srgbClr val="3EA9F5"/>
            </a:solidFill>
            <a:ln cap="flat" cmpd="sng" w="112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6"/>
                <a:buFont typeface="Arial"/>
                <a:buNone/>
              </a:pPr>
              <a:r>
                <a:rPr b="1" i="0" lang="en-US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Reasoning</a:t>
              </a:r>
              <a:endParaRPr b="1" i="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27" name="Google Shape;227;g37d00b41481_2_0"/>
            <p:cNvSpPr/>
            <p:nvPr/>
          </p:nvSpPr>
          <p:spPr>
            <a:xfrm>
              <a:off x="4862891" y="2326091"/>
              <a:ext cx="1887300" cy="667500"/>
            </a:xfrm>
            <a:prstGeom prst="roundRect">
              <a:avLst>
                <a:gd fmla="val 16667" name="adj"/>
              </a:avLst>
            </a:prstGeom>
            <a:solidFill>
              <a:srgbClr val="3EA9F5"/>
            </a:solidFill>
            <a:ln cap="flat" cmpd="sng" w="112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6"/>
                <a:buFont typeface="Arial"/>
                <a:buNone/>
              </a:pPr>
              <a:r>
                <a:rPr b="1" i="0" lang="en-US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Planning</a:t>
              </a:r>
              <a:endParaRPr b="1" i="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28" name="Google Shape;228;g37d00b41481_2_0"/>
            <p:cNvSpPr/>
            <p:nvPr/>
          </p:nvSpPr>
          <p:spPr>
            <a:xfrm>
              <a:off x="5470229" y="1887525"/>
              <a:ext cx="336600" cy="336600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27"/>
                <a:buFont typeface="Arial"/>
                <a:buNone/>
              </a:pPr>
              <a:r>
                <a:t/>
              </a:r>
              <a:endParaRPr b="0" i="0" sz="827" u="none" cap="none" strike="noStrike">
                <a:solidFill>
                  <a:srgbClr val="000000"/>
                </a:solidFill>
                <a:latin typeface="Space Grotesk Light"/>
                <a:ea typeface="Space Grotesk Light"/>
                <a:cs typeface="Space Grotesk Light"/>
                <a:sym typeface="Space Grotesk Light"/>
              </a:endParaRPr>
            </a:p>
          </p:txBody>
        </p:sp>
        <p:cxnSp>
          <p:nvCxnSpPr>
            <p:cNvPr id="229" name="Google Shape;229;g37d00b41481_2_0"/>
            <p:cNvCxnSpPr/>
            <p:nvPr/>
          </p:nvCxnSpPr>
          <p:spPr>
            <a:xfrm>
              <a:off x="6115575" y="2055825"/>
              <a:ext cx="1215000" cy="0"/>
            </a:xfrm>
            <a:prstGeom prst="straightConnector1">
              <a:avLst/>
            </a:prstGeom>
            <a:noFill/>
            <a:ln cap="flat" cmpd="sng" w="168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30" name="Google Shape;230;g37d00b41481_2_0"/>
            <p:cNvCxnSpPr/>
            <p:nvPr/>
          </p:nvCxnSpPr>
          <p:spPr>
            <a:xfrm>
              <a:off x="8076691" y="2470225"/>
              <a:ext cx="10800" cy="749100"/>
            </a:xfrm>
            <a:prstGeom prst="straightConnector1">
              <a:avLst/>
            </a:prstGeom>
            <a:noFill/>
            <a:ln cap="flat" cmpd="sng" w="168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31" name="Google Shape;231;g37d00b41481_2_0"/>
            <p:cNvSpPr/>
            <p:nvPr/>
          </p:nvSpPr>
          <p:spPr>
            <a:xfrm>
              <a:off x="1283706" y="903838"/>
              <a:ext cx="1672200" cy="3930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6"/>
                <a:buFont typeface="Arial"/>
                <a:buNone/>
              </a:pPr>
              <a:r>
                <a:rPr b="1" i="0" lang="en-US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Response</a:t>
              </a:r>
              <a:endParaRPr b="1" i="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32" name="Google Shape;232;g37d00b41481_2_0"/>
            <p:cNvSpPr/>
            <p:nvPr/>
          </p:nvSpPr>
          <p:spPr>
            <a:xfrm>
              <a:off x="1283696" y="1619437"/>
              <a:ext cx="1297500" cy="3930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6"/>
                <a:buFont typeface="Arial"/>
                <a:buNone/>
              </a:pPr>
              <a:r>
                <a:rPr b="1" i="0" lang="en-US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Prompt</a:t>
              </a:r>
              <a:endParaRPr b="1" i="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33" name="Google Shape;233;g37d00b41481_2_0"/>
            <p:cNvSpPr/>
            <p:nvPr/>
          </p:nvSpPr>
          <p:spPr>
            <a:xfrm>
              <a:off x="4683866" y="3182405"/>
              <a:ext cx="2119800" cy="358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6"/>
                <a:buFont typeface="Arial"/>
                <a:buNone/>
              </a:pPr>
              <a:r>
                <a:rPr b="1" i="0" lang="en-US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Observation</a:t>
              </a:r>
              <a:endParaRPr b="1" i="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34" name="Google Shape;234;g37d00b41481_2_0"/>
            <p:cNvSpPr txBox="1"/>
            <p:nvPr/>
          </p:nvSpPr>
          <p:spPr>
            <a:xfrm>
              <a:off x="4308062" y="1480356"/>
              <a:ext cx="5004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25" lIns="54025" spcFirstLastPara="1" rIns="54025" wrap="square" tIns="54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72"/>
                <a:buFont typeface="Arial"/>
                <a:buNone/>
              </a:pPr>
              <a:r>
                <a:rPr b="0" i="0" lang="en-US" sz="3071" u="none" cap="none" strike="noStrike">
                  <a:solidFill>
                    <a:schemeClr val="dk1"/>
                  </a:solidFill>
                  <a:latin typeface="Space Grotesk Light"/>
                  <a:ea typeface="Space Grotesk Light"/>
                  <a:cs typeface="Space Grotesk Light"/>
                  <a:sym typeface="Space Grotesk Light"/>
                </a:rPr>
                <a:t>{</a:t>
              </a:r>
              <a:endParaRPr b="0" i="0" sz="3071" u="none" cap="none" strike="noStrik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7a4c1e476d_0_571"/>
          <p:cNvSpPr txBox="1"/>
          <p:nvPr>
            <p:ph type="title"/>
          </p:nvPr>
        </p:nvSpPr>
        <p:spPr>
          <a:xfrm>
            <a:off x="454754" y="664152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Evolution of Agentic AI: Agent Mesh</a:t>
            </a:r>
            <a:endParaRPr/>
          </a:p>
        </p:txBody>
      </p:sp>
      <p:sp>
        <p:nvSpPr>
          <p:cNvPr id="240" name="Google Shape;240;g37a4c1e476d_0_571"/>
          <p:cNvSpPr txBox="1"/>
          <p:nvPr/>
        </p:nvSpPr>
        <p:spPr>
          <a:xfrm>
            <a:off x="5419432" y="2024783"/>
            <a:ext cx="5875200" cy="4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Group of Agents with varying </a:t>
            </a: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autonomy</a:t>
            </a: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 collaborating to </a:t>
            </a: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achieve</a:t>
            </a: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 complex goals</a:t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✅ Can solve complex, interdependent tasks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❌ Complexity in coordination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❌ Harder to debug and predict outcomes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" name="Google Shape;241;g37a4c1e476d_0_571"/>
          <p:cNvGrpSpPr/>
          <p:nvPr/>
        </p:nvGrpSpPr>
        <p:grpSpPr>
          <a:xfrm>
            <a:off x="848069" y="2098382"/>
            <a:ext cx="3529788" cy="3059075"/>
            <a:chOff x="848069" y="2098382"/>
            <a:chExt cx="3529788" cy="3059075"/>
          </a:xfrm>
        </p:grpSpPr>
        <p:pic>
          <p:nvPicPr>
            <p:cNvPr id="242" name="Google Shape;242;g37a4c1e476d_0_571" title="blue-hexagon-bot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90195" y="3914782"/>
              <a:ext cx="1242675" cy="1242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g37a4c1e476d_0_571" title="blue-hexagon-bot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8069" y="2098382"/>
              <a:ext cx="1242675" cy="124267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4" name="Google Shape;244;g37a4c1e476d_0_571"/>
            <p:cNvCxnSpPr/>
            <p:nvPr/>
          </p:nvCxnSpPr>
          <p:spPr>
            <a:xfrm>
              <a:off x="2070613" y="2784050"/>
              <a:ext cx="1076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stealth"/>
              <a:tailEnd len="med" w="med" type="none"/>
            </a:ln>
          </p:spPr>
        </p:cxnSp>
        <p:cxnSp>
          <p:nvCxnSpPr>
            <p:cNvPr id="245" name="Google Shape;245;g37a4c1e476d_0_571"/>
            <p:cNvCxnSpPr/>
            <p:nvPr/>
          </p:nvCxnSpPr>
          <p:spPr>
            <a:xfrm>
              <a:off x="2070613" y="2584250"/>
              <a:ext cx="10761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46" name="Google Shape;246;g37a4c1e476d_0_571"/>
            <p:cNvCxnSpPr/>
            <p:nvPr/>
          </p:nvCxnSpPr>
          <p:spPr>
            <a:xfrm>
              <a:off x="1731625" y="3248000"/>
              <a:ext cx="557700" cy="753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47" name="Google Shape;247;g37a4c1e476d_0_571"/>
            <p:cNvCxnSpPr/>
            <p:nvPr/>
          </p:nvCxnSpPr>
          <p:spPr>
            <a:xfrm rot="10800000">
              <a:off x="1919000" y="3143475"/>
              <a:ext cx="526800" cy="771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48" name="Google Shape;248;g37a4c1e476d_0_571"/>
            <p:cNvCxnSpPr/>
            <p:nvPr/>
          </p:nvCxnSpPr>
          <p:spPr>
            <a:xfrm flipH="1" rot="10800000">
              <a:off x="2863075" y="3208988"/>
              <a:ext cx="551400" cy="792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49" name="Google Shape;249;g37a4c1e476d_0_571"/>
            <p:cNvCxnSpPr/>
            <p:nvPr/>
          </p:nvCxnSpPr>
          <p:spPr>
            <a:xfrm flipH="1">
              <a:off x="2981275" y="3335000"/>
              <a:ext cx="570000" cy="7641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pic>
          <p:nvPicPr>
            <p:cNvPr id="250" name="Google Shape;250;g37a4c1e476d_0_571" title="blue-hexagon-bot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35182" y="2098382"/>
              <a:ext cx="1242675" cy="1242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Dapr">
      <a:dk1>
        <a:srgbClr val="121C29"/>
      </a:dk1>
      <a:lt1>
        <a:srgbClr val="FCFCFC"/>
      </a:lt1>
      <a:dk2>
        <a:srgbClr val="121C29"/>
      </a:dk2>
      <a:lt2>
        <a:srgbClr val="AAAAAA"/>
      </a:lt2>
      <a:accent1>
        <a:srgbClr val="0D2192"/>
      </a:accent1>
      <a:accent2>
        <a:srgbClr val="3EA9F5"/>
      </a:accent2>
      <a:accent3>
        <a:srgbClr val="489FB5"/>
      </a:accent3>
      <a:accent4>
        <a:srgbClr val="0BDDA3"/>
      </a:accent4>
      <a:accent5>
        <a:srgbClr val="EFCA08"/>
      </a:accent5>
      <a:accent6>
        <a:srgbClr val="FF4E00"/>
      </a:accent6>
      <a:hlink>
        <a:srgbClr val="3EA9F5"/>
      </a:hlink>
      <a:folHlink>
        <a:srgbClr val="3EA9F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2023-07-25T15:46:21Z</dcterms:created>
  <dc:creator>Marc Duiker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1113265-c559-4850-9a4d-5c092dbd21ac_Enabled">
    <vt:lpwstr>true</vt:lpwstr>
  </property>
  <property fmtid="{D5CDD505-2E9C-101B-9397-08002B2CF9AE}" pid="3" name="MSIP_Label_a1113265-c559-4850-9a4d-5c092dbd21ac_SetDate">
    <vt:lpwstr>2025-05-20T13:08:52Z</vt:lpwstr>
  </property>
  <property fmtid="{D5CDD505-2E9C-101B-9397-08002B2CF9AE}" pid="4" name="MSIP_Label_a1113265-c559-4850-9a4d-5c092dbd21ac_Method">
    <vt:lpwstr>Standard</vt:lpwstr>
  </property>
  <property fmtid="{D5CDD505-2E9C-101B-9397-08002B2CF9AE}" pid="5" name="MSIP_Label_a1113265-c559-4850-9a4d-5c092dbd21ac_Name">
    <vt:lpwstr>Internal Use</vt:lpwstr>
  </property>
  <property fmtid="{D5CDD505-2E9C-101B-9397-08002B2CF9AE}" pid="6" name="MSIP_Label_a1113265-c559-4850-9a4d-5c092dbd21ac_SiteId">
    <vt:lpwstr>a6b169f1-592b-4329-8f33-8db8903003c7</vt:lpwstr>
  </property>
  <property fmtid="{D5CDD505-2E9C-101B-9397-08002B2CF9AE}" pid="7" name="MSIP_Label_a1113265-c559-4850-9a4d-5c092dbd21ac_ActionId">
    <vt:lpwstr>4fefa2e3-47f5-411d-9c51-172379710550</vt:lpwstr>
  </property>
  <property fmtid="{D5CDD505-2E9C-101B-9397-08002B2CF9AE}" pid="8" name="MSIP_Label_a1113265-c559-4850-9a4d-5c092dbd21ac_ContentBits">
    <vt:lpwstr>0</vt:lpwstr>
  </property>
  <property fmtid="{D5CDD505-2E9C-101B-9397-08002B2CF9AE}" pid="9" name="MSIP_Label_a1113265-c559-4850-9a4d-5c092dbd21ac_Tag">
    <vt:lpwstr>50, 3, 0, 1</vt:lpwstr>
  </property>
</Properties>
</file>