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Space Grotesk Light"/>
      <p:regular r:id="rId36"/>
      <p:bold r:id="rId37"/>
    </p:embeddedFont>
    <p:embeddedFont>
      <p:font typeface="Space Grotesk Medium"/>
      <p:regular r:id="rId38"/>
      <p:bold r:id="rId39"/>
    </p:embeddedFont>
    <p:embeddedFont>
      <p:font typeface="Space Grotesk"/>
      <p:regular r:id="rId40"/>
      <p:bold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2" roundtripDataSignature="AMtx7mh/dbg9lOx9ZboD6NQNfFxMc9+b+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aceGrotesk-regular.fntdata"/><Relationship Id="rId20" Type="http://schemas.openxmlformats.org/officeDocument/2006/relationships/slide" Target="slides/slide16.xml"/><Relationship Id="rId42" Type="http://customschemas.google.com/relationships/presentationmetadata" Target="metadata"/><Relationship Id="rId41" Type="http://schemas.openxmlformats.org/officeDocument/2006/relationships/font" Target="fonts/SpaceGrotesk-bold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SpaceGroteskLight-bold.fntdata"/><Relationship Id="rId14" Type="http://schemas.openxmlformats.org/officeDocument/2006/relationships/slide" Target="slides/slide10.xml"/><Relationship Id="rId36" Type="http://schemas.openxmlformats.org/officeDocument/2006/relationships/font" Target="fonts/SpaceGroteskLight-regular.fntdata"/><Relationship Id="rId17" Type="http://schemas.openxmlformats.org/officeDocument/2006/relationships/slide" Target="slides/slide13.xml"/><Relationship Id="rId39" Type="http://schemas.openxmlformats.org/officeDocument/2006/relationships/font" Target="fonts/SpaceGroteskMedium-bold.fntdata"/><Relationship Id="rId16" Type="http://schemas.openxmlformats.org/officeDocument/2006/relationships/slide" Target="slides/slide12.xml"/><Relationship Id="rId38" Type="http://schemas.openxmlformats.org/officeDocument/2006/relationships/font" Target="fonts/SpaceGroteskMedium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" name="Google Shape;9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7c18a80264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2" name="Google Shape;252;g37c18a8026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7c18a8026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9" name="Google Shape;269;g37c18a80264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d00b41481_0_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g37d00b4148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bfccee378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6" name="Google Shape;286;g37bfccee37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7bfccee378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2" name="Google Shape;312;g37bfccee37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c18a8026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34" name="Google Shape;334;g37c18a80264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7bb5411c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41" name="Google Shape;341;g37bb5411cec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7b1eb3f262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5" name="Google Shape;385;g37b1eb3f262_1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37a4c1e476d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7" name="Google Shape;417;g37a4c1e476d_0_7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7a4c1e476d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4" name="Google Shape;454;g37a4c1e476d_0_7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" name="Google Shape;108;p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7c000b0c4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g37c000b0c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g37a4c1e476d_0_6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5" name="Google Shape;505;g37a4c1e476d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7bfccee378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9" name="Google Shape;519;g37bfccee37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37bfccee378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4" name="Google Shape;534;g37bfccee37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7c000b0c4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42" name="Google Shape;542;g37c000b0c4c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99" name="Google Shape;599;p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35cd725ba4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6" name="Google Shape;606;g35cd725ba4c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5cd725ba4c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8" name="Google Shape;668;g35cd725ba4c_2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6" name="Google Shape;736;p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35cd725ba4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46" name="Google Shape;746;g35cd725ba4c_2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d9e00c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8" name="Google Shape;118;g35d9e00cd4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60" name="Google Shape;760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80" name="Google Shape;780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a4c1e476d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7a4c1e476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a4c1e476d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7a4c1e476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a4c1e476d_0_6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7a4c1e476d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a4c1e476d_0_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7a4c1e476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d00b41481_2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37d00b41481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7a4c1e476d_0_5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37a4c1e476d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_empty_white">
  <p:cSld name="default_empty_whit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green">
  <p:cSld name="section_green">
    <p:bg>
      <p:bgPr>
        <a:solidFill>
          <a:schemeClr val="accent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b1eb3f262_1_12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yellow">
  <p:cSld name="section_yellow">
    <p:bg>
      <p:bgPr>
        <a:solidFill>
          <a:schemeClr val="accent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b1eb3f262_1_14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eal">
  <p:cSld name="section_teal">
    <p:bg>
      <p:bgPr>
        <a:solidFill>
          <a:schemeClr val="accent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b1eb3f262_1_16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darkblue">
  <p:cSld name="section_darkblue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b1eb3f262_1_18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b1eb3f262_1_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pace Grotesk Medium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7b1eb3f262_1_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g37b1eb3f262_1_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7b1eb3f262_1_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37b1eb3f262_1_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_center">
  <p:cSld name="default_cent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7"/>
          <p:cNvSpPr txBox="1"/>
          <p:nvPr>
            <p:ph type="title"/>
          </p:nvPr>
        </p:nvSpPr>
        <p:spPr>
          <a:xfrm>
            <a:off x="196754" y="166233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b1eb3f262_1_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37b1eb3f262_1_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g37b1eb3f262_1_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37b1eb3f262_1_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7b1eb3f262_1_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lightblue">
  <p:cSld name="section_lightblue">
    <p:bg>
      <p:bgPr>
        <a:solidFill>
          <a:schemeClr val="accen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8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_left">
  <p:cSld name="default_lef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6"/>
          <p:cNvSpPr txBox="1"/>
          <p:nvPr>
            <p:ph type="title"/>
          </p:nvPr>
        </p:nvSpPr>
        <p:spPr>
          <a:xfrm>
            <a:off x="196754" y="166233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orange">
  <p:cSld name="section_orange">
    <p:bg>
      <p:bgPr>
        <a:solidFill>
          <a:schemeClr val="accent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2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pace Grotesk Medium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98B"/>
              </a:buClr>
              <a:buSzPts val="2400"/>
              <a:buNone/>
              <a:defRPr sz="2400">
                <a:solidFill>
                  <a:srgbClr val="88898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2000"/>
              <a:buNone/>
              <a:defRPr sz="2000">
                <a:solidFill>
                  <a:srgbClr val="8889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800"/>
              <a:buNone/>
              <a:defRPr sz="1800">
                <a:solidFill>
                  <a:srgbClr val="8889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ace Grotesk Medium"/>
              <a:buNone/>
              <a:defRPr b="0" i="0" sz="4400" u="none" cap="none" strike="noStrike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4.png"/></Relationships>
</file>

<file path=ppt/slides/_rels/slide16.xml.rels><?xml version="1.0" encoding="UTF-8" standalone="yes"?><Relationships xmlns="http://schemas.openxmlformats.org/package/2006/relationships"><Relationship Id="rId20" Type="http://schemas.openxmlformats.org/officeDocument/2006/relationships/image" Target="../media/image40.png"/><Relationship Id="rId11" Type="http://schemas.openxmlformats.org/officeDocument/2006/relationships/image" Target="../media/image17.png"/><Relationship Id="rId10" Type="http://schemas.openxmlformats.org/officeDocument/2006/relationships/image" Target="../media/image26.png"/><Relationship Id="rId21" Type="http://schemas.openxmlformats.org/officeDocument/2006/relationships/image" Target="../media/image41.png"/><Relationship Id="rId13" Type="http://schemas.openxmlformats.org/officeDocument/2006/relationships/image" Target="../media/image28.png"/><Relationship Id="rId1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Relationship Id="rId15" Type="http://schemas.openxmlformats.org/officeDocument/2006/relationships/image" Target="../media/image31.png"/><Relationship Id="rId14" Type="http://schemas.openxmlformats.org/officeDocument/2006/relationships/image" Target="../media/image9.png"/><Relationship Id="rId17" Type="http://schemas.openxmlformats.org/officeDocument/2006/relationships/image" Target="../media/image19.png"/><Relationship Id="rId16" Type="http://schemas.openxmlformats.org/officeDocument/2006/relationships/image" Target="../media/image15.png"/><Relationship Id="rId5" Type="http://schemas.openxmlformats.org/officeDocument/2006/relationships/image" Target="../media/image34.png"/><Relationship Id="rId19" Type="http://schemas.openxmlformats.org/officeDocument/2006/relationships/image" Target="../media/image33.png"/><Relationship Id="rId6" Type="http://schemas.openxmlformats.org/officeDocument/2006/relationships/image" Target="../media/image10.png"/><Relationship Id="rId18" Type="http://schemas.openxmlformats.org/officeDocument/2006/relationships/image" Target="../media/image37.png"/><Relationship Id="rId7" Type="http://schemas.openxmlformats.org/officeDocument/2006/relationships/image" Target="../media/image13.png"/><Relationship Id="rId8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12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38.png"/><Relationship Id="rId15" Type="http://schemas.openxmlformats.org/officeDocument/2006/relationships/image" Target="../media/image41.png"/><Relationship Id="rId14" Type="http://schemas.openxmlformats.org/officeDocument/2006/relationships/image" Target="../media/image33.png"/><Relationship Id="rId5" Type="http://schemas.openxmlformats.org/officeDocument/2006/relationships/image" Target="../media/image8.png"/><Relationship Id="rId6" Type="http://schemas.openxmlformats.org/officeDocument/2006/relationships/image" Target="../media/image34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12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38.png"/><Relationship Id="rId15" Type="http://schemas.openxmlformats.org/officeDocument/2006/relationships/image" Target="../media/image41.png"/><Relationship Id="rId14" Type="http://schemas.openxmlformats.org/officeDocument/2006/relationships/image" Target="../media/image33.png"/><Relationship Id="rId5" Type="http://schemas.openxmlformats.org/officeDocument/2006/relationships/image" Target="../media/image8.png"/><Relationship Id="rId6" Type="http://schemas.openxmlformats.org/officeDocument/2006/relationships/image" Target="../media/image34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26.png"/><Relationship Id="rId10" Type="http://schemas.openxmlformats.org/officeDocument/2006/relationships/image" Target="../media/image12.png"/><Relationship Id="rId13" Type="http://schemas.openxmlformats.org/officeDocument/2006/relationships/image" Target="../media/image18.png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Relationship Id="rId4" Type="http://schemas.openxmlformats.org/officeDocument/2006/relationships/image" Target="../media/image14.png"/><Relationship Id="rId9" Type="http://schemas.openxmlformats.org/officeDocument/2006/relationships/image" Target="../media/image38.png"/><Relationship Id="rId15" Type="http://schemas.openxmlformats.org/officeDocument/2006/relationships/image" Target="../media/image41.png"/><Relationship Id="rId14" Type="http://schemas.openxmlformats.org/officeDocument/2006/relationships/image" Target="../media/image33.png"/><Relationship Id="rId5" Type="http://schemas.openxmlformats.org/officeDocument/2006/relationships/image" Target="../media/image8.png"/><Relationship Id="rId6" Type="http://schemas.openxmlformats.org/officeDocument/2006/relationships/image" Target="../media/image34.png"/><Relationship Id="rId7" Type="http://schemas.openxmlformats.org/officeDocument/2006/relationships/image" Target="../media/image10.png"/><Relationship Id="rId8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7.png"/><Relationship Id="rId4" Type="http://schemas.openxmlformats.org/officeDocument/2006/relationships/image" Target="../media/image57.png"/><Relationship Id="rId5" Type="http://schemas.openxmlformats.org/officeDocument/2006/relationships/image" Target="../media/image51.png"/><Relationship Id="rId6" Type="http://schemas.openxmlformats.org/officeDocument/2006/relationships/image" Target="../media/image4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dapr.github.io/dapr-agents/" TargetMode="External"/><Relationship Id="rId4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0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51.png"/><Relationship Id="rId5" Type="http://schemas.openxmlformats.org/officeDocument/2006/relationships/image" Target="../media/image57.png"/><Relationship Id="rId6" Type="http://schemas.openxmlformats.org/officeDocument/2006/relationships/image" Target="../media/image54.png"/><Relationship Id="rId7" Type="http://schemas.openxmlformats.org/officeDocument/2006/relationships/image" Target="../media/image50.png"/><Relationship Id="rId8" Type="http://schemas.openxmlformats.org/officeDocument/2006/relationships/image" Target="../media/image61.png"/></Relationships>
</file>

<file path=ppt/slides/_rels/slide27.xml.rels><?xml version="1.0" encoding="UTF-8" standalone="yes"?><Relationships xmlns="http://schemas.openxmlformats.org/package/2006/relationships"><Relationship Id="rId11" Type="http://schemas.openxmlformats.org/officeDocument/2006/relationships/image" Target="../media/image77.png"/><Relationship Id="rId10" Type="http://schemas.openxmlformats.org/officeDocument/2006/relationships/image" Target="../media/image2.png"/><Relationship Id="rId13" Type="http://schemas.openxmlformats.org/officeDocument/2006/relationships/image" Target="../media/image56.png"/><Relationship Id="rId12" Type="http://schemas.openxmlformats.org/officeDocument/2006/relationships/image" Target="../media/image66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7.png"/><Relationship Id="rId4" Type="http://schemas.openxmlformats.org/officeDocument/2006/relationships/image" Target="../media/image37.png"/><Relationship Id="rId9" Type="http://schemas.openxmlformats.org/officeDocument/2006/relationships/image" Target="../media/image51.png"/><Relationship Id="rId5" Type="http://schemas.openxmlformats.org/officeDocument/2006/relationships/image" Target="../media/image57.png"/><Relationship Id="rId6" Type="http://schemas.openxmlformats.org/officeDocument/2006/relationships/image" Target="../media/image54.png"/><Relationship Id="rId7" Type="http://schemas.openxmlformats.org/officeDocument/2006/relationships/image" Target="../media/image50.png"/><Relationship Id="rId8" Type="http://schemas.openxmlformats.org/officeDocument/2006/relationships/image" Target="../media/image6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9.png"/><Relationship Id="rId4" Type="http://schemas.openxmlformats.org/officeDocument/2006/relationships/image" Target="../media/image6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github.com/Dzvezdana/pydata_workshop_september2025" TargetMode="External"/><Relationship Id="rId4" Type="http://schemas.openxmlformats.org/officeDocument/2006/relationships/image" Target="../media/image65.png"/><Relationship Id="rId5" Type="http://schemas.openxmlformats.org/officeDocument/2006/relationships/image" Target="../media/image64.png"/><Relationship Id="rId6" Type="http://schemas.openxmlformats.org/officeDocument/2006/relationships/image" Target="../media/image6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1" Type="http://schemas.openxmlformats.org/officeDocument/2006/relationships/hyperlink" Target="https://bit.ly/dapr-youtube" TargetMode="External"/><Relationship Id="rId10" Type="http://schemas.openxmlformats.org/officeDocument/2006/relationships/hyperlink" Target="https://dapr.io/" TargetMode="External"/><Relationship Id="rId13" Type="http://schemas.openxmlformats.org/officeDocument/2006/relationships/hyperlink" Target="https://bit.ly/dapr-discord" TargetMode="External"/><Relationship Id="rId12" Type="http://schemas.openxmlformats.org/officeDocument/2006/relationships/hyperlink" Target="https://bit.ly/dapr-quickstarts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1.png"/><Relationship Id="rId4" Type="http://schemas.openxmlformats.org/officeDocument/2006/relationships/hyperlink" Target="https://dapr.io/" TargetMode="External"/><Relationship Id="rId9" Type="http://schemas.openxmlformats.org/officeDocument/2006/relationships/image" Target="../media/image68.png"/><Relationship Id="rId15" Type="http://schemas.openxmlformats.org/officeDocument/2006/relationships/hyperlink" Target="https://twitter.com/daprdev" TargetMode="External"/><Relationship Id="rId14" Type="http://schemas.openxmlformats.org/officeDocument/2006/relationships/hyperlink" Target="https://twitter.com/daprdev" TargetMode="External"/><Relationship Id="rId16" Type="http://schemas.openxmlformats.org/officeDocument/2006/relationships/image" Target="../media/image73.png"/><Relationship Id="rId5" Type="http://schemas.openxmlformats.org/officeDocument/2006/relationships/image" Target="../media/image72.png"/><Relationship Id="rId6" Type="http://schemas.openxmlformats.org/officeDocument/2006/relationships/image" Target="../media/image70.png"/><Relationship Id="rId7" Type="http://schemas.openxmlformats.org/officeDocument/2006/relationships/image" Target="../media/image78.png"/><Relationship Id="rId8" Type="http://schemas.openxmlformats.org/officeDocument/2006/relationships/image" Target="../media/image7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74.png"/><Relationship Id="rId4" Type="http://schemas.openxmlformats.org/officeDocument/2006/relationships/hyperlink" Target="https://bit.ly/dapr-supporter" TargetMode="External"/><Relationship Id="rId5" Type="http://schemas.openxmlformats.org/officeDocument/2006/relationships/image" Target="../media/image7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and blue hexagons&#10;&#10;Description automatically generated" id="101" name="Google Shape;1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4" y="0"/>
            <a:ext cx="1217833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00260" y="470088"/>
            <a:ext cx="2030074" cy="203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0"/>
          <p:cNvSpPr txBox="1"/>
          <p:nvPr/>
        </p:nvSpPr>
        <p:spPr>
          <a:xfrm>
            <a:off x="722631" y="977294"/>
            <a:ext cx="6021069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Dapr in Action</a:t>
            </a:r>
            <a:endParaRPr b="1" i="0" sz="6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" name="Google Shape;104;p30"/>
          <p:cNvSpPr txBox="1"/>
          <p:nvPr/>
        </p:nvSpPr>
        <p:spPr>
          <a:xfrm>
            <a:off x="722625" y="2228675"/>
            <a:ext cx="753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Space Grotesk"/>
                <a:ea typeface="Space Grotesk"/>
                <a:cs typeface="Space Grotesk"/>
                <a:sym typeface="Space Grotesk"/>
              </a:rPr>
              <a:t>Event-Driven </a:t>
            </a:r>
            <a:r>
              <a:rPr lang="en-US" sz="3600">
                <a:solidFill>
                  <a:srgbClr val="0B84DA"/>
                </a:solidFill>
                <a:latin typeface="Space Grotesk"/>
                <a:ea typeface="Space Grotesk"/>
                <a:cs typeface="Space Grotesk"/>
                <a:sym typeface="Space Grotesk"/>
              </a:rPr>
              <a:t>AI Agents</a:t>
            </a:r>
            <a:r>
              <a:rPr lang="en-US" sz="3600">
                <a:latin typeface="Space Grotesk"/>
                <a:ea typeface="Space Grotesk"/>
                <a:cs typeface="Space Grotesk"/>
                <a:sym typeface="Space Grotesk"/>
              </a:rPr>
              <a:t> with Dapr</a:t>
            </a:r>
            <a:endParaRPr sz="3600">
              <a:solidFill>
                <a:srgbClr val="0B84D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" name="Google Shape;105;p30"/>
          <p:cNvSpPr txBox="1"/>
          <p:nvPr/>
        </p:nvSpPr>
        <p:spPr>
          <a:xfrm>
            <a:off x="722631" y="3810654"/>
            <a:ext cx="82974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Dana Arsovska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Community Manager @Dapr</a:t>
            </a:r>
            <a:endParaRPr sz="2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Space Grotesk"/>
                <a:ea typeface="Space Grotesk"/>
                <a:cs typeface="Space Grotesk"/>
                <a:sym typeface="Space Grotesk"/>
              </a:rPr>
              <a:t>Marc Duiker</a:t>
            </a:r>
            <a:endParaRPr sz="2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Community Manager @Dapr</a:t>
            </a:r>
            <a:endParaRPr b="0"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7c18a80264_0_186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Agent Mesh</a:t>
            </a:r>
            <a:endParaRPr/>
          </a:p>
        </p:txBody>
      </p:sp>
      <p:pic>
        <p:nvPicPr>
          <p:cNvPr id="255" name="Google Shape;255;g37c18a80264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5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g37c18a80264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30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g37c18a80264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25" y="3914775"/>
            <a:ext cx="1242675" cy="124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8" name="Google Shape;258;g37c18a80264_0_186"/>
          <p:cNvCxnSpPr/>
          <p:nvPr/>
        </p:nvCxnSpPr>
        <p:spPr>
          <a:xfrm>
            <a:off x="2070613" y="27840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stealth"/>
            <a:tailEnd len="med" w="med" type="none"/>
          </a:ln>
        </p:spPr>
      </p:cxnSp>
      <p:cxnSp>
        <p:nvCxnSpPr>
          <p:cNvPr id="259" name="Google Shape;259;g37c18a80264_0_186"/>
          <p:cNvCxnSpPr/>
          <p:nvPr/>
        </p:nvCxnSpPr>
        <p:spPr>
          <a:xfrm>
            <a:off x="2070613" y="25842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0" name="Google Shape;260;g37c18a80264_0_186"/>
          <p:cNvCxnSpPr/>
          <p:nvPr/>
        </p:nvCxnSpPr>
        <p:spPr>
          <a:xfrm>
            <a:off x="1731625" y="3248000"/>
            <a:ext cx="557700" cy="7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1" name="Google Shape;261;g37c18a80264_0_186"/>
          <p:cNvCxnSpPr/>
          <p:nvPr/>
        </p:nvCxnSpPr>
        <p:spPr>
          <a:xfrm rot="10800000">
            <a:off x="1919000" y="3143475"/>
            <a:ext cx="526800" cy="77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2" name="Google Shape;262;g37c18a80264_0_186"/>
          <p:cNvCxnSpPr/>
          <p:nvPr/>
        </p:nvCxnSpPr>
        <p:spPr>
          <a:xfrm flipH="1" rot="10800000">
            <a:off x="2863075" y="3208988"/>
            <a:ext cx="5514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63" name="Google Shape;263;g37c18a80264_0_186"/>
          <p:cNvCxnSpPr/>
          <p:nvPr/>
        </p:nvCxnSpPr>
        <p:spPr>
          <a:xfrm flipH="1">
            <a:off x="2981275" y="3335000"/>
            <a:ext cx="570000" cy="76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64" name="Google Shape;264;g37c18a80264_0_186"/>
          <p:cNvSpPr txBox="1"/>
          <p:nvPr/>
        </p:nvSpPr>
        <p:spPr>
          <a:xfrm>
            <a:off x="5994225" y="1759525"/>
            <a:ext cx="4716300" cy="4107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chemeClr val="lt1"/>
                </a:highlight>
                <a:latin typeface="Space Grotesk"/>
                <a:ea typeface="Space Grotesk"/>
                <a:cs typeface="Space Grotesk"/>
                <a:sym typeface="Space Grotesk"/>
              </a:rPr>
              <a:t>Intake Agent gathers customer history, previous tickets, account status</a:t>
            </a:r>
            <a:br>
              <a:rPr lang="en-US" sz="1800">
                <a:solidFill>
                  <a:srgbClr val="333333"/>
                </a:solidFill>
                <a:highlight>
                  <a:schemeClr val="lt1"/>
                </a:highlight>
                <a:latin typeface="Space Grotesk"/>
                <a:ea typeface="Space Grotesk"/>
                <a:cs typeface="Space Grotesk"/>
                <a:sym typeface="Space Grotesk"/>
              </a:rPr>
            </a:br>
            <a:endParaRPr sz="1800">
              <a:solidFill>
                <a:srgbClr val="333333"/>
              </a:solidFill>
              <a:highlight>
                <a:schemeClr val="lt1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chemeClr val="lt1"/>
                </a:highlight>
                <a:latin typeface="Space Grotesk"/>
                <a:ea typeface="Space Grotesk"/>
                <a:cs typeface="Space Grotesk"/>
                <a:sym typeface="Space Grotesk"/>
              </a:rPr>
              <a:t>Technical Agent runs initial diagnostics, checks system logs</a:t>
            </a:r>
            <a:br>
              <a:rPr lang="en-US" sz="1800">
                <a:solidFill>
                  <a:srgbClr val="333333"/>
                </a:solidFill>
                <a:highlight>
                  <a:schemeClr val="lt1"/>
                </a:highlight>
                <a:latin typeface="Space Grotesk"/>
                <a:ea typeface="Space Grotesk"/>
                <a:cs typeface="Space Grotesk"/>
                <a:sym typeface="Space Grotesk"/>
              </a:rPr>
            </a:br>
            <a:endParaRPr sz="1800">
              <a:solidFill>
                <a:srgbClr val="333333"/>
              </a:solidFill>
              <a:highlight>
                <a:schemeClr val="lt1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chemeClr val="lt1"/>
                </a:highlight>
                <a:latin typeface="Space Grotesk"/>
                <a:ea typeface="Space Grotesk"/>
                <a:cs typeface="Space Grotesk"/>
                <a:sym typeface="Space Grotesk"/>
              </a:rPr>
              <a:t>Account Agent pulls billing history, subscription details</a:t>
            </a:r>
            <a:br>
              <a:rPr lang="en-US" sz="1800">
                <a:solidFill>
                  <a:srgbClr val="333333"/>
                </a:solidFill>
                <a:highlight>
                  <a:schemeClr val="lt1"/>
                </a:highlight>
                <a:latin typeface="Space Grotesk"/>
                <a:ea typeface="Space Grotesk"/>
                <a:cs typeface="Space Grotesk"/>
                <a:sym typeface="Space Grotesk"/>
              </a:rPr>
            </a:br>
            <a:endParaRPr sz="1800">
              <a:solidFill>
                <a:srgbClr val="333333"/>
              </a:solidFill>
              <a:highlight>
                <a:schemeClr val="lt1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chemeClr val="lt1"/>
                </a:highlight>
                <a:latin typeface="Space Grotesk"/>
                <a:ea typeface="Space Grotesk"/>
                <a:cs typeface="Space Grotesk"/>
                <a:sym typeface="Space Grotesk"/>
              </a:rPr>
              <a:t>Resolver agent suggests solution</a:t>
            </a:r>
            <a:endParaRPr sz="1800">
              <a:solidFill>
                <a:srgbClr val="333333"/>
              </a:solidFill>
              <a:highlight>
                <a:schemeClr val="lt1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rgbClr val="F0F0F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5" name="Google Shape;265;g37c18a80264_0_18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266" name="Google Shape;266;g37c18a80264_0_186"/>
          <p:cNvSpPr txBox="1"/>
          <p:nvPr/>
        </p:nvSpPr>
        <p:spPr>
          <a:xfrm>
            <a:off x="6119650" y="5420226"/>
            <a:ext cx="5428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6C00"/>
                </a:solidFill>
                <a:highlight>
                  <a:srgbClr val="FFF3E0"/>
                </a:highlight>
                <a:latin typeface="Space Grotesk"/>
                <a:ea typeface="Space Grotesk"/>
                <a:cs typeface="Space Grotesk"/>
                <a:sym typeface="Space Grotesk"/>
              </a:rPr>
              <a:t>→ Customer support gets: Complete customer profile + preliminary analysis instead of starting from scratch</a:t>
            </a:r>
            <a:endParaRPr sz="1800">
              <a:solidFill>
                <a:srgbClr val="EF6C00"/>
              </a:solidFill>
              <a:highlight>
                <a:srgbClr val="FFF3E0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6C00"/>
              </a:solidFill>
              <a:highlight>
                <a:srgbClr val="FFF3E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c18a80264_0_39"/>
          <p:cNvSpPr txBox="1"/>
          <p:nvPr>
            <p:ph type="title"/>
          </p:nvPr>
        </p:nvSpPr>
        <p:spPr>
          <a:xfrm>
            <a:off x="185950" y="3600000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P</a:t>
            </a:r>
            <a:r>
              <a:rPr lang="en-US"/>
              <a:t>roductionizing Agentic AI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272" name="Google Shape;272;g37c18a80264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948" y="1611900"/>
            <a:ext cx="1646100" cy="16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7d00b41481_0_1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Productionizing Agentic AI </a:t>
            </a:r>
            <a:endParaRPr/>
          </a:p>
        </p:txBody>
      </p:sp>
      <p:sp>
        <p:nvSpPr>
          <p:cNvPr id="278" name="Google Shape;278;g37d00b41481_0_1"/>
          <p:cNvSpPr txBox="1"/>
          <p:nvPr/>
        </p:nvSpPr>
        <p:spPr>
          <a:xfrm>
            <a:off x="1956175" y="2015000"/>
            <a:ext cx="1644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g37d00b41481_0_1"/>
          <p:cNvSpPr/>
          <p:nvPr/>
        </p:nvSpPr>
        <p:spPr>
          <a:xfrm>
            <a:off x="1956175" y="2668338"/>
            <a:ext cx="1644000" cy="92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LLM Integrations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0" name="Google Shape;280;g37d00b41481_0_1"/>
          <p:cNvSpPr/>
          <p:nvPr/>
        </p:nvSpPr>
        <p:spPr>
          <a:xfrm>
            <a:off x="5464200" y="2668350"/>
            <a:ext cx="1644000" cy="92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Agentic Workflows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1" name="Google Shape;281;g37d00b41481_0_1"/>
          <p:cNvSpPr/>
          <p:nvPr/>
        </p:nvSpPr>
        <p:spPr>
          <a:xfrm>
            <a:off x="3699100" y="3938475"/>
            <a:ext cx="1644000" cy="92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AI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Agent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2" name="Google Shape;282;g37d00b41481_0_1"/>
          <p:cNvSpPr/>
          <p:nvPr/>
        </p:nvSpPr>
        <p:spPr>
          <a:xfrm>
            <a:off x="7358000" y="3938475"/>
            <a:ext cx="1644000" cy="924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Agent Mesh</a:t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3" name="Google Shape;283;g37d00b41481_0_1"/>
          <p:cNvSpPr/>
          <p:nvPr/>
        </p:nvSpPr>
        <p:spPr>
          <a:xfrm>
            <a:off x="7035350" y="3760425"/>
            <a:ext cx="2289300" cy="12807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7bfccee378_0_148"/>
          <p:cNvSpPr txBox="1"/>
          <p:nvPr/>
        </p:nvSpPr>
        <p:spPr>
          <a:xfrm>
            <a:off x="4764400" y="187540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Scalability: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run hundreds of agents reliably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89" name="Google Shape;289;g37bfccee378_0_148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Why Productionizing Agentic AI is Hard</a:t>
            </a:r>
            <a:endParaRPr/>
          </a:p>
        </p:txBody>
      </p:sp>
      <p:pic>
        <p:nvPicPr>
          <p:cNvPr id="290" name="Google Shape;290;g37bfccee378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5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g37bfccee378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30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g37bfccee378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25" y="3914775"/>
            <a:ext cx="1242675" cy="124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3" name="Google Shape;293;g37bfccee378_0_148"/>
          <p:cNvCxnSpPr/>
          <p:nvPr/>
        </p:nvCxnSpPr>
        <p:spPr>
          <a:xfrm>
            <a:off x="2070613" y="27840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stealth"/>
            <a:tailEnd len="med" w="med" type="none"/>
          </a:ln>
        </p:spPr>
      </p:cxnSp>
      <p:cxnSp>
        <p:nvCxnSpPr>
          <p:cNvPr id="294" name="Google Shape;294;g37bfccee378_0_148"/>
          <p:cNvCxnSpPr/>
          <p:nvPr/>
        </p:nvCxnSpPr>
        <p:spPr>
          <a:xfrm>
            <a:off x="2070613" y="25842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5" name="Google Shape;295;g37bfccee378_0_148"/>
          <p:cNvCxnSpPr/>
          <p:nvPr/>
        </p:nvCxnSpPr>
        <p:spPr>
          <a:xfrm>
            <a:off x="1731625" y="3248000"/>
            <a:ext cx="557700" cy="7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96" name="Google Shape;296;g37bfccee378_0_148"/>
          <p:cNvCxnSpPr/>
          <p:nvPr/>
        </p:nvCxnSpPr>
        <p:spPr>
          <a:xfrm rot="10800000">
            <a:off x="1919000" y="3143475"/>
            <a:ext cx="526800" cy="77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297" name="Google Shape;297;g37bfccee378_0_148"/>
          <p:cNvGrpSpPr/>
          <p:nvPr/>
        </p:nvGrpSpPr>
        <p:grpSpPr>
          <a:xfrm>
            <a:off x="711636" y="2001654"/>
            <a:ext cx="1521304" cy="1367821"/>
            <a:chOff x="807175" y="841350"/>
            <a:chExt cx="2098350" cy="1886650"/>
          </a:xfrm>
        </p:grpSpPr>
        <p:cxnSp>
          <p:nvCxnSpPr>
            <p:cNvPr id="298" name="Google Shape;298;g37bfccee378_0_148"/>
            <p:cNvCxnSpPr/>
            <p:nvPr/>
          </p:nvCxnSpPr>
          <p:spPr>
            <a:xfrm>
              <a:off x="851125" y="841350"/>
              <a:ext cx="2054400" cy="1829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99" name="Google Shape;299;g37bfccee378_0_148"/>
            <p:cNvCxnSpPr/>
            <p:nvPr/>
          </p:nvCxnSpPr>
          <p:spPr>
            <a:xfrm flipH="1" rot="10800000">
              <a:off x="807175" y="849700"/>
              <a:ext cx="1976100" cy="1878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00" name="Google Shape;300;g37bfccee378_0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35" y="2522949"/>
            <a:ext cx="593415" cy="5222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1" name="Google Shape;301;g37bfccee378_0_148"/>
          <p:cNvGrpSpPr/>
          <p:nvPr/>
        </p:nvGrpSpPr>
        <p:grpSpPr>
          <a:xfrm>
            <a:off x="275360" y="2584240"/>
            <a:ext cx="557741" cy="501472"/>
            <a:chOff x="807175" y="841350"/>
            <a:chExt cx="2098350" cy="1886650"/>
          </a:xfrm>
        </p:grpSpPr>
        <p:cxnSp>
          <p:nvCxnSpPr>
            <p:cNvPr id="302" name="Google Shape;302;g37bfccee378_0_148"/>
            <p:cNvCxnSpPr/>
            <p:nvPr/>
          </p:nvCxnSpPr>
          <p:spPr>
            <a:xfrm>
              <a:off x="851125" y="841350"/>
              <a:ext cx="2054400" cy="1829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03" name="Google Shape;303;g37bfccee378_0_148"/>
            <p:cNvCxnSpPr/>
            <p:nvPr/>
          </p:nvCxnSpPr>
          <p:spPr>
            <a:xfrm flipH="1" rot="10800000">
              <a:off x="807175" y="849700"/>
              <a:ext cx="1976100" cy="1878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304" name="Google Shape;304;g37bfccee378_0_148"/>
          <p:cNvCxnSpPr/>
          <p:nvPr/>
        </p:nvCxnSpPr>
        <p:spPr>
          <a:xfrm flipH="1" rot="10800000">
            <a:off x="2863075" y="3208988"/>
            <a:ext cx="5514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5" name="Google Shape;305;g37bfccee378_0_148"/>
          <p:cNvSpPr txBox="1"/>
          <p:nvPr/>
        </p:nvSpPr>
        <p:spPr>
          <a:xfrm>
            <a:off x="4764400" y="259035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Fault tolerance: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recovering from network or task failures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306" name="Google Shape;306;g37bfccee378_0_148"/>
          <p:cNvCxnSpPr/>
          <p:nvPr/>
        </p:nvCxnSpPr>
        <p:spPr>
          <a:xfrm flipH="1">
            <a:off x="2981275" y="3335000"/>
            <a:ext cx="570000" cy="76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07" name="Google Shape;307;g37bfccee378_0_148"/>
          <p:cNvSpPr txBox="1"/>
          <p:nvPr/>
        </p:nvSpPr>
        <p:spPr>
          <a:xfrm>
            <a:off x="4764400" y="3305300"/>
            <a:ext cx="7220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Collaboration: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asynchronous communication, agent discoverability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08" name="Google Shape;308;g37bfccee378_0_148"/>
          <p:cNvSpPr txBox="1"/>
          <p:nvPr/>
        </p:nvSpPr>
        <p:spPr>
          <a:xfrm>
            <a:off x="4764400" y="443575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State: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persist memory across conversations and sessions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09" name="Google Shape;309;g37bfccee378_0_148"/>
          <p:cNvSpPr txBox="1"/>
          <p:nvPr/>
        </p:nvSpPr>
        <p:spPr>
          <a:xfrm>
            <a:off x="2981275" y="3243500"/>
            <a:ext cx="838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❌</a:t>
            </a:r>
            <a:endParaRPr sz="3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7bfccee378_0_212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Why Productionizing Agentic AI is Hard</a:t>
            </a:r>
            <a:endParaRPr/>
          </a:p>
        </p:txBody>
      </p:sp>
      <p:pic>
        <p:nvPicPr>
          <p:cNvPr id="315" name="Google Shape;315;g37bfccee378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5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g37bfccee378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30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7" name="Google Shape;317;g37bfccee378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25" y="3914775"/>
            <a:ext cx="1242675" cy="124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8" name="Google Shape;318;g37bfccee378_0_212"/>
          <p:cNvCxnSpPr/>
          <p:nvPr/>
        </p:nvCxnSpPr>
        <p:spPr>
          <a:xfrm>
            <a:off x="2070613" y="27840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stealth"/>
            <a:tailEnd len="med" w="med" type="none"/>
          </a:ln>
        </p:spPr>
      </p:cxnSp>
      <p:cxnSp>
        <p:nvCxnSpPr>
          <p:cNvPr id="319" name="Google Shape;319;g37bfccee378_0_212"/>
          <p:cNvCxnSpPr/>
          <p:nvPr/>
        </p:nvCxnSpPr>
        <p:spPr>
          <a:xfrm>
            <a:off x="2070613" y="25842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0" name="Google Shape;320;g37bfccee378_0_212"/>
          <p:cNvCxnSpPr/>
          <p:nvPr/>
        </p:nvCxnSpPr>
        <p:spPr>
          <a:xfrm>
            <a:off x="1731625" y="3248000"/>
            <a:ext cx="557700" cy="7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1" name="Google Shape;321;g37bfccee378_0_212"/>
          <p:cNvCxnSpPr/>
          <p:nvPr/>
        </p:nvCxnSpPr>
        <p:spPr>
          <a:xfrm rot="10800000">
            <a:off x="1919000" y="3143475"/>
            <a:ext cx="526800" cy="77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2" name="Google Shape;322;g37bfccee378_0_212"/>
          <p:cNvCxnSpPr/>
          <p:nvPr/>
        </p:nvCxnSpPr>
        <p:spPr>
          <a:xfrm flipH="1" rot="10800000">
            <a:off x="2863075" y="3208988"/>
            <a:ext cx="5514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23" name="Google Shape;323;g37bfccee378_0_212"/>
          <p:cNvCxnSpPr/>
          <p:nvPr/>
        </p:nvCxnSpPr>
        <p:spPr>
          <a:xfrm flipH="1">
            <a:off x="2981275" y="3335000"/>
            <a:ext cx="570000" cy="76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324" name="Google Shape;324;g37bfccee378_0_212"/>
          <p:cNvSpPr/>
          <p:nvPr/>
        </p:nvSpPr>
        <p:spPr>
          <a:xfrm>
            <a:off x="684825" y="1937050"/>
            <a:ext cx="3825300" cy="326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325" name="Google Shape;325;g37bfccee378_0_212"/>
          <p:cNvCxnSpPr>
            <a:stCxn id="324" idx="2"/>
          </p:cNvCxnSpPr>
          <p:nvPr/>
        </p:nvCxnSpPr>
        <p:spPr>
          <a:xfrm flipH="1" rot="-5400000">
            <a:off x="2761425" y="5040700"/>
            <a:ext cx="665100" cy="993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326" name="Google Shape;326;g37bfccee378_0_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275" y="5454875"/>
            <a:ext cx="792300" cy="7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37bfccee378_0_212"/>
          <p:cNvSpPr txBox="1"/>
          <p:nvPr/>
        </p:nvSpPr>
        <p:spPr>
          <a:xfrm>
            <a:off x="4764400" y="187540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Scalability: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run hundreds of agents reliably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28" name="Google Shape;328;g37bfccee378_0_212"/>
          <p:cNvSpPr txBox="1"/>
          <p:nvPr/>
        </p:nvSpPr>
        <p:spPr>
          <a:xfrm>
            <a:off x="4764400" y="259035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Fault tolerance: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recovering from network or task failures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29" name="Google Shape;329;g37bfccee378_0_212"/>
          <p:cNvSpPr txBox="1"/>
          <p:nvPr/>
        </p:nvSpPr>
        <p:spPr>
          <a:xfrm>
            <a:off x="4764400" y="3305300"/>
            <a:ext cx="7220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Collaboration: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asynchronous communication, agent discoverability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30" name="Google Shape;330;g37bfccee378_0_212"/>
          <p:cNvSpPr txBox="1"/>
          <p:nvPr/>
        </p:nvSpPr>
        <p:spPr>
          <a:xfrm>
            <a:off x="4764400" y="443575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State: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persist memory across conversations and sessions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31" name="Google Shape;331;g37bfccee378_0_212"/>
          <p:cNvSpPr txBox="1"/>
          <p:nvPr/>
        </p:nvSpPr>
        <p:spPr>
          <a:xfrm>
            <a:off x="4764400" y="5038450"/>
            <a:ext cx="72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Observability: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understanding outcomes and performance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7c18a80264_0_44"/>
          <p:cNvSpPr txBox="1"/>
          <p:nvPr>
            <p:ph type="title"/>
          </p:nvPr>
        </p:nvSpPr>
        <p:spPr>
          <a:xfrm>
            <a:off x="185950" y="3600000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Dapr Agents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337" name="Google Shape;337;g37c18a80264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948" y="1611900"/>
            <a:ext cx="1646100" cy="16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g37c18a80264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50" y="5830600"/>
            <a:ext cx="11887199" cy="629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bb5411cec_3_0"/>
          <p:cNvSpPr txBox="1"/>
          <p:nvPr>
            <p:ph type="title"/>
          </p:nvPr>
        </p:nvSpPr>
        <p:spPr>
          <a:xfrm>
            <a:off x="196754" y="215001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Dapr – Application Developer Platform</a:t>
            </a:r>
            <a:endParaRPr/>
          </a:p>
        </p:txBody>
      </p:sp>
      <p:grpSp>
        <p:nvGrpSpPr>
          <p:cNvPr id="344" name="Google Shape;344;g37bb5411cec_3_0"/>
          <p:cNvGrpSpPr/>
          <p:nvPr/>
        </p:nvGrpSpPr>
        <p:grpSpPr>
          <a:xfrm>
            <a:off x="3769700" y="1463444"/>
            <a:ext cx="4712702" cy="4838970"/>
            <a:chOff x="3447077" y="1430433"/>
            <a:chExt cx="4712702" cy="4838970"/>
          </a:xfrm>
        </p:grpSpPr>
        <p:pic>
          <p:nvPicPr>
            <p:cNvPr id="345" name="Google Shape;345;g37bb5411cec_3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1264" y="3840198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g37bb5411cec_3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4553" y="1432825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7" name="Google Shape;347;g37bb5411cec_3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47286" y="3840198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g37bb5411cec_3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51027" y="1432825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9" name="Google Shape;349;g37bb5411cec_3_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71905" y="1430433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0" name="Google Shape;350;g37bb5411cec_3_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79779" y="1430433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1" name="Google Shape;351;g37bb5411cec_3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447077" y="2636511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2" name="Google Shape;352;g37bb5411cec_3_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875242" y="3822687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3" name="Google Shape;353;g37bb5411cec_3_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07449" y="2624496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4" name="Google Shape;354;g37bb5411cec_3_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664553" y="2627756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5" name="Google Shape;355;g37bb5411cec_3_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450575" y="5156415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6" name="Google Shape;356;g37bb5411cec_3_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75242" y="5189403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7" name="Google Shape;357;g37bb5411cec_3_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664553" y="5176591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8" name="Google Shape;358;g37bb5411cec_3_0"/>
          <p:cNvGrpSpPr/>
          <p:nvPr/>
        </p:nvGrpSpPr>
        <p:grpSpPr>
          <a:xfrm>
            <a:off x="1173667" y="2478402"/>
            <a:ext cx="1855000" cy="1890000"/>
            <a:chOff x="841522" y="2759496"/>
            <a:chExt cx="1855000" cy="1890000"/>
          </a:xfrm>
        </p:grpSpPr>
        <p:pic>
          <p:nvPicPr>
            <p:cNvPr id="359" name="Google Shape;359;g37bb5411cec_3_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41522" y="2759496"/>
              <a:ext cx="185500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0" name="Google Shape;360;g37bb5411cec_3_0"/>
            <p:cNvSpPr txBox="1"/>
            <p:nvPr/>
          </p:nvSpPr>
          <p:spPr>
            <a:xfrm>
              <a:off x="992249" y="3297992"/>
              <a:ext cx="1149446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App A</a:t>
              </a:r>
              <a:endParaRPr b="1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61" name="Google Shape;361;g37bb5411cec_3_0"/>
          <p:cNvGrpSpPr/>
          <p:nvPr/>
        </p:nvGrpSpPr>
        <p:grpSpPr>
          <a:xfrm>
            <a:off x="3023587" y="1145304"/>
            <a:ext cx="888658" cy="5435600"/>
            <a:chOff x="2836222" y="1139589"/>
            <a:chExt cx="888658" cy="5435600"/>
          </a:xfrm>
        </p:grpSpPr>
        <p:cxnSp>
          <p:nvCxnSpPr>
            <p:cNvPr id="362" name="Google Shape;362;g37bb5411cec_3_0"/>
            <p:cNvCxnSpPr/>
            <p:nvPr/>
          </p:nvCxnSpPr>
          <p:spPr>
            <a:xfrm>
              <a:off x="2836222" y="3840198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3" name="Google Shape;363;g37bb5411cec_3_0"/>
            <p:cNvCxnSpPr/>
            <p:nvPr/>
          </p:nvCxnSpPr>
          <p:spPr>
            <a:xfrm>
              <a:off x="3281962" y="1139589"/>
              <a:ext cx="0" cy="2700609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4" name="Google Shape;364;g37bb5411cec_3_0"/>
            <p:cNvCxnSpPr/>
            <p:nvPr/>
          </p:nvCxnSpPr>
          <p:spPr>
            <a:xfrm>
              <a:off x="3272437" y="1144669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5" name="Google Shape;365;g37bb5411cec_3_0"/>
            <p:cNvCxnSpPr/>
            <p:nvPr/>
          </p:nvCxnSpPr>
          <p:spPr>
            <a:xfrm>
              <a:off x="3281962" y="3840198"/>
              <a:ext cx="0" cy="2734991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g37bb5411cec_3_0"/>
            <p:cNvCxnSpPr/>
            <p:nvPr/>
          </p:nvCxnSpPr>
          <p:spPr>
            <a:xfrm>
              <a:off x="3274342" y="6569474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367" name="Google Shape;367;g37bb5411cec_3_0"/>
          <p:cNvGrpSpPr/>
          <p:nvPr/>
        </p:nvGrpSpPr>
        <p:grpSpPr>
          <a:xfrm rot="10800000">
            <a:off x="8290304" y="1139589"/>
            <a:ext cx="888658" cy="5435600"/>
            <a:chOff x="2836222" y="1139589"/>
            <a:chExt cx="888658" cy="5435600"/>
          </a:xfrm>
        </p:grpSpPr>
        <p:cxnSp>
          <p:nvCxnSpPr>
            <p:cNvPr id="368" name="Google Shape;368;g37bb5411cec_3_0"/>
            <p:cNvCxnSpPr/>
            <p:nvPr/>
          </p:nvCxnSpPr>
          <p:spPr>
            <a:xfrm>
              <a:off x="2836222" y="4727307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9" name="Google Shape;369;g37bb5411cec_3_0"/>
            <p:cNvCxnSpPr/>
            <p:nvPr/>
          </p:nvCxnSpPr>
          <p:spPr>
            <a:xfrm>
              <a:off x="3281962" y="1139589"/>
              <a:ext cx="0" cy="2700609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0" name="Google Shape;370;g37bb5411cec_3_0"/>
            <p:cNvCxnSpPr/>
            <p:nvPr/>
          </p:nvCxnSpPr>
          <p:spPr>
            <a:xfrm>
              <a:off x="3272437" y="1144669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1" name="Google Shape;371;g37bb5411cec_3_0"/>
            <p:cNvCxnSpPr/>
            <p:nvPr/>
          </p:nvCxnSpPr>
          <p:spPr>
            <a:xfrm>
              <a:off x="3281962" y="3840198"/>
              <a:ext cx="0" cy="2734991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72" name="Google Shape;372;g37bb5411cec_3_0"/>
            <p:cNvCxnSpPr/>
            <p:nvPr/>
          </p:nvCxnSpPr>
          <p:spPr>
            <a:xfrm>
              <a:off x="3274342" y="6569474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373" name="Google Shape;373;g37bb5411cec_3_0"/>
          <p:cNvCxnSpPr/>
          <p:nvPr/>
        </p:nvCxnSpPr>
        <p:spPr>
          <a:xfrm rot="10800000">
            <a:off x="8740842" y="5043734"/>
            <a:ext cx="450538" cy="0"/>
          </a:xfrm>
          <a:prstGeom prst="straightConnector1">
            <a:avLst/>
          </a:prstGeom>
          <a:noFill/>
          <a:ln cap="flat" cmpd="sng" w="25400">
            <a:solidFill>
              <a:srgbClr val="081D9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374" name="Google Shape;374;g37bb5411cec_3_0"/>
          <p:cNvGrpSpPr/>
          <p:nvPr/>
        </p:nvGrpSpPr>
        <p:grpSpPr>
          <a:xfrm>
            <a:off x="9167382" y="1627360"/>
            <a:ext cx="1855000" cy="1890000"/>
            <a:chOff x="1008840" y="1539000"/>
            <a:chExt cx="1855000" cy="1890000"/>
          </a:xfrm>
        </p:grpSpPr>
        <p:pic>
          <p:nvPicPr>
            <p:cNvPr id="375" name="Google Shape;375;g37bb5411cec_3_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008840" y="1539000"/>
              <a:ext cx="185500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6" name="Google Shape;376;g37bb5411cec_3_0"/>
            <p:cNvSpPr txBox="1"/>
            <p:nvPr/>
          </p:nvSpPr>
          <p:spPr>
            <a:xfrm>
              <a:off x="1556960" y="2090951"/>
              <a:ext cx="1149446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App B</a:t>
              </a:r>
              <a:endParaRPr b="1" i="0" sz="1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377" name="Google Shape;377;g37bb5411cec_3_0"/>
          <p:cNvGrpSpPr/>
          <p:nvPr/>
        </p:nvGrpSpPr>
        <p:grpSpPr>
          <a:xfrm>
            <a:off x="9167382" y="3654312"/>
            <a:ext cx="1855001" cy="1890000"/>
            <a:chOff x="7003719" y="1539000"/>
            <a:chExt cx="1855001" cy="1890000"/>
          </a:xfrm>
        </p:grpSpPr>
        <p:pic>
          <p:nvPicPr>
            <p:cNvPr id="378" name="Google Shape;378;g37bb5411cec_3_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003719" y="1539000"/>
              <a:ext cx="1855001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9" name="Google Shape;379;g37bb5411cec_3_0"/>
            <p:cNvSpPr txBox="1"/>
            <p:nvPr/>
          </p:nvSpPr>
          <p:spPr>
            <a:xfrm>
              <a:off x="7553343" y="2090951"/>
              <a:ext cx="1149446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App C</a:t>
              </a:r>
              <a:endParaRPr b="1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pic>
        <p:nvPicPr>
          <p:cNvPr descr="A blue and white sign with arrows&#10;&#10;Description automatically generated" id="380" name="Google Shape;380;g37bb5411cec_3_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408554" y="5223029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1" name="Google Shape;381;g37bb5411cec_3_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398864" y="2653019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2" name="Google Shape;382;g37bb5411cec_3_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403237" y="3873209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7b1eb3f262_1_91"/>
          <p:cNvSpPr txBox="1"/>
          <p:nvPr>
            <p:ph type="title"/>
          </p:nvPr>
        </p:nvSpPr>
        <p:spPr>
          <a:xfrm>
            <a:off x="196754" y="215001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Where does Dapr fit in?</a:t>
            </a:r>
            <a:endParaRPr/>
          </a:p>
        </p:txBody>
      </p:sp>
      <p:pic>
        <p:nvPicPr>
          <p:cNvPr id="388" name="Google Shape;388;g37b1eb3f262_1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853" y="3380928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g37b1eb3f262_1_91"/>
          <p:cNvSpPr/>
          <p:nvPr/>
        </p:nvSpPr>
        <p:spPr>
          <a:xfrm>
            <a:off x="1116125" y="2667900"/>
            <a:ext cx="9674700" cy="2613000"/>
          </a:xfrm>
          <a:prstGeom prst="roundRect">
            <a:avLst>
              <a:gd fmla="val 5358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0" name="Google Shape;390;g37b1eb3f262_1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2515" y="3958485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g37b1eb3f262_1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2519" y="288534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g37b1eb3f262_1_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4144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g37b1eb3f262_1_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10888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g37b1eb3f262_1_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9270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g37b1eb3f262_1_9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5775" y="289141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6" name="Google Shape;396;g37b1eb3f262_1_9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14152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7" name="Google Shape;397;g37b1eb3f262_1_9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10882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g37b1eb3f262_1_9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59263" y="39462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g37b1eb3f262_1_9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65775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white sign with arrows&#10;&#10;Description automatically generated" id="400" name="Google Shape;400;g37b1eb3f262_1_9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07628" y="289394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1" name="Google Shape;401;g37b1eb3f262_1_9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07665" y="3958477"/>
            <a:ext cx="972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g37b1eb3f262_1_91"/>
          <p:cNvSpPr txBox="1"/>
          <p:nvPr/>
        </p:nvSpPr>
        <p:spPr>
          <a:xfrm>
            <a:off x="5468575" y="1832725"/>
            <a:ext cx="13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collaboration </a:t>
            </a:r>
            <a:endParaRPr sz="1200"/>
          </a:p>
        </p:txBody>
      </p:sp>
      <p:sp>
        <p:nvSpPr>
          <p:cNvPr id="403" name="Google Shape;403;g37b1eb3f262_1_91"/>
          <p:cNvSpPr txBox="1"/>
          <p:nvPr/>
        </p:nvSpPr>
        <p:spPr>
          <a:xfrm>
            <a:off x="6475475" y="183272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communication </a:t>
            </a:r>
            <a:endParaRPr sz="1200"/>
          </a:p>
        </p:txBody>
      </p:sp>
      <p:sp>
        <p:nvSpPr>
          <p:cNvPr id="404" name="Google Shape;404;g37b1eb3f262_1_91"/>
          <p:cNvSpPr txBox="1"/>
          <p:nvPr/>
        </p:nvSpPr>
        <p:spPr>
          <a:xfrm>
            <a:off x="7765325" y="1536313"/>
            <a:ext cx="135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memory</a:t>
            </a:r>
            <a:endParaRPr sz="1250"/>
          </a:p>
        </p:txBody>
      </p:sp>
      <p:cxnSp>
        <p:nvCxnSpPr>
          <p:cNvPr id="405" name="Google Shape;405;g37b1eb3f262_1_91"/>
          <p:cNvCxnSpPr>
            <a:stCxn id="391" idx="0"/>
            <a:endCxn id="402" idx="2"/>
          </p:cNvCxnSpPr>
          <p:nvPr/>
        </p:nvCxnSpPr>
        <p:spPr>
          <a:xfrm rot="10800000">
            <a:off x="6148519" y="2201943"/>
            <a:ext cx="0" cy="68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" name="Google Shape;406;g37b1eb3f262_1_91"/>
          <p:cNvCxnSpPr>
            <a:stCxn id="393" idx="0"/>
            <a:endCxn id="403" idx="2"/>
          </p:cNvCxnSpPr>
          <p:nvPr/>
        </p:nvCxnSpPr>
        <p:spPr>
          <a:xfrm rot="10800000">
            <a:off x="7296888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" name="Google Shape;407;g37b1eb3f262_1_91"/>
          <p:cNvCxnSpPr>
            <a:stCxn id="394" idx="0"/>
            <a:endCxn id="404" idx="2"/>
          </p:cNvCxnSpPr>
          <p:nvPr/>
        </p:nvCxnSpPr>
        <p:spPr>
          <a:xfrm rot="10800000">
            <a:off x="8445270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8" name="Google Shape;408;g37b1eb3f262_1_91"/>
          <p:cNvSpPr txBox="1"/>
          <p:nvPr/>
        </p:nvSpPr>
        <p:spPr>
          <a:xfrm>
            <a:off x="4321550" y="1703025"/>
            <a:ext cx="135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stateful execution 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409" name="Google Shape;409;g37b1eb3f262_1_91"/>
          <p:cNvCxnSpPr>
            <a:stCxn id="396" idx="0"/>
          </p:cNvCxnSpPr>
          <p:nvPr/>
        </p:nvCxnSpPr>
        <p:spPr>
          <a:xfrm rot="10800000">
            <a:off x="4999252" y="2328493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0" name="Google Shape;410;g37b1eb3f262_1_91"/>
          <p:cNvSpPr txBox="1"/>
          <p:nvPr/>
        </p:nvSpPr>
        <p:spPr>
          <a:xfrm>
            <a:off x="3414700" y="1832988"/>
            <a:ext cx="1359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durability</a:t>
            </a:r>
            <a:endParaRPr sz="1250"/>
          </a:p>
        </p:txBody>
      </p:sp>
      <p:cxnSp>
        <p:nvCxnSpPr>
          <p:cNvPr id="411" name="Google Shape;411;g37b1eb3f262_1_91"/>
          <p:cNvCxnSpPr/>
          <p:nvPr/>
        </p:nvCxnSpPr>
        <p:spPr>
          <a:xfrm flipH="1" rot="10800000">
            <a:off x="3851775" y="2220918"/>
            <a:ext cx="12600" cy="670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2" name="Google Shape;412;g37b1eb3f262_1_91"/>
          <p:cNvSpPr txBox="1"/>
          <p:nvPr/>
        </p:nvSpPr>
        <p:spPr>
          <a:xfrm>
            <a:off x="8912300" y="1315213"/>
            <a:ext cx="144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authentication,</a:t>
            </a: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rate limiting</a:t>
            </a:r>
            <a:endParaRPr sz="1250"/>
          </a:p>
        </p:txBody>
      </p:sp>
      <p:cxnSp>
        <p:nvCxnSpPr>
          <p:cNvPr id="413" name="Google Shape;413;g37b1eb3f262_1_91"/>
          <p:cNvCxnSpPr/>
          <p:nvPr/>
        </p:nvCxnSpPr>
        <p:spPr>
          <a:xfrm rot="10800000">
            <a:off x="9593652" y="2308927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14" name="Google Shape;414;g37b1eb3f262_1_91"/>
          <p:cNvSpPr/>
          <p:nvPr/>
        </p:nvSpPr>
        <p:spPr>
          <a:xfrm>
            <a:off x="3287125" y="2885350"/>
            <a:ext cx="6906900" cy="98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7a4c1e476d_0_749"/>
          <p:cNvSpPr txBox="1"/>
          <p:nvPr>
            <p:ph type="title"/>
          </p:nvPr>
        </p:nvSpPr>
        <p:spPr>
          <a:xfrm>
            <a:off x="196754" y="215001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Where does </a:t>
            </a:r>
            <a:r>
              <a:rPr lang="en-US"/>
              <a:t>Dapr</a:t>
            </a:r>
            <a:r>
              <a:rPr lang="en-US"/>
              <a:t> fit in?</a:t>
            </a:r>
            <a:endParaRPr/>
          </a:p>
        </p:txBody>
      </p:sp>
      <p:pic>
        <p:nvPicPr>
          <p:cNvPr id="420" name="Google Shape;420;g37a4c1e476d_0_7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853" y="3380928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g37a4c1e476d_0_749"/>
          <p:cNvSpPr/>
          <p:nvPr/>
        </p:nvSpPr>
        <p:spPr>
          <a:xfrm>
            <a:off x="1116125" y="2667900"/>
            <a:ext cx="9674700" cy="2613000"/>
          </a:xfrm>
          <a:prstGeom prst="roundRect">
            <a:avLst>
              <a:gd fmla="val 5358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2" name="Google Shape;422;g37a4c1e476d_0_7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2515" y="3958485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g37a4c1e476d_0_7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2519" y="288534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g37a4c1e476d_0_7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4144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5" name="Google Shape;425;g37a4c1e476d_0_7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10888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g37a4c1e476d_0_7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9270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7" name="Google Shape;427;g37a4c1e476d_0_7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5775" y="289141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g37a4c1e476d_0_7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14152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g37a4c1e476d_0_74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10882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g37a4c1e476d_0_74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59263" y="39462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g37a4c1e476d_0_74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65775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white sign with arrows&#10;&#10;Description automatically generated" id="432" name="Google Shape;432;g37a4c1e476d_0_74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07628" y="289394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g37a4c1e476d_0_74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07665" y="3958477"/>
            <a:ext cx="972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37a4c1e476d_0_749"/>
          <p:cNvSpPr txBox="1"/>
          <p:nvPr/>
        </p:nvSpPr>
        <p:spPr>
          <a:xfrm>
            <a:off x="5468575" y="1832725"/>
            <a:ext cx="13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collaboration </a:t>
            </a:r>
            <a:endParaRPr sz="1200"/>
          </a:p>
        </p:txBody>
      </p:sp>
      <p:sp>
        <p:nvSpPr>
          <p:cNvPr id="435" name="Google Shape;435;g37a4c1e476d_0_749"/>
          <p:cNvSpPr txBox="1"/>
          <p:nvPr/>
        </p:nvSpPr>
        <p:spPr>
          <a:xfrm>
            <a:off x="6475475" y="183272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communication </a:t>
            </a:r>
            <a:endParaRPr sz="1200"/>
          </a:p>
        </p:txBody>
      </p:sp>
      <p:sp>
        <p:nvSpPr>
          <p:cNvPr id="436" name="Google Shape;436;g37a4c1e476d_0_749"/>
          <p:cNvSpPr txBox="1"/>
          <p:nvPr/>
        </p:nvSpPr>
        <p:spPr>
          <a:xfrm>
            <a:off x="7765325" y="1536313"/>
            <a:ext cx="135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memory</a:t>
            </a:r>
            <a:endParaRPr sz="1250"/>
          </a:p>
        </p:txBody>
      </p:sp>
      <p:sp>
        <p:nvSpPr>
          <p:cNvPr id="437" name="Google Shape;437;g37a4c1e476d_0_749"/>
          <p:cNvSpPr txBox="1"/>
          <p:nvPr/>
        </p:nvSpPr>
        <p:spPr>
          <a:xfrm>
            <a:off x="8772225" y="561047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LLM interactions</a:t>
            </a:r>
            <a:endParaRPr sz="1200"/>
          </a:p>
        </p:txBody>
      </p:sp>
      <p:cxnSp>
        <p:nvCxnSpPr>
          <p:cNvPr id="438" name="Google Shape;438;g37a4c1e476d_0_749"/>
          <p:cNvCxnSpPr>
            <a:stCxn id="423" idx="0"/>
            <a:endCxn id="434" idx="2"/>
          </p:cNvCxnSpPr>
          <p:nvPr/>
        </p:nvCxnSpPr>
        <p:spPr>
          <a:xfrm rot="10800000">
            <a:off x="6148519" y="2201943"/>
            <a:ext cx="0" cy="68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39" name="Google Shape;439;g37a4c1e476d_0_749"/>
          <p:cNvCxnSpPr>
            <a:stCxn id="425" idx="0"/>
            <a:endCxn id="435" idx="2"/>
          </p:cNvCxnSpPr>
          <p:nvPr/>
        </p:nvCxnSpPr>
        <p:spPr>
          <a:xfrm rot="10800000">
            <a:off x="7296888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0" name="Google Shape;440;g37a4c1e476d_0_749"/>
          <p:cNvCxnSpPr>
            <a:stCxn id="426" idx="0"/>
            <a:endCxn id="436" idx="2"/>
          </p:cNvCxnSpPr>
          <p:nvPr/>
        </p:nvCxnSpPr>
        <p:spPr>
          <a:xfrm rot="10800000">
            <a:off x="8445270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1" name="Google Shape;441;g37a4c1e476d_0_749"/>
          <p:cNvCxnSpPr>
            <a:stCxn id="433" idx="2"/>
            <a:endCxn id="437" idx="0"/>
          </p:cNvCxnSpPr>
          <p:nvPr/>
        </p:nvCxnSpPr>
        <p:spPr>
          <a:xfrm>
            <a:off x="9593665" y="4930477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2" name="Google Shape;442;g37a4c1e476d_0_749"/>
          <p:cNvSpPr txBox="1"/>
          <p:nvPr/>
        </p:nvSpPr>
        <p:spPr>
          <a:xfrm>
            <a:off x="4321550" y="1703025"/>
            <a:ext cx="135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stateful execution 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443" name="Google Shape;443;g37a4c1e476d_0_749"/>
          <p:cNvCxnSpPr>
            <a:stCxn id="428" idx="0"/>
          </p:cNvCxnSpPr>
          <p:nvPr/>
        </p:nvCxnSpPr>
        <p:spPr>
          <a:xfrm rot="10800000">
            <a:off x="4999252" y="2328493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4" name="Google Shape;444;g37a4c1e476d_0_749"/>
          <p:cNvSpPr txBox="1"/>
          <p:nvPr/>
        </p:nvSpPr>
        <p:spPr>
          <a:xfrm>
            <a:off x="7623875" y="5612150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data access</a:t>
            </a:r>
            <a:endParaRPr sz="1200"/>
          </a:p>
        </p:txBody>
      </p:sp>
      <p:cxnSp>
        <p:nvCxnSpPr>
          <p:cNvPr id="445" name="Google Shape;445;g37a4c1e476d_0_749"/>
          <p:cNvCxnSpPr/>
          <p:nvPr/>
        </p:nvCxnSpPr>
        <p:spPr>
          <a:xfrm>
            <a:off x="8445275" y="4930475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6" name="Google Shape;446;g37a4c1e476d_0_749"/>
          <p:cNvSpPr txBox="1"/>
          <p:nvPr/>
        </p:nvSpPr>
        <p:spPr>
          <a:xfrm>
            <a:off x="3414700" y="1832988"/>
            <a:ext cx="1359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durability</a:t>
            </a:r>
            <a:endParaRPr sz="1250"/>
          </a:p>
        </p:txBody>
      </p:sp>
      <p:cxnSp>
        <p:nvCxnSpPr>
          <p:cNvPr id="447" name="Google Shape;447;g37a4c1e476d_0_749"/>
          <p:cNvCxnSpPr/>
          <p:nvPr/>
        </p:nvCxnSpPr>
        <p:spPr>
          <a:xfrm flipH="1" rot="10800000">
            <a:off x="3851775" y="2220918"/>
            <a:ext cx="12600" cy="670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48" name="Google Shape;448;g37a4c1e476d_0_749"/>
          <p:cNvSpPr/>
          <p:nvPr/>
        </p:nvSpPr>
        <p:spPr>
          <a:xfrm>
            <a:off x="3287125" y="2885350"/>
            <a:ext cx="6906900" cy="98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49" name="Google Shape;449;g37a4c1e476d_0_749"/>
          <p:cNvSpPr/>
          <p:nvPr/>
        </p:nvSpPr>
        <p:spPr>
          <a:xfrm>
            <a:off x="7881099" y="3912641"/>
            <a:ext cx="2313000" cy="10629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50" name="Google Shape;450;g37a4c1e476d_0_749"/>
          <p:cNvSpPr txBox="1"/>
          <p:nvPr/>
        </p:nvSpPr>
        <p:spPr>
          <a:xfrm>
            <a:off x="8912300" y="1315213"/>
            <a:ext cx="144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authentication,</a:t>
            </a: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rate limiting</a:t>
            </a:r>
            <a:endParaRPr sz="1250"/>
          </a:p>
        </p:txBody>
      </p:sp>
      <p:cxnSp>
        <p:nvCxnSpPr>
          <p:cNvPr id="451" name="Google Shape;451;g37a4c1e476d_0_749"/>
          <p:cNvCxnSpPr/>
          <p:nvPr/>
        </p:nvCxnSpPr>
        <p:spPr>
          <a:xfrm rot="10800000">
            <a:off x="9593652" y="2308927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6" name="Google Shape;456;g37a4c1e476d_0_7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853" y="3380928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57" name="Google Shape;457;g37a4c1e476d_0_785"/>
          <p:cNvSpPr/>
          <p:nvPr/>
        </p:nvSpPr>
        <p:spPr>
          <a:xfrm>
            <a:off x="1116125" y="2667900"/>
            <a:ext cx="9674700" cy="2613000"/>
          </a:xfrm>
          <a:prstGeom prst="roundRect">
            <a:avLst>
              <a:gd fmla="val 5358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8" name="Google Shape;458;g37a4c1e476d_0_785"/>
          <p:cNvSpPr txBox="1"/>
          <p:nvPr>
            <p:ph type="title"/>
          </p:nvPr>
        </p:nvSpPr>
        <p:spPr>
          <a:xfrm>
            <a:off x="196754" y="215001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Where does </a:t>
            </a:r>
            <a:r>
              <a:rPr lang="en-US"/>
              <a:t>Dapr</a:t>
            </a:r>
            <a:r>
              <a:rPr lang="en-US"/>
              <a:t> fit in?</a:t>
            </a:r>
            <a:endParaRPr/>
          </a:p>
        </p:txBody>
      </p:sp>
      <p:pic>
        <p:nvPicPr>
          <p:cNvPr id="459" name="Google Shape;459;g37a4c1e476d_0_7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2515" y="3958485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0" name="Google Shape;460;g37a4c1e476d_0_7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2519" y="288534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g37a4c1e476d_0_7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4144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g37a4c1e476d_0_7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10888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g37a4c1e476d_0_78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9270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g37a4c1e476d_0_7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5775" y="289141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g37a4c1e476d_0_78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14152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g37a4c1e476d_0_78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10882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g37a4c1e476d_0_78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59263" y="39462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37a4c1e476d_0_78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65775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white sign with arrows&#10;&#10;Description automatically generated" id="469" name="Google Shape;469;g37a4c1e476d_0_78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07628" y="289394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g37a4c1e476d_0_78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07665" y="3958477"/>
            <a:ext cx="972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g37a4c1e476d_0_785"/>
          <p:cNvSpPr txBox="1"/>
          <p:nvPr/>
        </p:nvSpPr>
        <p:spPr>
          <a:xfrm>
            <a:off x="5468575" y="1832725"/>
            <a:ext cx="13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collaboration </a:t>
            </a:r>
            <a:endParaRPr sz="1200"/>
          </a:p>
        </p:txBody>
      </p:sp>
      <p:sp>
        <p:nvSpPr>
          <p:cNvPr id="472" name="Google Shape;472;g37a4c1e476d_0_785"/>
          <p:cNvSpPr txBox="1"/>
          <p:nvPr/>
        </p:nvSpPr>
        <p:spPr>
          <a:xfrm>
            <a:off x="6475475" y="183272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communication </a:t>
            </a:r>
            <a:endParaRPr sz="1200"/>
          </a:p>
        </p:txBody>
      </p:sp>
      <p:sp>
        <p:nvSpPr>
          <p:cNvPr id="473" name="Google Shape;473;g37a4c1e476d_0_785"/>
          <p:cNvSpPr txBox="1"/>
          <p:nvPr/>
        </p:nvSpPr>
        <p:spPr>
          <a:xfrm>
            <a:off x="7765325" y="1536313"/>
            <a:ext cx="135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memory</a:t>
            </a:r>
            <a:endParaRPr sz="1250"/>
          </a:p>
        </p:txBody>
      </p:sp>
      <p:sp>
        <p:nvSpPr>
          <p:cNvPr id="474" name="Google Shape;474;g37a4c1e476d_0_785"/>
          <p:cNvSpPr txBox="1"/>
          <p:nvPr/>
        </p:nvSpPr>
        <p:spPr>
          <a:xfrm>
            <a:off x="8772225" y="561047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LLM interactions</a:t>
            </a:r>
            <a:endParaRPr sz="1200"/>
          </a:p>
        </p:txBody>
      </p:sp>
      <p:cxnSp>
        <p:nvCxnSpPr>
          <p:cNvPr id="475" name="Google Shape;475;g37a4c1e476d_0_785"/>
          <p:cNvCxnSpPr>
            <a:stCxn id="460" idx="0"/>
            <a:endCxn id="471" idx="2"/>
          </p:cNvCxnSpPr>
          <p:nvPr/>
        </p:nvCxnSpPr>
        <p:spPr>
          <a:xfrm rot="10800000">
            <a:off x="6148519" y="2201943"/>
            <a:ext cx="0" cy="68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6" name="Google Shape;476;g37a4c1e476d_0_785"/>
          <p:cNvCxnSpPr>
            <a:stCxn id="462" idx="0"/>
            <a:endCxn id="472" idx="2"/>
          </p:cNvCxnSpPr>
          <p:nvPr/>
        </p:nvCxnSpPr>
        <p:spPr>
          <a:xfrm rot="10800000">
            <a:off x="7296888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7" name="Google Shape;477;g37a4c1e476d_0_785"/>
          <p:cNvCxnSpPr>
            <a:stCxn id="463" idx="0"/>
            <a:endCxn id="473" idx="2"/>
          </p:cNvCxnSpPr>
          <p:nvPr/>
        </p:nvCxnSpPr>
        <p:spPr>
          <a:xfrm rot="10800000">
            <a:off x="8445270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78" name="Google Shape;478;g37a4c1e476d_0_785"/>
          <p:cNvCxnSpPr>
            <a:stCxn id="470" idx="2"/>
            <a:endCxn id="474" idx="0"/>
          </p:cNvCxnSpPr>
          <p:nvPr/>
        </p:nvCxnSpPr>
        <p:spPr>
          <a:xfrm>
            <a:off x="9593665" y="4930477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g37a4c1e476d_0_785"/>
          <p:cNvSpPr txBox="1"/>
          <p:nvPr/>
        </p:nvSpPr>
        <p:spPr>
          <a:xfrm>
            <a:off x="4321550" y="1703025"/>
            <a:ext cx="135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stateful execution 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480" name="Google Shape;480;g37a4c1e476d_0_785"/>
          <p:cNvCxnSpPr>
            <a:stCxn id="465" idx="0"/>
          </p:cNvCxnSpPr>
          <p:nvPr/>
        </p:nvCxnSpPr>
        <p:spPr>
          <a:xfrm rot="10800000">
            <a:off x="4999252" y="2328493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1" name="Google Shape;481;g37a4c1e476d_0_785"/>
          <p:cNvSpPr txBox="1"/>
          <p:nvPr/>
        </p:nvSpPr>
        <p:spPr>
          <a:xfrm>
            <a:off x="7623875" y="5612150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data access</a:t>
            </a:r>
            <a:endParaRPr sz="1200"/>
          </a:p>
        </p:txBody>
      </p:sp>
      <p:cxnSp>
        <p:nvCxnSpPr>
          <p:cNvPr id="482" name="Google Shape;482;g37a4c1e476d_0_785"/>
          <p:cNvCxnSpPr/>
          <p:nvPr/>
        </p:nvCxnSpPr>
        <p:spPr>
          <a:xfrm>
            <a:off x="8445275" y="4930475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3" name="Google Shape;483;g37a4c1e476d_0_785"/>
          <p:cNvSpPr txBox="1"/>
          <p:nvPr/>
        </p:nvSpPr>
        <p:spPr>
          <a:xfrm>
            <a:off x="3414700" y="1832988"/>
            <a:ext cx="1359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durability</a:t>
            </a:r>
            <a:endParaRPr sz="1250"/>
          </a:p>
        </p:txBody>
      </p:sp>
      <p:cxnSp>
        <p:nvCxnSpPr>
          <p:cNvPr id="484" name="Google Shape;484;g37a4c1e476d_0_785"/>
          <p:cNvCxnSpPr/>
          <p:nvPr/>
        </p:nvCxnSpPr>
        <p:spPr>
          <a:xfrm flipH="1" rot="10800000">
            <a:off x="3851775" y="2220918"/>
            <a:ext cx="12600" cy="670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5" name="Google Shape;485;g37a4c1e476d_0_785"/>
          <p:cNvSpPr/>
          <p:nvPr/>
        </p:nvSpPr>
        <p:spPr>
          <a:xfrm>
            <a:off x="7881099" y="3912641"/>
            <a:ext cx="2313000" cy="10629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86" name="Google Shape;486;g37a4c1e476d_0_785"/>
          <p:cNvSpPr/>
          <p:nvPr/>
        </p:nvSpPr>
        <p:spPr>
          <a:xfrm>
            <a:off x="3287125" y="3913025"/>
            <a:ext cx="4532100" cy="10629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87" name="Google Shape;487;g37a4c1e476d_0_785"/>
          <p:cNvSpPr txBox="1"/>
          <p:nvPr/>
        </p:nvSpPr>
        <p:spPr>
          <a:xfrm>
            <a:off x="8912300" y="1315213"/>
            <a:ext cx="144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authentication,</a:t>
            </a: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rate limiting</a:t>
            </a:r>
            <a:endParaRPr sz="1250"/>
          </a:p>
        </p:txBody>
      </p:sp>
      <p:cxnSp>
        <p:nvCxnSpPr>
          <p:cNvPr id="488" name="Google Shape;488;g37a4c1e476d_0_785"/>
          <p:cNvCxnSpPr/>
          <p:nvPr/>
        </p:nvCxnSpPr>
        <p:spPr>
          <a:xfrm rot="10800000">
            <a:off x="9593652" y="2308927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9" name="Google Shape;489;g37a4c1e476d_0_785"/>
          <p:cNvSpPr txBox="1"/>
          <p:nvPr/>
        </p:nvSpPr>
        <p:spPr>
          <a:xfrm>
            <a:off x="365775" y="5981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37a4c1e476d_0_785"/>
          <p:cNvSpPr txBox="1"/>
          <p:nvPr/>
        </p:nvSpPr>
        <p:spPr>
          <a:xfrm>
            <a:off x="3602425" y="5615700"/>
            <a:ext cx="390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control, governance, and safety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491" name="Google Shape;491;g37a4c1e476d_0_785"/>
          <p:cNvCxnSpPr/>
          <p:nvPr/>
        </p:nvCxnSpPr>
        <p:spPr>
          <a:xfrm>
            <a:off x="5582525" y="4930951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2" name="Google Shape;492;g37a4c1e476d_0_785"/>
          <p:cNvSpPr/>
          <p:nvPr/>
        </p:nvSpPr>
        <p:spPr>
          <a:xfrm>
            <a:off x="3287125" y="2885350"/>
            <a:ext cx="6906900" cy="98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2"/>
          <p:cNvSpPr txBox="1"/>
          <p:nvPr/>
        </p:nvSpPr>
        <p:spPr>
          <a:xfrm>
            <a:off x="5074875" y="1816600"/>
            <a:ext cx="64839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Char char="●"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What is Agentic AI?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Char char="●"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Challenges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of productionizing Agentic AI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Char char="●"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Dapr &amp; Dapr Agents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Char char="●"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Workshop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pace Grotesk"/>
              <a:buChar char="●"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Q&amp;A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1" name="Google Shape;111;p122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Agenda</a:t>
            </a:r>
            <a:endParaRPr/>
          </a:p>
        </p:txBody>
      </p:sp>
      <p:cxnSp>
        <p:nvCxnSpPr>
          <p:cNvPr id="112" name="Google Shape;112;p122"/>
          <p:cNvCxnSpPr/>
          <p:nvPr/>
        </p:nvCxnSpPr>
        <p:spPr>
          <a:xfrm flipH="1" rot="10800000">
            <a:off x="113100" y="0"/>
            <a:ext cx="12078900" cy="3234600"/>
          </a:xfrm>
          <a:prstGeom prst="curvedConnector3">
            <a:avLst>
              <a:gd fmla="val 34082" name="adj1"/>
            </a:avLst>
          </a:prstGeom>
          <a:noFill/>
          <a:ln cap="flat" cmpd="sng" w="76200">
            <a:solidFill>
              <a:srgbClr val="0D219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22"/>
          <p:cNvCxnSpPr/>
          <p:nvPr/>
        </p:nvCxnSpPr>
        <p:spPr>
          <a:xfrm flipH="1" rot="10800000">
            <a:off x="113100" y="-85100"/>
            <a:ext cx="12078900" cy="3234600"/>
          </a:xfrm>
          <a:prstGeom prst="curvedConnector3">
            <a:avLst>
              <a:gd fmla="val 3408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22"/>
          <p:cNvCxnSpPr/>
          <p:nvPr/>
        </p:nvCxnSpPr>
        <p:spPr>
          <a:xfrm flipH="1" rot="10800000">
            <a:off x="105371" y="90481"/>
            <a:ext cx="12078900" cy="3234600"/>
          </a:xfrm>
          <a:prstGeom prst="curvedConnector3">
            <a:avLst>
              <a:gd fmla="val 3408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785" y="3568988"/>
            <a:ext cx="2030075" cy="20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37c000b0c4c_1_0"/>
          <p:cNvSpPr txBox="1"/>
          <p:nvPr>
            <p:ph type="title"/>
          </p:nvPr>
        </p:nvSpPr>
        <p:spPr>
          <a:xfrm>
            <a:off x="196754" y="214127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Dapr Agents</a:t>
            </a:r>
            <a:endParaRPr/>
          </a:p>
        </p:txBody>
      </p:sp>
      <p:sp>
        <p:nvSpPr>
          <p:cNvPr id="498" name="Google Shape;498;g37c000b0c4c_1_0"/>
          <p:cNvSpPr txBox="1"/>
          <p:nvPr/>
        </p:nvSpPr>
        <p:spPr>
          <a:xfrm>
            <a:off x="5086200" y="1166400"/>
            <a:ext cx="6483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Run thousands of agents efficiently on a single core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Automatic retries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Direct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databases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integration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Observable by default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Vendor-neutral &amp; open source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Built-in RBAC and access scopes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99" name="Google Shape;499;g37c000b0c4c_1_0"/>
          <p:cNvSpPr txBox="1"/>
          <p:nvPr/>
        </p:nvSpPr>
        <p:spPr>
          <a:xfrm>
            <a:off x="422770" y="3434244"/>
            <a:ext cx="4663440" cy="189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Dapr Agents is a developer framework designed to build production-grade resilient AI agent systems that operate at scale.</a:t>
            </a:r>
            <a:endParaRPr b="1" i="0" sz="2000" u="none" cap="none" strike="noStrike">
              <a:solidFill>
                <a:schemeClr val="accen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00" name="Google Shape;500;g37c000b0c4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440" y="1640254"/>
            <a:ext cx="1646100" cy="16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g37c000b0c4c_1_0"/>
          <p:cNvSpPr txBox="1"/>
          <p:nvPr/>
        </p:nvSpPr>
        <p:spPr>
          <a:xfrm>
            <a:off x="264150" y="6349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g37c000b0c4c_1_0"/>
          <p:cNvSpPr txBox="1"/>
          <p:nvPr/>
        </p:nvSpPr>
        <p:spPr>
          <a:xfrm>
            <a:off x="422775" y="6259263"/>
            <a:ext cx="108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https://github.com/dapr/dapr-agents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7a4c1e476d_0_607"/>
          <p:cNvSpPr txBox="1"/>
          <p:nvPr/>
        </p:nvSpPr>
        <p:spPr>
          <a:xfrm>
            <a:off x="401100" y="195676"/>
            <a:ext cx="6065700" cy="6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dapr.ext.workflow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wf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openai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OpenAI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wfr = wf.WorkflowRuntime() </a:t>
            </a: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Workflow runtime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 = OpenAI()  </a:t>
            </a: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OpenAI client</a:t>
            </a:r>
            <a:b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call_openai(prompt: str, model: str = 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"gpt-4o"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str: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"""Reusable function to call OpenAI's chat completion API."""</a:t>
            </a:r>
            <a:endParaRPr sz="11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response = client.chat.completions.create(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messages=[{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"role"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prompt}],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model=model,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response.choices[</a:t>
            </a:r>
            <a:r>
              <a:rPr lang="en-US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].message.content.strip()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Activity 1: Pick a random LOTR character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@wfr.activity(name=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"pick_character"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pick_character(ctx):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character = call_openai(</a:t>
            </a:r>
            <a:b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"Return a random Lord of the Rings character's name."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Define Workflow logic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@wfr.workflow(name=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"lotr_workflow"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task_chain_workflow(ctx: wf.DaprWorkflowContext):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character =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ctx.call_activity(pick_character))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quote</a:t>
            </a:r>
            <a:endParaRPr b="1" sz="11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08" name="Google Shape;508;g37a4c1e476d_0_607"/>
          <p:cNvSpPr/>
          <p:nvPr/>
        </p:nvSpPr>
        <p:spPr>
          <a:xfrm>
            <a:off x="401100" y="929400"/>
            <a:ext cx="5586300" cy="25533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09" name="Google Shape;509;g37a4c1e476d_0_607"/>
          <p:cNvSpPr/>
          <p:nvPr/>
        </p:nvSpPr>
        <p:spPr>
          <a:xfrm>
            <a:off x="401100" y="3611675"/>
            <a:ext cx="5586300" cy="16410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0" name="Google Shape;510;g37a4c1e476d_0_607"/>
          <p:cNvSpPr/>
          <p:nvPr/>
        </p:nvSpPr>
        <p:spPr>
          <a:xfrm>
            <a:off x="401100" y="5449225"/>
            <a:ext cx="5586300" cy="13404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1" name="Google Shape;511;g37a4c1e476d_0_607"/>
          <p:cNvSpPr txBox="1"/>
          <p:nvPr/>
        </p:nvSpPr>
        <p:spPr>
          <a:xfrm>
            <a:off x="8499275" y="2094750"/>
            <a:ext cx="237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pace Grotesk"/>
                <a:ea typeface="Space Grotesk"/>
                <a:cs typeface="Space Grotesk"/>
                <a:sym typeface="Space Grotesk"/>
              </a:rPr>
              <a:t>Initializations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2" name="Google Shape;512;g37a4c1e476d_0_607"/>
          <p:cNvSpPr txBox="1"/>
          <p:nvPr/>
        </p:nvSpPr>
        <p:spPr>
          <a:xfrm>
            <a:off x="8697025" y="4195475"/>
            <a:ext cx="237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pace Grotesk"/>
                <a:ea typeface="Space Grotesk"/>
                <a:cs typeface="Space Grotesk"/>
                <a:sym typeface="Space Grotesk"/>
              </a:rPr>
              <a:t>Create an activity</a:t>
            </a:r>
            <a:endParaRPr sz="15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13" name="Google Shape;513;g37a4c1e476d_0_607"/>
          <p:cNvSpPr txBox="1"/>
          <p:nvPr/>
        </p:nvSpPr>
        <p:spPr>
          <a:xfrm>
            <a:off x="8550275" y="5569250"/>
            <a:ext cx="237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pace Grotesk"/>
                <a:ea typeface="Space Grotesk"/>
                <a:cs typeface="Space Grotesk"/>
                <a:sym typeface="Space Grotesk"/>
              </a:rPr>
              <a:t>Create a durable workflow</a:t>
            </a:r>
            <a:endParaRPr sz="15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514" name="Google Shape;514;g37a4c1e476d_0_607"/>
          <p:cNvCxnSpPr/>
          <p:nvPr/>
        </p:nvCxnSpPr>
        <p:spPr>
          <a:xfrm>
            <a:off x="6036098" y="2301905"/>
            <a:ext cx="2847000" cy="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g37a4c1e476d_0_607"/>
          <p:cNvCxnSpPr/>
          <p:nvPr/>
        </p:nvCxnSpPr>
        <p:spPr>
          <a:xfrm>
            <a:off x="6036098" y="4450080"/>
            <a:ext cx="2847000" cy="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6" name="Google Shape;516;g37a4c1e476d_0_607"/>
          <p:cNvCxnSpPr/>
          <p:nvPr/>
        </p:nvCxnSpPr>
        <p:spPr>
          <a:xfrm>
            <a:off x="6065560" y="6018755"/>
            <a:ext cx="2847000" cy="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7bfccee378_0_47"/>
          <p:cNvSpPr txBox="1"/>
          <p:nvPr/>
        </p:nvSpPr>
        <p:spPr>
          <a:xfrm>
            <a:off x="1894125" y="158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22" name="Google Shape;522;g37bfccee378_0_47"/>
          <p:cNvCxnSpPr/>
          <p:nvPr/>
        </p:nvCxnSpPr>
        <p:spPr>
          <a:xfrm>
            <a:off x="5938375" y="141894"/>
            <a:ext cx="78300" cy="6574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23" name="Google Shape;523;g37bfccee378_0_47"/>
          <p:cNvSpPr txBox="1"/>
          <p:nvPr/>
        </p:nvSpPr>
        <p:spPr>
          <a:xfrm>
            <a:off x="6104700" y="127200"/>
            <a:ext cx="62082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dapr_agents.workflow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WorkflowApp, workflow, task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dapr.ext.workflow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DaprWorkflowContext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Task 1: Pick a random LOTR character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@task(description=</a:t>
            </a:r>
            <a:r>
              <a:rPr lang="en-US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"Return a random Lord of the Rings character's name."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get_character() -&gt; str: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Define Workflow logic</a:t>
            </a:r>
            <a:endParaRPr sz="13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@workflow(name=</a:t>
            </a:r>
            <a:r>
              <a:rPr lang="en-US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'lotr_workflow'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task_chain_workflow(ctx: DaprWorkflowContext):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character =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ctx.call_activity(get_character)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524" name="Google Shape;524;g37bfccee378_0_47"/>
          <p:cNvGrpSpPr/>
          <p:nvPr/>
        </p:nvGrpSpPr>
        <p:grpSpPr>
          <a:xfrm>
            <a:off x="410875" y="127200"/>
            <a:ext cx="6065700" cy="6611100"/>
            <a:chOff x="410875" y="127200"/>
            <a:chExt cx="6065700" cy="6611100"/>
          </a:xfrm>
        </p:grpSpPr>
        <p:sp>
          <p:nvSpPr>
            <p:cNvPr id="525" name="Google Shape;525;g37bfccee378_0_47"/>
            <p:cNvSpPr txBox="1"/>
            <p:nvPr/>
          </p:nvSpPr>
          <p:spPr>
            <a:xfrm>
              <a:off x="410875" y="127200"/>
              <a:ext cx="6065700" cy="66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dapr.ext.workflow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wf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from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openai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OpenAI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client = OpenAI()  </a:t>
              </a: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# Initialize OpenAI client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wfr = wf.WorkflowRuntime() </a:t>
              </a: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# Initialize Workflow runtime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def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call_openai(prompt: str, model: str = 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"gpt-4o"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 -&gt; str: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"""Reusable function to call OpenAI's chat completion API."""</a:t>
              </a:r>
              <a:endParaRPr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response = client.chat.completions.create(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messages=[{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"role"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 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"user"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"content"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 prompt}],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model=model,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response.choices[</a:t>
              </a:r>
              <a:r>
                <a:rPr lang="en-US" sz="11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].message.content.strip()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# Activity 1: Pick a random LOTR character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@wfr.activity(name=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"pick_character"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def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pick_character(ctx):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character = call_openai(</a:t>
              </a:r>
              <a:b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"Return a random Lord of the Rings character's name."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character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# Define Workflow logic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@wfr.workflow(name=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"lotr_workflow"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def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task_chain_workflow(ctx: wf.DaprWorkflowContext):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character =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yield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ctx.call_activity(pick_character))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quote</a:t>
              </a:r>
              <a:endParaRPr b="1" sz="1100"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526" name="Google Shape;526;g37bfccee378_0_47"/>
            <p:cNvCxnSpPr/>
            <p:nvPr/>
          </p:nvCxnSpPr>
          <p:spPr>
            <a:xfrm>
              <a:off x="1203325" y="870707"/>
              <a:ext cx="2837100" cy="26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27" name="Google Shape;527;g37bfccee378_0_47"/>
            <p:cNvCxnSpPr/>
            <p:nvPr/>
          </p:nvCxnSpPr>
          <p:spPr>
            <a:xfrm flipH="1" rot="10800000">
              <a:off x="1418550" y="792407"/>
              <a:ext cx="2837100" cy="2690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28" name="Google Shape;528;g37bfccee378_0_47"/>
          <p:cNvSpPr/>
          <p:nvPr/>
        </p:nvSpPr>
        <p:spPr>
          <a:xfrm>
            <a:off x="410875" y="3622800"/>
            <a:ext cx="5439600" cy="15426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29" name="Google Shape;529;g37bfccee378_0_47"/>
          <p:cNvSpPr/>
          <p:nvPr/>
        </p:nvSpPr>
        <p:spPr>
          <a:xfrm>
            <a:off x="6104700" y="1040175"/>
            <a:ext cx="5703600" cy="15426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30" name="Google Shape;530;g37bfccee378_0_47"/>
          <p:cNvSpPr/>
          <p:nvPr/>
        </p:nvSpPr>
        <p:spPr>
          <a:xfrm>
            <a:off x="410750" y="5361175"/>
            <a:ext cx="5439600" cy="13548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31" name="Google Shape;531;g37bfccee378_0_47"/>
          <p:cNvSpPr/>
          <p:nvPr/>
        </p:nvSpPr>
        <p:spPr>
          <a:xfrm>
            <a:off x="6104575" y="2728000"/>
            <a:ext cx="5703600" cy="17349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37bfccee378_0_127"/>
          <p:cNvSpPr txBox="1"/>
          <p:nvPr/>
        </p:nvSpPr>
        <p:spPr>
          <a:xfrm>
            <a:off x="381550" y="1988950"/>
            <a:ext cx="93918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dapr_agents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DurableAgent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weather_agent = DurableAgent(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role=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"Weather Assistant"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name=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"Stevie"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goal=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"Help humans get weather and location info using smart tools."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instructions=[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"Respond clearly and helpfully to weather-related questions."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 tools when appropriate to fetch real-time weather data."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tools=tools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7" name="Google Shape;537;g37bfccee378_0_127"/>
          <p:cNvSpPr txBox="1"/>
          <p:nvPr/>
        </p:nvSpPr>
        <p:spPr>
          <a:xfrm>
            <a:off x="1796275" y="158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37bfccee378_0_127"/>
          <p:cNvSpPr txBox="1"/>
          <p:nvPr>
            <p:ph type="title"/>
          </p:nvPr>
        </p:nvSpPr>
        <p:spPr>
          <a:xfrm>
            <a:off x="196754" y="214127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Durable Agents</a:t>
            </a:r>
            <a:endParaRPr/>
          </a:p>
        </p:txBody>
      </p:sp>
      <p:sp>
        <p:nvSpPr>
          <p:cNvPr id="539" name="Google Shape;539;g37bfccee378_0_127"/>
          <p:cNvSpPr txBox="1"/>
          <p:nvPr/>
        </p:nvSpPr>
        <p:spPr>
          <a:xfrm>
            <a:off x="302675" y="1399000"/>
            <a:ext cx="639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Define a Durable Agent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g37c000b0c4c_3_0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Multi-Agent Collaboration</a:t>
            </a:r>
            <a:endParaRPr/>
          </a:p>
        </p:txBody>
      </p:sp>
      <p:grpSp>
        <p:nvGrpSpPr>
          <p:cNvPr id="545" name="Google Shape;545;g37c000b0c4c_3_0"/>
          <p:cNvGrpSpPr/>
          <p:nvPr/>
        </p:nvGrpSpPr>
        <p:grpSpPr>
          <a:xfrm>
            <a:off x="541565" y="4798082"/>
            <a:ext cx="1780927" cy="1710840"/>
            <a:chOff x="1036628" y="4807857"/>
            <a:chExt cx="1780927" cy="1710840"/>
          </a:xfrm>
        </p:grpSpPr>
        <p:pic>
          <p:nvPicPr>
            <p:cNvPr id="546" name="Google Shape;546;g37c000b0c4c_3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6628" y="4807857"/>
              <a:ext cx="1780927" cy="1710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7" name="Google Shape;547;g37c000b0c4c_3_0"/>
            <p:cNvSpPr txBox="1"/>
            <p:nvPr/>
          </p:nvSpPr>
          <p:spPr>
            <a:xfrm>
              <a:off x="1522124" y="5332696"/>
              <a:ext cx="1215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Agent</a:t>
              </a:r>
              <a:endParaRPr b="1" i="0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cxnSp>
        <p:nvCxnSpPr>
          <p:cNvPr id="548" name="Google Shape;548;g37c000b0c4c_3_0"/>
          <p:cNvCxnSpPr>
            <a:endCxn id="549" idx="0"/>
          </p:cNvCxnSpPr>
          <p:nvPr/>
        </p:nvCxnSpPr>
        <p:spPr>
          <a:xfrm flipH="1">
            <a:off x="5807271" y="3287220"/>
            <a:ext cx="3124800" cy="18726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550" name="Google Shape;550;g37c000b0c4c_3_0"/>
          <p:cNvCxnSpPr>
            <a:endCxn id="549" idx="0"/>
          </p:cNvCxnSpPr>
          <p:nvPr/>
        </p:nvCxnSpPr>
        <p:spPr>
          <a:xfrm flipH="1">
            <a:off x="5807271" y="4647120"/>
            <a:ext cx="3075900" cy="512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grpSp>
        <p:nvGrpSpPr>
          <p:cNvPr id="551" name="Google Shape;551;g37c000b0c4c_3_0"/>
          <p:cNvGrpSpPr/>
          <p:nvPr/>
        </p:nvGrpSpPr>
        <p:grpSpPr>
          <a:xfrm>
            <a:off x="8913912" y="1227243"/>
            <a:ext cx="2371031" cy="3932571"/>
            <a:chOff x="8435609" y="1100880"/>
            <a:chExt cx="2918192" cy="4693366"/>
          </a:xfrm>
        </p:grpSpPr>
        <p:grpSp>
          <p:nvGrpSpPr>
            <p:cNvPr id="552" name="Google Shape;552;g37c000b0c4c_3_0"/>
            <p:cNvGrpSpPr/>
            <p:nvPr/>
          </p:nvGrpSpPr>
          <p:grpSpPr>
            <a:xfrm>
              <a:off x="8468265" y="1100880"/>
              <a:ext cx="2885536" cy="1406371"/>
              <a:chOff x="8468265" y="1100880"/>
              <a:chExt cx="2885536" cy="1406371"/>
            </a:xfrm>
          </p:grpSpPr>
          <p:grpSp>
            <p:nvGrpSpPr>
              <p:cNvPr id="553" name="Google Shape;553;g37c000b0c4c_3_0"/>
              <p:cNvGrpSpPr/>
              <p:nvPr/>
            </p:nvGrpSpPr>
            <p:grpSpPr>
              <a:xfrm>
                <a:off x="8835942" y="1317172"/>
                <a:ext cx="1360166" cy="1190079"/>
                <a:chOff x="8835942" y="1317172"/>
                <a:chExt cx="1360166" cy="1190079"/>
              </a:xfrm>
            </p:grpSpPr>
            <p:pic>
              <p:nvPicPr>
                <p:cNvPr id="554" name="Google Shape;554;g37c000b0c4c_3_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55" name="Google Shape;555;g37c000b0c4c_3_0"/>
                <p:cNvSpPr txBox="1"/>
                <p:nvPr/>
              </p:nvSpPr>
              <p:spPr>
                <a:xfrm>
                  <a:off x="8980208" y="1635060"/>
                  <a:ext cx="12159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556" name="Google Shape;556;g37c000b0c4c_3_0"/>
              <p:cNvGrpSpPr/>
              <p:nvPr/>
            </p:nvGrpSpPr>
            <p:grpSpPr>
              <a:xfrm>
                <a:off x="10149267" y="1396676"/>
                <a:ext cx="1022704" cy="883572"/>
                <a:chOff x="6627989" y="1689907"/>
                <a:chExt cx="1548676" cy="1440000"/>
              </a:xfrm>
            </p:grpSpPr>
            <p:pic>
              <p:nvPicPr>
                <p:cNvPr id="557" name="Google Shape;557;g37c000b0c4c_3_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58" name="Google Shape;558;g37c000b0c4c_3_0"/>
                <p:cNvSpPr txBox="1"/>
                <p:nvPr/>
              </p:nvSpPr>
              <p:spPr>
                <a:xfrm>
                  <a:off x="6627989" y="2099593"/>
                  <a:ext cx="1548676" cy="10175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559" name="Google Shape;559;g37c000b0c4c_3_0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560" name="Google Shape;560;g37c000b0c4c_3_0"/>
            <p:cNvGrpSpPr/>
            <p:nvPr/>
          </p:nvGrpSpPr>
          <p:grpSpPr>
            <a:xfrm>
              <a:off x="8436431" y="2765212"/>
              <a:ext cx="2885536" cy="1406371"/>
              <a:chOff x="8468265" y="1100880"/>
              <a:chExt cx="2885536" cy="1406371"/>
            </a:xfrm>
          </p:grpSpPr>
          <p:grpSp>
            <p:nvGrpSpPr>
              <p:cNvPr id="561" name="Google Shape;561;g37c000b0c4c_3_0"/>
              <p:cNvGrpSpPr/>
              <p:nvPr/>
            </p:nvGrpSpPr>
            <p:grpSpPr>
              <a:xfrm>
                <a:off x="8835942" y="1317172"/>
                <a:ext cx="1360166" cy="1190079"/>
                <a:chOff x="8835942" y="1317172"/>
                <a:chExt cx="1360166" cy="1190079"/>
              </a:xfrm>
            </p:grpSpPr>
            <p:pic>
              <p:nvPicPr>
                <p:cNvPr id="562" name="Google Shape;562;g37c000b0c4c_3_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63" name="Google Shape;563;g37c000b0c4c_3_0"/>
                <p:cNvSpPr txBox="1"/>
                <p:nvPr/>
              </p:nvSpPr>
              <p:spPr>
                <a:xfrm>
                  <a:off x="8980208" y="1635060"/>
                  <a:ext cx="12159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564" name="Google Shape;564;g37c000b0c4c_3_0"/>
              <p:cNvGrpSpPr/>
              <p:nvPr/>
            </p:nvGrpSpPr>
            <p:grpSpPr>
              <a:xfrm>
                <a:off x="10185149" y="1396676"/>
                <a:ext cx="950937" cy="900445"/>
                <a:chOff x="6682327" y="1689907"/>
                <a:chExt cx="1440000" cy="1467499"/>
              </a:xfrm>
            </p:grpSpPr>
            <p:pic>
              <p:nvPicPr>
                <p:cNvPr id="565" name="Google Shape;565;g37c000b0c4c_3_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66" name="Google Shape;566;g37c000b0c4c_3_0"/>
                <p:cNvSpPr txBox="1"/>
                <p:nvPr/>
              </p:nvSpPr>
              <p:spPr>
                <a:xfrm>
                  <a:off x="6720763" y="2139506"/>
                  <a:ext cx="1360500" cy="101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567" name="Google Shape;567;g37c000b0c4c_3_0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568" name="Google Shape;568;g37c000b0c4c_3_0"/>
            <p:cNvGrpSpPr/>
            <p:nvPr/>
          </p:nvGrpSpPr>
          <p:grpSpPr>
            <a:xfrm>
              <a:off x="8435609" y="4387875"/>
              <a:ext cx="2885536" cy="1406371"/>
              <a:chOff x="8468265" y="1100880"/>
              <a:chExt cx="2885536" cy="1406371"/>
            </a:xfrm>
          </p:grpSpPr>
          <p:grpSp>
            <p:nvGrpSpPr>
              <p:cNvPr id="569" name="Google Shape;569;g37c000b0c4c_3_0"/>
              <p:cNvGrpSpPr/>
              <p:nvPr/>
            </p:nvGrpSpPr>
            <p:grpSpPr>
              <a:xfrm>
                <a:off x="8835942" y="1317172"/>
                <a:ext cx="1360166" cy="1190079"/>
                <a:chOff x="8835942" y="1317172"/>
                <a:chExt cx="1360166" cy="1190079"/>
              </a:xfrm>
            </p:grpSpPr>
            <p:pic>
              <p:nvPicPr>
                <p:cNvPr id="570" name="Google Shape;570;g37c000b0c4c_3_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1" name="Google Shape;571;g37c000b0c4c_3_0"/>
                <p:cNvSpPr txBox="1"/>
                <p:nvPr/>
              </p:nvSpPr>
              <p:spPr>
                <a:xfrm>
                  <a:off x="8980208" y="1635060"/>
                  <a:ext cx="12159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572" name="Google Shape;572;g37c000b0c4c_3_0"/>
              <p:cNvGrpSpPr/>
              <p:nvPr/>
            </p:nvGrpSpPr>
            <p:grpSpPr>
              <a:xfrm>
                <a:off x="10185149" y="1396676"/>
                <a:ext cx="950937" cy="917443"/>
                <a:chOff x="6682327" y="1689907"/>
                <a:chExt cx="1440000" cy="1495202"/>
              </a:xfrm>
            </p:grpSpPr>
            <p:pic>
              <p:nvPicPr>
                <p:cNvPr id="573" name="Google Shape;573;g37c000b0c4c_3_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74" name="Google Shape;574;g37c000b0c4c_3_0"/>
                <p:cNvSpPr txBox="1"/>
                <p:nvPr/>
              </p:nvSpPr>
              <p:spPr>
                <a:xfrm>
                  <a:off x="6722008" y="2167209"/>
                  <a:ext cx="1360500" cy="101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575" name="Google Shape;575;g37c000b0c4c_3_0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sp>
        <p:nvSpPr>
          <p:cNvPr id="576" name="Google Shape;576;g37c000b0c4c_3_0"/>
          <p:cNvSpPr/>
          <p:nvPr/>
        </p:nvSpPr>
        <p:spPr>
          <a:xfrm>
            <a:off x="453575" y="4491913"/>
            <a:ext cx="1956900" cy="2169900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77" name="Google Shape;577;g37c000b0c4c_3_0"/>
          <p:cNvSpPr/>
          <p:nvPr/>
        </p:nvSpPr>
        <p:spPr>
          <a:xfrm>
            <a:off x="541586" y="4265510"/>
            <a:ext cx="1561800" cy="343500"/>
          </a:xfrm>
          <a:prstGeom prst="roundRect">
            <a:avLst>
              <a:gd fmla="val 30559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78" name="Google Shape;578;g37c000b0c4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018" y="1883946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9" name="Google Shape;579;g37c000b0c4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024" y="3265529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0" name="Google Shape;580;g37c000b0c4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017" y="4717652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1" name="Google Shape;581;g37c000b0c4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4230" y="5595836"/>
            <a:ext cx="639629" cy="646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2" name="Google Shape;582;g37c000b0c4c_3_0"/>
          <p:cNvCxnSpPr>
            <a:stCxn id="559" idx="1"/>
            <a:endCxn id="549" idx="0"/>
          </p:cNvCxnSpPr>
          <p:nvPr/>
        </p:nvCxnSpPr>
        <p:spPr>
          <a:xfrm flipH="1">
            <a:off x="5807245" y="1816442"/>
            <a:ext cx="3133200" cy="3343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grpSp>
        <p:nvGrpSpPr>
          <p:cNvPr id="583" name="Google Shape;583;g37c000b0c4c_3_0"/>
          <p:cNvGrpSpPr/>
          <p:nvPr/>
        </p:nvGrpSpPr>
        <p:grpSpPr>
          <a:xfrm>
            <a:off x="1730619" y="2116151"/>
            <a:ext cx="6897309" cy="3820344"/>
            <a:chOff x="1922040" y="2190259"/>
            <a:chExt cx="6897309" cy="3820344"/>
          </a:xfrm>
        </p:grpSpPr>
        <p:sp>
          <p:nvSpPr>
            <p:cNvPr id="584" name="Google Shape;584;g37c000b0c4c_3_0"/>
            <p:cNvSpPr/>
            <p:nvPr/>
          </p:nvSpPr>
          <p:spPr>
            <a:xfrm>
              <a:off x="5863235" y="2287336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585" name="Google Shape;585;g37c000b0c4c_3_0"/>
            <p:cNvGrpSpPr/>
            <p:nvPr/>
          </p:nvGrpSpPr>
          <p:grpSpPr>
            <a:xfrm>
              <a:off x="1922040" y="2190259"/>
              <a:ext cx="6897309" cy="3820344"/>
              <a:chOff x="1922040" y="2190259"/>
              <a:chExt cx="6897309" cy="3820344"/>
            </a:xfrm>
          </p:grpSpPr>
          <p:sp>
            <p:nvSpPr>
              <p:cNvPr id="586" name="Google Shape;586;g37c000b0c4c_3_0"/>
              <p:cNvSpPr txBox="1"/>
              <p:nvPr/>
            </p:nvSpPr>
            <p:spPr>
              <a:xfrm>
                <a:off x="1922040" y="2190259"/>
                <a:ext cx="1149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App label</a:t>
                </a:r>
                <a:endParaRPr b="1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grpSp>
            <p:nvGrpSpPr>
              <p:cNvPr id="587" name="Google Shape;587;g37c000b0c4c_3_0"/>
              <p:cNvGrpSpPr/>
              <p:nvPr/>
            </p:nvGrpSpPr>
            <p:grpSpPr>
              <a:xfrm>
                <a:off x="5098694" y="5233927"/>
                <a:ext cx="1799999" cy="776676"/>
                <a:chOff x="5098694" y="5233928"/>
                <a:chExt cx="1799999" cy="776676"/>
              </a:xfrm>
            </p:grpSpPr>
            <p:pic>
              <p:nvPicPr>
                <p:cNvPr id="549" name="Google Shape;549;g37c000b0c4c_3_0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5098694" y="5233927"/>
                  <a:ext cx="1799999" cy="7766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588" name="Google Shape;588;g37c000b0c4c_3_0"/>
                <p:cNvSpPr txBox="1"/>
                <p:nvPr/>
              </p:nvSpPr>
              <p:spPr>
                <a:xfrm>
                  <a:off x="5229580" y="5299000"/>
                  <a:ext cx="1215900" cy="64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Message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Broker (pub/sub)</a:t>
                  </a:r>
                  <a:endParaRPr b="1" i="0" sz="12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589" name="Google Shape;589;g37c000b0c4c_3_0"/>
              <p:cNvSpPr/>
              <p:nvPr/>
            </p:nvSpPr>
            <p:spPr>
              <a:xfrm>
                <a:off x="3178026" y="5092214"/>
                <a:ext cx="174300" cy="174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590" name="Google Shape;590;g37c000b0c4c_3_0"/>
              <p:cNvSpPr/>
              <p:nvPr/>
            </p:nvSpPr>
            <p:spPr>
              <a:xfrm>
                <a:off x="8645049" y="5092531"/>
                <a:ext cx="174300" cy="174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sp>
        <p:nvSpPr>
          <p:cNvPr id="591" name="Google Shape;591;g37c000b0c4c_3_0"/>
          <p:cNvSpPr txBox="1"/>
          <p:nvPr/>
        </p:nvSpPr>
        <p:spPr>
          <a:xfrm>
            <a:off x="612787" y="4283343"/>
            <a:ext cx="134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Orchestrator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592" name="Google Shape;592;g37c000b0c4c_3_0"/>
          <p:cNvCxnSpPr>
            <a:stCxn id="576" idx="3"/>
            <a:endCxn id="549" idx="1"/>
          </p:cNvCxnSpPr>
          <p:nvPr/>
        </p:nvCxnSpPr>
        <p:spPr>
          <a:xfrm flipH="1" rot="10800000">
            <a:off x="2410475" y="5548063"/>
            <a:ext cx="24969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93" name="Google Shape;593;g37c000b0c4c_3_0"/>
          <p:cNvSpPr txBox="1"/>
          <p:nvPr/>
        </p:nvSpPr>
        <p:spPr>
          <a:xfrm>
            <a:off x="2536175" y="5159825"/>
            <a:ext cx="23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9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/v1.0/</a:t>
            </a:r>
            <a:r>
              <a:rPr b="1" lang="en-US" sz="1200">
                <a:solidFill>
                  <a:srgbClr val="CC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/broadcast</a:t>
            </a:r>
            <a:endParaRPr b="1"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94" name="Google Shape;594;g37c000b0c4c_3_0"/>
          <p:cNvSpPr txBox="1"/>
          <p:nvPr/>
        </p:nvSpPr>
        <p:spPr>
          <a:xfrm>
            <a:off x="5913900" y="144278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9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 /broadcast/</a:t>
            </a:r>
            <a:r>
              <a:rPr b="1" lang="en-US" sz="12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agent1</a:t>
            </a:r>
            <a:endParaRPr b="1" sz="1200">
              <a:solidFill>
                <a:schemeClr val="accen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95" name="Google Shape;595;g37c000b0c4c_3_0"/>
          <p:cNvSpPr txBox="1"/>
          <p:nvPr/>
        </p:nvSpPr>
        <p:spPr>
          <a:xfrm>
            <a:off x="5913900" y="29061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9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 /broadcast/</a:t>
            </a:r>
            <a:r>
              <a:rPr b="1" lang="en-US" sz="12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agent2</a:t>
            </a:r>
            <a:endParaRPr b="1" sz="1200">
              <a:solidFill>
                <a:schemeClr val="accen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96" name="Google Shape;596;g37c000b0c4c_3_0"/>
          <p:cNvSpPr txBox="1"/>
          <p:nvPr/>
        </p:nvSpPr>
        <p:spPr>
          <a:xfrm>
            <a:off x="5940450" y="425259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9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 /broadcast/</a:t>
            </a:r>
            <a:r>
              <a:rPr b="1" lang="en-US" sz="1200">
                <a:solidFill>
                  <a:srgbClr val="0B84DA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agent3</a:t>
            </a:r>
            <a:endParaRPr b="1" sz="1200">
              <a:solidFill>
                <a:srgbClr val="0B84D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128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Workshop Overview</a:t>
            </a:r>
            <a:endParaRPr/>
          </a:p>
        </p:txBody>
      </p:sp>
      <p:sp>
        <p:nvSpPr>
          <p:cNvPr id="602" name="Google Shape;602;p128">
            <a:hlinkClick r:id="rId3"/>
          </p:cNvPr>
          <p:cNvSpPr txBox="1"/>
          <p:nvPr/>
        </p:nvSpPr>
        <p:spPr>
          <a:xfrm>
            <a:off x="1419661" y="5995452"/>
            <a:ext cx="935267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https://github.com/Dzvezdana/pydata_workshop_september2025</a:t>
            </a:r>
            <a:endParaRPr b="0" i="0" sz="1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603" name="Google Shape;603;p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2948" y="1611900"/>
            <a:ext cx="1646100" cy="16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7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35cd725ba4c_2_45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Collaborative Multi-Agent Workflow</a:t>
            </a:r>
            <a:endParaRPr/>
          </a:p>
        </p:txBody>
      </p:sp>
      <p:grpSp>
        <p:nvGrpSpPr>
          <p:cNvPr id="609" name="Google Shape;609;g35cd725ba4c_2_45"/>
          <p:cNvGrpSpPr/>
          <p:nvPr/>
        </p:nvGrpSpPr>
        <p:grpSpPr>
          <a:xfrm>
            <a:off x="1745256" y="2507251"/>
            <a:ext cx="6897275" cy="3638207"/>
            <a:chOff x="1922040" y="2190259"/>
            <a:chExt cx="6897275" cy="3638207"/>
          </a:xfrm>
        </p:grpSpPr>
        <p:sp>
          <p:nvSpPr>
            <p:cNvPr id="610" name="Google Shape;610;g35cd725ba4c_2_45"/>
            <p:cNvSpPr/>
            <p:nvPr/>
          </p:nvSpPr>
          <p:spPr>
            <a:xfrm>
              <a:off x="5863235" y="2287336"/>
              <a:ext cx="174266" cy="174266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611" name="Google Shape;611;g35cd725ba4c_2_45"/>
            <p:cNvGrpSpPr/>
            <p:nvPr/>
          </p:nvGrpSpPr>
          <p:grpSpPr>
            <a:xfrm>
              <a:off x="1922040" y="2190259"/>
              <a:ext cx="6897275" cy="3638207"/>
              <a:chOff x="1922040" y="2190259"/>
              <a:chExt cx="6897275" cy="3638207"/>
            </a:xfrm>
          </p:grpSpPr>
          <p:sp>
            <p:nvSpPr>
              <p:cNvPr id="612" name="Google Shape;612;g35cd725ba4c_2_45"/>
              <p:cNvSpPr txBox="1"/>
              <p:nvPr/>
            </p:nvSpPr>
            <p:spPr>
              <a:xfrm>
                <a:off x="1922040" y="2190259"/>
                <a:ext cx="1149446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App label</a:t>
                </a:r>
                <a:endParaRPr b="1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grpSp>
            <p:nvGrpSpPr>
              <p:cNvPr id="613" name="Google Shape;613;g35cd725ba4c_2_45"/>
              <p:cNvGrpSpPr/>
              <p:nvPr/>
            </p:nvGrpSpPr>
            <p:grpSpPr>
              <a:xfrm>
                <a:off x="5111556" y="5051790"/>
                <a:ext cx="1800000" cy="776676"/>
                <a:chOff x="5111556" y="5051790"/>
                <a:chExt cx="1800000" cy="776676"/>
              </a:xfrm>
            </p:grpSpPr>
            <p:pic>
              <p:nvPicPr>
                <p:cNvPr id="614" name="Google Shape;614;g35cd725ba4c_2_4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111556" y="5051790"/>
                  <a:ext cx="1800000" cy="7766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15" name="Google Shape;615;g35cd725ba4c_2_45"/>
                <p:cNvSpPr txBox="1"/>
                <p:nvPr/>
              </p:nvSpPr>
              <p:spPr>
                <a:xfrm>
                  <a:off x="5219805" y="5141475"/>
                  <a:ext cx="1215827" cy="646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Message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Broker (pub/sub)</a:t>
                  </a:r>
                  <a:endParaRPr b="1" i="0" sz="12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cxnSp>
            <p:nvCxnSpPr>
              <p:cNvPr id="616" name="Google Shape;616;g35cd725ba4c_2_45"/>
              <p:cNvCxnSpPr>
                <a:endCxn id="614" idx="1"/>
              </p:cNvCxnSpPr>
              <p:nvPr/>
            </p:nvCxnSpPr>
            <p:spPr>
              <a:xfrm>
                <a:off x="3414756" y="5440128"/>
                <a:ext cx="1696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sp>
            <p:nvSpPr>
              <p:cNvPr id="617" name="Google Shape;617;g35cd725ba4c_2_45"/>
              <p:cNvSpPr/>
              <p:nvPr/>
            </p:nvSpPr>
            <p:spPr>
              <a:xfrm>
                <a:off x="3178026" y="5092214"/>
                <a:ext cx="174266" cy="17426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618" name="Google Shape;618;g35cd725ba4c_2_45"/>
              <p:cNvSpPr/>
              <p:nvPr/>
            </p:nvSpPr>
            <p:spPr>
              <a:xfrm>
                <a:off x="8645049" y="5092531"/>
                <a:ext cx="174266" cy="17426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pic>
        <p:nvPicPr>
          <p:cNvPr id="619" name="Google Shape;619;g35cd725ba4c_2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0840" y="4817632"/>
            <a:ext cx="1780927" cy="1710839"/>
          </a:xfrm>
          <a:prstGeom prst="rect">
            <a:avLst/>
          </a:prstGeom>
          <a:noFill/>
          <a:ln>
            <a:noFill/>
          </a:ln>
        </p:spPr>
      </p:pic>
      <p:sp>
        <p:nvSpPr>
          <p:cNvPr id="620" name="Google Shape;620;g35cd725ba4c_2_45"/>
          <p:cNvSpPr txBox="1"/>
          <p:nvPr/>
        </p:nvSpPr>
        <p:spPr>
          <a:xfrm>
            <a:off x="1916336" y="5342471"/>
            <a:ext cx="1215827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</a:t>
            </a:r>
            <a:endParaRPr b="1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21" name="Google Shape;621;g35cd725ba4c_2_45"/>
          <p:cNvSpPr/>
          <p:nvPr/>
        </p:nvSpPr>
        <p:spPr>
          <a:xfrm>
            <a:off x="1208314" y="4474030"/>
            <a:ext cx="2547257" cy="2169835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622" name="Google Shape;622;g35cd725ba4c_2_45"/>
          <p:cNvCxnSpPr>
            <a:endCxn id="614" idx="0"/>
          </p:cNvCxnSpPr>
          <p:nvPr/>
        </p:nvCxnSpPr>
        <p:spPr>
          <a:xfrm flipH="1">
            <a:off x="5834772" y="3466782"/>
            <a:ext cx="3311100" cy="1902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623" name="Google Shape;623;g35cd725ba4c_2_45"/>
          <p:cNvCxnSpPr>
            <a:endCxn id="614" idx="0"/>
          </p:cNvCxnSpPr>
          <p:nvPr/>
        </p:nvCxnSpPr>
        <p:spPr>
          <a:xfrm flipH="1">
            <a:off x="5834772" y="4817682"/>
            <a:ext cx="3311100" cy="551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grpSp>
        <p:nvGrpSpPr>
          <p:cNvPr id="624" name="Google Shape;624;g35cd725ba4c_2_45"/>
          <p:cNvGrpSpPr/>
          <p:nvPr/>
        </p:nvGrpSpPr>
        <p:grpSpPr>
          <a:xfrm>
            <a:off x="8810481" y="1147626"/>
            <a:ext cx="2724265" cy="4180457"/>
            <a:chOff x="8435609" y="1100880"/>
            <a:chExt cx="3352969" cy="4989162"/>
          </a:xfrm>
        </p:grpSpPr>
        <p:grpSp>
          <p:nvGrpSpPr>
            <p:cNvPr id="625" name="Google Shape;625;g35cd725ba4c_2_45"/>
            <p:cNvGrpSpPr/>
            <p:nvPr/>
          </p:nvGrpSpPr>
          <p:grpSpPr>
            <a:xfrm>
              <a:off x="8468265" y="1100880"/>
              <a:ext cx="2885536" cy="1406371"/>
              <a:chOff x="8468265" y="1100880"/>
              <a:chExt cx="2885536" cy="1406371"/>
            </a:xfrm>
          </p:grpSpPr>
          <p:grpSp>
            <p:nvGrpSpPr>
              <p:cNvPr id="626" name="Google Shape;626;g35cd725ba4c_2_45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627" name="Google Shape;627;g35cd725ba4c_2_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28" name="Google Shape;628;g35cd725ba4c_2_45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629" name="Google Shape;629;g35cd725ba4c_2_45"/>
              <p:cNvGrpSpPr/>
              <p:nvPr/>
            </p:nvGrpSpPr>
            <p:grpSpPr>
              <a:xfrm>
                <a:off x="10149267" y="1396676"/>
                <a:ext cx="1022704" cy="883572"/>
                <a:chOff x="6627989" y="1689907"/>
                <a:chExt cx="1548676" cy="1440000"/>
              </a:xfrm>
            </p:grpSpPr>
            <p:pic>
              <p:nvPicPr>
                <p:cNvPr id="630" name="Google Shape;630;g35cd725ba4c_2_4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31" name="Google Shape;631;g35cd725ba4c_2_45"/>
                <p:cNvSpPr txBox="1"/>
                <p:nvPr/>
              </p:nvSpPr>
              <p:spPr>
                <a:xfrm>
                  <a:off x="6627989" y="2099593"/>
                  <a:ext cx="1548676" cy="10175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632" name="Google Shape;632;g35cd725ba4c_2_45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pic>
          <p:nvPicPr>
            <p:cNvPr descr="Gandalf emoji | AI Emoji Generator" id="633" name="Google Shape;633;g35cd725ba4c_2_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76036" y="1948577"/>
              <a:ext cx="712542" cy="7125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4" name="Google Shape;634;g35cd725ba4c_2_45"/>
            <p:cNvGrpSpPr/>
            <p:nvPr/>
          </p:nvGrpSpPr>
          <p:grpSpPr>
            <a:xfrm>
              <a:off x="8436431" y="2765212"/>
              <a:ext cx="2885536" cy="1406371"/>
              <a:chOff x="8468265" y="1100880"/>
              <a:chExt cx="2885536" cy="1406371"/>
            </a:xfrm>
          </p:grpSpPr>
          <p:grpSp>
            <p:nvGrpSpPr>
              <p:cNvPr id="635" name="Google Shape;635;g35cd725ba4c_2_45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636" name="Google Shape;636;g35cd725ba4c_2_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37" name="Google Shape;637;g35cd725ba4c_2_45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638" name="Google Shape;638;g35cd725ba4c_2_45"/>
              <p:cNvGrpSpPr/>
              <p:nvPr/>
            </p:nvGrpSpPr>
            <p:grpSpPr>
              <a:xfrm>
                <a:off x="10185149" y="1396676"/>
                <a:ext cx="950937" cy="883572"/>
                <a:chOff x="6682327" y="1689907"/>
                <a:chExt cx="1440000" cy="1440000"/>
              </a:xfrm>
            </p:grpSpPr>
            <p:pic>
              <p:nvPicPr>
                <p:cNvPr id="639" name="Google Shape;639;g35cd725ba4c_2_4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40" name="Google Shape;640;g35cd725ba4c_2_45"/>
                <p:cNvSpPr txBox="1"/>
                <p:nvPr/>
              </p:nvSpPr>
              <p:spPr>
                <a:xfrm>
                  <a:off x="6720763" y="2139506"/>
                  <a:ext cx="1360635" cy="307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641" name="Google Shape;641;g35cd725ba4c_2_45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642" name="Google Shape;642;g35cd725ba4c_2_45"/>
            <p:cNvGrpSpPr/>
            <p:nvPr/>
          </p:nvGrpSpPr>
          <p:grpSpPr>
            <a:xfrm>
              <a:off x="8435609" y="4387875"/>
              <a:ext cx="2885536" cy="1406371"/>
              <a:chOff x="8468265" y="1100880"/>
              <a:chExt cx="2885536" cy="1406371"/>
            </a:xfrm>
          </p:grpSpPr>
          <p:grpSp>
            <p:nvGrpSpPr>
              <p:cNvPr id="643" name="Google Shape;643;g35cd725ba4c_2_45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644" name="Google Shape;644;g35cd725ba4c_2_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45" name="Google Shape;645;g35cd725ba4c_2_45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646" name="Google Shape;646;g35cd725ba4c_2_45"/>
              <p:cNvGrpSpPr/>
              <p:nvPr/>
            </p:nvGrpSpPr>
            <p:grpSpPr>
              <a:xfrm>
                <a:off x="10185149" y="1396676"/>
                <a:ext cx="950937" cy="883572"/>
                <a:chOff x="6682327" y="1689907"/>
                <a:chExt cx="1440000" cy="1440000"/>
              </a:xfrm>
            </p:grpSpPr>
            <p:pic>
              <p:nvPicPr>
                <p:cNvPr id="647" name="Google Shape;647;g35cd725ba4c_2_4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48" name="Google Shape;648;g35cd725ba4c_2_45"/>
                <p:cNvSpPr txBox="1"/>
                <p:nvPr/>
              </p:nvSpPr>
              <p:spPr>
                <a:xfrm>
                  <a:off x="6722008" y="2167209"/>
                  <a:ext cx="1360635" cy="307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649" name="Google Shape;649;g35cd725ba4c_2_45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pic>
          <p:nvPicPr>
            <p:cNvPr descr="Legolas elf emoji | AI Emoji Generator" id="650" name="Google Shape;650;g35cd725ba4c_2_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1050470" y="3594841"/>
              <a:ext cx="623808" cy="6238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bbit emoji | AI Emoji Generator" id="651" name="Google Shape;651;g35cd725ba4c_2_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013860" y="5409206"/>
              <a:ext cx="680836" cy="6808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52" name="Google Shape;652;g35cd725ba4c_2_45"/>
          <p:cNvSpPr/>
          <p:nvPr/>
        </p:nvSpPr>
        <p:spPr>
          <a:xfrm>
            <a:off x="1332824" y="4275185"/>
            <a:ext cx="1561878" cy="343603"/>
          </a:xfrm>
          <a:prstGeom prst="roundRect">
            <a:avLst>
              <a:gd fmla="val 30559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53" name="Google Shape;653;g35cd725ba4c_2_45"/>
          <p:cNvSpPr txBox="1"/>
          <p:nvPr/>
        </p:nvSpPr>
        <p:spPr>
          <a:xfrm>
            <a:off x="1496174" y="4293118"/>
            <a:ext cx="1341718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Orchestrator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654" name="Google Shape;654;g35cd725ba4c_2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293" y="1469871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5" name="Google Shape;655;g35cd725ba4c_2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78386" y="2763529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6" name="Google Shape;656;g35cd725ba4c_2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292" y="4183714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7" name="Google Shape;657;g35cd725ba4c_2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11405" y="5086061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g35cd725ba4c_2_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43115" y="1680913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659" name="Google Shape;659;g35cd725ba4c_2_45"/>
          <p:cNvSpPr txBox="1"/>
          <p:nvPr/>
        </p:nvSpPr>
        <p:spPr>
          <a:xfrm>
            <a:off x="1032126" y="2336233"/>
            <a:ext cx="11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User</a:t>
            </a:r>
            <a:endParaRPr b="0" i="0" sz="1400" u="none" cap="none" strike="noStrike"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660" name="Google Shape;660;g35cd725ba4c_2_45"/>
          <p:cNvSpPr txBox="1"/>
          <p:nvPr/>
        </p:nvSpPr>
        <p:spPr>
          <a:xfrm>
            <a:off x="2019386" y="1952382"/>
            <a:ext cx="2799733" cy="451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How to get to Mordor? </a:t>
            </a:r>
            <a:b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We all need to help!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1" name="Google Shape;661;g35cd725ba4c_2_45"/>
          <p:cNvSpPr/>
          <p:nvPr/>
        </p:nvSpPr>
        <p:spPr>
          <a:xfrm>
            <a:off x="1176480" y="1482317"/>
            <a:ext cx="3391669" cy="1296278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662" name="Google Shape;662;g35cd725ba4c_2_45"/>
          <p:cNvCxnSpPr>
            <a:endCxn id="661" idx="3"/>
          </p:cNvCxnSpPr>
          <p:nvPr/>
        </p:nvCxnSpPr>
        <p:spPr>
          <a:xfrm flipH="1" rot="5400000">
            <a:off x="3448549" y="3250056"/>
            <a:ext cx="3197700" cy="958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663" name="Google Shape;663;g35cd725ba4c_2_45"/>
          <p:cNvCxnSpPr>
            <a:endCxn id="614" idx="0"/>
          </p:cNvCxnSpPr>
          <p:nvPr/>
        </p:nvCxnSpPr>
        <p:spPr>
          <a:xfrm flipH="1">
            <a:off x="5834772" y="2073882"/>
            <a:ext cx="3366000" cy="3294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sp>
        <p:nvSpPr>
          <p:cNvPr id="664" name="Google Shape;664;g35cd725ba4c_2_45"/>
          <p:cNvSpPr/>
          <p:nvPr/>
        </p:nvSpPr>
        <p:spPr>
          <a:xfrm flipH="1" rot="10800000">
            <a:off x="2994585" y="3062015"/>
            <a:ext cx="1888703" cy="689082"/>
          </a:xfrm>
          <a:prstGeom prst="wedgeRoundRectCallout">
            <a:avLst>
              <a:gd fmla="val -53028" name="adj1"/>
              <a:gd fmla="val -138387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65" name="Google Shape;665;g35cd725ba4c_2_45"/>
          <p:cNvSpPr txBox="1"/>
          <p:nvPr/>
        </p:nvSpPr>
        <p:spPr>
          <a:xfrm>
            <a:off x="2668752" y="3042216"/>
            <a:ext cx="254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</a:t>
            </a:r>
            <a:b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Random</a:t>
            </a:r>
            <a:b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Round Robin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5cd725ba4c_2_106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Collaborative Multi-Agent Workflow</a:t>
            </a:r>
            <a:endParaRPr/>
          </a:p>
        </p:txBody>
      </p:sp>
      <p:grpSp>
        <p:nvGrpSpPr>
          <p:cNvPr id="671" name="Google Shape;671;g35cd725ba4c_2_106"/>
          <p:cNvGrpSpPr/>
          <p:nvPr/>
        </p:nvGrpSpPr>
        <p:grpSpPr>
          <a:xfrm>
            <a:off x="1745256" y="2507251"/>
            <a:ext cx="6897275" cy="3638207"/>
            <a:chOff x="1922040" y="2190259"/>
            <a:chExt cx="6897275" cy="3638207"/>
          </a:xfrm>
        </p:grpSpPr>
        <p:sp>
          <p:nvSpPr>
            <p:cNvPr id="672" name="Google Shape;672;g35cd725ba4c_2_106"/>
            <p:cNvSpPr/>
            <p:nvPr/>
          </p:nvSpPr>
          <p:spPr>
            <a:xfrm>
              <a:off x="5863235" y="2287336"/>
              <a:ext cx="174266" cy="174266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673" name="Google Shape;673;g35cd725ba4c_2_106"/>
            <p:cNvGrpSpPr/>
            <p:nvPr/>
          </p:nvGrpSpPr>
          <p:grpSpPr>
            <a:xfrm>
              <a:off x="1922040" y="2190259"/>
              <a:ext cx="6897275" cy="3638207"/>
              <a:chOff x="1922040" y="2190259"/>
              <a:chExt cx="6897275" cy="3638207"/>
            </a:xfrm>
          </p:grpSpPr>
          <p:sp>
            <p:nvSpPr>
              <p:cNvPr id="674" name="Google Shape;674;g35cd725ba4c_2_106"/>
              <p:cNvSpPr txBox="1"/>
              <p:nvPr/>
            </p:nvSpPr>
            <p:spPr>
              <a:xfrm>
                <a:off x="1922040" y="2190259"/>
                <a:ext cx="1149446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App label</a:t>
                </a:r>
                <a:endParaRPr b="1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grpSp>
            <p:nvGrpSpPr>
              <p:cNvPr id="675" name="Google Shape;675;g35cd725ba4c_2_106"/>
              <p:cNvGrpSpPr/>
              <p:nvPr/>
            </p:nvGrpSpPr>
            <p:grpSpPr>
              <a:xfrm>
                <a:off x="5111556" y="5051790"/>
                <a:ext cx="1800000" cy="776676"/>
                <a:chOff x="5111556" y="5051790"/>
                <a:chExt cx="1800000" cy="776676"/>
              </a:xfrm>
            </p:grpSpPr>
            <p:pic>
              <p:nvPicPr>
                <p:cNvPr id="676" name="Google Shape;676;g35cd725ba4c_2_10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111556" y="5051790"/>
                  <a:ext cx="1800000" cy="7766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7" name="Google Shape;677;g35cd725ba4c_2_106"/>
                <p:cNvSpPr txBox="1"/>
                <p:nvPr/>
              </p:nvSpPr>
              <p:spPr>
                <a:xfrm>
                  <a:off x="5219805" y="5141475"/>
                  <a:ext cx="1215827" cy="646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Message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Broker (pub/sub)</a:t>
                  </a:r>
                  <a:endParaRPr b="1" i="0" sz="12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cxnSp>
            <p:nvCxnSpPr>
              <p:cNvPr id="678" name="Google Shape;678;g35cd725ba4c_2_106"/>
              <p:cNvCxnSpPr>
                <a:endCxn id="676" idx="1"/>
              </p:cNvCxnSpPr>
              <p:nvPr/>
            </p:nvCxnSpPr>
            <p:spPr>
              <a:xfrm>
                <a:off x="3414756" y="5440128"/>
                <a:ext cx="1696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sp>
            <p:nvSpPr>
              <p:cNvPr id="679" name="Google Shape;679;g35cd725ba4c_2_106"/>
              <p:cNvSpPr/>
              <p:nvPr/>
            </p:nvSpPr>
            <p:spPr>
              <a:xfrm>
                <a:off x="3178026" y="5092214"/>
                <a:ext cx="174266" cy="17426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680" name="Google Shape;680;g35cd725ba4c_2_106"/>
              <p:cNvSpPr/>
              <p:nvPr/>
            </p:nvSpPr>
            <p:spPr>
              <a:xfrm>
                <a:off x="8645049" y="5092531"/>
                <a:ext cx="174266" cy="17426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pic>
        <p:nvPicPr>
          <p:cNvPr id="681" name="Google Shape;681;g35cd725ba4c_2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0840" y="4817632"/>
            <a:ext cx="1780927" cy="1710839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g35cd725ba4c_2_106"/>
          <p:cNvSpPr txBox="1"/>
          <p:nvPr/>
        </p:nvSpPr>
        <p:spPr>
          <a:xfrm>
            <a:off x="1916336" y="5342471"/>
            <a:ext cx="1215827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</a:t>
            </a:r>
            <a:endParaRPr b="1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83" name="Google Shape;683;g35cd725ba4c_2_106"/>
          <p:cNvSpPr/>
          <p:nvPr/>
        </p:nvSpPr>
        <p:spPr>
          <a:xfrm>
            <a:off x="1208314" y="4474030"/>
            <a:ext cx="2547257" cy="2169835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684" name="Google Shape;684;g35cd725ba4c_2_106"/>
          <p:cNvCxnSpPr>
            <a:endCxn id="676" idx="0"/>
          </p:cNvCxnSpPr>
          <p:nvPr/>
        </p:nvCxnSpPr>
        <p:spPr>
          <a:xfrm flipH="1">
            <a:off x="5834772" y="3466782"/>
            <a:ext cx="3311100" cy="1902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685" name="Google Shape;685;g35cd725ba4c_2_106"/>
          <p:cNvCxnSpPr>
            <a:endCxn id="676" idx="0"/>
          </p:cNvCxnSpPr>
          <p:nvPr/>
        </p:nvCxnSpPr>
        <p:spPr>
          <a:xfrm flipH="1">
            <a:off x="5834772" y="4817682"/>
            <a:ext cx="3311100" cy="551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grpSp>
        <p:nvGrpSpPr>
          <p:cNvPr id="686" name="Google Shape;686;g35cd725ba4c_2_106"/>
          <p:cNvGrpSpPr/>
          <p:nvPr/>
        </p:nvGrpSpPr>
        <p:grpSpPr>
          <a:xfrm>
            <a:off x="8810481" y="1147626"/>
            <a:ext cx="2724265" cy="4180457"/>
            <a:chOff x="8435609" y="1100880"/>
            <a:chExt cx="3352969" cy="4989162"/>
          </a:xfrm>
        </p:grpSpPr>
        <p:grpSp>
          <p:nvGrpSpPr>
            <p:cNvPr id="687" name="Google Shape;687;g35cd725ba4c_2_106"/>
            <p:cNvGrpSpPr/>
            <p:nvPr/>
          </p:nvGrpSpPr>
          <p:grpSpPr>
            <a:xfrm>
              <a:off x="8468265" y="1100880"/>
              <a:ext cx="2885536" cy="1406371"/>
              <a:chOff x="8468265" y="1100880"/>
              <a:chExt cx="2885536" cy="1406371"/>
            </a:xfrm>
          </p:grpSpPr>
          <p:grpSp>
            <p:nvGrpSpPr>
              <p:cNvPr id="688" name="Google Shape;688;g35cd725ba4c_2_106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689" name="Google Shape;689;g35cd725ba4c_2_10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90" name="Google Shape;690;g35cd725ba4c_2_106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691" name="Google Shape;691;g35cd725ba4c_2_106"/>
              <p:cNvGrpSpPr/>
              <p:nvPr/>
            </p:nvGrpSpPr>
            <p:grpSpPr>
              <a:xfrm>
                <a:off x="10149267" y="1396676"/>
                <a:ext cx="1022704" cy="883572"/>
                <a:chOff x="6627989" y="1689907"/>
                <a:chExt cx="1548676" cy="1440000"/>
              </a:xfrm>
            </p:grpSpPr>
            <p:pic>
              <p:nvPicPr>
                <p:cNvPr id="692" name="Google Shape;692;g35cd725ba4c_2_10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93" name="Google Shape;693;g35cd725ba4c_2_106"/>
                <p:cNvSpPr txBox="1"/>
                <p:nvPr/>
              </p:nvSpPr>
              <p:spPr>
                <a:xfrm>
                  <a:off x="6627989" y="2099593"/>
                  <a:ext cx="1548676" cy="10175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694" name="Google Shape;694;g35cd725ba4c_2_106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pic>
          <p:nvPicPr>
            <p:cNvPr descr="Gandalf emoji | AI Emoji Generator" id="695" name="Google Shape;695;g35cd725ba4c_2_1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76036" y="1948577"/>
              <a:ext cx="712542" cy="7125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96" name="Google Shape;696;g35cd725ba4c_2_106"/>
            <p:cNvGrpSpPr/>
            <p:nvPr/>
          </p:nvGrpSpPr>
          <p:grpSpPr>
            <a:xfrm>
              <a:off x="8436431" y="2765212"/>
              <a:ext cx="2885536" cy="1406371"/>
              <a:chOff x="8468265" y="1100880"/>
              <a:chExt cx="2885536" cy="1406371"/>
            </a:xfrm>
          </p:grpSpPr>
          <p:grpSp>
            <p:nvGrpSpPr>
              <p:cNvPr id="697" name="Google Shape;697;g35cd725ba4c_2_106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698" name="Google Shape;698;g35cd725ba4c_2_10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99" name="Google Shape;699;g35cd725ba4c_2_106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700" name="Google Shape;700;g35cd725ba4c_2_106"/>
              <p:cNvGrpSpPr/>
              <p:nvPr/>
            </p:nvGrpSpPr>
            <p:grpSpPr>
              <a:xfrm>
                <a:off x="10185149" y="1396676"/>
                <a:ext cx="950937" cy="883572"/>
                <a:chOff x="6682327" y="1689907"/>
                <a:chExt cx="1440000" cy="1440000"/>
              </a:xfrm>
            </p:grpSpPr>
            <p:pic>
              <p:nvPicPr>
                <p:cNvPr id="701" name="Google Shape;701;g35cd725ba4c_2_10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02" name="Google Shape;702;g35cd725ba4c_2_106"/>
                <p:cNvSpPr txBox="1"/>
                <p:nvPr/>
              </p:nvSpPr>
              <p:spPr>
                <a:xfrm>
                  <a:off x="6720763" y="2139506"/>
                  <a:ext cx="1360635" cy="307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703" name="Google Shape;703;g35cd725ba4c_2_106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704" name="Google Shape;704;g35cd725ba4c_2_106"/>
            <p:cNvGrpSpPr/>
            <p:nvPr/>
          </p:nvGrpSpPr>
          <p:grpSpPr>
            <a:xfrm>
              <a:off x="8435609" y="4387875"/>
              <a:ext cx="2885536" cy="1406371"/>
              <a:chOff x="8468265" y="1100880"/>
              <a:chExt cx="2885536" cy="1406371"/>
            </a:xfrm>
          </p:grpSpPr>
          <p:grpSp>
            <p:nvGrpSpPr>
              <p:cNvPr id="705" name="Google Shape;705;g35cd725ba4c_2_106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706" name="Google Shape;706;g35cd725ba4c_2_10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07" name="Google Shape;707;g35cd725ba4c_2_106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708" name="Google Shape;708;g35cd725ba4c_2_106"/>
              <p:cNvGrpSpPr/>
              <p:nvPr/>
            </p:nvGrpSpPr>
            <p:grpSpPr>
              <a:xfrm>
                <a:off x="10185149" y="1396676"/>
                <a:ext cx="950937" cy="883572"/>
                <a:chOff x="6682327" y="1689907"/>
                <a:chExt cx="1440000" cy="1440000"/>
              </a:xfrm>
            </p:grpSpPr>
            <p:pic>
              <p:nvPicPr>
                <p:cNvPr id="709" name="Google Shape;709;g35cd725ba4c_2_10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10" name="Google Shape;710;g35cd725ba4c_2_106"/>
                <p:cNvSpPr txBox="1"/>
                <p:nvPr/>
              </p:nvSpPr>
              <p:spPr>
                <a:xfrm>
                  <a:off x="6722008" y="2167209"/>
                  <a:ext cx="1360635" cy="307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711" name="Google Shape;711;g35cd725ba4c_2_106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pic>
          <p:nvPicPr>
            <p:cNvPr descr="Legolas elf emoji | AI Emoji Generator" id="712" name="Google Shape;712;g35cd725ba4c_2_10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1050470" y="3594841"/>
              <a:ext cx="623808" cy="6238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bbit emoji | AI Emoji Generator" id="713" name="Google Shape;713;g35cd725ba4c_2_10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013860" y="5409206"/>
              <a:ext cx="680836" cy="6808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14" name="Google Shape;714;g35cd725ba4c_2_106"/>
          <p:cNvSpPr/>
          <p:nvPr/>
        </p:nvSpPr>
        <p:spPr>
          <a:xfrm>
            <a:off x="1332824" y="4275185"/>
            <a:ext cx="1561878" cy="343603"/>
          </a:xfrm>
          <a:prstGeom prst="roundRect">
            <a:avLst>
              <a:gd fmla="val 30559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15" name="Google Shape;715;g35cd725ba4c_2_106"/>
          <p:cNvSpPr txBox="1"/>
          <p:nvPr/>
        </p:nvSpPr>
        <p:spPr>
          <a:xfrm>
            <a:off x="1496174" y="4293118"/>
            <a:ext cx="1341718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Orchestrator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716" name="Google Shape;716;g35cd725ba4c_2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293" y="1469871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7" name="Google Shape;717;g35cd725ba4c_2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78386" y="2763529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8" name="Google Shape;718;g35cd725ba4c_2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292" y="4183714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9" name="Google Shape;719;g35cd725ba4c_2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11405" y="5086061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0" name="Google Shape;720;g35cd725ba4c_2_10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43115" y="1680913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21" name="Google Shape;721;g35cd725ba4c_2_106"/>
          <p:cNvSpPr txBox="1"/>
          <p:nvPr/>
        </p:nvSpPr>
        <p:spPr>
          <a:xfrm>
            <a:off x="1032126" y="2336233"/>
            <a:ext cx="11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User</a:t>
            </a:r>
            <a:endParaRPr b="0" i="0" sz="1400" u="none" cap="none" strike="noStrike"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722" name="Google Shape;722;g35cd725ba4c_2_106"/>
          <p:cNvSpPr txBox="1"/>
          <p:nvPr/>
        </p:nvSpPr>
        <p:spPr>
          <a:xfrm>
            <a:off x="2019386" y="1952382"/>
            <a:ext cx="2799733" cy="451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How to get to Mordor? </a:t>
            </a:r>
            <a:b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We all need to help!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3" name="Google Shape;723;g35cd725ba4c_2_106"/>
          <p:cNvSpPr/>
          <p:nvPr/>
        </p:nvSpPr>
        <p:spPr>
          <a:xfrm>
            <a:off x="1176480" y="1482317"/>
            <a:ext cx="3391669" cy="1296278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724" name="Google Shape;724;g35cd725ba4c_2_106"/>
          <p:cNvCxnSpPr>
            <a:endCxn id="723" idx="3"/>
          </p:cNvCxnSpPr>
          <p:nvPr/>
        </p:nvCxnSpPr>
        <p:spPr>
          <a:xfrm flipH="1" rot="5400000">
            <a:off x="3448549" y="3250056"/>
            <a:ext cx="3197700" cy="958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725" name="Google Shape;725;g35cd725ba4c_2_106"/>
          <p:cNvCxnSpPr>
            <a:endCxn id="676" idx="0"/>
          </p:cNvCxnSpPr>
          <p:nvPr/>
        </p:nvCxnSpPr>
        <p:spPr>
          <a:xfrm flipH="1">
            <a:off x="5834772" y="2073882"/>
            <a:ext cx="3366000" cy="3294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sp>
        <p:nvSpPr>
          <p:cNvPr id="726" name="Google Shape;726;g35cd725ba4c_2_106"/>
          <p:cNvSpPr/>
          <p:nvPr/>
        </p:nvSpPr>
        <p:spPr>
          <a:xfrm flipH="1" rot="10800000">
            <a:off x="2994585" y="3062015"/>
            <a:ext cx="1888703" cy="689082"/>
          </a:xfrm>
          <a:prstGeom prst="wedgeRoundRectCallout">
            <a:avLst>
              <a:gd fmla="val -53028" name="adj1"/>
              <a:gd fmla="val -138387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27" name="Google Shape;727;g35cd725ba4c_2_106"/>
          <p:cNvSpPr txBox="1"/>
          <p:nvPr/>
        </p:nvSpPr>
        <p:spPr>
          <a:xfrm>
            <a:off x="2668752" y="3042216"/>
            <a:ext cx="2540367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</a:t>
            </a:r>
            <a:b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Random</a:t>
            </a:r>
            <a:b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Round Robin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28" name="Google Shape;728;g35cd725ba4c_2_106"/>
          <p:cNvSpPr/>
          <p:nvPr/>
        </p:nvSpPr>
        <p:spPr>
          <a:xfrm>
            <a:off x="8891368" y="5550014"/>
            <a:ext cx="2497419" cy="1192718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29" name="Google Shape;729;g35cd725ba4c_2_106"/>
          <p:cNvSpPr txBox="1"/>
          <p:nvPr/>
        </p:nvSpPr>
        <p:spPr>
          <a:xfrm>
            <a:off x="9120429" y="5651945"/>
            <a:ext cx="20345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 Add more agents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g35cd725ba4c_2_106"/>
          <p:cNvSpPr txBox="1"/>
          <p:nvPr/>
        </p:nvSpPr>
        <p:spPr>
          <a:xfrm>
            <a:off x="9672945" y="5041729"/>
            <a:ext cx="5116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🦅 Eagle Emoji: Meaning &amp; Usage" id="731" name="Google Shape;731;g35cd725ba4c_2_10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059438" y="5943401"/>
            <a:ext cx="755188" cy="755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rd of the rings emoji | AI Emoji Generator" id="732" name="Google Shape;732;g35cd725ba4c_2_10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782015" y="5932478"/>
            <a:ext cx="711388" cy="711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rd of the rings emoji | AI Emoji Generator" id="733" name="Google Shape;733;g35cd725ba4c_2_10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493403" y="5936014"/>
            <a:ext cx="682954" cy="68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30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Our Stack</a:t>
            </a:r>
            <a:endParaRPr/>
          </a:p>
        </p:txBody>
      </p:sp>
      <p:sp>
        <p:nvSpPr>
          <p:cNvPr id="739" name="Google Shape;739;p130"/>
          <p:cNvSpPr txBox="1"/>
          <p:nvPr/>
        </p:nvSpPr>
        <p:spPr>
          <a:xfrm>
            <a:off x="2597907" y="2918994"/>
            <a:ext cx="587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Dapr - Wikipedia" id="740" name="Google Shape;740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409" y="2540743"/>
            <a:ext cx="1163777" cy="857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gging Face Tutorial for Beginners [Quick Start]" id="741" name="Google Shape;741;p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7660" y="2505818"/>
            <a:ext cx="881439" cy="881439"/>
          </a:xfrm>
          <a:prstGeom prst="rect">
            <a:avLst/>
          </a:prstGeom>
          <a:noFill/>
          <a:ln>
            <a:noFill/>
          </a:ln>
        </p:spPr>
      </p:pic>
      <p:sp>
        <p:nvSpPr>
          <p:cNvPr id="742" name="Google Shape;742;p130"/>
          <p:cNvSpPr txBox="1"/>
          <p:nvPr/>
        </p:nvSpPr>
        <p:spPr>
          <a:xfrm>
            <a:off x="1497939" y="3398029"/>
            <a:ext cx="525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Dapr Agents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Framework to build AI Agent Systems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130"/>
          <p:cNvSpPr txBox="1"/>
          <p:nvPr/>
        </p:nvSpPr>
        <p:spPr>
          <a:xfrm>
            <a:off x="7055607" y="3398029"/>
            <a:ext cx="587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HuggingFace API</a:t>
            </a:r>
            <a:endParaRPr b="0"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API access to various LLMs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5cd725ba4c_2_35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Collaborative Multi-Agent Workflow</a:t>
            </a:r>
            <a:endParaRPr/>
          </a:p>
        </p:txBody>
      </p:sp>
      <p:sp>
        <p:nvSpPr>
          <p:cNvPr id="749" name="Google Shape;749;g35cd725ba4c_2_35"/>
          <p:cNvSpPr txBox="1"/>
          <p:nvPr/>
        </p:nvSpPr>
        <p:spPr>
          <a:xfrm>
            <a:off x="681730" y="1398840"/>
            <a:ext cx="5178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Local setup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Clone </a:t>
            </a:r>
            <a:r>
              <a:rPr i="0" lang="en-US" sz="2000" u="sng" cap="none" strike="noStrike">
                <a:solidFill>
                  <a:schemeClr val="hlink"/>
                </a:solidFill>
                <a:latin typeface="Space Grotesk"/>
                <a:ea typeface="Space Grotesk"/>
                <a:cs typeface="Space Grotesk"/>
                <a:sym typeface="Space Grotesk"/>
                <a:hlinkClick r:id="rId3"/>
              </a:rPr>
              <a:t>this git repo </a:t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Follow the instructions in the README.</a:t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You are ready to start!</a:t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0" name="Google Shape;750;g35cd725ba4c_2_35"/>
          <p:cNvSpPr txBox="1"/>
          <p:nvPr/>
        </p:nvSpPr>
        <p:spPr>
          <a:xfrm>
            <a:off x="3057525" y="3275112"/>
            <a:ext cx="61150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1" name="Google Shape;751;g35cd725ba4c_2_35"/>
          <p:cNvGrpSpPr/>
          <p:nvPr/>
        </p:nvGrpSpPr>
        <p:grpSpPr>
          <a:xfrm>
            <a:off x="7796225" y="5031060"/>
            <a:ext cx="4269400" cy="1085850"/>
            <a:chOff x="7796225" y="5031060"/>
            <a:chExt cx="4269400" cy="1085850"/>
          </a:xfrm>
        </p:grpSpPr>
        <p:sp>
          <p:nvSpPr>
            <p:cNvPr id="752" name="Google Shape;752;g35cd725ba4c_2_35"/>
            <p:cNvSpPr txBox="1"/>
            <p:nvPr/>
          </p:nvSpPr>
          <p:spPr>
            <a:xfrm>
              <a:off x="8265825" y="5243663"/>
              <a:ext cx="3799800" cy="7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Privatebin password: </a:t>
              </a:r>
              <a:br>
                <a:rPr b="0" i="0" lang="en-US" sz="17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</a:br>
              <a:r>
                <a:rPr lang="en-US" sz="1700">
                  <a:latin typeface="Space Grotesk"/>
                  <a:ea typeface="Space Grotesk"/>
                  <a:cs typeface="Space Grotesk"/>
                  <a:sym typeface="Space Grotesk"/>
                </a:rPr>
                <a:t>pydata_ams2025_</a:t>
              </a:r>
              <a:r>
                <a:rPr lang="en-US" sz="1700">
                  <a:latin typeface="Space Grotesk"/>
                  <a:ea typeface="Space Grotesk"/>
                  <a:cs typeface="Space Grotesk"/>
                  <a:sym typeface="Space Grotesk"/>
                </a:rPr>
                <a:t>dapr</a:t>
              </a:r>
              <a:endParaRPr b="0" i="0" sz="17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753" name="Google Shape;753;g35cd725ba4c_2_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96225" y="5031060"/>
              <a:ext cx="1085850" cy="1085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54" name="Google Shape;754;g35cd725ba4c_2_35"/>
          <p:cNvSpPr txBox="1"/>
          <p:nvPr/>
        </p:nvSpPr>
        <p:spPr>
          <a:xfrm>
            <a:off x="4065191" y="4511204"/>
            <a:ext cx="15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Github repo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5" name="Google Shape;755;g35cd725ba4c_2_35"/>
          <p:cNvSpPr txBox="1"/>
          <p:nvPr/>
        </p:nvSpPr>
        <p:spPr>
          <a:xfrm>
            <a:off x="6228830" y="4511204"/>
            <a:ext cx="15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Slides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56" name="Google Shape;756;g35cd725ba4c_2_35" title="slid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4425" y="5014775"/>
            <a:ext cx="1330250" cy="130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57" name="Google Shape;757;g35cd725ba4c_2_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9178" y="4942400"/>
            <a:ext cx="1330249" cy="135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d9e00cd4f_0_0"/>
          <p:cNvSpPr txBox="1"/>
          <p:nvPr>
            <p:ph type="title"/>
          </p:nvPr>
        </p:nvSpPr>
        <p:spPr>
          <a:xfrm>
            <a:off x="185950" y="3600000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Agentic AI</a:t>
            </a:r>
            <a:endParaRPr/>
          </a:p>
        </p:txBody>
      </p:sp>
      <p:pic>
        <p:nvPicPr>
          <p:cNvPr id="121" name="Google Shape;121;g35d9e00cd4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948" y="1611900"/>
            <a:ext cx="1646100" cy="16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72"/>
          <p:cNvSpPr txBox="1"/>
          <p:nvPr>
            <p:ph type="title"/>
          </p:nvPr>
        </p:nvSpPr>
        <p:spPr>
          <a:xfrm>
            <a:off x="196754" y="215001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Dapr Resources</a:t>
            </a:r>
            <a:endParaRPr/>
          </a:p>
        </p:txBody>
      </p:sp>
      <p:pic>
        <p:nvPicPr>
          <p:cNvPr descr="A qr code with a white background&#10;&#10;Description automatically generated" id="763" name="Google Shape;76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139" y="1294799"/>
            <a:ext cx="4462510" cy="4462510"/>
          </a:xfrm>
          <a:prstGeom prst="rect">
            <a:avLst/>
          </a:prstGeom>
          <a:noFill/>
          <a:ln>
            <a:noFill/>
          </a:ln>
        </p:spPr>
      </p:pic>
      <p:sp>
        <p:nvSpPr>
          <p:cNvPr id="764" name="Google Shape;764;p72">
            <a:hlinkClick r:id="rId4"/>
          </p:cNvPr>
          <p:cNvSpPr txBox="1"/>
          <p:nvPr/>
        </p:nvSpPr>
        <p:spPr>
          <a:xfrm>
            <a:off x="8354770" y="5464921"/>
            <a:ext cx="15632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dapr.io</a:t>
            </a:r>
            <a:endParaRPr b="0" i="0" sz="32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765" name="Google Shape;765;p72"/>
          <p:cNvGrpSpPr/>
          <p:nvPr/>
        </p:nvGrpSpPr>
        <p:grpSpPr>
          <a:xfrm>
            <a:off x="716686" y="1459041"/>
            <a:ext cx="5869534" cy="4842621"/>
            <a:chOff x="782726" y="1606361"/>
            <a:chExt cx="5869534" cy="4842621"/>
          </a:xfrm>
        </p:grpSpPr>
        <p:pic>
          <p:nvPicPr>
            <p:cNvPr id="766" name="Google Shape;766;p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8351" y="4306129"/>
              <a:ext cx="540000" cy="408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7" name="Google Shape;767;p7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2726" y="3358398"/>
              <a:ext cx="55125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8" name="Google Shape;768;p7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24351" y="5122049"/>
              <a:ext cx="468000" cy="422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69" name="Google Shape;769;p7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88351" y="2577810"/>
              <a:ext cx="540000" cy="372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0" name="Google Shape;770;p7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88351" y="163007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1" name="Google Shape;771;p72">
              <a:hlinkClick r:id="rId10"/>
            </p:cNvPr>
            <p:cNvSpPr txBox="1"/>
            <p:nvPr/>
          </p:nvSpPr>
          <p:spPr>
            <a:xfrm>
              <a:off x="1911860" y="1606361"/>
              <a:ext cx="156324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dapr.io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72" name="Google Shape;772;p72">
              <a:hlinkClick r:id="rId11"/>
            </p:cNvPr>
            <p:cNvSpPr txBox="1"/>
            <p:nvPr/>
          </p:nvSpPr>
          <p:spPr>
            <a:xfrm>
              <a:off x="1911860" y="2471850"/>
              <a:ext cx="416011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bit.ly/dapr-youtube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73" name="Google Shape;773;p72">
              <a:hlinkClick r:id="rId12"/>
            </p:cNvPr>
            <p:cNvSpPr txBox="1"/>
            <p:nvPr/>
          </p:nvSpPr>
          <p:spPr>
            <a:xfrm>
              <a:off x="1911860" y="3336010"/>
              <a:ext cx="47404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bit.ly/dapr-quickstarts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74" name="Google Shape;774;p72">
              <a:hlinkClick r:id="rId13"/>
            </p:cNvPr>
            <p:cNvSpPr txBox="1"/>
            <p:nvPr/>
          </p:nvSpPr>
          <p:spPr>
            <a:xfrm>
              <a:off x="1911860" y="4217835"/>
              <a:ext cx="395492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bit.ly/dapr-discord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75" name="Google Shape;775;p72">
              <a:hlinkClick r:id="rId14"/>
            </p:cNvPr>
            <p:cNvSpPr txBox="1"/>
            <p:nvPr/>
          </p:nvSpPr>
          <p:spPr>
            <a:xfrm>
              <a:off x="1911860" y="5041041"/>
              <a:ext cx="22557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@daprdev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776" name="Google Shape;776;p72">
              <a:hlinkClick r:id="rId15"/>
            </p:cNvPr>
            <p:cNvSpPr txBox="1"/>
            <p:nvPr/>
          </p:nvSpPr>
          <p:spPr>
            <a:xfrm>
              <a:off x="1911860" y="5864247"/>
              <a:ext cx="4697220" cy="584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@daprdev.bsky.social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777" name="Google Shape;777;p7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24351" y="5922614"/>
              <a:ext cx="529811" cy="46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qr code with a white background&#10;&#10;Description automatically generated" id="782" name="Google Shape;782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720" y="1296609"/>
            <a:ext cx="4464000" cy="44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783" name="Google Shape;783;p73"/>
          <p:cNvSpPr txBox="1"/>
          <p:nvPr>
            <p:ph type="title"/>
          </p:nvPr>
        </p:nvSpPr>
        <p:spPr>
          <a:xfrm>
            <a:off x="196754" y="215001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Claim the Dapr Community Supporter badge!</a:t>
            </a:r>
            <a:endParaRPr/>
          </a:p>
        </p:txBody>
      </p:sp>
      <p:sp>
        <p:nvSpPr>
          <p:cNvPr id="784" name="Google Shape;784;p73">
            <a:hlinkClick r:id="rId4"/>
          </p:cNvPr>
          <p:cNvSpPr txBox="1"/>
          <p:nvPr/>
        </p:nvSpPr>
        <p:spPr>
          <a:xfrm>
            <a:off x="6583830" y="5659216"/>
            <a:ext cx="50977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bit.ly/dapr-supporter</a:t>
            </a:r>
            <a:endParaRPr b="0" i="0" sz="14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hexagon with a cartoon face and text&#10;&#10;Description automatically generated" id="785" name="Google Shape;785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000" y="1438277"/>
            <a:ext cx="4319999" cy="43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a4c1e476d_0_98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What are Agentic Systems?</a:t>
            </a:r>
            <a:endParaRPr/>
          </a:p>
        </p:txBody>
      </p:sp>
      <p:sp>
        <p:nvSpPr>
          <p:cNvPr id="127" name="Google Shape;127;g37a4c1e476d_0_98"/>
          <p:cNvSpPr txBox="1"/>
          <p:nvPr/>
        </p:nvSpPr>
        <p:spPr>
          <a:xfrm>
            <a:off x="454750" y="1691900"/>
            <a:ext cx="10874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Agentic systems are systems where Large </a:t>
            </a:r>
            <a:r>
              <a:rPr lang="en-US" sz="36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Language Models (LLMs)</a:t>
            </a:r>
            <a:r>
              <a:rPr lang="en-US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</a:t>
            </a:r>
            <a:r>
              <a:rPr lang="en-US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with varying degrees of </a:t>
            </a:r>
            <a:r>
              <a:rPr lang="en-US" sz="36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autonomy</a:t>
            </a:r>
            <a:r>
              <a:rPr lang="en-US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maintain control over how they accomplish complex tasks.</a:t>
            </a:r>
            <a:endParaRPr sz="3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a4c1e476d_0_108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Rule-Based Automation</a:t>
            </a:r>
            <a:endParaRPr/>
          </a:p>
        </p:txBody>
      </p:sp>
      <p:sp>
        <p:nvSpPr>
          <p:cNvPr id="133" name="Google Shape;133;g37a4c1e476d_0_108"/>
          <p:cNvSpPr txBox="1"/>
          <p:nvPr/>
        </p:nvSpPr>
        <p:spPr>
          <a:xfrm>
            <a:off x="5419432" y="2024783"/>
            <a:ext cx="58752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System that executes </a:t>
            </a:r>
            <a:r>
              <a:rPr b="1" lang="en-US" sz="2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predefined, rule-based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tasks automatically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Highly deterministic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Cannot adapt to new scenarios automatically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g37a4c1e476d_0_108"/>
          <p:cNvGrpSpPr/>
          <p:nvPr/>
        </p:nvGrpSpPr>
        <p:grpSpPr>
          <a:xfrm>
            <a:off x="1350226" y="2630692"/>
            <a:ext cx="1828800" cy="2740400"/>
            <a:chOff x="1262176" y="2317617"/>
            <a:chExt cx="1828800" cy="2740400"/>
          </a:xfrm>
        </p:grpSpPr>
        <p:sp>
          <p:nvSpPr>
            <p:cNvPr id="135" name="Google Shape;135;g37a4c1e476d_0_108"/>
            <p:cNvSpPr/>
            <p:nvPr/>
          </p:nvSpPr>
          <p:spPr>
            <a:xfrm>
              <a:off x="1262176" y="231761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 A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" name="Google Shape;136;g37a4c1e476d_0_108"/>
            <p:cNvSpPr/>
            <p:nvPr/>
          </p:nvSpPr>
          <p:spPr>
            <a:xfrm>
              <a:off x="1262176" y="337986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</a:t>
              </a: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 B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7" name="Google Shape;137;g37a4c1e476d_0_108"/>
            <p:cNvSpPr/>
            <p:nvPr/>
          </p:nvSpPr>
          <p:spPr>
            <a:xfrm>
              <a:off x="1262176" y="436381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</a:t>
              </a: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 C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cxnSp>
        <p:nvCxnSpPr>
          <p:cNvPr id="138" name="Google Shape;138;g37a4c1e476d_0_108"/>
          <p:cNvCxnSpPr/>
          <p:nvPr/>
        </p:nvCxnSpPr>
        <p:spPr>
          <a:xfrm>
            <a:off x="2258175" y="3365425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g37a4c1e476d_0_108"/>
          <p:cNvCxnSpPr/>
          <p:nvPr/>
        </p:nvCxnSpPr>
        <p:spPr>
          <a:xfrm>
            <a:off x="2258175" y="4378725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g37a4c1e476d_0_108"/>
          <p:cNvSpPr/>
          <p:nvPr/>
        </p:nvSpPr>
        <p:spPr>
          <a:xfrm>
            <a:off x="1306976" y="5709767"/>
            <a:ext cx="1828800" cy="694200"/>
          </a:xfrm>
          <a:prstGeom prst="roundRect">
            <a:avLst>
              <a:gd fmla="val 16667" name="adj"/>
            </a:avLst>
          </a:prstGeom>
          <a:solidFill>
            <a:srgbClr val="3EA9F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Output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41" name="Google Shape;141;g37a4c1e476d_0_108"/>
          <p:cNvCxnSpPr/>
          <p:nvPr/>
        </p:nvCxnSpPr>
        <p:spPr>
          <a:xfrm>
            <a:off x="2271075" y="5371100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g37a4c1e476d_0_108"/>
          <p:cNvSpPr/>
          <p:nvPr/>
        </p:nvSpPr>
        <p:spPr>
          <a:xfrm>
            <a:off x="1350226" y="1588742"/>
            <a:ext cx="1828800" cy="694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Start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43" name="Google Shape;143;g37a4c1e476d_0_108"/>
          <p:cNvCxnSpPr/>
          <p:nvPr/>
        </p:nvCxnSpPr>
        <p:spPr>
          <a:xfrm>
            <a:off x="2271075" y="2309388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a4c1e476d_0_632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What Powers Agentic Systems</a:t>
            </a:r>
            <a:endParaRPr/>
          </a:p>
        </p:txBody>
      </p:sp>
      <p:sp>
        <p:nvSpPr>
          <p:cNvPr id="149" name="Google Shape;149;g37a4c1e476d_0_632"/>
          <p:cNvSpPr txBox="1"/>
          <p:nvPr/>
        </p:nvSpPr>
        <p:spPr>
          <a:xfrm>
            <a:off x="5419432" y="2024783"/>
            <a:ext cx="58752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LLMS</a:t>
            </a: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Brain of the Agent (pretrained knowledge)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Tools: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eal-time, proprietary, or specialized data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Memory: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Use past data to improve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decision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making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0" name="Google Shape;150;g37a4c1e476d_0_632"/>
          <p:cNvGrpSpPr/>
          <p:nvPr/>
        </p:nvGrpSpPr>
        <p:grpSpPr>
          <a:xfrm>
            <a:off x="861630" y="3430274"/>
            <a:ext cx="938684" cy="683457"/>
            <a:chOff x="2623692" y="2441142"/>
            <a:chExt cx="811800" cy="683457"/>
          </a:xfrm>
        </p:grpSpPr>
        <p:sp>
          <p:nvSpPr>
            <p:cNvPr id="151" name="Google Shape;151;g37a4c1e476d_0_632"/>
            <p:cNvSpPr/>
            <p:nvPr/>
          </p:nvSpPr>
          <p:spPr>
            <a:xfrm>
              <a:off x="2623692" y="2878598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7200" lIns="57200" spcFirstLastPara="1" rIns="57200" wrap="square" tIns="57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9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Memory</a:t>
              </a:r>
              <a:endParaRPr b="1" i="0" sz="15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152" name="Google Shape;152;g37a4c1e476d_0_6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73009" y="2441142"/>
              <a:ext cx="513202" cy="5222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Google Shape;153;g37a4c1e476d_0_632"/>
          <p:cNvGrpSpPr/>
          <p:nvPr/>
        </p:nvGrpSpPr>
        <p:grpSpPr>
          <a:xfrm>
            <a:off x="2962385" y="3446335"/>
            <a:ext cx="811800" cy="651213"/>
            <a:chOff x="4107635" y="2473398"/>
            <a:chExt cx="811800" cy="651213"/>
          </a:xfrm>
        </p:grpSpPr>
        <p:sp>
          <p:nvSpPr>
            <p:cNvPr id="154" name="Google Shape;154;g37a4c1e476d_0_632"/>
            <p:cNvSpPr/>
            <p:nvPr/>
          </p:nvSpPr>
          <p:spPr>
            <a:xfrm>
              <a:off x="4107635" y="2878611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7200" lIns="57200" spcFirstLastPara="1" rIns="57200" wrap="square" tIns="57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9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Tools</a:t>
              </a:r>
              <a:endParaRPr b="1" i="0" sz="15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155" name="Google Shape;155;g37a4c1e476d_0_6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84671" y="2473398"/>
              <a:ext cx="457714" cy="45771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" name="Google Shape;156;g37a4c1e476d_0_632"/>
          <p:cNvGrpSpPr/>
          <p:nvPr/>
        </p:nvGrpSpPr>
        <p:grpSpPr>
          <a:xfrm>
            <a:off x="1967712" y="1892076"/>
            <a:ext cx="834557" cy="838551"/>
            <a:chOff x="798388" y="1451849"/>
            <a:chExt cx="1153500" cy="1159020"/>
          </a:xfrm>
        </p:grpSpPr>
        <p:pic>
          <p:nvPicPr>
            <p:cNvPr id="157" name="Google Shape;157;g37a4c1e476d_0_63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009377" y="1451849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8" name="Google Shape;158;g37a4c1e476d_0_632"/>
            <p:cNvSpPr txBox="1"/>
            <p:nvPr/>
          </p:nvSpPr>
          <p:spPr>
            <a:xfrm>
              <a:off x="798388" y="2107169"/>
              <a:ext cx="11535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6150" lIns="66150" spcFirstLastPara="1" rIns="66150" wrap="square" tIns="661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User</a:t>
              </a:r>
              <a:endParaRPr b="1" i="0" sz="15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159" name="Google Shape;159;g37a4c1e476d_0_632"/>
          <p:cNvSpPr/>
          <p:nvPr/>
        </p:nvSpPr>
        <p:spPr>
          <a:xfrm>
            <a:off x="2314011" y="2927112"/>
            <a:ext cx="938700" cy="28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6150" lIns="66150" spcFirstLastPara="1" rIns="66150" wrap="square" tIns="6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5"/>
              <a:buFont typeface="Arial"/>
              <a:buNone/>
            </a:pPr>
            <a:r>
              <a:rPr b="1" lang="en-US" sz="1500">
                <a:latin typeface="Space Grotesk"/>
                <a:ea typeface="Space Grotesk"/>
                <a:cs typeface="Space Grotesk"/>
                <a:sym typeface="Space Grotesk"/>
              </a:rPr>
              <a:t>Prompt</a:t>
            </a:r>
            <a:endParaRPr b="1" i="0" sz="15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60" name="Google Shape;160;g37a4c1e476d_0_632"/>
          <p:cNvCxnSpPr>
            <a:endCxn id="161" idx="0"/>
          </p:cNvCxnSpPr>
          <p:nvPr/>
        </p:nvCxnSpPr>
        <p:spPr>
          <a:xfrm>
            <a:off x="2380353" y="2718279"/>
            <a:ext cx="11700" cy="689700"/>
          </a:xfrm>
          <a:prstGeom prst="straightConnector1">
            <a:avLst/>
          </a:prstGeom>
          <a:noFill/>
          <a:ln cap="flat" cmpd="sng" w="206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2" name="Google Shape;162;g37a4c1e476d_0_632"/>
          <p:cNvSpPr/>
          <p:nvPr/>
        </p:nvSpPr>
        <p:spPr>
          <a:xfrm>
            <a:off x="1728826" y="4996455"/>
            <a:ext cx="1323000" cy="502200"/>
          </a:xfrm>
          <a:prstGeom prst="roundRect">
            <a:avLst>
              <a:gd fmla="val 16667" name="adj"/>
            </a:avLst>
          </a:prstGeom>
          <a:solidFill>
            <a:srgbClr val="3EA9F5"/>
          </a:solidFill>
          <a:ln cap="flat" cmpd="sng" w="13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6150" lIns="66150" spcFirstLastPara="1" rIns="66150" wrap="square" tIns="6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5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Output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63" name="Google Shape;163;g37a4c1e476d_0_632"/>
          <p:cNvGrpSpPr/>
          <p:nvPr/>
        </p:nvGrpSpPr>
        <p:grpSpPr>
          <a:xfrm>
            <a:off x="1920418" y="3407979"/>
            <a:ext cx="938684" cy="727922"/>
            <a:chOff x="1409092" y="2899747"/>
            <a:chExt cx="811800" cy="629527"/>
          </a:xfrm>
        </p:grpSpPr>
        <p:pic>
          <p:nvPicPr>
            <p:cNvPr id="161" name="Google Shape;161;g37a4c1e476d_0_6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588118" y="2899747"/>
              <a:ext cx="457714" cy="457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Google Shape;164;g37a4c1e476d_0_632"/>
            <p:cNvSpPr/>
            <p:nvPr/>
          </p:nvSpPr>
          <p:spPr>
            <a:xfrm>
              <a:off x="1409092" y="3283274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66150" lIns="66150" spcFirstLastPara="1" rIns="66150" wrap="square" tIns="66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85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LLM</a:t>
              </a:r>
              <a:r>
                <a:rPr lang="en-US" sz="1085"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 </a:t>
              </a:r>
              <a:endParaRPr b="0" i="0" sz="1085" u="none" cap="none" strike="noStrike">
                <a:solidFill>
                  <a:srgbClr val="000000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</p:grpSp>
      <p:cxnSp>
        <p:nvCxnSpPr>
          <p:cNvPr id="165" name="Google Shape;165;g37a4c1e476d_0_632"/>
          <p:cNvCxnSpPr>
            <a:stCxn id="164" idx="2"/>
            <a:endCxn id="162" idx="0"/>
          </p:cNvCxnSpPr>
          <p:nvPr/>
        </p:nvCxnSpPr>
        <p:spPr>
          <a:xfrm>
            <a:off x="2389760" y="4135901"/>
            <a:ext cx="600" cy="86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66" name="Google Shape;166;g37a4c1e476d_0_632"/>
          <p:cNvCxnSpPr>
            <a:stCxn id="161" idx="3"/>
            <a:endCxn id="155" idx="1"/>
          </p:cNvCxnSpPr>
          <p:nvPr/>
        </p:nvCxnSpPr>
        <p:spPr>
          <a:xfrm>
            <a:off x="2656680" y="3672607"/>
            <a:ext cx="4827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167" name="Google Shape;167;g37a4c1e476d_0_632"/>
          <p:cNvCxnSpPr>
            <a:stCxn id="161" idx="1"/>
            <a:endCxn id="152" idx="3"/>
          </p:cNvCxnSpPr>
          <p:nvPr/>
        </p:nvCxnSpPr>
        <p:spPr>
          <a:xfrm flipH="1">
            <a:off x="1627625" y="3672607"/>
            <a:ext cx="4998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a4c1e476d_0_452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AI Agents</a:t>
            </a:r>
            <a:endParaRPr/>
          </a:p>
        </p:txBody>
      </p:sp>
      <p:sp>
        <p:nvSpPr>
          <p:cNvPr id="173" name="Google Shape;173;g37a4c1e476d_0_452"/>
          <p:cNvSpPr txBox="1"/>
          <p:nvPr/>
        </p:nvSpPr>
        <p:spPr>
          <a:xfrm>
            <a:off x="5419432" y="2024783"/>
            <a:ext cx="5875200" cy="50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Systems where LLMs </a:t>
            </a:r>
            <a:r>
              <a:rPr b="1" lang="en-US" sz="2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dynamically direct their own processes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and tool usage, maintaining control over how they accomplish tasks*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C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apable of reasoning in novel situations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Probabilistic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A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daptive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Less reliable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g37a4c1e476d_0_452"/>
          <p:cNvGrpSpPr/>
          <p:nvPr/>
        </p:nvGrpSpPr>
        <p:grpSpPr>
          <a:xfrm>
            <a:off x="66455" y="2292000"/>
            <a:ext cx="5231686" cy="2382721"/>
            <a:chOff x="341188" y="460550"/>
            <a:chExt cx="8856757" cy="4033725"/>
          </a:xfrm>
        </p:grpSpPr>
        <p:grpSp>
          <p:nvGrpSpPr>
            <p:cNvPr id="175" name="Google Shape;175;g37a4c1e476d_0_452"/>
            <p:cNvGrpSpPr/>
            <p:nvPr/>
          </p:nvGrpSpPr>
          <p:grpSpPr>
            <a:xfrm>
              <a:off x="2977875" y="460550"/>
              <a:ext cx="6220070" cy="4033725"/>
              <a:chOff x="2850905" y="1008031"/>
              <a:chExt cx="6409800" cy="4033725"/>
            </a:xfrm>
          </p:grpSpPr>
          <p:sp>
            <p:nvSpPr>
              <p:cNvPr id="176" name="Google Shape;176;g37a4c1e476d_0_452"/>
              <p:cNvSpPr/>
              <p:nvPr/>
            </p:nvSpPr>
            <p:spPr>
              <a:xfrm>
                <a:off x="2850905" y="1250956"/>
                <a:ext cx="6409800" cy="3790800"/>
              </a:xfrm>
              <a:prstGeom prst="roundRect">
                <a:avLst>
                  <a:gd fmla="val 9828" name="adj"/>
                </a:avLst>
              </a:prstGeom>
              <a:solidFill>
                <a:schemeClr val="lt1"/>
              </a:solidFill>
              <a:ln cap="flat" cmpd="sng" w="1127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54025" lIns="54025" spcFirstLastPara="1" rIns="54025" wrap="square" tIns="54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t/>
                </a:r>
                <a:endParaRPr b="0" i="0" sz="827" u="none" cap="none" strike="noStrike">
                  <a:solidFill>
                    <a:srgbClr val="000000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endParaRPr>
              </a:p>
            </p:txBody>
          </p:sp>
          <p:sp>
            <p:nvSpPr>
              <p:cNvPr id="177" name="Google Shape;177;g37a4c1e476d_0_452"/>
              <p:cNvSpPr/>
              <p:nvPr/>
            </p:nvSpPr>
            <p:spPr>
              <a:xfrm>
                <a:off x="3933624" y="1008031"/>
                <a:ext cx="1723200" cy="3930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54025" lIns="54025" spcFirstLastPara="1" rIns="54025" wrap="square" tIns="54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86"/>
                  <a:buFont typeface="Arial"/>
                  <a:buNone/>
                </a:pPr>
                <a:r>
                  <a:rPr b="1" i="0" lang="en-US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AI Agent</a:t>
                </a:r>
                <a:endParaRPr b="1" i="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178" name="Google Shape;178;g37a4c1e476d_0_452"/>
            <p:cNvGrpSpPr/>
            <p:nvPr/>
          </p:nvGrpSpPr>
          <p:grpSpPr>
            <a:xfrm>
              <a:off x="341188" y="1679687"/>
              <a:ext cx="1153500" cy="1204920"/>
              <a:chOff x="798388" y="1451849"/>
              <a:chExt cx="1153500" cy="1204920"/>
            </a:xfrm>
          </p:grpSpPr>
          <p:pic>
            <p:nvPicPr>
              <p:cNvPr id="179" name="Google Shape;179;g37a4c1e476d_0_4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09377" y="1451849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0" name="Google Shape;180;g37a4c1e476d_0_452"/>
              <p:cNvSpPr txBox="1"/>
              <p:nvPr/>
            </p:nvSpPr>
            <p:spPr>
              <a:xfrm>
                <a:off x="798388" y="2107169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User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181" name="Google Shape;181;g37a4c1e476d_0_452"/>
            <p:cNvCxnSpPr>
              <a:stCxn id="179" idx="3"/>
              <a:endCxn id="182" idx="1"/>
            </p:cNvCxnSpPr>
            <p:nvPr/>
          </p:nvCxnSpPr>
          <p:spPr>
            <a:xfrm>
              <a:off x="1283697" y="2045447"/>
              <a:ext cx="2286300" cy="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83" name="Google Shape;183;g37a4c1e476d_0_452"/>
            <p:cNvGrpSpPr/>
            <p:nvPr/>
          </p:nvGrpSpPr>
          <p:grpSpPr>
            <a:xfrm>
              <a:off x="3358875" y="1679673"/>
              <a:ext cx="1153500" cy="1204938"/>
              <a:chOff x="6155763" y="1644156"/>
              <a:chExt cx="1153500" cy="1204938"/>
            </a:xfrm>
          </p:grpSpPr>
          <p:pic>
            <p:nvPicPr>
              <p:cNvPr id="182" name="Google Shape;182;g37a4c1e476d_0_4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66752" y="1644156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84" name="Google Shape;184;g37a4c1e476d_0_452"/>
              <p:cNvSpPr txBox="1"/>
              <p:nvPr/>
            </p:nvSpPr>
            <p:spPr>
              <a:xfrm>
                <a:off x="6155763" y="2299494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LLM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185" name="Google Shape;185;g37a4c1e476d_0_452"/>
            <p:cNvCxnSpPr>
              <a:stCxn id="186" idx="1"/>
              <a:endCxn id="184" idx="2"/>
            </p:cNvCxnSpPr>
            <p:nvPr/>
          </p:nvCxnSpPr>
          <p:spPr>
            <a:xfrm rot="10800000">
              <a:off x="3935746" y="2884590"/>
              <a:ext cx="3786000" cy="667500"/>
            </a:xfrm>
            <a:prstGeom prst="bentConnector2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87" name="Google Shape;187;g37a4c1e476d_0_452"/>
            <p:cNvSpPr/>
            <p:nvPr/>
          </p:nvSpPr>
          <p:spPr>
            <a:xfrm>
              <a:off x="7427941" y="1769590"/>
              <a:ext cx="12975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Action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188" name="Google Shape;188;g37a4c1e476d_0_452"/>
            <p:cNvCxnSpPr>
              <a:stCxn id="182" idx="0"/>
              <a:endCxn id="179" idx="0"/>
            </p:cNvCxnSpPr>
            <p:nvPr/>
          </p:nvCxnSpPr>
          <p:spPr>
            <a:xfrm rot="5400000">
              <a:off x="2426324" y="171273"/>
              <a:ext cx="900" cy="3017700"/>
            </a:xfrm>
            <a:prstGeom prst="bentConnector3">
              <a:avLst>
                <a:gd fmla="val -39687500" name="adj1"/>
              </a:avLst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189" name="Google Shape;189;g37a4c1e476d_0_452"/>
            <p:cNvGrpSpPr/>
            <p:nvPr/>
          </p:nvGrpSpPr>
          <p:grpSpPr>
            <a:xfrm>
              <a:off x="7527297" y="3186330"/>
              <a:ext cx="1153500" cy="1233264"/>
              <a:chOff x="2715722" y="4329536"/>
              <a:chExt cx="1153500" cy="1233264"/>
            </a:xfrm>
          </p:grpSpPr>
          <p:pic>
            <p:nvPicPr>
              <p:cNvPr id="186" name="Google Shape;186;g37a4c1e476d_0_45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910171" y="4329536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0" name="Google Shape;190;g37a4c1e476d_0_452"/>
              <p:cNvSpPr txBox="1"/>
              <p:nvPr/>
            </p:nvSpPr>
            <p:spPr>
              <a:xfrm>
                <a:off x="2715722" y="5013200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Tools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sp>
          <p:nvSpPr>
            <p:cNvPr id="191" name="Google Shape;191;g37a4c1e476d_0_452"/>
            <p:cNvSpPr/>
            <p:nvPr/>
          </p:nvSpPr>
          <p:spPr>
            <a:xfrm>
              <a:off x="4862891" y="1105717"/>
              <a:ext cx="19407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Reasoning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2" name="Google Shape;192;g37a4c1e476d_0_452"/>
            <p:cNvSpPr/>
            <p:nvPr/>
          </p:nvSpPr>
          <p:spPr>
            <a:xfrm>
              <a:off x="4862891" y="2326091"/>
              <a:ext cx="18873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Planning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3" name="Google Shape;193;g37a4c1e476d_0_452"/>
            <p:cNvSpPr/>
            <p:nvPr/>
          </p:nvSpPr>
          <p:spPr>
            <a:xfrm>
              <a:off x="5470229" y="1887525"/>
              <a:ext cx="336600" cy="3366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7"/>
                <a:buFont typeface="Arial"/>
                <a:buNone/>
              </a:pPr>
              <a:r>
                <a:t/>
              </a:r>
              <a:endParaRPr b="0" i="0" sz="827" u="none" cap="none" strike="noStrike">
                <a:solidFill>
                  <a:srgbClr val="000000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  <p:cxnSp>
          <p:nvCxnSpPr>
            <p:cNvPr id="194" name="Google Shape;194;g37a4c1e476d_0_452"/>
            <p:cNvCxnSpPr/>
            <p:nvPr/>
          </p:nvCxnSpPr>
          <p:spPr>
            <a:xfrm>
              <a:off x="6115575" y="2055825"/>
              <a:ext cx="1215000" cy="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95" name="Google Shape;195;g37a4c1e476d_0_452"/>
            <p:cNvCxnSpPr/>
            <p:nvPr/>
          </p:nvCxnSpPr>
          <p:spPr>
            <a:xfrm>
              <a:off x="8076691" y="2470225"/>
              <a:ext cx="10800" cy="74910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96" name="Google Shape;196;g37a4c1e476d_0_452"/>
            <p:cNvSpPr/>
            <p:nvPr/>
          </p:nvSpPr>
          <p:spPr>
            <a:xfrm>
              <a:off x="1283706" y="903838"/>
              <a:ext cx="1672200" cy="393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Response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7" name="Google Shape;197;g37a4c1e476d_0_452"/>
            <p:cNvSpPr/>
            <p:nvPr/>
          </p:nvSpPr>
          <p:spPr>
            <a:xfrm>
              <a:off x="1283696" y="1619437"/>
              <a:ext cx="1297500" cy="393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Prompt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8" name="Google Shape;198;g37a4c1e476d_0_452"/>
            <p:cNvSpPr/>
            <p:nvPr/>
          </p:nvSpPr>
          <p:spPr>
            <a:xfrm>
              <a:off x="4683866" y="3182405"/>
              <a:ext cx="2119800" cy="358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Observation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99" name="Google Shape;199;g37a4c1e476d_0_452"/>
            <p:cNvSpPr txBox="1"/>
            <p:nvPr/>
          </p:nvSpPr>
          <p:spPr>
            <a:xfrm>
              <a:off x="4308062" y="1480356"/>
              <a:ext cx="500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25" lIns="54025" spcFirstLastPara="1" rIns="54025" wrap="square" tIns="54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72"/>
                <a:buFont typeface="Arial"/>
                <a:buNone/>
              </a:pPr>
              <a:r>
                <a:rPr b="0" i="0" lang="en-US" sz="3071" u="none" cap="none" strike="noStrike">
                  <a:solidFill>
                    <a:schemeClr val="dk1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{</a:t>
              </a:r>
              <a:endParaRPr b="0" i="0" sz="3071" u="none" cap="none" strike="noStrik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</p:grpSp>
      <p:sp>
        <p:nvSpPr>
          <p:cNvPr id="200" name="Google Shape;200;g37a4c1e476d_0_452"/>
          <p:cNvSpPr txBox="1"/>
          <p:nvPr/>
        </p:nvSpPr>
        <p:spPr>
          <a:xfrm>
            <a:off x="454750" y="6413050"/>
            <a:ext cx="10874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*Anthropic - Building effective agents: https://www.anthropic.com/engineering/building-effective-agents</a:t>
            </a:r>
            <a:endParaRPr b="0" i="0" sz="10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7d00b41481_2_0"/>
          <p:cNvSpPr/>
          <p:nvPr/>
        </p:nvSpPr>
        <p:spPr>
          <a:xfrm>
            <a:off x="5622975" y="1538050"/>
            <a:ext cx="5434800" cy="4204800"/>
          </a:xfrm>
          <a:prstGeom prst="roundRect">
            <a:avLst>
              <a:gd fmla="val 16667" name="adj"/>
            </a:avLst>
          </a:prstGeom>
          <a:noFill/>
          <a:ln cap="flat" cmpd="sng" w="1181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4475" lIns="94475" spcFirstLastPara="1" rIns="94475" wrap="square" tIns="944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47"/>
              <a:buFont typeface="Arial"/>
              <a:buNone/>
            </a:pPr>
            <a:r>
              <a:t/>
            </a:r>
            <a:endParaRPr b="0" i="0" sz="1446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6" name="Google Shape;206;g37d00b41481_2_0"/>
          <p:cNvSpPr txBox="1"/>
          <p:nvPr/>
        </p:nvSpPr>
        <p:spPr>
          <a:xfrm>
            <a:off x="5982225" y="1964975"/>
            <a:ext cx="4716300" cy="22515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sng" cap="none" strike="noStrike">
                <a:solidFill>
                  <a:srgbClr val="333333"/>
                </a:solidFill>
                <a:highlight>
                  <a:srgbClr val="F0F0F0"/>
                </a:highlight>
                <a:latin typeface="Space Grotesk"/>
                <a:ea typeface="Space Grotesk"/>
                <a:cs typeface="Space Grotesk"/>
                <a:sym typeface="Space Grotesk"/>
              </a:rPr>
              <a:t>Incoming Support Ticket</a:t>
            </a:r>
            <a:endParaRPr b="0" i="0" sz="1800" u="sng" cap="none" strike="noStrike">
              <a:solidFill>
                <a:srgbClr val="555555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60000"/>
              </a:lnSpc>
              <a:spcBef>
                <a:spcPts val="1100"/>
              </a:spcBef>
              <a:spcAft>
                <a:spcPts val="8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Message:</a:t>
            </a:r>
            <a:r>
              <a:rPr b="0" i="0" lang="en-US" sz="1800" u="none" cap="none" strike="noStrike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 "Hi, Your system charged my card 5,000 instead of 500, now my account is locked, and I can't access the reports."</a:t>
            </a:r>
            <a:endParaRPr b="0" i="0" sz="1800" u="none" cap="none" strike="noStrike">
              <a:solidFill>
                <a:srgbClr val="55555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7" name="Google Shape;207;g37d00b41481_2_0"/>
          <p:cNvSpPr txBox="1"/>
          <p:nvPr/>
        </p:nvSpPr>
        <p:spPr>
          <a:xfrm>
            <a:off x="5994221" y="4916200"/>
            <a:ext cx="41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EF6C00"/>
                </a:solidFill>
                <a:highlight>
                  <a:srgbClr val="FFF3E0"/>
                </a:highlight>
                <a:latin typeface="Space Grotesk"/>
                <a:ea typeface="Space Grotesk"/>
                <a:cs typeface="Space Grotesk"/>
                <a:sym typeface="Space Grotesk"/>
              </a:rPr>
              <a:t>→ </a:t>
            </a:r>
            <a:r>
              <a:rPr b="0" i="0" lang="en-US" sz="1800" u="none" cap="none" strike="noStrike">
                <a:solidFill>
                  <a:srgbClr val="EF6C00"/>
                </a:solidFill>
                <a:highlight>
                  <a:srgbClr val="FFF3E0"/>
                </a:highlight>
                <a:latin typeface="Space Grotesk"/>
                <a:ea typeface="Space Grotesk"/>
                <a:cs typeface="Space Grotesk"/>
                <a:sym typeface="Space Grotesk"/>
              </a:rPr>
              <a:t>R</a:t>
            </a:r>
            <a:r>
              <a:rPr b="0" i="0" lang="en-US" sz="1800" u="none" cap="none" strike="noStrike">
                <a:solidFill>
                  <a:srgbClr val="EF6C00"/>
                </a:solidFill>
                <a:highlight>
                  <a:srgbClr val="FFF3E0"/>
                </a:highlight>
                <a:latin typeface="Space Grotesk"/>
                <a:ea typeface="Space Grotesk"/>
                <a:cs typeface="Space Grotesk"/>
                <a:sym typeface="Space Grotesk"/>
              </a:rPr>
              <a:t>outed to multiple teams</a:t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08" name="Google Shape;208;g37d00b41481_2_0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AI Agents</a:t>
            </a:r>
            <a:endParaRPr/>
          </a:p>
        </p:txBody>
      </p:sp>
      <p:grpSp>
        <p:nvGrpSpPr>
          <p:cNvPr id="209" name="Google Shape;209;g37d00b41481_2_0"/>
          <p:cNvGrpSpPr/>
          <p:nvPr/>
        </p:nvGrpSpPr>
        <p:grpSpPr>
          <a:xfrm>
            <a:off x="66455" y="2292000"/>
            <a:ext cx="5231686" cy="2382721"/>
            <a:chOff x="341188" y="460550"/>
            <a:chExt cx="8856757" cy="4033725"/>
          </a:xfrm>
        </p:grpSpPr>
        <p:grpSp>
          <p:nvGrpSpPr>
            <p:cNvPr id="210" name="Google Shape;210;g37d00b41481_2_0"/>
            <p:cNvGrpSpPr/>
            <p:nvPr/>
          </p:nvGrpSpPr>
          <p:grpSpPr>
            <a:xfrm>
              <a:off x="2977875" y="460550"/>
              <a:ext cx="6220070" cy="4033725"/>
              <a:chOff x="2850905" y="1008031"/>
              <a:chExt cx="6409800" cy="4033725"/>
            </a:xfrm>
          </p:grpSpPr>
          <p:sp>
            <p:nvSpPr>
              <p:cNvPr id="211" name="Google Shape;211;g37d00b41481_2_0"/>
              <p:cNvSpPr/>
              <p:nvPr/>
            </p:nvSpPr>
            <p:spPr>
              <a:xfrm>
                <a:off x="2850905" y="1250956"/>
                <a:ext cx="6409800" cy="3790800"/>
              </a:xfrm>
              <a:prstGeom prst="roundRect">
                <a:avLst>
                  <a:gd fmla="val 9828" name="adj"/>
                </a:avLst>
              </a:prstGeom>
              <a:solidFill>
                <a:schemeClr val="lt1"/>
              </a:solidFill>
              <a:ln cap="flat" cmpd="sng" w="1127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54025" lIns="54025" spcFirstLastPara="1" rIns="54025" wrap="square" tIns="54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t/>
                </a:r>
                <a:endParaRPr b="0" i="0" sz="827" u="none" cap="none" strike="noStrike">
                  <a:solidFill>
                    <a:srgbClr val="000000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endParaRPr>
              </a:p>
            </p:txBody>
          </p:sp>
          <p:sp>
            <p:nvSpPr>
              <p:cNvPr id="212" name="Google Shape;212;g37d00b41481_2_0"/>
              <p:cNvSpPr/>
              <p:nvPr/>
            </p:nvSpPr>
            <p:spPr>
              <a:xfrm>
                <a:off x="3933624" y="1008031"/>
                <a:ext cx="1723200" cy="3930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54025" lIns="54025" spcFirstLastPara="1" rIns="54025" wrap="square" tIns="54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86"/>
                  <a:buFont typeface="Arial"/>
                  <a:buNone/>
                </a:pPr>
                <a:r>
                  <a:rPr b="1" i="0" lang="en-US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AI Agent</a:t>
                </a:r>
                <a:endParaRPr b="1" i="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213" name="Google Shape;213;g37d00b41481_2_0"/>
            <p:cNvGrpSpPr/>
            <p:nvPr/>
          </p:nvGrpSpPr>
          <p:grpSpPr>
            <a:xfrm>
              <a:off x="341188" y="1679687"/>
              <a:ext cx="1153500" cy="1204920"/>
              <a:chOff x="798388" y="1451849"/>
              <a:chExt cx="1153500" cy="1204920"/>
            </a:xfrm>
          </p:grpSpPr>
          <p:pic>
            <p:nvPicPr>
              <p:cNvPr id="214" name="Google Shape;214;g37d00b41481_2_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09377" y="1451849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5" name="Google Shape;215;g37d00b41481_2_0"/>
              <p:cNvSpPr txBox="1"/>
              <p:nvPr/>
            </p:nvSpPr>
            <p:spPr>
              <a:xfrm>
                <a:off x="798388" y="2107169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User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216" name="Google Shape;216;g37d00b41481_2_0"/>
            <p:cNvCxnSpPr>
              <a:stCxn id="214" idx="3"/>
              <a:endCxn id="217" idx="1"/>
            </p:cNvCxnSpPr>
            <p:nvPr/>
          </p:nvCxnSpPr>
          <p:spPr>
            <a:xfrm>
              <a:off x="1283697" y="2045447"/>
              <a:ext cx="2286300" cy="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18" name="Google Shape;218;g37d00b41481_2_0"/>
            <p:cNvGrpSpPr/>
            <p:nvPr/>
          </p:nvGrpSpPr>
          <p:grpSpPr>
            <a:xfrm>
              <a:off x="3358875" y="1679673"/>
              <a:ext cx="1153500" cy="1204938"/>
              <a:chOff x="6155763" y="1644156"/>
              <a:chExt cx="1153500" cy="1204938"/>
            </a:xfrm>
          </p:grpSpPr>
          <p:pic>
            <p:nvPicPr>
              <p:cNvPr id="217" name="Google Shape;217;g37d00b41481_2_0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66752" y="1644156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9" name="Google Shape;219;g37d00b41481_2_0"/>
              <p:cNvSpPr txBox="1"/>
              <p:nvPr/>
            </p:nvSpPr>
            <p:spPr>
              <a:xfrm>
                <a:off x="6155763" y="2299494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LLM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220" name="Google Shape;220;g37d00b41481_2_0"/>
            <p:cNvCxnSpPr>
              <a:stCxn id="221" idx="1"/>
              <a:endCxn id="219" idx="2"/>
            </p:cNvCxnSpPr>
            <p:nvPr/>
          </p:nvCxnSpPr>
          <p:spPr>
            <a:xfrm rot="10800000">
              <a:off x="3935746" y="2884590"/>
              <a:ext cx="3786000" cy="667500"/>
            </a:xfrm>
            <a:prstGeom prst="bentConnector2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22" name="Google Shape;222;g37d00b41481_2_0"/>
            <p:cNvSpPr/>
            <p:nvPr/>
          </p:nvSpPr>
          <p:spPr>
            <a:xfrm>
              <a:off x="7427941" y="1769590"/>
              <a:ext cx="12975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Action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223" name="Google Shape;223;g37d00b41481_2_0"/>
            <p:cNvCxnSpPr>
              <a:stCxn id="217" idx="0"/>
              <a:endCxn id="214" idx="0"/>
            </p:cNvCxnSpPr>
            <p:nvPr/>
          </p:nvCxnSpPr>
          <p:spPr>
            <a:xfrm rot="5400000">
              <a:off x="2426324" y="171273"/>
              <a:ext cx="900" cy="3017700"/>
            </a:xfrm>
            <a:prstGeom prst="bentConnector3">
              <a:avLst>
                <a:gd fmla="val -44791490" name="adj1"/>
              </a:avLst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24" name="Google Shape;224;g37d00b41481_2_0"/>
            <p:cNvGrpSpPr/>
            <p:nvPr/>
          </p:nvGrpSpPr>
          <p:grpSpPr>
            <a:xfrm>
              <a:off x="7527297" y="3186330"/>
              <a:ext cx="1153500" cy="1233264"/>
              <a:chOff x="2715722" y="4329536"/>
              <a:chExt cx="1153500" cy="1233264"/>
            </a:xfrm>
          </p:grpSpPr>
          <p:pic>
            <p:nvPicPr>
              <p:cNvPr id="221" name="Google Shape;221;g37d00b41481_2_0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910171" y="4329536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5" name="Google Shape;225;g37d00b41481_2_0"/>
              <p:cNvSpPr txBox="1"/>
              <p:nvPr/>
            </p:nvSpPr>
            <p:spPr>
              <a:xfrm>
                <a:off x="2715722" y="5013200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Tools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sp>
          <p:nvSpPr>
            <p:cNvPr id="226" name="Google Shape;226;g37d00b41481_2_0"/>
            <p:cNvSpPr/>
            <p:nvPr/>
          </p:nvSpPr>
          <p:spPr>
            <a:xfrm>
              <a:off x="4862891" y="1105717"/>
              <a:ext cx="19407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Reasoning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7" name="Google Shape;227;g37d00b41481_2_0"/>
            <p:cNvSpPr/>
            <p:nvPr/>
          </p:nvSpPr>
          <p:spPr>
            <a:xfrm>
              <a:off x="4862891" y="2326091"/>
              <a:ext cx="18873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Planning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28" name="Google Shape;228;g37d00b41481_2_0"/>
            <p:cNvSpPr/>
            <p:nvPr/>
          </p:nvSpPr>
          <p:spPr>
            <a:xfrm>
              <a:off x="5470229" y="1887525"/>
              <a:ext cx="336600" cy="3366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7"/>
                <a:buFont typeface="Arial"/>
                <a:buNone/>
              </a:pPr>
              <a:r>
                <a:t/>
              </a:r>
              <a:endParaRPr b="0" i="0" sz="827" u="none" cap="none" strike="noStrike">
                <a:solidFill>
                  <a:srgbClr val="000000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  <p:cxnSp>
          <p:nvCxnSpPr>
            <p:cNvPr id="229" name="Google Shape;229;g37d00b41481_2_0"/>
            <p:cNvCxnSpPr/>
            <p:nvPr/>
          </p:nvCxnSpPr>
          <p:spPr>
            <a:xfrm>
              <a:off x="6115575" y="2055825"/>
              <a:ext cx="1215000" cy="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30" name="Google Shape;230;g37d00b41481_2_0"/>
            <p:cNvCxnSpPr/>
            <p:nvPr/>
          </p:nvCxnSpPr>
          <p:spPr>
            <a:xfrm>
              <a:off x="8076691" y="2470225"/>
              <a:ext cx="10800" cy="74910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31" name="Google Shape;231;g37d00b41481_2_0"/>
            <p:cNvSpPr/>
            <p:nvPr/>
          </p:nvSpPr>
          <p:spPr>
            <a:xfrm>
              <a:off x="1283706" y="903838"/>
              <a:ext cx="1672200" cy="393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Response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32" name="Google Shape;232;g37d00b41481_2_0"/>
            <p:cNvSpPr/>
            <p:nvPr/>
          </p:nvSpPr>
          <p:spPr>
            <a:xfrm>
              <a:off x="1283696" y="1619437"/>
              <a:ext cx="1297500" cy="393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Prompt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33" name="Google Shape;233;g37d00b41481_2_0"/>
            <p:cNvSpPr/>
            <p:nvPr/>
          </p:nvSpPr>
          <p:spPr>
            <a:xfrm>
              <a:off x="4683866" y="3182405"/>
              <a:ext cx="2119800" cy="358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Observation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34" name="Google Shape;234;g37d00b41481_2_0"/>
            <p:cNvSpPr txBox="1"/>
            <p:nvPr/>
          </p:nvSpPr>
          <p:spPr>
            <a:xfrm>
              <a:off x="4308062" y="1480356"/>
              <a:ext cx="500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25" lIns="54025" spcFirstLastPara="1" rIns="54025" wrap="square" tIns="54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72"/>
                <a:buFont typeface="Arial"/>
                <a:buNone/>
              </a:pPr>
              <a:r>
                <a:rPr b="0" i="0" lang="en-US" sz="3071" u="none" cap="none" strike="noStrike">
                  <a:solidFill>
                    <a:schemeClr val="dk1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{</a:t>
              </a:r>
              <a:endParaRPr b="0" i="0" sz="3071" u="none" cap="none" strike="noStrik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a4c1e476d_0_571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Agent Mesh</a:t>
            </a:r>
            <a:endParaRPr/>
          </a:p>
        </p:txBody>
      </p:sp>
      <p:sp>
        <p:nvSpPr>
          <p:cNvPr id="240" name="Google Shape;240;g37a4c1e476d_0_571"/>
          <p:cNvSpPr txBox="1"/>
          <p:nvPr/>
        </p:nvSpPr>
        <p:spPr>
          <a:xfrm>
            <a:off x="5419432" y="2024783"/>
            <a:ext cx="58752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Group of Agents with varying 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autonomy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collaborating to 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achieve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complex goals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Can solve complex, interdependent tasks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Complexity in coordination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Harder to debug and predict outcomes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37a4c1e476d_0_5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5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37a4c1e476d_0_5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30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g37a4c1e476d_0_5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25" y="3914775"/>
            <a:ext cx="1242675" cy="124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4" name="Google Shape;244;g37a4c1e476d_0_571"/>
          <p:cNvCxnSpPr/>
          <p:nvPr/>
        </p:nvCxnSpPr>
        <p:spPr>
          <a:xfrm>
            <a:off x="2070613" y="27840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stealth"/>
            <a:tailEnd len="med" w="med" type="none"/>
          </a:ln>
        </p:spPr>
      </p:cxnSp>
      <p:cxnSp>
        <p:nvCxnSpPr>
          <p:cNvPr id="245" name="Google Shape;245;g37a4c1e476d_0_571"/>
          <p:cNvCxnSpPr/>
          <p:nvPr/>
        </p:nvCxnSpPr>
        <p:spPr>
          <a:xfrm>
            <a:off x="2070613" y="25842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6" name="Google Shape;246;g37a4c1e476d_0_571"/>
          <p:cNvCxnSpPr/>
          <p:nvPr/>
        </p:nvCxnSpPr>
        <p:spPr>
          <a:xfrm>
            <a:off x="1731625" y="3248000"/>
            <a:ext cx="557700" cy="7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7" name="Google Shape;247;g37a4c1e476d_0_571"/>
          <p:cNvCxnSpPr/>
          <p:nvPr/>
        </p:nvCxnSpPr>
        <p:spPr>
          <a:xfrm rot="10800000">
            <a:off x="1919000" y="3143475"/>
            <a:ext cx="526800" cy="77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8" name="Google Shape;248;g37a4c1e476d_0_571"/>
          <p:cNvCxnSpPr/>
          <p:nvPr/>
        </p:nvCxnSpPr>
        <p:spPr>
          <a:xfrm flipH="1" rot="10800000">
            <a:off x="2863075" y="3208988"/>
            <a:ext cx="5514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249" name="Google Shape;249;g37a4c1e476d_0_571"/>
          <p:cNvCxnSpPr/>
          <p:nvPr/>
        </p:nvCxnSpPr>
        <p:spPr>
          <a:xfrm flipH="1">
            <a:off x="2981275" y="3335000"/>
            <a:ext cx="570000" cy="76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Dapr">
      <a:dk1>
        <a:srgbClr val="121C29"/>
      </a:dk1>
      <a:lt1>
        <a:srgbClr val="FCFCFC"/>
      </a:lt1>
      <a:dk2>
        <a:srgbClr val="121C29"/>
      </a:dk2>
      <a:lt2>
        <a:srgbClr val="AAAAAA"/>
      </a:lt2>
      <a:accent1>
        <a:srgbClr val="0D2192"/>
      </a:accent1>
      <a:accent2>
        <a:srgbClr val="3EA9F5"/>
      </a:accent2>
      <a:accent3>
        <a:srgbClr val="489FB5"/>
      </a:accent3>
      <a:accent4>
        <a:srgbClr val="0BDDA3"/>
      </a:accent4>
      <a:accent5>
        <a:srgbClr val="EFCA08"/>
      </a:accent5>
      <a:accent6>
        <a:srgbClr val="FF4E00"/>
      </a:accent6>
      <a:hlink>
        <a:srgbClr val="3EA9F5"/>
      </a:hlink>
      <a:folHlink>
        <a:srgbClr val="3EA9F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2023-07-25T15:46:21Z</dcterms:created>
  <dc:creator>Marc Duiker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113265-c559-4850-9a4d-5c092dbd21ac_Enabled">
    <vt:lpwstr>true</vt:lpwstr>
  </property>
  <property fmtid="{D5CDD505-2E9C-101B-9397-08002B2CF9AE}" pid="3" name="MSIP_Label_a1113265-c559-4850-9a4d-5c092dbd21ac_SetDate">
    <vt:lpwstr>2025-05-20T13:08:52Z</vt:lpwstr>
  </property>
  <property fmtid="{D5CDD505-2E9C-101B-9397-08002B2CF9AE}" pid="4" name="MSIP_Label_a1113265-c559-4850-9a4d-5c092dbd21ac_Method">
    <vt:lpwstr>Standard</vt:lpwstr>
  </property>
  <property fmtid="{D5CDD505-2E9C-101B-9397-08002B2CF9AE}" pid="5" name="MSIP_Label_a1113265-c559-4850-9a4d-5c092dbd21ac_Name">
    <vt:lpwstr>Internal Use</vt:lpwstr>
  </property>
  <property fmtid="{D5CDD505-2E9C-101B-9397-08002B2CF9AE}" pid="6" name="MSIP_Label_a1113265-c559-4850-9a4d-5c092dbd21ac_SiteId">
    <vt:lpwstr>a6b169f1-592b-4329-8f33-8db8903003c7</vt:lpwstr>
  </property>
  <property fmtid="{D5CDD505-2E9C-101B-9397-08002B2CF9AE}" pid="7" name="MSIP_Label_a1113265-c559-4850-9a4d-5c092dbd21ac_ActionId">
    <vt:lpwstr>4fefa2e3-47f5-411d-9c51-172379710550</vt:lpwstr>
  </property>
  <property fmtid="{D5CDD505-2E9C-101B-9397-08002B2CF9AE}" pid="8" name="MSIP_Label_a1113265-c559-4850-9a4d-5c092dbd21ac_ContentBits">
    <vt:lpwstr>0</vt:lpwstr>
  </property>
  <property fmtid="{D5CDD505-2E9C-101B-9397-08002B2CF9AE}" pid="9" name="MSIP_Label_a1113265-c559-4850-9a4d-5c092dbd21ac_Tag">
    <vt:lpwstr>50, 3, 0, 1</vt:lpwstr>
  </property>
</Properties>
</file>