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46" r:id="rId3"/>
    <p:sldId id="347" r:id="rId4"/>
    <p:sldId id="348" r:id="rId5"/>
    <p:sldId id="349" r:id="rId6"/>
    <p:sldId id="350" r:id="rId7"/>
    <p:sldId id="351" r:id="rId8"/>
    <p:sldId id="352" r:id="rId9"/>
    <p:sldId id="342" r:id="rId10"/>
    <p:sldId id="275" r:id="rId11"/>
    <p:sldId id="316" r:id="rId12"/>
    <p:sldId id="335" r:id="rId13"/>
    <p:sldId id="336" r:id="rId14"/>
    <p:sldId id="317" r:id="rId15"/>
    <p:sldId id="277" r:id="rId16"/>
    <p:sldId id="344" r:id="rId17"/>
    <p:sldId id="279" r:id="rId18"/>
    <p:sldId id="278" r:id="rId19"/>
    <p:sldId id="282" r:id="rId20"/>
    <p:sldId id="290" r:id="rId21"/>
    <p:sldId id="284" r:id="rId22"/>
    <p:sldId id="285" r:id="rId23"/>
    <p:sldId id="354" r:id="rId24"/>
    <p:sldId id="286" r:id="rId25"/>
    <p:sldId id="287" r:id="rId26"/>
    <p:sldId id="288" r:id="rId27"/>
    <p:sldId id="355" r:id="rId28"/>
    <p:sldId id="343" r:id="rId29"/>
    <p:sldId id="292" r:id="rId30"/>
    <p:sldId id="291" r:id="rId31"/>
    <p:sldId id="295" r:id="rId32"/>
    <p:sldId id="296" r:id="rId33"/>
    <p:sldId id="297" r:id="rId34"/>
    <p:sldId id="341" r:id="rId35"/>
    <p:sldId id="298" r:id="rId36"/>
    <p:sldId id="300" r:id="rId37"/>
    <p:sldId id="345"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16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p:scale>
          <a:sx n="80" d="100"/>
          <a:sy n="80" d="100"/>
        </p:scale>
        <p:origin x="-1080"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30" name="Date Placeholder 29"/>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Date Placeholder 2"/>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C3B533-A3C3-4E03-97BB-32091ED608B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5" name="Date Placeholder 4"/>
          <p:cNvSpPr>
            <a:spLocks noGrp="1"/>
          </p:cNvSpPr>
          <p:nvPr>
            <p:ph type="dt" sz="half" idx="10"/>
          </p:nvPr>
        </p:nvSpPr>
        <p:spPr/>
        <p:txBody>
          <a:bodyPr/>
          <a:lstStyle/>
          <a:p>
            <a:fld id="{8D310C8E-307F-4E54-8280-8260E4B5D669}" type="datetimeFigureOut">
              <a:rPr lang="zh-TW" altLang="en-US" smtClean="0"/>
              <a:pPr/>
              <a:t>2021/2/27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D7C3B533-A3C3-4E03-97BB-32091ED608BE}"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310C8E-307F-4E54-8280-8260E4B5D669}" type="datetimeFigureOut">
              <a:rPr lang="zh-TW" altLang="en-US" smtClean="0"/>
              <a:pPr/>
              <a:t>2021/2/27</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C3B533-A3C3-4E03-97BB-32091ED608BE}"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log.csdn.net/Toby_Cho/article/details/8100138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Digital Image Processing</a:t>
            </a:r>
            <a:r>
              <a:rPr lang="zh-TW" altLang="en-US" dirty="0" smtClean="0"/>
              <a:t> </a:t>
            </a:r>
            <a:r>
              <a:rPr lang="en-US" altLang="zh-TW" dirty="0" smtClean="0"/>
              <a:t>1</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smtClean="0"/>
              <a:t>Dep. of Computer Science &amp; Information Engineering,</a:t>
            </a:r>
            <a:r>
              <a:rPr lang="zh-TW" altLang="en-US" dirty="0" smtClean="0"/>
              <a:t> </a:t>
            </a:r>
            <a:r>
              <a:rPr lang="en-US" altLang="zh-TW" dirty="0" smtClean="0"/>
              <a:t>Asia University</a:t>
            </a:r>
          </a:p>
          <a:p>
            <a:r>
              <a:rPr lang="en-US" altLang="zh-TW" dirty="0" smtClean="0"/>
              <a:t>Associate Professor</a:t>
            </a:r>
          </a:p>
          <a:p>
            <a:r>
              <a:rPr lang="en-US" altLang="zh-TW" dirty="0" smtClean="0"/>
              <a:t>Rung-</a:t>
            </a:r>
            <a:r>
              <a:rPr lang="en-US" altLang="zh-TW" dirty="0" err="1" smtClean="0"/>
              <a:t>Sheng</a:t>
            </a:r>
            <a:r>
              <a:rPr lang="en-US" altLang="zh-TW" dirty="0" smtClean="0"/>
              <a:t> Chen</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1.tool</a:t>
            </a:r>
            <a:endParaRPr lang="zh-TW" altLang="en-US" dirty="0"/>
          </a:p>
        </p:txBody>
      </p:sp>
      <p:sp>
        <p:nvSpPr>
          <p:cNvPr id="3" name="Content Placeholder 2"/>
          <p:cNvSpPr>
            <a:spLocks noGrp="1"/>
          </p:cNvSpPr>
          <p:nvPr>
            <p:ph idx="1"/>
          </p:nvPr>
        </p:nvSpPr>
        <p:spPr/>
        <p:txBody>
          <a:bodyPr/>
          <a:lstStyle/>
          <a:p>
            <a:pPr>
              <a:buNone/>
            </a:pPr>
            <a:r>
              <a:rPr lang="en-US" altLang="zh-TW" dirty="0" smtClean="0"/>
              <a:t>1-1. Install Anaconda: integrate Python +</a:t>
            </a:r>
          </a:p>
          <a:p>
            <a:pPr>
              <a:buNone/>
            </a:pPr>
            <a:r>
              <a:rPr lang="en-US" altLang="zh-TW" dirty="0" smtClean="0"/>
              <a:t>      </a:t>
            </a:r>
            <a:r>
              <a:rPr lang="en-US" altLang="zh-TW" dirty="0" err="1" smtClean="0"/>
              <a:t>jupyter</a:t>
            </a:r>
            <a:r>
              <a:rPr lang="en-US" altLang="zh-TW" dirty="0" smtClean="0"/>
              <a:t> </a:t>
            </a:r>
            <a:r>
              <a:rPr lang="en-US" altLang="zh-TW" dirty="0" err="1" smtClean="0"/>
              <a:t>noteook</a:t>
            </a:r>
            <a:endParaRPr lang="en-US" altLang="zh-TW" dirty="0" smtClean="0"/>
          </a:p>
          <a:p>
            <a:pPr>
              <a:buNone/>
            </a:pPr>
            <a:r>
              <a:rPr lang="en-US" altLang="zh-TW" dirty="0" smtClean="0"/>
              <a:t>1-2. Check the Python version</a:t>
            </a:r>
          </a:p>
          <a:p>
            <a:pPr>
              <a:buNone/>
            </a:pPr>
            <a:r>
              <a:rPr lang="en-US" altLang="zh-TW" dirty="0" smtClean="0"/>
              <a:t>1-3. Check pip</a:t>
            </a:r>
          </a:p>
          <a:p>
            <a:pPr>
              <a:buNone/>
            </a:pPr>
            <a:r>
              <a:rPr lang="en-US" altLang="zh-TW" dirty="0" smtClean="0"/>
              <a:t>1-4. Install PIL</a:t>
            </a:r>
          </a:p>
          <a:p>
            <a:pPr>
              <a:buNone/>
            </a:pPr>
            <a:r>
              <a:rPr lang="en-US" altLang="zh-TW" dirty="0" smtClean="0"/>
              <a:t>1-5. Install </a:t>
            </a:r>
            <a:r>
              <a:rPr lang="en-US" altLang="zh-TW" dirty="0" err="1" smtClean="0"/>
              <a:t>OpenCV</a:t>
            </a:r>
            <a:endParaRPr lang="en-US" altLang="zh-TW" dirty="0" smtClean="0"/>
          </a:p>
          <a:p>
            <a:pPr>
              <a:buNone/>
            </a:pPr>
            <a:r>
              <a:rPr lang="en-US" altLang="zh-TW" dirty="0" smtClean="0"/>
              <a:t>1-6. Install </a:t>
            </a:r>
            <a:r>
              <a:rPr lang="en-US" altLang="zh-TW" dirty="0" err="1" smtClean="0"/>
              <a:t>numpy</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buNone/>
            </a:pPr>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1-1 Install Anaconda</a:t>
            </a:r>
            <a:br>
              <a:rPr lang="en-US" altLang="zh-TW" dirty="0" smtClean="0"/>
            </a:br>
            <a:endParaRPr lang="zh-TW" altLang="en-US" dirty="0"/>
          </a:p>
        </p:txBody>
      </p:sp>
      <p:sp>
        <p:nvSpPr>
          <p:cNvPr id="5" name="Content Placeholder 4"/>
          <p:cNvSpPr>
            <a:spLocks noGrp="1"/>
          </p:cNvSpPr>
          <p:nvPr>
            <p:ph sz="half" idx="1"/>
          </p:nvPr>
        </p:nvSpPr>
        <p:spPr/>
        <p:txBody>
          <a:bodyPr>
            <a:normAutofit fontScale="92500" lnSpcReduction="10000"/>
          </a:bodyPr>
          <a:lstStyle/>
          <a:p>
            <a:r>
              <a:rPr lang="en-US" altLang="zh-TW" dirty="0" smtClean="0"/>
              <a:t> First go to the Anaconda official website , download the Anaconda version of the required operating system (Windows, </a:t>
            </a:r>
            <a:r>
              <a:rPr lang="en-US" altLang="zh-TW" dirty="0" err="1" smtClean="0"/>
              <a:t>macOS</a:t>
            </a:r>
            <a:r>
              <a:rPr lang="en-US" altLang="zh-TW" dirty="0" smtClean="0"/>
              <a:t> and Linux are optional), and then choose the 32-bit version or 64-bit version  </a:t>
            </a:r>
          </a:p>
          <a:p>
            <a:r>
              <a:rPr lang="en-US" altLang="zh-TW" dirty="0" smtClean="0"/>
              <a:t> </a:t>
            </a:r>
          </a:p>
          <a:p>
            <a:r>
              <a:rPr lang="en-US" altLang="zh-TW" dirty="0" smtClean="0"/>
              <a:t> </a:t>
            </a:r>
            <a:r>
              <a:rPr lang="en-US" altLang="zh-TW" u="sng" dirty="0" smtClean="0"/>
              <a:t>https://www.anaconda.com/products/individual</a:t>
            </a:r>
          </a:p>
          <a:p>
            <a:endParaRPr lang="zh-TW" altLang="en-US" dirty="0"/>
          </a:p>
        </p:txBody>
      </p:sp>
      <p:sp>
        <p:nvSpPr>
          <p:cNvPr id="6" name="Content Placeholder 5"/>
          <p:cNvSpPr>
            <a:spLocks noGrp="1"/>
          </p:cNvSpPr>
          <p:nvPr>
            <p:ph sz="half" idx="2"/>
          </p:nvPr>
        </p:nvSpPr>
        <p:spPr/>
        <p:txBody>
          <a:bodyPr>
            <a:normAutofit fontScale="92500" lnSpcReduction="10000"/>
          </a:bodyPr>
          <a:lstStyle/>
          <a:p>
            <a:r>
              <a:rPr lang="en-US" altLang="zh-TW" dirty="0" smtClean="0"/>
              <a:t>Anaconda Prompt</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5292080" y="2780928"/>
            <a:ext cx="1914525"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Change directory and the folder</a:t>
            </a:r>
            <a:endParaRPr lang="zh-TW" altLang="en-US" dirty="0"/>
          </a:p>
        </p:txBody>
      </p:sp>
      <p:sp>
        <p:nvSpPr>
          <p:cNvPr id="3" name="Content Placeholder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1403648" y="3284984"/>
            <a:ext cx="4780618" cy="1150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smtClean="0"/>
              <a:t>Jupyter</a:t>
            </a:r>
            <a:r>
              <a:rPr lang="en-US" altLang="zh-TW" dirty="0" smtClean="0"/>
              <a:t> notebook</a:t>
            </a:r>
            <a:endParaRPr lang="zh-TW" altLang="en-US" dirty="0"/>
          </a:p>
        </p:txBody>
      </p:sp>
      <p:sp>
        <p:nvSpPr>
          <p:cNvPr id="3" name="Content Placeholder 2"/>
          <p:cNvSpPr>
            <a:spLocks noGrp="1"/>
          </p:cNvSpPr>
          <p:nvPr>
            <p:ph idx="1"/>
          </p:nvPr>
        </p:nvSpPr>
        <p:spPr/>
        <p:txBody>
          <a:bodyPr/>
          <a:lstStyle/>
          <a:p>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827584" y="3356992"/>
            <a:ext cx="6768752" cy="735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1-2 Python version</a:t>
            </a:r>
            <a:endParaRPr lang="zh-TW" altLang="en-US" dirty="0"/>
          </a:p>
        </p:txBody>
      </p:sp>
      <p:sp>
        <p:nvSpPr>
          <p:cNvPr id="3" name="Content Placeholder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755576" y="2924944"/>
            <a:ext cx="6984776" cy="196927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1-3 Check pip</a:t>
            </a:r>
            <a:endParaRPr lang="zh-TW" altLang="en-US" dirty="0"/>
          </a:p>
        </p:txBody>
      </p:sp>
      <p:sp>
        <p:nvSpPr>
          <p:cNvPr id="5" name="Content Placeholder 4"/>
          <p:cNvSpPr>
            <a:spLocks noGrp="1"/>
          </p:cNvSpPr>
          <p:nvPr>
            <p:ph sz="half" idx="1"/>
          </p:nvPr>
        </p:nvSpPr>
        <p:spPr>
          <a:xfrm>
            <a:off x="0" y="1920085"/>
            <a:ext cx="4495800" cy="4434840"/>
          </a:xfrm>
        </p:spPr>
        <p:txBody>
          <a:bodyPr>
            <a:normAutofit fontScale="92500" lnSpcReduction="10000"/>
          </a:bodyPr>
          <a:lstStyle/>
          <a:p>
            <a:pPr>
              <a:buNone/>
            </a:pPr>
            <a:r>
              <a:rPr lang="en-US" altLang="zh-TW" dirty="0" smtClean="0"/>
              <a:t>    pip (Python Package Index)</a:t>
            </a:r>
          </a:p>
          <a:p>
            <a:r>
              <a:rPr lang="en-US" altLang="zh-TW" dirty="0" smtClean="0"/>
              <a:t>is a software package management system written in Python computer programming language, it can install and manage software packages</a:t>
            </a:r>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r>
              <a:rPr lang="en-US" altLang="zh-TW" dirty="0" smtClean="0"/>
              <a:t> </a:t>
            </a:r>
            <a:endParaRPr lang="zh-TW" altLang="en-US" dirty="0"/>
          </a:p>
        </p:txBody>
      </p:sp>
      <p:sp>
        <p:nvSpPr>
          <p:cNvPr id="7" name="Content Placeholder 6"/>
          <p:cNvSpPr>
            <a:spLocks noGrp="1"/>
          </p:cNvSpPr>
          <p:nvPr>
            <p:ph sz="half" idx="2"/>
          </p:nvPr>
        </p:nvSpPr>
        <p:spPr>
          <a:xfrm>
            <a:off x="4716016" y="1844824"/>
            <a:ext cx="4038600" cy="4434840"/>
          </a:xfrm>
        </p:spPr>
        <p:txBody>
          <a:bodyPr>
            <a:normAutofit fontScale="92500" lnSpcReduction="10000"/>
          </a:bodyPr>
          <a:lstStyle/>
          <a:p>
            <a:r>
              <a:rPr lang="en-US" altLang="zh-TW" dirty="0" smtClean="0"/>
              <a:t>After </a:t>
            </a:r>
            <a:r>
              <a:rPr lang="en-US" altLang="zh-TW" smtClean="0"/>
              <a:t>installing anaconda</a:t>
            </a:r>
            <a:r>
              <a:rPr lang="en-US" altLang="zh-TW" dirty="0" smtClean="0"/>
              <a:t>, pip is included</a:t>
            </a:r>
            <a:endParaRPr lang="zh-TW" altLang="en-US" dirty="0"/>
          </a:p>
        </p:txBody>
      </p:sp>
      <p:pic>
        <p:nvPicPr>
          <p:cNvPr id="3076" name="Picture 4"/>
          <p:cNvPicPr>
            <a:picLocks noChangeAspect="1" noChangeArrowheads="1"/>
          </p:cNvPicPr>
          <p:nvPr/>
        </p:nvPicPr>
        <p:blipFill>
          <a:blip r:embed="rId2" cstate="print"/>
          <a:srcRect/>
          <a:stretch>
            <a:fillRect/>
          </a:stretch>
        </p:blipFill>
        <p:spPr bwMode="auto">
          <a:xfrm>
            <a:off x="395536" y="5301208"/>
            <a:ext cx="9424739" cy="649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a:xfrm>
            <a:off x="683568" y="1340768"/>
            <a:ext cx="6779096" cy="4582109"/>
          </a:xfrm>
        </p:spPr>
        <p:txBody>
          <a:bodyPr/>
          <a:lstStyle/>
          <a:p>
            <a:pPr marL="274320" lvl="1" indent="-274320">
              <a:buClr>
                <a:schemeClr val="accent3"/>
              </a:buClr>
              <a:buSzPct val="95000"/>
            </a:pPr>
            <a:r>
              <a:rPr lang="sv-SE" altLang="zh-TW" dirty="0" smtClean="0"/>
              <a:t>python -m pip install </a:t>
            </a:r>
            <a:r>
              <a:rPr lang="sv-SE" altLang="zh-TW" b="1" dirty="0" smtClean="0"/>
              <a:t>--user</a:t>
            </a:r>
            <a:r>
              <a:rPr lang="sv-SE" altLang="zh-TW" dirty="0" smtClean="0"/>
              <a:t>--upgrade pip</a:t>
            </a:r>
            <a:endParaRPr lang="zh-TW" altLang="en-US" dirty="0" smtClean="0"/>
          </a:p>
          <a:p>
            <a:endParaRPr lang="zh-TW" altLang="en-US" dirty="0"/>
          </a:p>
        </p:txBody>
      </p:sp>
      <p:sp>
        <p:nvSpPr>
          <p:cNvPr id="4" name="Content Placeholder 3"/>
          <p:cNvSpPr>
            <a:spLocks noGrp="1"/>
          </p:cNvSpPr>
          <p:nvPr>
            <p:ph sz="half" idx="2"/>
          </p:nvPr>
        </p:nvSpPr>
        <p:spPr/>
        <p:txBody>
          <a:bodyPr/>
          <a:lstStyle/>
          <a:p>
            <a:endParaRPr lang="zh-TW" altLang="en-US"/>
          </a:p>
        </p:txBody>
      </p:sp>
      <p:pic>
        <p:nvPicPr>
          <p:cNvPr id="6" name="Picture 3"/>
          <p:cNvPicPr>
            <a:picLocks noChangeAspect="1" noChangeArrowheads="1"/>
          </p:cNvPicPr>
          <p:nvPr/>
        </p:nvPicPr>
        <p:blipFill>
          <a:blip r:embed="rId2" cstate="print"/>
          <a:srcRect/>
          <a:stretch>
            <a:fillRect/>
          </a:stretch>
        </p:blipFill>
        <p:spPr bwMode="auto">
          <a:xfrm>
            <a:off x="755576" y="2492896"/>
            <a:ext cx="6429375"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1-4 install pillow</a:t>
            </a:r>
            <a:endParaRPr lang="zh-TW" altLang="en-US" dirty="0"/>
          </a:p>
        </p:txBody>
      </p:sp>
      <p:sp>
        <p:nvSpPr>
          <p:cNvPr id="3" name="Content Placeholder 2"/>
          <p:cNvSpPr>
            <a:spLocks noGrp="1"/>
          </p:cNvSpPr>
          <p:nvPr>
            <p:ph idx="1"/>
          </p:nvPr>
        </p:nvSpPr>
        <p:spPr/>
        <p:txBody>
          <a:bodyPr/>
          <a:lstStyle/>
          <a:p>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99592" y="3789040"/>
            <a:ext cx="7052549" cy="43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1-5. install cv2</a:t>
            </a:r>
            <a:endParaRPr lang="zh-TW" altLang="en-US" dirty="0"/>
          </a:p>
        </p:txBody>
      </p:sp>
      <p:sp>
        <p:nvSpPr>
          <p:cNvPr id="3" name="Content Placeholder 2"/>
          <p:cNvSpPr>
            <a:spLocks noGrp="1"/>
          </p:cNvSpPr>
          <p:nvPr>
            <p:ph idx="1"/>
          </p:nvPr>
        </p:nvSpPr>
        <p:spPr/>
        <p:txBody>
          <a:bodyPr>
            <a:normAutofit/>
          </a:bodyPr>
          <a:lstStyle/>
          <a:p>
            <a:endParaRPr lang="en-US" altLang="zh-TW" dirty="0" smtClean="0">
              <a:hlinkClick r:id="rId2"/>
            </a:endParaRPr>
          </a:p>
          <a:p>
            <a:r>
              <a:rPr lang="en-US" altLang="zh-TW" dirty="0" smtClean="0"/>
              <a:t>1.open anaconda prompt</a:t>
            </a:r>
          </a:p>
          <a:p>
            <a:endParaRPr lang="en-US" altLang="zh-TW" dirty="0" smtClean="0"/>
          </a:p>
          <a:p>
            <a:r>
              <a:rPr lang="en-US" altLang="zh-TW" dirty="0" smtClean="0"/>
              <a:t>2. python 3.7.1 install cv2</a:t>
            </a:r>
            <a:endParaRPr lang="en-US" altLang="zh-TW" dirty="0" smtClean="0">
              <a:hlinkClick r:id="rId2"/>
            </a:endParaRPr>
          </a:p>
          <a:p>
            <a:endParaRPr lang="en-US" altLang="zh-TW" dirty="0" smtClean="0">
              <a:hlinkClick r:id="rId2"/>
            </a:endParaRPr>
          </a:p>
          <a:p>
            <a:endParaRPr lang="en-US" altLang="zh-TW" dirty="0" smtClean="0">
              <a:hlinkClick r:id="rId2"/>
            </a:endParaRPr>
          </a:p>
          <a:p>
            <a:endParaRPr lang="en-US" altLang="zh-TW" dirty="0" smtClean="0">
              <a:hlinkClick r:id="rId2"/>
            </a:endParaRPr>
          </a:p>
          <a:p>
            <a:r>
              <a:rPr lang="en-US" altLang="zh-TW" dirty="0" smtClean="0">
                <a:hlinkClick r:id="rId2"/>
              </a:rPr>
              <a:t>https://pypi.org/project/opencv-python/</a:t>
            </a:r>
          </a:p>
          <a:p>
            <a:r>
              <a:rPr lang="en-US" altLang="zh-TW" dirty="0" smtClean="0"/>
              <a:t> </a:t>
            </a:r>
            <a:endParaRPr lang="zh-TW" altLang="en-US" dirty="0"/>
          </a:p>
        </p:txBody>
      </p:sp>
      <p:pic>
        <p:nvPicPr>
          <p:cNvPr id="4" name="Picture 3"/>
          <p:cNvPicPr>
            <a:picLocks noChangeAspect="1" noChangeArrowheads="1"/>
          </p:cNvPicPr>
          <p:nvPr/>
        </p:nvPicPr>
        <p:blipFill>
          <a:blip r:embed="rId3" cstate="print"/>
          <a:srcRect/>
          <a:stretch>
            <a:fillRect/>
          </a:stretch>
        </p:blipFill>
        <p:spPr bwMode="auto">
          <a:xfrm>
            <a:off x="1043608" y="4149080"/>
            <a:ext cx="8269242" cy="504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 1-6  install </a:t>
            </a:r>
            <a:r>
              <a:rPr lang="en-US" altLang="zh-TW" dirty="0" err="1" smtClean="0"/>
              <a:t>numpy</a:t>
            </a:r>
            <a:endParaRPr lang="zh-TW" altLang="en-US" dirty="0"/>
          </a:p>
        </p:txBody>
      </p:sp>
      <p:sp>
        <p:nvSpPr>
          <p:cNvPr id="3" name="Content Placeholder 2"/>
          <p:cNvSpPr>
            <a:spLocks noGrp="1"/>
          </p:cNvSpPr>
          <p:nvPr>
            <p:ph idx="1"/>
          </p:nvPr>
        </p:nvSpPr>
        <p:spPr/>
        <p:txBody>
          <a:bodyPr/>
          <a:lstStyle/>
          <a:p>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1475656" y="2564904"/>
            <a:ext cx="6468719" cy="504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Back ground</a:t>
            </a:r>
            <a:endParaRPr lang="zh-TW" altLang="en-US" dirty="0"/>
          </a:p>
        </p:txBody>
      </p:sp>
      <p:sp>
        <p:nvSpPr>
          <p:cNvPr id="3" name="Content Placeholder 2"/>
          <p:cNvSpPr>
            <a:spLocks noGrp="1"/>
          </p:cNvSpPr>
          <p:nvPr>
            <p:ph idx="1"/>
          </p:nvPr>
        </p:nvSpPr>
        <p:spPr/>
        <p:txBody>
          <a:bodyPr/>
          <a:lstStyle/>
          <a:p>
            <a:r>
              <a:rPr lang="en-US" altLang="zh-TW" dirty="0" smtClean="0"/>
              <a:t>B-1. Introduction</a:t>
            </a:r>
          </a:p>
          <a:p>
            <a:r>
              <a:rPr lang="en-US" altLang="zh-TW" dirty="0" smtClean="0"/>
              <a:t>B-2.Types of digital image processing</a:t>
            </a:r>
          </a:p>
          <a:p>
            <a:r>
              <a:rPr lang="en-US" altLang="zh-TW" dirty="0" smtClean="0"/>
              <a:t>B-3. About the course</a:t>
            </a:r>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p.s.</a:t>
            </a:r>
            <a:endParaRPr lang="zh-TW" altLang="en-US" dirty="0"/>
          </a:p>
        </p:txBody>
      </p:sp>
      <p:sp>
        <p:nvSpPr>
          <p:cNvPr id="3" name="Content Placeholder 2"/>
          <p:cNvSpPr>
            <a:spLocks noGrp="1"/>
          </p:cNvSpPr>
          <p:nvPr>
            <p:ph idx="1"/>
          </p:nvPr>
        </p:nvSpPr>
        <p:spPr/>
        <p:txBody>
          <a:bodyPr/>
          <a:lstStyle/>
          <a:p>
            <a:r>
              <a:rPr lang="en-US" altLang="zh-TW" dirty="0" smtClean="0"/>
              <a:t>You can find many helps from exploring the networks by putting </a:t>
            </a:r>
            <a:r>
              <a:rPr lang="en-US" altLang="zh-TW" dirty="0" smtClean="0">
                <a:solidFill>
                  <a:srgbClr val="BC1604"/>
                </a:solidFill>
              </a:rPr>
              <a:t>corresponding key words</a:t>
            </a:r>
            <a:r>
              <a:rPr lang="en-US" altLang="zh-TW" dirty="0" smtClean="0"/>
              <a:t>.</a:t>
            </a:r>
          </a:p>
          <a:p>
            <a:r>
              <a:rPr lang="en-US" altLang="zh-TW" dirty="0" smtClean="0"/>
              <a:t>Free open access, be aware the version of packages you used .</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2. Introduction of Image processing</a:t>
            </a:r>
            <a:endParaRPr lang="zh-TW" altLang="en-US" dirty="0"/>
          </a:p>
        </p:txBody>
      </p:sp>
      <p:sp>
        <p:nvSpPr>
          <p:cNvPr id="4" name="Content Placeholder 3"/>
          <p:cNvSpPr>
            <a:spLocks noGrp="1"/>
          </p:cNvSpPr>
          <p:nvPr>
            <p:ph idx="1"/>
          </p:nvPr>
        </p:nvSpPr>
        <p:spPr/>
        <p:txBody>
          <a:bodyPr>
            <a:normAutofit/>
          </a:bodyPr>
          <a:lstStyle/>
          <a:p>
            <a:pPr algn="just"/>
            <a:r>
              <a:rPr lang="en-US" altLang="zh-TW" dirty="0" smtClean="0"/>
              <a:t>Before diving straight into image processing, let's understand images first. An image, as humans see it, is a two-dimensional grid (just like matrix )with each cell in the grid filled with a color value(R.G.B), otherwise called a pixel value(gray level). </a:t>
            </a:r>
          </a:p>
          <a:p>
            <a:pPr algn="just"/>
            <a:endParaRPr lang="en-US" altLang="zh-TW" dirty="0" smtClean="0"/>
          </a:p>
          <a:p>
            <a:pPr algn="just"/>
            <a:endParaRPr lang="zh-TW"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10000"/>
          </a:bodyPr>
          <a:lstStyle/>
          <a:p>
            <a:pPr algn="just"/>
            <a:r>
              <a:rPr lang="en-US" altLang="zh-TW" dirty="0" smtClean="0"/>
              <a:t>Each cell of the grid is formally called a picture element (commonly abbreviated to </a:t>
            </a:r>
            <a:r>
              <a:rPr lang="en-US" altLang="zh-TW" dirty="0" smtClean="0">
                <a:solidFill>
                  <a:srgbClr val="FF0000"/>
                </a:solidFill>
              </a:rPr>
              <a:t>pixel</a:t>
            </a:r>
            <a:r>
              <a:rPr lang="en-US" altLang="zh-TW" dirty="0" smtClean="0"/>
              <a:t>). A computer also sees the image in the same way. An image on a computer is a two-dimensional matrix of numbers with each cell in the matrix storing the corresponding pixel value(s) in the image.</a:t>
            </a:r>
            <a:endParaRPr lang="zh-TW" altLang="en-US" dirty="0" smtClean="0"/>
          </a:p>
          <a:p>
            <a:endParaRPr lang="zh-TW" altLang="en-US" dirty="0"/>
          </a:p>
        </p:txBody>
      </p:sp>
      <p:sp>
        <p:nvSpPr>
          <p:cNvPr id="5" name="Content Placeholder 4"/>
          <p:cNvSpPr>
            <a:spLocks noGrp="1"/>
          </p:cNvSpPr>
          <p:nvPr>
            <p:ph sz="half" idx="2"/>
          </p:nvPr>
        </p:nvSpPr>
        <p:spPr/>
        <p:txBody>
          <a:bodyPr>
            <a:normAutofit fontScale="92500" lnSpcReduction="10000"/>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Ref:</a:t>
            </a:r>
          </a:p>
          <a:p>
            <a:r>
              <a:rPr lang="en-US" altLang="zh-TW" dirty="0" smtClean="0"/>
              <a:t> Computer Vision with Python 3</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4788024" y="2780928"/>
            <a:ext cx="3640072" cy="15424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zh-TW" altLang="en-US" dirty="0"/>
          </a:p>
        </p:txBody>
      </p:sp>
      <p:sp>
        <p:nvSpPr>
          <p:cNvPr id="6" name="Content Placeholder 5"/>
          <p:cNvSpPr>
            <a:spLocks noGrp="1"/>
          </p:cNvSpPr>
          <p:nvPr>
            <p:ph idx="1"/>
          </p:nvPr>
        </p:nvSpPr>
        <p:spPr/>
        <p:txBody>
          <a:bodyPr/>
          <a:lstStyle/>
          <a:p>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827584" y="2492896"/>
            <a:ext cx="6880432" cy="291558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fontScale="85000" lnSpcReduction="20000"/>
          </a:bodyPr>
          <a:lstStyle/>
          <a:p>
            <a:pPr algn="just"/>
            <a:r>
              <a:rPr lang="en-US" altLang="zh-TW" dirty="0" smtClean="0"/>
              <a:t>Image processing is the field of studying and analyzing images. There is a lot of hidden information in an image that we unconsciously process. For example, what are the different objects in the image?, Is there a car in the image? What are the</a:t>
            </a:r>
          </a:p>
          <a:p>
            <a:r>
              <a:rPr lang="en-US" altLang="zh-TW" dirty="0" smtClean="0"/>
              <a:t>similarities between any two images? </a:t>
            </a:r>
          </a:p>
          <a:p>
            <a:endParaRPr lang="en-US" altLang="zh-TW" dirty="0" smtClean="0"/>
          </a:p>
          <a:p>
            <a:r>
              <a:rPr lang="en-US" altLang="zh-TW" dirty="0" smtClean="0"/>
              <a:t>Answers to these questions might feel </a:t>
            </a:r>
            <a:r>
              <a:rPr lang="en-US" altLang="zh-TW" dirty="0" smtClean="0">
                <a:solidFill>
                  <a:srgbClr val="FF0000"/>
                </a:solidFill>
              </a:rPr>
              <a:t>simple</a:t>
            </a:r>
            <a:r>
              <a:rPr lang="en-US" altLang="zh-TW" dirty="0" smtClean="0"/>
              <a:t> to us humans, but for a </a:t>
            </a:r>
            <a:r>
              <a:rPr lang="en-US" altLang="zh-TW" dirty="0" smtClean="0">
                <a:solidFill>
                  <a:srgbClr val="0070C0"/>
                </a:solidFill>
              </a:rPr>
              <a:t>computer, to answer such questions is </a:t>
            </a:r>
            <a:r>
              <a:rPr lang="en-US" altLang="zh-TW" b="1" dirty="0" smtClean="0">
                <a:solidFill>
                  <a:srgbClr val="0070C0"/>
                </a:solidFill>
              </a:rPr>
              <a:t>extremely difficult</a:t>
            </a:r>
            <a:r>
              <a:rPr lang="en-US" altLang="zh-TW" dirty="0" smtClean="0">
                <a:solidFill>
                  <a:srgbClr val="0070C0"/>
                </a:solidFill>
              </a:rPr>
              <a:t>.</a:t>
            </a:r>
          </a:p>
          <a:p>
            <a:endParaRPr lang="en-US" altLang="zh-TW" dirty="0" smtClean="0">
              <a:solidFill>
                <a:srgbClr val="0070C0"/>
              </a:solidFill>
            </a:endParaRPr>
          </a:p>
          <a:p>
            <a:r>
              <a:rPr lang="en-US" altLang="zh-TW" dirty="0" smtClean="0">
                <a:solidFill>
                  <a:srgbClr val="FF0000"/>
                </a:solidFill>
              </a:rPr>
              <a:t>Through this  lecture, it is the aim to implement some of the algorithms that can help us answer some of these questions.</a:t>
            </a:r>
            <a:endParaRPr lang="zh-TW" altLang="en-US" dirty="0" smtClean="0">
              <a:solidFill>
                <a:srgbClr val="FF0000"/>
              </a:solidFill>
            </a:endParaRPr>
          </a:p>
          <a:p>
            <a:endParaRPr lang="en-US" altLang="zh-TW" dirty="0" smtClean="0">
              <a:solidFill>
                <a:srgbClr val="0070C0"/>
              </a:solidFill>
            </a:endParaRPr>
          </a:p>
          <a:p>
            <a:r>
              <a:rPr lang="en-US" altLang="zh-TW" dirty="0" smtClean="0">
                <a:solidFill>
                  <a:srgbClr val="0070C0"/>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 </a:t>
            </a:r>
            <a:r>
              <a:rPr lang="en-US" altLang="zh-TW" sz="3600" dirty="0" smtClean="0"/>
              <a:t>image essence, image feature</a:t>
            </a:r>
            <a:endParaRPr lang="zh-TW" altLang="en-US" sz="3600" dirty="0"/>
          </a:p>
        </p:txBody>
      </p:sp>
      <p:sp>
        <p:nvSpPr>
          <p:cNvPr id="6" name="Content Placeholder 5"/>
          <p:cNvSpPr>
            <a:spLocks noGrp="1"/>
          </p:cNvSpPr>
          <p:nvPr>
            <p:ph idx="1"/>
          </p:nvPr>
        </p:nvSpPr>
        <p:spPr/>
        <p:txBody>
          <a:bodyPr/>
          <a:lstStyle/>
          <a:p>
            <a:r>
              <a:rPr lang="en-US" altLang="zh-TW" dirty="0" smtClean="0"/>
              <a:t>The essence of image processing is to use the different properties of an image such as color, co-relations between different pixels, object placements, and other fine details to extract meaningful information such as edges, objects, and contours, which are formally called image features.</a:t>
            </a:r>
          </a:p>
          <a:p>
            <a:r>
              <a:rPr lang="en-US" altLang="zh-TW" dirty="0" smtClean="0"/>
              <a:t>These features can then be used in different</a:t>
            </a:r>
          </a:p>
          <a:p>
            <a:r>
              <a:rPr lang="en-US" altLang="zh-TW" dirty="0" smtClean="0"/>
              <a:t>applications such as medicine, security, social media services, and self-driving cars, some of which will be discussed in the following lectures.</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229600" cy="1143000"/>
          </a:xfrm>
        </p:spPr>
        <p:txBody>
          <a:bodyPr>
            <a:normAutofit fontScale="90000"/>
          </a:bodyPr>
          <a:lstStyle/>
          <a:p>
            <a:r>
              <a:rPr lang="en-US" altLang="zh-TW" dirty="0" smtClean="0"/>
              <a:t>3. Image processing applications</a:t>
            </a:r>
            <a:endParaRPr lang="zh-TW" altLang="en-US" dirty="0"/>
          </a:p>
        </p:txBody>
      </p:sp>
      <p:sp>
        <p:nvSpPr>
          <p:cNvPr id="3" name="Content Placeholder 2"/>
          <p:cNvSpPr>
            <a:spLocks noGrp="1"/>
          </p:cNvSpPr>
          <p:nvPr>
            <p:ph sz="half" idx="1"/>
          </p:nvPr>
        </p:nvSpPr>
        <p:spPr/>
        <p:txBody>
          <a:bodyPr>
            <a:normAutofit fontScale="85000" lnSpcReduction="20000"/>
          </a:bodyPr>
          <a:lstStyle/>
          <a:p>
            <a:r>
              <a:rPr lang="en-US" altLang="zh-TW" b="1" dirty="0" smtClean="0"/>
              <a:t>For example</a:t>
            </a:r>
          </a:p>
          <a:p>
            <a:r>
              <a:rPr lang="en-US" altLang="zh-TW" b="1" dirty="0" smtClean="0"/>
              <a:t>Medicine: </a:t>
            </a:r>
          </a:p>
          <a:p>
            <a:r>
              <a:rPr lang="en-US" altLang="zh-TW" b="1" dirty="0" smtClean="0"/>
              <a:t>In recent years, the field of medicine has seen rapid advancements.</a:t>
            </a:r>
          </a:p>
          <a:p>
            <a:r>
              <a:rPr lang="en-US" altLang="zh-TW" dirty="0" smtClean="0"/>
              <a:t>For example, more sophisticated imaging techniques and better techniques to detect the nature of tumors in MRI/PET scans. The interdisciplinary research</a:t>
            </a:r>
          </a:p>
          <a:p>
            <a:r>
              <a:rPr lang="en-US" altLang="zh-TW" dirty="0" smtClean="0"/>
              <a:t>between biology and image processing played an important role. </a:t>
            </a:r>
            <a:endParaRPr lang="zh-TW" altLang="en-US" dirty="0"/>
          </a:p>
        </p:txBody>
      </p:sp>
      <p:sp>
        <p:nvSpPr>
          <p:cNvPr id="4" name="Content Placeholder 3"/>
          <p:cNvSpPr>
            <a:spLocks noGrp="1"/>
          </p:cNvSpPr>
          <p:nvPr>
            <p:ph sz="half" idx="2"/>
          </p:nvPr>
        </p:nvSpPr>
        <p:spPr/>
        <p:txBody>
          <a:bodyPr>
            <a:normAutofit fontScale="85000" lnSpcReduction="20000"/>
          </a:bodyPr>
          <a:lstStyle/>
          <a:p>
            <a:r>
              <a:rPr lang="en-US" altLang="zh-TW" dirty="0" smtClean="0"/>
              <a:t>The following image illustrates how image processing algorithms are being used to detect tumors. This has helped in early diagnosis of diseases and a more effective treatment:</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zh-TW" altLang="en-US" dirty="0"/>
          </a:p>
        </p:txBody>
      </p:sp>
      <p:sp>
        <p:nvSpPr>
          <p:cNvPr id="7" name="Content Placeholder 6"/>
          <p:cNvSpPr>
            <a:spLocks noGrp="1"/>
          </p:cNvSpPr>
          <p:nvPr>
            <p:ph idx="1"/>
          </p:nvPr>
        </p:nvSpPr>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Figure 2 : The image shows how image processing can be used to detect tumors.</a:t>
            </a:r>
            <a:endParaRPr lang="zh-TW" altLang="zh-TW" dirty="0" smtClean="0"/>
          </a:p>
          <a:p>
            <a:endParaRPr lang="zh-TW" altLang="en-US" dirty="0"/>
          </a:p>
        </p:txBody>
      </p:sp>
      <p:pic>
        <p:nvPicPr>
          <p:cNvPr id="5" name="Picture 2"/>
          <p:cNvPicPr>
            <a:picLocks noChangeAspect="1" noChangeArrowheads="1"/>
          </p:cNvPicPr>
          <p:nvPr/>
        </p:nvPicPr>
        <p:blipFill>
          <a:blip r:embed="rId2" cstate="print"/>
          <a:srcRect/>
          <a:stretch>
            <a:fillRect/>
          </a:stretch>
        </p:blipFill>
        <p:spPr bwMode="auto">
          <a:xfrm>
            <a:off x="1979712" y="896235"/>
            <a:ext cx="5256584" cy="41379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TW" dirty="0" smtClean="0"/>
              <a:t>4. Digital Image Processing by Python</a:t>
            </a:r>
            <a:endParaRPr lang="zh-TW" altLang="en-US" dirty="0"/>
          </a:p>
        </p:txBody>
      </p:sp>
      <p:sp>
        <p:nvSpPr>
          <p:cNvPr id="6" name="Content Placeholder 5"/>
          <p:cNvSpPr>
            <a:spLocks noGrp="1"/>
          </p:cNvSpPr>
          <p:nvPr>
            <p:ph idx="1"/>
          </p:nvPr>
        </p:nvSpPr>
        <p:spPr/>
        <p:txBody>
          <a:bodyPr/>
          <a:lstStyle/>
          <a:p>
            <a:r>
              <a:rPr lang="en-US" altLang="zh-TW" dirty="0" smtClean="0"/>
              <a:t>4-1 Python Image Library</a:t>
            </a:r>
          </a:p>
          <a:p>
            <a:r>
              <a:rPr lang="en-US" altLang="zh-TW" dirty="0" smtClean="0"/>
              <a:t>4-2 </a:t>
            </a:r>
            <a:r>
              <a:rPr lang="en-US" altLang="zh-TW" dirty="0" err="1" smtClean="0"/>
              <a:t>scikit</a:t>
            </a:r>
            <a:r>
              <a:rPr lang="en-US" altLang="zh-TW" dirty="0" smtClean="0"/>
              <a:t>-image</a:t>
            </a:r>
          </a:p>
          <a:p>
            <a:r>
              <a:rPr lang="en-US" altLang="zh-TW" dirty="0" smtClean="0"/>
              <a:t>4-3 cv2 installation</a:t>
            </a:r>
            <a:br>
              <a:rPr lang="en-US" altLang="zh-TW" dirty="0" smtClean="0"/>
            </a:b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 4-1 Python Image Library</a:t>
            </a:r>
            <a:br>
              <a:rPr lang="en-US" altLang="zh-TW" dirty="0" smtClean="0"/>
            </a:br>
            <a:endParaRPr lang="zh-TW" altLang="en-US" dirty="0"/>
          </a:p>
        </p:txBody>
      </p:sp>
      <p:sp>
        <p:nvSpPr>
          <p:cNvPr id="5" name="Content Placeholder 4"/>
          <p:cNvSpPr>
            <a:spLocks noGrp="1"/>
          </p:cNvSpPr>
          <p:nvPr>
            <p:ph idx="1"/>
          </p:nvPr>
        </p:nvSpPr>
        <p:spPr/>
        <p:txBody>
          <a:bodyPr/>
          <a:lstStyle/>
          <a:p>
            <a:r>
              <a:rPr lang="en-US" altLang="zh-TW" dirty="0" smtClean="0"/>
              <a:t>Pillow is an open source library that has been forked from the </a:t>
            </a:r>
            <a:r>
              <a:rPr lang="en-US" altLang="zh-TW" b="1" dirty="0" smtClean="0"/>
              <a:t>Python Imaging Library (PIL). Pillow is a very good starting point for beginners who want to start </a:t>
            </a:r>
            <a:r>
              <a:rPr lang="en-US" altLang="zh-TW" dirty="0" smtClean="0"/>
              <a:t>with implementing some basic algorithms before diving into the more complex ones.</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32D3FFB8-87CB-4F34-88CF-3357BE48DD3D}"/>
              </a:ext>
            </a:extLst>
          </p:cNvPr>
          <p:cNvSpPr>
            <a:spLocks noGrp="1" noRot="1" noChangeArrowheads="1"/>
          </p:cNvSpPr>
          <p:nvPr>
            <p:ph type="title"/>
          </p:nvPr>
        </p:nvSpPr>
        <p:spPr/>
        <p:txBody>
          <a:bodyPr/>
          <a:lstStyle/>
          <a:p>
            <a:r>
              <a:rPr lang="en-US" altLang="zh-TW" sz="2400" dirty="0" smtClean="0"/>
              <a:t>B-1. Introduction </a:t>
            </a:r>
            <a:r>
              <a:rPr lang="zh-TW" altLang="en-US" sz="2400" dirty="0" smtClean="0"/>
              <a:t> </a:t>
            </a:r>
            <a:endParaRPr lang="zh-TW" altLang="en-US" sz="2400" dirty="0"/>
          </a:p>
        </p:txBody>
      </p:sp>
      <p:sp>
        <p:nvSpPr>
          <p:cNvPr id="71683" name="Rectangle 3">
            <a:extLst>
              <a:ext uri="{FF2B5EF4-FFF2-40B4-BE49-F238E27FC236}">
                <a16:creationId xmlns="" xmlns:a16="http://schemas.microsoft.com/office/drawing/2014/main" id="{D3FB3B08-01DC-493C-BC76-05824F5F3FC2}"/>
              </a:ext>
            </a:extLst>
          </p:cNvPr>
          <p:cNvSpPr>
            <a:spLocks noGrp="1" noRot="1" noChangeArrowheads="1"/>
          </p:cNvSpPr>
          <p:nvPr>
            <p:ph type="body" idx="1"/>
          </p:nvPr>
        </p:nvSpPr>
        <p:spPr/>
        <p:txBody>
          <a:bodyPr/>
          <a:lstStyle/>
          <a:p>
            <a:pPr>
              <a:lnSpc>
                <a:spcPct val="80000"/>
              </a:lnSpc>
            </a:pPr>
            <a:r>
              <a:rPr lang="en-US" altLang="zh-TW" sz="2000" dirty="0"/>
              <a:t> </a:t>
            </a:r>
            <a:endParaRPr lang="zh-TW" altLang="en-US" sz="2000" dirty="0"/>
          </a:p>
          <a:p>
            <a:pPr>
              <a:lnSpc>
                <a:spcPct val="80000"/>
              </a:lnSpc>
            </a:pPr>
            <a:r>
              <a:rPr lang="zh-TW" altLang="en-US" sz="2000" dirty="0"/>
              <a:t>（</a:t>
            </a:r>
            <a:r>
              <a:rPr lang="en-US" altLang="zh-TW" sz="2000" dirty="0"/>
              <a:t>1</a:t>
            </a:r>
            <a:r>
              <a:rPr lang="zh-TW" altLang="en-US" sz="2000" dirty="0"/>
              <a:t>） </a:t>
            </a:r>
            <a:r>
              <a:rPr lang="en-US" altLang="zh-TW" sz="2000" dirty="0"/>
              <a:t>An </a:t>
            </a:r>
            <a:r>
              <a:rPr lang="en-US" altLang="zh-TW" sz="2000" dirty="0">
                <a:solidFill>
                  <a:srgbClr val="FF0000"/>
                </a:solidFill>
              </a:rPr>
              <a:t>image </a:t>
            </a:r>
            <a:r>
              <a:rPr lang="en-US" altLang="zh-TW" sz="2000" dirty="0"/>
              <a:t>may be defined as a two-dimensional function, f(</a:t>
            </a:r>
            <a:r>
              <a:rPr lang="en-US" altLang="zh-TW" sz="2000" dirty="0" err="1"/>
              <a:t>x,y</a:t>
            </a:r>
            <a:r>
              <a:rPr lang="en-US" altLang="zh-TW" sz="2000" dirty="0"/>
              <a:t>), where x and y are spatial coordinates, and the amplitude of </a:t>
            </a:r>
            <a:r>
              <a:rPr lang="en-US" altLang="zh-TW" sz="2000" dirty="0">
                <a:solidFill>
                  <a:srgbClr val="FF0000"/>
                </a:solidFill>
              </a:rPr>
              <a:t>f</a:t>
            </a:r>
            <a:r>
              <a:rPr lang="en-US" altLang="zh-TW" sz="2000" dirty="0"/>
              <a:t> at any pair of coordinates (</a:t>
            </a:r>
            <a:r>
              <a:rPr lang="en-US" altLang="zh-TW" sz="2000" dirty="0" err="1"/>
              <a:t>x,y</a:t>
            </a:r>
            <a:r>
              <a:rPr lang="en-US" altLang="zh-TW" sz="2000" dirty="0"/>
              <a:t>) is called </a:t>
            </a:r>
            <a:r>
              <a:rPr lang="en-US" altLang="zh-TW" sz="2000" dirty="0">
                <a:solidFill>
                  <a:srgbClr val="FF0000"/>
                </a:solidFill>
              </a:rPr>
              <a:t>the </a:t>
            </a:r>
            <a:r>
              <a:rPr lang="en-US" altLang="zh-TW" sz="2000" dirty="0" smtClean="0">
                <a:solidFill>
                  <a:srgbClr val="FF0000"/>
                </a:solidFill>
              </a:rPr>
              <a:t>intensity </a:t>
            </a:r>
            <a:r>
              <a:rPr lang="en-US" altLang="zh-TW" sz="2000" dirty="0">
                <a:solidFill>
                  <a:srgbClr val="FF0000"/>
                </a:solidFill>
              </a:rPr>
              <a:t>or gray level of the image at that point. </a:t>
            </a:r>
            <a:endParaRPr lang="zh-TW" altLang="en-US" sz="2000" dirty="0">
              <a:solidFill>
                <a:srgbClr val="FF0000"/>
              </a:solidFill>
            </a:endParaRPr>
          </a:p>
          <a:p>
            <a:pPr>
              <a:lnSpc>
                <a:spcPct val="80000"/>
              </a:lnSpc>
            </a:pPr>
            <a:r>
              <a:rPr lang="zh-TW" altLang="en-US" sz="2000" dirty="0"/>
              <a:t>（</a:t>
            </a:r>
            <a:r>
              <a:rPr lang="en-US" altLang="zh-TW" sz="2000" dirty="0"/>
              <a:t>2</a:t>
            </a:r>
            <a:r>
              <a:rPr lang="zh-TW" altLang="en-US" sz="2000" dirty="0"/>
              <a:t>）</a:t>
            </a:r>
            <a:r>
              <a:rPr lang="en-US" altLang="zh-TW" sz="2000" dirty="0"/>
              <a:t>When x, y, and the amplitude values of f are all </a:t>
            </a:r>
            <a:r>
              <a:rPr lang="en-US" altLang="zh-TW" sz="2000" dirty="0">
                <a:solidFill>
                  <a:srgbClr val="FF0000"/>
                </a:solidFill>
              </a:rPr>
              <a:t>finite, discrete quantities</a:t>
            </a:r>
            <a:r>
              <a:rPr lang="en-US" altLang="zh-TW" sz="2000" dirty="0"/>
              <a:t>, we call the image a </a:t>
            </a:r>
            <a:r>
              <a:rPr lang="en-US" altLang="zh-TW" sz="2000" dirty="0">
                <a:solidFill>
                  <a:srgbClr val="FF0000"/>
                </a:solidFill>
              </a:rPr>
              <a:t>digital image</a:t>
            </a:r>
            <a:r>
              <a:rPr lang="en-US" altLang="zh-TW" sz="2000" dirty="0"/>
              <a:t>.  </a:t>
            </a:r>
            <a:endParaRPr lang="zh-TW" altLang="en-US" sz="2000" dirty="0"/>
          </a:p>
          <a:p>
            <a:pPr>
              <a:lnSpc>
                <a:spcPct val="80000"/>
              </a:lnSpc>
            </a:pPr>
            <a:r>
              <a:rPr lang="zh-TW" altLang="en-US" sz="2000" dirty="0"/>
              <a:t>（</a:t>
            </a:r>
            <a:r>
              <a:rPr lang="en-US" altLang="zh-TW" sz="2000" dirty="0"/>
              <a:t>3</a:t>
            </a:r>
            <a:r>
              <a:rPr lang="zh-TW" altLang="en-US" sz="2000" dirty="0"/>
              <a:t>）</a:t>
            </a:r>
            <a:r>
              <a:rPr lang="en-US" altLang="zh-TW" sz="2000" dirty="0"/>
              <a:t>The field of digital image processing refers to </a:t>
            </a:r>
            <a:r>
              <a:rPr lang="en-US" altLang="zh-TW" sz="2000" dirty="0">
                <a:solidFill>
                  <a:srgbClr val="FF0000"/>
                </a:solidFill>
              </a:rPr>
              <a:t>processing digital images</a:t>
            </a:r>
            <a:r>
              <a:rPr lang="en-US" altLang="zh-TW" sz="2000" dirty="0"/>
              <a:t> by means of a </a:t>
            </a:r>
            <a:r>
              <a:rPr lang="en-US" altLang="zh-TW" sz="2000" dirty="0">
                <a:solidFill>
                  <a:srgbClr val="FF0000"/>
                </a:solidFill>
              </a:rPr>
              <a:t>digital computer</a:t>
            </a:r>
            <a:r>
              <a:rPr lang="en-US" altLang="zh-TW" sz="2000" dirty="0"/>
              <a:t>. </a:t>
            </a:r>
            <a:r>
              <a:rPr lang="zh-TW" altLang="en-US" sz="2000" dirty="0"/>
              <a:t> </a:t>
            </a:r>
          </a:p>
          <a:p>
            <a:pPr>
              <a:lnSpc>
                <a:spcPct val="80000"/>
              </a:lnSpc>
            </a:pPr>
            <a:r>
              <a:rPr lang="zh-TW" altLang="en-US" sz="2000" dirty="0"/>
              <a:t>（</a:t>
            </a:r>
            <a:r>
              <a:rPr lang="en-US" altLang="zh-TW" sz="2000" dirty="0"/>
              <a:t>4</a:t>
            </a:r>
            <a:r>
              <a:rPr lang="zh-TW" altLang="en-US" sz="2000" dirty="0"/>
              <a:t>）</a:t>
            </a:r>
            <a:r>
              <a:rPr lang="en-US" altLang="zh-TW" sz="2000" dirty="0"/>
              <a:t>Note that a digital image is composed of a finite number of elements, each of which has a particular </a:t>
            </a:r>
            <a:r>
              <a:rPr lang="en-US" altLang="zh-TW" sz="2000" dirty="0">
                <a:solidFill>
                  <a:srgbClr val="FF0000"/>
                </a:solidFill>
              </a:rPr>
              <a:t>location</a:t>
            </a:r>
            <a:r>
              <a:rPr lang="en-US" altLang="zh-TW" sz="2000" dirty="0"/>
              <a:t> and </a:t>
            </a:r>
            <a:r>
              <a:rPr lang="en-US" altLang="zh-TW" sz="2000" dirty="0">
                <a:solidFill>
                  <a:srgbClr val="FF0000"/>
                </a:solidFill>
              </a:rPr>
              <a:t>value</a:t>
            </a:r>
            <a:r>
              <a:rPr lang="en-US" altLang="zh-TW" sz="2000" dirty="0"/>
              <a:t>. These elements are referred to as picture elements, image elements, and </a:t>
            </a:r>
            <a:r>
              <a:rPr lang="en-US" altLang="zh-TW" sz="2000" dirty="0">
                <a:solidFill>
                  <a:srgbClr val="FF0000"/>
                </a:solidFill>
              </a:rPr>
              <a:t>pixels</a:t>
            </a:r>
            <a:r>
              <a:rPr lang="en-US" altLang="zh-TW" sz="2000" dirty="0"/>
              <a:t>. </a:t>
            </a:r>
            <a:r>
              <a:rPr lang="en-US" altLang="zh-TW" sz="2000" dirty="0">
                <a:solidFill>
                  <a:srgbClr val="FF0000"/>
                </a:solidFill>
              </a:rPr>
              <a:t>Pixel is the term most widely used to denote the elements of </a:t>
            </a:r>
            <a:r>
              <a:rPr lang="en-US" altLang="zh-TW" sz="2000" dirty="0" smtClean="0">
                <a:solidFill>
                  <a:srgbClr val="FF0000"/>
                </a:solidFill>
              </a:rPr>
              <a:t>digital </a:t>
            </a:r>
            <a:r>
              <a:rPr lang="en-US" altLang="zh-TW" sz="2000" dirty="0">
                <a:solidFill>
                  <a:srgbClr val="FF0000"/>
                </a:solidFill>
              </a:rPr>
              <a:t>image</a:t>
            </a:r>
            <a:r>
              <a:rPr lang="en-US" altLang="zh-TW" sz="2000" dirty="0"/>
              <a:t>.  </a:t>
            </a:r>
            <a:endParaRPr lang="zh-TW" altLang="en-US" sz="2000" dirty="0"/>
          </a:p>
          <a:p>
            <a:pPr>
              <a:lnSpc>
                <a:spcPct val="80000"/>
              </a:lnSpc>
            </a:pPr>
            <a:r>
              <a:rPr lang="zh-TW" altLang="en-US" sz="20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zh-TW" altLang="en-US" dirty="0"/>
          </a:p>
        </p:txBody>
      </p:sp>
      <p:sp>
        <p:nvSpPr>
          <p:cNvPr id="6" name="Content Placeholder 5"/>
          <p:cNvSpPr>
            <a:spLocks noGrp="1"/>
          </p:cNvSpPr>
          <p:nvPr>
            <p:ph sz="half" idx="1"/>
          </p:nvPr>
        </p:nvSpPr>
        <p:spPr>
          <a:xfrm>
            <a:off x="457200" y="1920085"/>
            <a:ext cx="4906888" cy="4434840"/>
          </a:xfrm>
        </p:spPr>
        <p:txBody>
          <a:bodyPr/>
          <a:lstStyle/>
          <a:p>
            <a:r>
              <a:rPr lang="en-US" altLang="zh-TW" b="1" dirty="0" smtClean="0"/>
              <a:t>4-1-1 Reading an image</a:t>
            </a:r>
          </a:p>
          <a:p>
            <a:r>
              <a:rPr lang="en-US" altLang="zh-TW" sz="1400" dirty="0" smtClean="0"/>
              <a:t>from PIL import Image</a:t>
            </a:r>
          </a:p>
          <a:p>
            <a:r>
              <a:rPr lang="en-US" altLang="zh-TW" sz="1400" dirty="0" err="1" smtClean="0"/>
              <a:t>img</a:t>
            </a:r>
            <a:r>
              <a:rPr lang="en-US" altLang="zh-TW" sz="1400" dirty="0" smtClean="0"/>
              <a:t> = </a:t>
            </a:r>
            <a:r>
              <a:rPr lang="en-US" altLang="zh-TW" sz="1400" dirty="0" err="1" smtClean="0"/>
              <a:t>Image.open</a:t>
            </a:r>
            <a:r>
              <a:rPr lang="en-US" altLang="zh-TW" sz="1400" dirty="0" smtClean="0"/>
              <a:t>("F:/Computer Vision/newastronaut.png") % if the image file is not at the directory  you use</a:t>
            </a:r>
          </a:p>
          <a:p>
            <a:r>
              <a:rPr lang="en-US" altLang="zh-TW" sz="1400" dirty="0" smtClean="0"/>
              <a:t>Or</a:t>
            </a:r>
          </a:p>
          <a:p>
            <a:r>
              <a:rPr lang="en-US" altLang="zh-TW" sz="1400" dirty="0" err="1" smtClean="0"/>
              <a:t>Img</a:t>
            </a:r>
            <a:r>
              <a:rPr lang="en-US" altLang="zh-TW" sz="1400" dirty="0" smtClean="0"/>
              <a:t>=</a:t>
            </a:r>
            <a:r>
              <a:rPr lang="en-US" altLang="zh-TW" sz="1400" dirty="0" err="1" smtClean="0"/>
              <a:t>Image.open</a:t>
            </a:r>
            <a:r>
              <a:rPr lang="en-US" altLang="zh-TW" sz="1400" dirty="0" smtClean="0"/>
              <a:t>(“newastronaut.png”)% if the  image file is at the </a:t>
            </a:r>
            <a:r>
              <a:rPr lang="en-US" altLang="zh-TW" sz="1400" dirty="0" err="1" smtClean="0"/>
              <a:t>directiry</a:t>
            </a:r>
            <a:r>
              <a:rPr lang="en-US" altLang="zh-TW" sz="1400" dirty="0" smtClean="0"/>
              <a:t> you use</a:t>
            </a:r>
          </a:p>
          <a:p>
            <a:r>
              <a:rPr lang="en-US" altLang="zh-TW" sz="1400" dirty="0" err="1" smtClean="0"/>
              <a:t>img.show</a:t>
            </a:r>
            <a:r>
              <a:rPr lang="en-US" altLang="zh-TW" sz="1400" dirty="0" smtClean="0"/>
              <a:t>()</a:t>
            </a:r>
            <a:endParaRPr lang="zh-TW" altLang="en-US" sz="1400" dirty="0"/>
          </a:p>
        </p:txBody>
      </p:sp>
      <p:sp>
        <p:nvSpPr>
          <p:cNvPr id="4" name="Content Placeholder 3"/>
          <p:cNvSpPr>
            <a:spLocks noGrp="1"/>
          </p:cNvSpPr>
          <p:nvPr>
            <p:ph sz="half" idx="2"/>
          </p:nvPr>
        </p:nvSpPr>
        <p:spPr>
          <a:xfrm>
            <a:off x="5436096" y="1920085"/>
            <a:ext cx="3250704" cy="4434840"/>
          </a:xfrm>
        </p:spPr>
        <p:txBody>
          <a:bodyPr/>
          <a:lstStyle/>
          <a:p>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5364088" y="2492896"/>
            <a:ext cx="3495675"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sz="half" idx="1"/>
          </p:nvPr>
        </p:nvSpPr>
        <p:spPr>
          <a:xfrm>
            <a:off x="457200" y="1920085"/>
            <a:ext cx="4546848" cy="4434840"/>
          </a:xfrm>
        </p:spPr>
        <p:txBody>
          <a:bodyPr/>
          <a:lstStyle/>
          <a:p>
            <a:r>
              <a:rPr lang="en-US" altLang="zh-TW" b="1" dirty="0" smtClean="0"/>
              <a:t>4-1-2 Writing or saving an image</a:t>
            </a:r>
          </a:p>
          <a:p>
            <a:r>
              <a:rPr lang="en-US" altLang="zh-TW" dirty="0" smtClean="0"/>
              <a:t>To write or save an image to a file on your computer, use the save() function</a:t>
            </a:r>
          </a:p>
          <a:p>
            <a:r>
              <a:rPr lang="en-US" altLang="zh-TW" dirty="0" smtClean="0"/>
              <a:t>associated to the image object.</a:t>
            </a:r>
          </a:p>
          <a:p>
            <a:endParaRPr lang="zh-TW" altLang="en-US" sz="1400" dirty="0"/>
          </a:p>
        </p:txBody>
      </p:sp>
      <p:sp>
        <p:nvSpPr>
          <p:cNvPr id="4" name="Content Placeholder 3"/>
          <p:cNvSpPr>
            <a:spLocks noGrp="1"/>
          </p:cNvSpPr>
          <p:nvPr>
            <p:ph sz="half" idx="2"/>
          </p:nvPr>
        </p:nvSpPr>
        <p:spPr>
          <a:xfrm>
            <a:off x="4648200" y="1920085"/>
            <a:ext cx="4495800" cy="4434840"/>
          </a:xfrm>
        </p:spPr>
        <p:txBody>
          <a:bodyPr>
            <a:normAutofit/>
          </a:bodyPr>
          <a:lstStyle/>
          <a:p>
            <a:r>
              <a:rPr lang="en-US" altLang="zh-TW" sz="1400" dirty="0" err="1" smtClean="0"/>
              <a:t>img.save</a:t>
            </a:r>
            <a:r>
              <a:rPr lang="en-US" altLang="zh-TW" sz="1400" dirty="0" smtClean="0"/>
              <a:t>("F:/Computer Vision/astronaut2.png")</a:t>
            </a:r>
            <a:endParaRPr lang="zh-TW" alt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a:xfrm>
            <a:off x="0" y="1916832"/>
            <a:ext cx="4038600" cy="4434840"/>
          </a:xfrm>
        </p:spPr>
        <p:txBody>
          <a:bodyPr>
            <a:normAutofit fontScale="62500" lnSpcReduction="20000"/>
          </a:bodyPr>
          <a:lstStyle/>
          <a:p>
            <a:r>
              <a:rPr lang="en-US" altLang="zh-TW" b="1" dirty="0" smtClean="0"/>
              <a:t>4-1-3 Cropping an image</a:t>
            </a:r>
          </a:p>
          <a:p>
            <a:endParaRPr lang="en-US" altLang="zh-TW" b="1" dirty="0" smtClean="0"/>
          </a:p>
          <a:p>
            <a:r>
              <a:rPr lang="en-US" altLang="zh-TW" dirty="0" smtClean="0"/>
              <a:t>Cropping an image means to extract a particular region of the image, which is</a:t>
            </a:r>
          </a:p>
          <a:p>
            <a:r>
              <a:rPr lang="en-US" altLang="zh-TW" dirty="0" smtClean="0"/>
              <a:t>smaller than the original image. This region in some books/references in called the </a:t>
            </a:r>
            <a:r>
              <a:rPr lang="en-US" altLang="zh-TW" b="1" dirty="0" smtClean="0"/>
              <a:t>Region of Interest (ROI). The concept of ROI is sometimes useful when you want </a:t>
            </a:r>
            <a:r>
              <a:rPr lang="en-US" altLang="zh-TW" dirty="0" smtClean="0"/>
              <a:t>to run your algorithm only on a particular part of the image and not the entire image.</a:t>
            </a:r>
          </a:p>
          <a:p>
            <a:r>
              <a:rPr lang="en-US" altLang="zh-TW" dirty="0" smtClean="0"/>
              <a:t>The image object has a crop() function that takes two coordinates--the upper-left corner and the bottom-right corner of the rectangle that you are interested in—and returns the cropped image:</a:t>
            </a:r>
            <a:endParaRPr lang="zh-TW" altLang="en-US" dirty="0"/>
          </a:p>
        </p:txBody>
      </p:sp>
      <p:sp>
        <p:nvSpPr>
          <p:cNvPr id="4" name="Content Placeholder 3"/>
          <p:cNvSpPr>
            <a:spLocks noGrp="1"/>
          </p:cNvSpPr>
          <p:nvPr>
            <p:ph sz="half" idx="2"/>
          </p:nvPr>
        </p:nvSpPr>
        <p:spPr>
          <a:xfrm>
            <a:off x="3995936" y="1920085"/>
            <a:ext cx="5148064" cy="4434840"/>
          </a:xfrm>
        </p:spPr>
        <p:txBody>
          <a:bodyPr>
            <a:normAutofit fontScale="62500" lnSpcReduction="20000"/>
          </a:bodyPr>
          <a:lstStyle/>
          <a:p>
            <a:r>
              <a:rPr lang="en-US" altLang="zh-TW" dirty="0" smtClean="0"/>
              <a:t>dim = (100,100,300,300) # Dimensions of the ROI</a:t>
            </a:r>
          </a:p>
          <a:p>
            <a:r>
              <a:rPr lang="en-US" altLang="zh-TW" dirty="0" err="1" smtClean="0"/>
              <a:t>crop_img</a:t>
            </a:r>
            <a:r>
              <a:rPr lang="en-US" altLang="zh-TW" dirty="0" smtClean="0"/>
              <a:t> = </a:t>
            </a:r>
            <a:r>
              <a:rPr lang="en-US" altLang="zh-TW" dirty="0" err="1" smtClean="0"/>
              <a:t>img.crop</a:t>
            </a:r>
            <a:r>
              <a:rPr lang="en-US" altLang="zh-TW" dirty="0" smtClean="0"/>
              <a:t>(dim) #</a:t>
            </a:r>
            <a:r>
              <a:rPr lang="zh-TW" altLang="en-US" dirty="0" smtClean="0"/>
              <a:t>影像切割</a:t>
            </a:r>
            <a:endParaRPr lang="en-US" altLang="zh-TW" dirty="0" smtClean="0"/>
          </a:p>
          <a:p>
            <a:r>
              <a:rPr lang="en-US" altLang="zh-TW" dirty="0" err="1" smtClean="0"/>
              <a:t>crop_img.show</a:t>
            </a:r>
            <a:r>
              <a:rPr lang="en-US" altLang="zh-TW" dirty="0" smtClean="0"/>
              <a:t>() # </a:t>
            </a:r>
            <a:r>
              <a:rPr lang="zh-TW" altLang="en-US" dirty="0" smtClean="0"/>
              <a:t>顯示影像切割</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5220072" y="3356992"/>
            <a:ext cx="2114550" cy="21145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normAutofit fontScale="92500" lnSpcReduction="10000"/>
          </a:bodyPr>
          <a:lstStyle/>
          <a:p>
            <a:r>
              <a:rPr lang="en-US" altLang="zh-TW" b="1" dirty="0" smtClean="0"/>
              <a:t>4-1-4 Changing between color spaces</a:t>
            </a:r>
          </a:p>
          <a:p>
            <a:r>
              <a:rPr lang="en-US" altLang="zh-TW" b="1" dirty="0" smtClean="0"/>
              <a:t>Grayscale: This is one of the simplest color spaces both in terms of</a:t>
            </a:r>
          </a:p>
          <a:p>
            <a:r>
              <a:rPr lang="en-US" altLang="zh-TW" dirty="0" smtClean="0"/>
              <a:t>understanding and storing on a computer. Each pixel value in a grayscale image</a:t>
            </a:r>
          </a:p>
          <a:p>
            <a:r>
              <a:rPr lang="en-US" altLang="zh-TW" dirty="0" smtClean="0"/>
              <a:t>is a single value between 0 and 255, with 0 representing black and 255</a:t>
            </a:r>
          </a:p>
          <a:p>
            <a:r>
              <a:rPr lang="en-US" altLang="zh-TW" dirty="0" smtClean="0"/>
              <a:t>representing white.</a:t>
            </a:r>
            <a:endParaRPr lang="zh-TW" altLang="en-US" dirty="0"/>
          </a:p>
        </p:txBody>
      </p:sp>
      <p:sp>
        <p:nvSpPr>
          <p:cNvPr id="4" name="Content Placeholder 3"/>
          <p:cNvSpPr>
            <a:spLocks noGrp="1"/>
          </p:cNvSpPr>
          <p:nvPr>
            <p:ph sz="half" idx="2"/>
          </p:nvPr>
        </p:nvSpPr>
        <p:spPr/>
        <p:txBody>
          <a:bodyPr>
            <a:normAutofit fontScale="92500" lnSpcReduction="10000"/>
          </a:bodyPr>
          <a:lstStyle/>
          <a:p>
            <a:r>
              <a:rPr lang="en-US" altLang="zh-TW" sz="1400" dirty="0" err="1" smtClean="0"/>
              <a:t>greyscale</a:t>
            </a:r>
            <a:r>
              <a:rPr lang="en-US" altLang="zh-TW" sz="1400" dirty="0" smtClean="0"/>
              <a:t> = </a:t>
            </a:r>
            <a:r>
              <a:rPr lang="en-US" altLang="zh-TW" sz="1400" dirty="0" err="1" smtClean="0"/>
              <a:t>img.convert</a:t>
            </a:r>
            <a:r>
              <a:rPr lang="en-US" altLang="zh-TW" sz="1400" dirty="0" smtClean="0"/>
              <a:t>(“L”) # </a:t>
            </a:r>
            <a:r>
              <a:rPr lang="zh-TW" altLang="en-US" sz="1400" dirty="0" smtClean="0"/>
              <a:t>彩色轉灰階</a:t>
            </a:r>
            <a:endParaRPr lang="en-US" altLang="zh-TW" sz="1400" dirty="0" smtClean="0"/>
          </a:p>
          <a:p>
            <a:r>
              <a:rPr lang="en-US" altLang="zh-TW" sz="1400" dirty="0" err="1" smtClean="0"/>
              <a:t>greyscale.show</a:t>
            </a:r>
            <a:r>
              <a:rPr lang="en-US" altLang="zh-TW" sz="1400" dirty="0" smtClean="0"/>
              <a:t>()</a:t>
            </a:r>
          </a:p>
          <a:p>
            <a:endParaRPr lang="zh-TW"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4788024" y="3371850"/>
            <a:ext cx="3505200"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zh-TW" altLang="en-US" sz="1400" dirty="0"/>
          </a:p>
        </p:txBody>
      </p:sp>
      <p:sp>
        <p:nvSpPr>
          <p:cNvPr id="3" name="Content Placeholder 2"/>
          <p:cNvSpPr>
            <a:spLocks noGrp="1"/>
          </p:cNvSpPr>
          <p:nvPr>
            <p:ph sz="half" idx="1"/>
          </p:nvPr>
        </p:nvSpPr>
        <p:spPr/>
        <p:txBody>
          <a:bodyPr>
            <a:normAutofit fontScale="92500" lnSpcReduction="20000"/>
          </a:bodyPr>
          <a:lstStyle/>
          <a:p>
            <a:r>
              <a:rPr lang="en-US" altLang="zh-TW" b="1" dirty="0" smtClean="0"/>
              <a:t>Accessing pixels of an image</a:t>
            </a:r>
          </a:p>
          <a:p>
            <a:r>
              <a:rPr lang="en-US" altLang="zh-TW" dirty="0" smtClean="0"/>
              <a:t>Sometimes for performing tasks such as </a:t>
            </a:r>
            <a:r>
              <a:rPr lang="en-US" altLang="zh-TW" dirty="0" err="1" smtClean="0"/>
              <a:t>thresholding</a:t>
            </a:r>
            <a:r>
              <a:rPr lang="en-US" altLang="zh-TW" dirty="0" smtClean="0"/>
              <a:t> (which will be covered later in</a:t>
            </a:r>
          </a:p>
          <a:p>
            <a:r>
              <a:rPr lang="en-US" altLang="zh-TW" dirty="0" smtClean="0"/>
              <a:t>the book), we have to access the individual pixels in an image. Pillow provides a</a:t>
            </a:r>
          </a:p>
          <a:p>
            <a:r>
              <a:rPr lang="en-US" altLang="zh-TW" dirty="0" err="1" smtClean="0"/>
              <a:t>PixelAccess</a:t>
            </a:r>
            <a:r>
              <a:rPr lang="en-US" altLang="zh-TW" dirty="0" smtClean="0"/>
              <a:t> class with functions to manipulate image pixel values. </a:t>
            </a:r>
            <a:r>
              <a:rPr lang="en-US" altLang="zh-TW" dirty="0" err="1" smtClean="0"/>
              <a:t>getpixel</a:t>
            </a:r>
            <a:r>
              <a:rPr lang="en-US" altLang="zh-TW" dirty="0" smtClean="0"/>
              <a:t>()</a:t>
            </a:r>
            <a:endParaRPr lang="zh-TW" altLang="en-US" dirty="0"/>
          </a:p>
        </p:txBody>
      </p:sp>
      <p:sp>
        <p:nvSpPr>
          <p:cNvPr id="4" name="Content Placeholder 3"/>
          <p:cNvSpPr>
            <a:spLocks noGrp="1"/>
          </p:cNvSpPr>
          <p:nvPr>
            <p:ph sz="half" idx="2"/>
          </p:nvPr>
        </p:nvSpPr>
        <p:spPr/>
        <p:txBody>
          <a:bodyPr>
            <a:normAutofit fontScale="92500" lnSpcReduction="20000"/>
          </a:bodyPr>
          <a:lstStyle/>
          <a:p>
            <a:r>
              <a:rPr lang="en-US" altLang="zh-TW" sz="1200" dirty="0" smtClean="0"/>
              <a:t> </a:t>
            </a:r>
            <a:r>
              <a:rPr lang="en-US" altLang="zh-TW" sz="1200" dirty="0" err="1" smtClean="0"/>
              <a:t>img</a:t>
            </a:r>
            <a:r>
              <a:rPr lang="en-US" altLang="zh-TW" sz="1200" dirty="0" smtClean="0"/>
              <a:t> = </a:t>
            </a:r>
            <a:r>
              <a:rPr lang="en-US" altLang="zh-TW" sz="1200" dirty="0" err="1" smtClean="0"/>
              <a:t>Image.open</a:t>
            </a:r>
            <a:r>
              <a:rPr lang="en-US" altLang="zh-TW" sz="1200" dirty="0" smtClean="0"/>
              <a:t>("F:/Computer Vision/newastronaut.png")</a:t>
            </a:r>
          </a:p>
          <a:p>
            <a:r>
              <a:rPr lang="en-US" altLang="zh-TW" sz="1200" dirty="0" smtClean="0"/>
              <a:t>print (</a:t>
            </a:r>
            <a:r>
              <a:rPr lang="en-US" altLang="zh-TW" sz="1200" dirty="0" err="1" smtClean="0"/>
              <a:t>img.size</a:t>
            </a:r>
            <a:r>
              <a:rPr lang="en-US" altLang="zh-TW" sz="1200" dirty="0" smtClean="0"/>
              <a:t>)</a:t>
            </a:r>
          </a:p>
          <a:p>
            <a:r>
              <a:rPr lang="en-US" altLang="zh-TW" sz="1100" dirty="0" smtClean="0"/>
              <a:t>(512, 512)</a:t>
            </a:r>
            <a:endParaRPr lang="en-US" altLang="zh-TW" sz="1200" dirty="0" smtClean="0"/>
          </a:p>
          <a:p>
            <a:pPr>
              <a:buNone/>
            </a:pPr>
            <a:r>
              <a:rPr lang="en-US" altLang="zh-TW" sz="1200" dirty="0" smtClean="0"/>
              <a:t>        </a:t>
            </a:r>
            <a:r>
              <a:rPr lang="en-US" altLang="zh-TW" sz="1200" dirty="0" err="1" smtClean="0"/>
              <a:t>img.getpixel</a:t>
            </a:r>
            <a:r>
              <a:rPr lang="en-US" altLang="zh-TW" sz="1200" dirty="0" smtClean="0"/>
              <a:t>((355,443))</a:t>
            </a:r>
          </a:p>
          <a:p>
            <a:pPr>
              <a:buNone/>
            </a:pPr>
            <a:r>
              <a:rPr lang="en-US" altLang="zh-TW" sz="1200" dirty="0" smtClean="0"/>
              <a:t>         </a:t>
            </a:r>
            <a:r>
              <a:rPr lang="en-US" altLang="zh-TW" sz="1100" dirty="0" smtClean="0"/>
              <a:t>(254, 254, 254)</a:t>
            </a:r>
            <a:endParaRPr lang="en-US" altLang="zh-TW" sz="1200" dirty="0" smtClean="0"/>
          </a:p>
          <a:p>
            <a:r>
              <a:rPr lang="en-US" altLang="zh-TW" sz="1200" dirty="0" smtClean="0"/>
              <a:t> </a:t>
            </a:r>
            <a:endParaRPr lang="en-US" altLang="zh-TW" sz="1100" dirty="0" smtClean="0"/>
          </a:p>
          <a:p>
            <a:endParaRPr lang="zh-TW" altLang="en-US" sz="1200" dirty="0"/>
          </a:p>
        </p:txBody>
      </p:sp>
      <p:pic>
        <p:nvPicPr>
          <p:cNvPr id="4098" name="Picture 2"/>
          <p:cNvPicPr>
            <a:picLocks noChangeAspect="1" noChangeArrowheads="1"/>
          </p:cNvPicPr>
          <p:nvPr/>
        </p:nvPicPr>
        <p:blipFill>
          <a:blip r:embed="rId2" cstate="print"/>
          <a:srcRect/>
          <a:stretch>
            <a:fillRect/>
          </a:stretch>
        </p:blipFill>
        <p:spPr bwMode="auto">
          <a:xfrm>
            <a:off x="5364088" y="3140968"/>
            <a:ext cx="3019425" cy="2971800"/>
          </a:xfrm>
          <a:prstGeom prst="rect">
            <a:avLst/>
          </a:prstGeom>
          <a:noFill/>
          <a:ln w="9525">
            <a:noFill/>
            <a:miter lim="800000"/>
            <a:headEnd/>
            <a:tailEnd/>
          </a:ln>
        </p:spPr>
      </p:pic>
      <p:sp>
        <p:nvSpPr>
          <p:cNvPr id="6" name="Rectangular Callout 5"/>
          <p:cNvSpPr/>
          <p:nvPr/>
        </p:nvSpPr>
        <p:spPr>
          <a:xfrm>
            <a:off x="8100392" y="4509120"/>
            <a:ext cx="1224136" cy="504056"/>
          </a:xfrm>
          <a:prstGeom prst="wedgeRectCallout">
            <a:avLst>
              <a:gd name="adj1" fmla="val -87628"/>
              <a:gd name="adj2" fmla="val 215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 </a:t>
            </a:r>
            <a:r>
              <a:rPr lang="en-US" altLang="zh-TW" sz="1000" dirty="0" smtClean="0"/>
              <a:t>(254, 254, 254)</a:t>
            </a:r>
            <a:endParaRPr lang="zh-TW" altLang="en-US" sz="1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en-US" altLang="zh-TW" b="1" dirty="0" smtClean="0"/>
              <a:t/>
            </a:r>
            <a:br>
              <a:rPr lang="en-US" altLang="zh-TW" b="1" dirty="0" smtClean="0"/>
            </a:br>
            <a:endParaRPr lang="zh-TW" altLang="en-US" dirty="0"/>
          </a:p>
        </p:txBody>
      </p:sp>
      <p:sp>
        <p:nvSpPr>
          <p:cNvPr id="3" name="Content Placeholder 2"/>
          <p:cNvSpPr>
            <a:spLocks noGrp="1"/>
          </p:cNvSpPr>
          <p:nvPr>
            <p:ph sz="half" idx="1"/>
          </p:nvPr>
        </p:nvSpPr>
        <p:spPr>
          <a:xfrm>
            <a:off x="0" y="692696"/>
            <a:ext cx="4038600" cy="4434840"/>
          </a:xfrm>
        </p:spPr>
        <p:txBody>
          <a:bodyPr>
            <a:normAutofit lnSpcReduction="10000"/>
          </a:bodyPr>
          <a:lstStyle/>
          <a:p>
            <a:r>
              <a:rPr lang="en-US" altLang="zh-TW" b="1" dirty="0" smtClean="0"/>
              <a:t>4-1-5 Geometrical transformation</a:t>
            </a:r>
            <a:endParaRPr lang="en-US" altLang="zh-TW" dirty="0" smtClean="0"/>
          </a:p>
          <a:p>
            <a:r>
              <a:rPr lang="en-US" altLang="zh-TW" dirty="0" smtClean="0"/>
              <a:t>There are times when you need to perform different types of transformations to</a:t>
            </a:r>
          </a:p>
          <a:p>
            <a:r>
              <a:rPr lang="en-US" altLang="zh-TW" dirty="0" smtClean="0"/>
              <a:t>images such as resize, rotate, and flip. Pillow provides direct functions to perform</a:t>
            </a:r>
          </a:p>
          <a:p>
            <a:r>
              <a:rPr lang="en-US" altLang="zh-TW" dirty="0" smtClean="0"/>
              <a:t>these transformations,</a:t>
            </a:r>
            <a:endParaRPr lang="zh-TW" altLang="en-US" dirty="0"/>
          </a:p>
        </p:txBody>
      </p:sp>
      <p:sp>
        <p:nvSpPr>
          <p:cNvPr id="4" name="Content Placeholder 3"/>
          <p:cNvSpPr>
            <a:spLocks noGrp="1"/>
          </p:cNvSpPr>
          <p:nvPr>
            <p:ph sz="half" idx="2"/>
          </p:nvPr>
        </p:nvSpPr>
        <p:spPr>
          <a:xfrm>
            <a:off x="3995936" y="764704"/>
            <a:ext cx="4402832" cy="4434840"/>
          </a:xfrm>
        </p:spPr>
        <p:txBody>
          <a:bodyPr>
            <a:normAutofit lnSpcReduction="10000"/>
          </a:bodyPr>
          <a:lstStyle/>
          <a:p>
            <a:r>
              <a:rPr lang="en-US" altLang="zh-TW" b="1" dirty="0" smtClean="0"/>
              <a:t>Resize: To resize an image, use the resize() function </a:t>
            </a:r>
          </a:p>
          <a:p>
            <a:r>
              <a:rPr lang="en-US" altLang="zh-TW" sz="1200" dirty="0" smtClean="0"/>
              <a:t>print (</a:t>
            </a:r>
            <a:r>
              <a:rPr lang="en-US" altLang="zh-TW" sz="1200" dirty="0" err="1" smtClean="0"/>
              <a:t>img.size</a:t>
            </a:r>
            <a:r>
              <a:rPr lang="en-US" altLang="zh-TW" sz="1200" dirty="0" smtClean="0"/>
              <a:t>) # check the image size</a:t>
            </a:r>
          </a:p>
          <a:p>
            <a:r>
              <a:rPr lang="en-US" altLang="zh-TW" sz="1200" dirty="0" smtClean="0"/>
              <a:t>(512,  512)</a:t>
            </a:r>
          </a:p>
          <a:p>
            <a:r>
              <a:rPr lang="en-US" altLang="zh-TW" sz="1200" dirty="0" err="1" smtClean="0"/>
              <a:t>resize_img</a:t>
            </a:r>
            <a:r>
              <a:rPr lang="en-US" altLang="zh-TW" sz="1200" dirty="0" smtClean="0"/>
              <a:t> = </a:t>
            </a:r>
            <a:r>
              <a:rPr lang="en-US" altLang="zh-TW" sz="1200" dirty="0" err="1" smtClean="0"/>
              <a:t>img.resize</a:t>
            </a:r>
            <a:r>
              <a:rPr lang="en-US" altLang="zh-TW" sz="1200" dirty="0" smtClean="0"/>
              <a:t>((256,256))</a:t>
            </a:r>
            <a:endParaRPr lang="en-US" altLang="zh-TW" sz="1400" dirty="0" smtClean="0"/>
          </a:p>
          <a:p>
            <a:r>
              <a:rPr lang="en-US" altLang="zh-TW" sz="1400" dirty="0" err="1" smtClean="0"/>
              <a:t>resize_img.show</a:t>
            </a:r>
            <a:r>
              <a:rPr lang="en-US" altLang="zh-TW" sz="1400" dirty="0" smtClean="0"/>
              <a:t>()</a:t>
            </a:r>
            <a:endParaRPr lang="zh-TW" altLang="en-US" sz="1400" dirty="0"/>
          </a:p>
        </p:txBody>
      </p:sp>
      <p:pic>
        <p:nvPicPr>
          <p:cNvPr id="4098" name="Picture 2"/>
          <p:cNvPicPr>
            <a:picLocks noChangeAspect="1" noChangeArrowheads="1"/>
          </p:cNvPicPr>
          <p:nvPr/>
        </p:nvPicPr>
        <p:blipFill>
          <a:blip r:embed="rId2" cstate="print"/>
          <a:srcRect/>
          <a:stretch>
            <a:fillRect/>
          </a:stretch>
        </p:blipFill>
        <p:spPr bwMode="auto">
          <a:xfrm>
            <a:off x="3851920" y="3140968"/>
            <a:ext cx="3371850" cy="3429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236296" y="3140968"/>
            <a:ext cx="1733550" cy="18097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dirty="0"/>
          </a:p>
        </p:txBody>
      </p:sp>
      <p:sp>
        <p:nvSpPr>
          <p:cNvPr id="3" name="Content Placeholder 2"/>
          <p:cNvSpPr>
            <a:spLocks noGrp="1"/>
          </p:cNvSpPr>
          <p:nvPr>
            <p:ph sz="half" idx="1"/>
          </p:nvPr>
        </p:nvSpPr>
        <p:spPr/>
        <p:txBody>
          <a:bodyPr/>
          <a:lstStyle/>
          <a:p>
            <a:r>
              <a:rPr lang="en-US" altLang="zh-TW" b="1" dirty="0" smtClean="0"/>
              <a:t>4-1-6 Rotate: To rotate an image, use the rotate() function, which takes in the</a:t>
            </a:r>
          </a:p>
          <a:p>
            <a:r>
              <a:rPr lang="en-US" altLang="zh-TW" dirty="0" smtClean="0"/>
              <a:t>degrees to be rotated (counter clockwise) as an argument:</a:t>
            </a:r>
          </a:p>
          <a:p>
            <a:r>
              <a:rPr lang="en-US" altLang="zh-TW" sz="1600" dirty="0" err="1" smtClean="0"/>
              <a:t>rotate_img</a:t>
            </a:r>
            <a:r>
              <a:rPr lang="en-US" altLang="zh-TW" sz="1600" dirty="0" smtClean="0"/>
              <a:t> = </a:t>
            </a:r>
            <a:r>
              <a:rPr lang="en-US" altLang="zh-TW" sz="1600" dirty="0" err="1" smtClean="0"/>
              <a:t>img.rotate</a:t>
            </a:r>
            <a:r>
              <a:rPr lang="en-US" altLang="zh-TW" sz="1600" dirty="0" smtClean="0"/>
              <a:t>(90)</a:t>
            </a:r>
            <a:endParaRPr lang="zh-TW" altLang="en-US" sz="1600" dirty="0"/>
          </a:p>
        </p:txBody>
      </p:sp>
      <p:sp>
        <p:nvSpPr>
          <p:cNvPr id="4" name="Content Placeholder 3"/>
          <p:cNvSpPr>
            <a:spLocks noGrp="1"/>
          </p:cNvSpPr>
          <p:nvPr>
            <p:ph sz="half" idx="2"/>
          </p:nvPr>
        </p:nvSpPr>
        <p:spPr>
          <a:xfrm>
            <a:off x="4427984" y="1920085"/>
            <a:ext cx="4464496" cy="4434840"/>
          </a:xfrm>
        </p:spPr>
        <p:txBody>
          <a:bodyPr>
            <a:normAutofit/>
          </a:bodyPr>
          <a:lstStyle/>
          <a:p>
            <a:r>
              <a:rPr lang="en-US" altLang="zh-TW" sz="1600" dirty="0" smtClean="0"/>
              <a:t>from PIL import Image</a:t>
            </a:r>
          </a:p>
          <a:p>
            <a:r>
              <a:rPr lang="en-US" altLang="zh-TW" sz="1200" dirty="0" err="1" smtClean="0"/>
              <a:t>img</a:t>
            </a:r>
            <a:r>
              <a:rPr lang="en-US" altLang="zh-TW" sz="1200" dirty="0" smtClean="0"/>
              <a:t> = </a:t>
            </a:r>
            <a:r>
              <a:rPr lang="en-US" altLang="zh-TW" sz="1200" dirty="0" err="1" smtClean="0"/>
              <a:t>Image.open</a:t>
            </a:r>
            <a:r>
              <a:rPr lang="en-US" altLang="zh-TW" sz="1200" dirty="0" smtClean="0"/>
              <a:t>("F:/Computer Vision/lena.png")</a:t>
            </a:r>
          </a:p>
          <a:p>
            <a:r>
              <a:rPr lang="en-US" altLang="zh-TW" sz="1200" dirty="0" err="1" smtClean="0"/>
              <a:t>img.show</a:t>
            </a:r>
            <a:r>
              <a:rPr lang="en-US" altLang="zh-TW" sz="1200" dirty="0" smtClean="0"/>
              <a:t>()</a:t>
            </a:r>
          </a:p>
          <a:p>
            <a:r>
              <a:rPr lang="en-US" altLang="zh-TW" sz="1200" dirty="0" smtClean="0"/>
              <a:t> </a:t>
            </a:r>
            <a:r>
              <a:rPr lang="en-US" altLang="zh-TW" sz="1200" dirty="0" err="1" smtClean="0"/>
              <a:t>rotate_img</a:t>
            </a:r>
            <a:r>
              <a:rPr lang="en-US" altLang="zh-TW" sz="1200" dirty="0" smtClean="0"/>
              <a:t>=</a:t>
            </a:r>
            <a:r>
              <a:rPr lang="en-US" altLang="zh-TW" sz="1200" dirty="0" err="1" smtClean="0"/>
              <a:t>img.rotate</a:t>
            </a:r>
            <a:r>
              <a:rPr lang="en-US" altLang="zh-TW" sz="1200" dirty="0" smtClean="0"/>
              <a:t>(90)</a:t>
            </a:r>
          </a:p>
          <a:p>
            <a:r>
              <a:rPr lang="en-US" altLang="zh-TW" sz="1200" dirty="0" err="1" smtClean="0"/>
              <a:t>Rotate_img.show</a:t>
            </a:r>
            <a:r>
              <a:rPr lang="en-US" altLang="zh-TW" sz="1200" dirty="0" smtClean="0"/>
              <a:t>()</a:t>
            </a:r>
            <a:endParaRPr lang="zh-TW" altLang="en-US" sz="1200" dirty="0"/>
          </a:p>
        </p:txBody>
      </p:sp>
      <p:pic>
        <p:nvPicPr>
          <p:cNvPr id="1026" name="Picture 2"/>
          <p:cNvPicPr>
            <a:picLocks noChangeAspect="1" noChangeArrowheads="1"/>
          </p:cNvPicPr>
          <p:nvPr/>
        </p:nvPicPr>
        <p:blipFill>
          <a:blip r:embed="rId2" cstate="print"/>
          <a:srcRect/>
          <a:stretch>
            <a:fillRect/>
          </a:stretch>
        </p:blipFill>
        <p:spPr bwMode="auto">
          <a:xfrm>
            <a:off x="7020272" y="4149080"/>
            <a:ext cx="1600200" cy="15716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60032" y="4149080"/>
            <a:ext cx="1447800"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zh-TW" altLang="en-US"/>
          </a:p>
        </p:txBody>
      </p:sp>
      <p:sp>
        <p:nvSpPr>
          <p:cNvPr id="6" name="Content Placeholder 5"/>
          <p:cNvSpPr>
            <a:spLocks noGrp="1"/>
          </p:cNvSpPr>
          <p:nvPr>
            <p:ph idx="1"/>
          </p:nvPr>
        </p:nvSpPr>
        <p:spPr/>
        <p:txBody>
          <a:bodyPr/>
          <a:lstStyle/>
          <a:p>
            <a:r>
              <a:rPr lang="en-US" altLang="zh-TW" dirty="0" smtClean="0"/>
              <a:t>Ref:</a:t>
            </a:r>
          </a:p>
          <a:p>
            <a:r>
              <a:rPr lang="en-US" altLang="zh-TW" smtClean="0"/>
              <a:t>Saurabh</a:t>
            </a:r>
            <a:r>
              <a:rPr lang="en-US" altLang="zh-TW" dirty="0" smtClean="0"/>
              <a:t> </a:t>
            </a:r>
            <a:r>
              <a:rPr lang="en-US" altLang="zh-TW" dirty="0" err="1" smtClean="0"/>
              <a:t>Kapur</a:t>
            </a:r>
            <a:r>
              <a:rPr lang="en-US" altLang="zh-TW" dirty="0" smtClean="0"/>
              <a:t>, “Computer Vision with Python”, </a:t>
            </a:r>
            <a:r>
              <a:rPr lang="en-US" altLang="zh-TW" dirty="0" err="1" smtClean="0"/>
              <a:t>Packt</a:t>
            </a:r>
            <a:r>
              <a:rPr lang="en-US" altLang="zh-TW" dirty="0" smtClean="0"/>
              <a:t> Publishing Ltd. Birmingham, U.K., 2017</a:t>
            </a:r>
          </a:p>
          <a:p>
            <a:r>
              <a:rPr lang="en-US" altLang="zh-TW" dirty="0" smtClean="0"/>
              <a:t> </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 xmlns:a16="http://schemas.microsoft.com/office/drawing/2014/main" id="{B490F627-AD2E-436A-A8B4-673C7557C731}"/>
              </a:ext>
            </a:extLst>
          </p:cNvPr>
          <p:cNvSpPr>
            <a:spLocks noGrp="1" noRot="1" noChangeArrowheads="1"/>
          </p:cNvSpPr>
          <p:nvPr>
            <p:ph type="title"/>
          </p:nvPr>
        </p:nvSpPr>
        <p:spPr/>
        <p:txBody>
          <a:bodyPr/>
          <a:lstStyle/>
          <a:p>
            <a:r>
              <a:rPr lang="en-US" altLang="zh-TW" sz="4000" dirty="0" smtClean="0"/>
              <a:t> </a:t>
            </a:r>
            <a:r>
              <a:rPr lang="zh-TW" altLang="en-US" sz="4000" dirty="0" smtClean="0"/>
              <a:t>  </a:t>
            </a:r>
            <a:endParaRPr lang="zh-TW" altLang="en-US" sz="4000" dirty="0"/>
          </a:p>
        </p:txBody>
      </p:sp>
      <p:sp>
        <p:nvSpPr>
          <p:cNvPr id="101379" name="Rectangle 3">
            <a:extLst>
              <a:ext uri="{FF2B5EF4-FFF2-40B4-BE49-F238E27FC236}">
                <a16:creationId xmlns="" xmlns:a16="http://schemas.microsoft.com/office/drawing/2014/main" id="{CB9AF1C6-431D-40EE-946C-0EB870A706F0}"/>
              </a:ext>
            </a:extLst>
          </p:cNvPr>
          <p:cNvSpPr>
            <a:spLocks noGrp="1" noRot="1" noChangeArrowheads="1"/>
          </p:cNvSpPr>
          <p:nvPr>
            <p:ph type="body" idx="1"/>
          </p:nvPr>
        </p:nvSpPr>
        <p:spPr>
          <a:xfrm>
            <a:off x="301625" y="1905000"/>
            <a:ext cx="8447088" cy="3108325"/>
          </a:xfrm>
        </p:spPr>
        <p:txBody>
          <a:bodyPr>
            <a:normAutofit fontScale="85000" lnSpcReduction="20000"/>
          </a:bodyPr>
          <a:lstStyle/>
          <a:p>
            <a:pPr marL="0" indent="0">
              <a:lnSpc>
                <a:spcPct val="80000"/>
              </a:lnSpc>
              <a:buNone/>
            </a:pPr>
            <a:r>
              <a:rPr lang="zh-TW" altLang="en-US" sz="2000" dirty="0" smtClean="0"/>
              <a:t>（</a:t>
            </a:r>
            <a:r>
              <a:rPr lang="en-US" altLang="zh-TW" sz="2000" dirty="0" smtClean="0"/>
              <a:t>5</a:t>
            </a:r>
            <a:r>
              <a:rPr lang="zh-TW" altLang="en-US" sz="2000" dirty="0" smtClean="0"/>
              <a:t>）</a:t>
            </a:r>
            <a:r>
              <a:rPr lang="en-US" altLang="zh-TW" sz="2000" dirty="0" smtClean="0">
                <a:solidFill>
                  <a:srgbClr val="FF0000"/>
                </a:solidFill>
              </a:rPr>
              <a:t>Vision </a:t>
            </a:r>
            <a:r>
              <a:rPr lang="en-US" altLang="zh-TW" sz="2000" dirty="0"/>
              <a:t>is the most advanced of our senses, so it is not surprising that images play the signal most important role in human perception.  However, unlike humans, who are limited to the visual band of the electromagnetic (EM) spectrum, </a:t>
            </a:r>
            <a:r>
              <a:rPr lang="en-US" altLang="zh-TW" sz="2000" dirty="0">
                <a:solidFill>
                  <a:srgbClr val="FF0000"/>
                </a:solidFill>
              </a:rPr>
              <a:t>imaging machines cover almost the entire EM spectrum, ranging from gamma to radio waves</a:t>
            </a:r>
            <a:r>
              <a:rPr lang="en-US" altLang="zh-TW" sz="2000" dirty="0"/>
              <a:t>. They can operate also on images generated by sources that humans are not accustomed to associating with images. These include ultrasound, electron microscope, and computer-generated images. Thus, digital image processing encompasses a wide and varied field of applications.</a:t>
            </a:r>
          </a:p>
          <a:p>
            <a:pPr>
              <a:lnSpc>
                <a:spcPct val="80000"/>
              </a:lnSpc>
            </a:pPr>
            <a:r>
              <a:rPr lang="en-US" altLang="zh-TW" sz="2000" dirty="0"/>
              <a:t>      </a:t>
            </a:r>
            <a:endParaRPr lang="en-US" altLang="zh-TW" sz="2000" dirty="0" smtClean="0"/>
          </a:p>
          <a:p>
            <a:pPr>
              <a:lnSpc>
                <a:spcPct val="80000"/>
              </a:lnSpc>
            </a:pPr>
            <a:r>
              <a:rPr lang="en-US" altLang="zh-TW" sz="2000" dirty="0" smtClean="0"/>
              <a:t>Visible band of EM:380-760 nm </a:t>
            </a:r>
          </a:p>
          <a:p>
            <a:pPr>
              <a:lnSpc>
                <a:spcPct val="80000"/>
              </a:lnSpc>
            </a:pPr>
            <a:endParaRPr lang="en-US" altLang="zh-TW" sz="2000" dirty="0" smtClean="0"/>
          </a:p>
          <a:p>
            <a:pPr>
              <a:lnSpc>
                <a:spcPct val="80000"/>
              </a:lnSpc>
            </a:pPr>
            <a:endParaRPr lang="en-US" altLang="zh-TW" sz="2000" dirty="0" smtClean="0"/>
          </a:p>
          <a:p>
            <a:pPr>
              <a:lnSpc>
                <a:spcPct val="80000"/>
              </a:lnSpc>
            </a:pPr>
            <a:endParaRPr lang="en-US" altLang="zh-TW" sz="2000" dirty="0" smtClean="0"/>
          </a:p>
          <a:p>
            <a:pPr>
              <a:lnSpc>
                <a:spcPct val="80000"/>
              </a:lnSpc>
            </a:pPr>
            <a:r>
              <a:rPr lang="en-US" altLang="zh-TW" sz="2000" dirty="0" smtClean="0"/>
              <a:t>                                                                                                  </a:t>
            </a:r>
          </a:p>
          <a:p>
            <a:pPr>
              <a:lnSpc>
                <a:spcPct val="80000"/>
              </a:lnSpc>
            </a:pPr>
            <a:r>
              <a:rPr lang="zh-TW" altLang="en-US" sz="2000" dirty="0" smtClean="0"/>
              <a:t>    </a:t>
            </a:r>
            <a:r>
              <a:rPr lang="en-US" altLang="zh-TW" sz="2000" dirty="0" smtClean="0"/>
              <a:t>   </a:t>
            </a:r>
            <a:endParaRPr lang="en-US" altLang="zh-TW"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 xmlns:a16="http://schemas.microsoft.com/office/drawing/2014/main" id="{3F2C2CB4-0C8B-4451-A465-C03735B94D49}"/>
              </a:ext>
            </a:extLst>
          </p:cNvPr>
          <p:cNvSpPr>
            <a:spLocks noGrp="1" noRot="1" noChangeArrowheads="1"/>
          </p:cNvSpPr>
          <p:nvPr>
            <p:ph type="title"/>
          </p:nvPr>
        </p:nvSpPr>
        <p:spPr/>
        <p:txBody>
          <a:bodyPr/>
          <a:lstStyle/>
          <a:p>
            <a:r>
              <a:rPr lang="en-US" altLang="zh-TW" sz="2400" dirty="0" smtClean="0"/>
              <a:t>B-2.Types of digital image processing</a:t>
            </a:r>
            <a:endParaRPr lang="zh-TW" altLang="zh-TW" sz="2400" dirty="0"/>
          </a:p>
        </p:txBody>
      </p:sp>
      <p:sp>
        <p:nvSpPr>
          <p:cNvPr id="135171" name="Rectangle 3">
            <a:extLst>
              <a:ext uri="{FF2B5EF4-FFF2-40B4-BE49-F238E27FC236}">
                <a16:creationId xmlns="" xmlns:a16="http://schemas.microsoft.com/office/drawing/2014/main" id="{8A2F8A80-3CF5-4C1D-A0AB-A886DFA8150F}"/>
              </a:ext>
            </a:extLst>
          </p:cNvPr>
          <p:cNvSpPr>
            <a:spLocks noGrp="1" noRot="1" noChangeArrowheads="1"/>
          </p:cNvSpPr>
          <p:nvPr>
            <p:ph type="body" idx="1"/>
          </p:nvPr>
        </p:nvSpPr>
        <p:spPr/>
        <p:txBody>
          <a:bodyPr/>
          <a:lstStyle/>
          <a:p>
            <a:pPr>
              <a:lnSpc>
                <a:spcPct val="80000"/>
              </a:lnSpc>
            </a:pPr>
            <a:r>
              <a:rPr lang="en-US" altLang="zh-TW" sz="2000" dirty="0" smtClean="0"/>
              <a:t> .</a:t>
            </a:r>
            <a:endParaRPr lang="en-US" altLang="zh-TW" sz="2000" dirty="0"/>
          </a:p>
          <a:p>
            <a:pPr>
              <a:lnSpc>
                <a:spcPct val="80000"/>
              </a:lnSpc>
            </a:pPr>
            <a:r>
              <a:rPr lang="en-US" altLang="zh-TW" sz="2000" dirty="0" smtClean="0"/>
              <a:t>  Three </a:t>
            </a:r>
            <a:r>
              <a:rPr lang="en-US" altLang="zh-TW" sz="2000" dirty="0"/>
              <a:t>types of computerized processes</a:t>
            </a:r>
            <a:r>
              <a:rPr lang="zh-TW" altLang="en-US" sz="2000" dirty="0"/>
              <a:t>：</a:t>
            </a:r>
          </a:p>
          <a:p>
            <a:pPr>
              <a:lnSpc>
                <a:spcPct val="80000"/>
              </a:lnSpc>
            </a:pPr>
            <a:r>
              <a:rPr lang="zh-TW" altLang="en-US" sz="2000" dirty="0"/>
              <a:t>  </a:t>
            </a:r>
            <a:r>
              <a:rPr lang="en-US" altLang="zh-TW" sz="2000" dirty="0"/>
              <a:t>low-, mid-, and high-level processing.</a:t>
            </a:r>
          </a:p>
          <a:p>
            <a:pPr>
              <a:lnSpc>
                <a:spcPct val="80000"/>
              </a:lnSpc>
              <a:buFont typeface="Wingdings" panose="05000000000000000000" pitchFamily="2" charset="2"/>
              <a:buNone/>
            </a:pPr>
            <a:r>
              <a:rPr lang="en-US" altLang="zh-TW" sz="2000" dirty="0"/>
              <a:t>   </a:t>
            </a:r>
            <a:r>
              <a:rPr lang="zh-TW" altLang="en-US" sz="2000" dirty="0"/>
              <a:t>（</a:t>
            </a:r>
            <a:r>
              <a:rPr lang="en-US" altLang="zh-TW" sz="2000" dirty="0"/>
              <a:t>1</a:t>
            </a:r>
            <a:r>
              <a:rPr lang="zh-TW" altLang="en-US" sz="2000" dirty="0"/>
              <a:t>）</a:t>
            </a:r>
            <a:r>
              <a:rPr lang="en-US" altLang="zh-TW" sz="2000" dirty="0"/>
              <a:t>Low-level processes involve </a:t>
            </a:r>
            <a:r>
              <a:rPr lang="en-US" altLang="zh-TW" sz="2000" dirty="0" smtClean="0"/>
              <a:t>primitive operations </a:t>
            </a:r>
            <a:r>
              <a:rPr lang="en-US" altLang="zh-TW" sz="2000" dirty="0"/>
              <a:t>such as image processing </a:t>
            </a:r>
            <a:r>
              <a:rPr lang="en-US" altLang="zh-TW" sz="2000" dirty="0" smtClean="0"/>
              <a:t>to reduce </a:t>
            </a:r>
            <a:r>
              <a:rPr lang="en-US" altLang="zh-TW" sz="2000" dirty="0"/>
              <a:t>noise, contrast enhancement, </a:t>
            </a:r>
            <a:r>
              <a:rPr lang="en-US" altLang="zh-TW" sz="2000" dirty="0" smtClean="0"/>
              <a:t>and image </a:t>
            </a:r>
            <a:r>
              <a:rPr lang="en-US" altLang="zh-TW" sz="2000" dirty="0"/>
              <a:t>sharpening</a:t>
            </a:r>
            <a:r>
              <a:rPr lang="en-US" altLang="zh-TW" sz="2000" dirty="0" smtClean="0"/>
              <a:t>.</a:t>
            </a:r>
          </a:p>
          <a:p>
            <a:pPr>
              <a:lnSpc>
                <a:spcPct val="80000"/>
              </a:lnSpc>
              <a:buFont typeface="Wingdings" panose="05000000000000000000" pitchFamily="2" charset="2"/>
              <a:buNone/>
            </a:pPr>
            <a:r>
              <a:rPr lang="en-US" altLang="zh-TW" sz="2000" dirty="0" smtClean="0"/>
              <a:t>     </a:t>
            </a:r>
            <a:r>
              <a:rPr lang="en-US" altLang="zh-TW" sz="2000" dirty="0">
                <a:solidFill>
                  <a:srgbClr val="FF0000"/>
                </a:solidFill>
              </a:rPr>
              <a:t>A low-level process </a:t>
            </a:r>
            <a:r>
              <a:rPr lang="en-US" altLang="zh-TW" sz="2000" dirty="0" smtClean="0">
                <a:solidFill>
                  <a:srgbClr val="FF0000"/>
                </a:solidFill>
              </a:rPr>
              <a:t>is characterized </a:t>
            </a:r>
            <a:r>
              <a:rPr lang="en-US" altLang="zh-TW" sz="2000" dirty="0">
                <a:solidFill>
                  <a:srgbClr val="FF0000"/>
                </a:solidFill>
              </a:rPr>
              <a:t>by the fact that both its inputs and </a:t>
            </a:r>
          </a:p>
          <a:p>
            <a:pPr>
              <a:lnSpc>
                <a:spcPct val="80000"/>
              </a:lnSpc>
              <a:buFont typeface="Wingdings" panose="05000000000000000000" pitchFamily="2" charset="2"/>
              <a:buNone/>
            </a:pPr>
            <a:r>
              <a:rPr lang="en-US" altLang="zh-TW" sz="2000" dirty="0">
                <a:solidFill>
                  <a:srgbClr val="FF0000"/>
                </a:solidFill>
              </a:rPr>
              <a:t>     </a:t>
            </a:r>
            <a:r>
              <a:rPr lang="en-US" altLang="zh-TW" sz="2000" dirty="0" smtClean="0">
                <a:solidFill>
                  <a:srgbClr val="FF0000"/>
                </a:solidFill>
              </a:rPr>
              <a:t>outputs </a:t>
            </a:r>
            <a:r>
              <a:rPr lang="en-US" altLang="zh-TW" sz="2000" dirty="0">
                <a:solidFill>
                  <a:srgbClr val="FF0000"/>
                </a:solidFill>
              </a:rPr>
              <a:t>are </a:t>
            </a:r>
            <a:r>
              <a:rPr lang="en-US" altLang="zh-TW" sz="2000" dirty="0" smtClean="0">
                <a:solidFill>
                  <a:srgbClr val="FF0000"/>
                </a:solidFill>
              </a:rPr>
              <a:t>images</a:t>
            </a:r>
            <a:r>
              <a:rPr lang="en-US" altLang="zh-TW" sz="2000" dirty="0" smtClean="0"/>
              <a:t>. </a:t>
            </a:r>
            <a:endParaRPr lang="zh-TW" altLang="en-US" sz="20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 xmlns:a16="http://schemas.microsoft.com/office/drawing/2014/main" id="{E2837F2D-9512-4D71-81C6-26AA9EF8EFF9}"/>
              </a:ext>
            </a:extLst>
          </p:cNvPr>
          <p:cNvSpPr>
            <a:spLocks noGrp="1" noRot="1" noChangeArrowheads="1"/>
          </p:cNvSpPr>
          <p:nvPr>
            <p:ph type="title"/>
          </p:nvPr>
        </p:nvSpPr>
        <p:spPr/>
        <p:txBody>
          <a:bodyPr/>
          <a:lstStyle/>
          <a:p>
            <a:endParaRPr lang="zh-TW" altLang="zh-TW"/>
          </a:p>
        </p:txBody>
      </p:sp>
      <p:sp>
        <p:nvSpPr>
          <p:cNvPr id="136195" name="Rectangle 3">
            <a:extLst>
              <a:ext uri="{FF2B5EF4-FFF2-40B4-BE49-F238E27FC236}">
                <a16:creationId xmlns="" xmlns:a16="http://schemas.microsoft.com/office/drawing/2014/main" id="{7D8A0434-E565-48B5-9D41-2641D50B06AC}"/>
              </a:ext>
            </a:extLst>
          </p:cNvPr>
          <p:cNvSpPr>
            <a:spLocks noGrp="1" noRot="1" noChangeArrowheads="1"/>
          </p:cNvSpPr>
          <p:nvPr>
            <p:ph type="body" idx="1"/>
          </p:nvPr>
        </p:nvSpPr>
        <p:spPr/>
        <p:txBody>
          <a:bodyPr/>
          <a:lstStyle/>
          <a:p>
            <a:pPr>
              <a:lnSpc>
                <a:spcPct val="80000"/>
              </a:lnSpc>
            </a:pPr>
            <a:r>
              <a:rPr lang="zh-TW" altLang="en-US" sz="2000" dirty="0"/>
              <a:t>（</a:t>
            </a:r>
            <a:r>
              <a:rPr lang="en-US" altLang="zh-TW" sz="2000" dirty="0"/>
              <a:t>2</a:t>
            </a:r>
            <a:r>
              <a:rPr lang="zh-TW" altLang="en-US" sz="2000" dirty="0"/>
              <a:t>）</a:t>
            </a:r>
            <a:r>
              <a:rPr lang="en-US" altLang="zh-TW" sz="2000" dirty="0"/>
              <a:t>Mid-level processing on </a:t>
            </a:r>
            <a:r>
              <a:rPr lang="en-US" altLang="zh-TW" sz="2000" dirty="0" smtClean="0"/>
              <a:t>images involves </a:t>
            </a:r>
            <a:r>
              <a:rPr lang="en-US" altLang="zh-TW" sz="2000" dirty="0"/>
              <a:t>tasks such </a:t>
            </a:r>
            <a:r>
              <a:rPr lang="en-US" altLang="zh-TW" sz="2000" dirty="0" smtClean="0"/>
              <a:t>as segmentation</a:t>
            </a:r>
            <a:r>
              <a:rPr lang="zh-TW" altLang="en-US" sz="2000" dirty="0" smtClean="0"/>
              <a:t>（</a:t>
            </a:r>
            <a:r>
              <a:rPr lang="en-US" altLang="zh-TW" sz="2000" dirty="0" smtClean="0"/>
              <a:t>partitioning </a:t>
            </a:r>
            <a:r>
              <a:rPr lang="en-US" altLang="zh-TW" sz="2000" dirty="0"/>
              <a:t>an image into regions </a:t>
            </a:r>
            <a:r>
              <a:rPr lang="en-US" altLang="zh-TW" sz="2000" dirty="0" smtClean="0"/>
              <a:t>or objects</a:t>
            </a:r>
            <a:r>
              <a:rPr lang="zh-TW" altLang="en-US" sz="2000" dirty="0"/>
              <a:t>）</a:t>
            </a:r>
            <a:r>
              <a:rPr lang="en-US" altLang="zh-TW" sz="2000" dirty="0"/>
              <a:t>, description of those </a:t>
            </a:r>
            <a:r>
              <a:rPr lang="en-US" altLang="zh-TW" sz="2000" dirty="0" smtClean="0"/>
              <a:t>objects to </a:t>
            </a:r>
            <a:r>
              <a:rPr lang="en-US" altLang="zh-TW" sz="2000" dirty="0"/>
              <a:t>reduce them to a form suitable </a:t>
            </a:r>
            <a:r>
              <a:rPr lang="en-US" altLang="zh-TW" sz="2000" dirty="0" smtClean="0"/>
              <a:t>for computer </a:t>
            </a:r>
            <a:r>
              <a:rPr lang="en-US" altLang="zh-TW" sz="2000" dirty="0"/>
              <a:t>processing, and </a:t>
            </a:r>
            <a:r>
              <a:rPr lang="en-US" altLang="zh-TW" sz="2000" dirty="0" smtClean="0"/>
              <a:t>classification (recognition</a:t>
            </a:r>
            <a:r>
              <a:rPr lang="en-US" altLang="zh-TW" sz="2000" dirty="0"/>
              <a:t>) of individual objects.</a:t>
            </a:r>
          </a:p>
          <a:p>
            <a:pPr>
              <a:lnSpc>
                <a:spcPct val="80000"/>
              </a:lnSpc>
            </a:pPr>
            <a:r>
              <a:rPr lang="en-US" altLang="zh-TW" sz="2000" dirty="0"/>
              <a:t>            A mid-level process is characterized </a:t>
            </a:r>
            <a:r>
              <a:rPr lang="en-US" altLang="zh-TW" sz="2000" dirty="0" smtClean="0"/>
              <a:t>by the </a:t>
            </a:r>
            <a:r>
              <a:rPr lang="en-US" altLang="zh-TW" sz="2000" dirty="0"/>
              <a:t>fact that its input generally are images, but </a:t>
            </a:r>
            <a:r>
              <a:rPr lang="en-US" altLang="zh-TW" sz="2000" dirty="0" smtClean="0"/>
              <a:t>its </a:t>
            </a:r>
            <a:r>
              <a:rPr lang="en-US" altLang="zh-TW" sz="2000" dirty="0" smtClean="0">
                <a:solidFill>
                  <a:srgbClr val="FF0000"/>
                </a:solidFill>
              </a:rPr>
              <a:t>outputs </a:t>
            </a:r>
            <a:r>
              <a:rPr lang="en-US" altLang="zh-TW" sz="2000" dirty="0">
                <a:solidFill>
                  <a:srgbClr val="FF0000"/>
                </a:solidFill>
              </a:rPr>
              <a:t>are attributes extracted from those image.</a:t>
            </a:r>
          </a:p>
          <a:p>
            <a:pPr>
              <a:lnSpc>
                <a:spcPct val="80000"/>
              </a:lnSpc>
            </a:pPr>
            <a:r>
              <a:rPr lang="zh-TW" altLang="en-US" sz="2000" dirty="0">
                <a:ea typeface="標楷體" panose="03000509000000000000" pitchFamily="65" charset="-120"/>
              </a:rPr>
              <a:t> </a:t>
            </a:r>
            <a:endParaRPr lang="zh-TW"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 xmlns:a16="http://schemas.microsoft.com/office/drawing/2014/main" id="{AD31A923-950E-4A20-A4EE-A06EE70781D0}"/>
              </a:ext>
            </a:extLst>
          </p:cNvPr>
          <p:cNvSpPr>
            <a:spLocks noGrp="1" noRot="1" noChangeArrowheads="1"/>
          </p:cNvSpPr>
          <p:nvPr>
            <p:ph type="title"/>
          </p:nvPr>
        </p:nvSpPr>
        <p:spPr/>
        <p:txBody>
          <a:bodyPr/>
          <a:lstStyle/>
          <a:p>
            <a:endParaRPr lang="zh-TW" altLang="zh-TW"/>
          </a:p>
        </p:txBody>
      </p:sp>
      <p:sp>
        <p:nvSpPr>
          <p:cNvPr id="137219" name="Rectangle 3">
            <a:extLst>
              <a:ext uri="{FF2B5EF4-FFF2-40B4-BE49-F238E27FC236}">
                <a16:creationId xmlns="" xmlns:a16="http://schemas.microsoft.com/office/drawing/2014/main" id="{47B7ED99-4111-4A1C-8CC4-E22CAE314C98}"/>
              </a:ext>
            </a:extLst>
          </p:cNvPr>
          <p:cNvSpPr>
            <a:spLocks noGrp="1" noRot="1" noChangeArrowheads="1"/>
          </p:cNvSpPr>
          <p:nvPr>
            <p:ph type="body" idx="1"/>
          </p:nvPr>
        </p:nvSpPr>
        <p:spPr/>
        <p:txBody>
          <a:bodyPr/>
          <a:lstStyle/>
          <a:p>
            <a:r>
              <a:rPr lang="zh-TW" altLang="en-US" dirty="0"/>
              <a:t>（</a:t>
            </a:r>
            <a:r>
              <a:rPr lang="en-US" altLang="zh-TW" dirty="0"/>
              <a:t>3</a:t>
            </a:r>
            <a:r>
              <a:rPr lang="zh-TW" altLang="en-US" dirty="0"/>
              <a:t>）</a:t>
            </a:r>
            <a:r>
              <a:rPr lang="en-US" altLang="zh-TW" dirty="0"/>
              <a:t>High-level processing involves “</a:t>
            </a:r>
            <a:r>
              <a:rPr lang="en-US" altLang="zh-TW" dirty="0">
                <a:solidFill>
                  <a:srgbClr val="FF0000"/>
                </a:solidFill>
              </a:rPr>
              <a:t>making sense</a:t>
            </a:r>
            <a:r>
              <a:rPr lang="en-US" altLang="zh-TW" dirty="0"/>
              <a:t>” of an ensemble of recognized objects, as in image analysis, and, at the far end of the continuum, performing the cognitive</a:t>
            </a:r>
            <a:r>
              <a:rPr lang="zh-TW" altLang="en-US" dirty="0"/>
              <a:t> </a:t>
            </a:r>
            <a:r>
              <a:rPr lang="en-US" altLang="zh-TW" dirty="0"/>
              <a:t>functions normally associated with vision</a:t>
            </a:r>
            <a:r>
              <a:rPr lang="zh-TW" altLang="en-US" dirty="0"/>
              <a:t> </a:t>
            </a:r>
            <a:r>
              <a:rPr lang="en-US" altLang="zh-TW" dirty="0"/>
              <a:t>.</a:t>
            </a:r>
          </a:p>
          <a:p>
            <a:r>
              <a:rPr lang="zh-TW" alt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2400" dirty="0" smtClean="0"/>
              <a:t>B-3. About the course</a:t>
            </a:r>
            <a:r>
              <a:rPr lang="zh-TW" altLang="zh-TW" sz="2400" dirty="0" smtClean="0"/>
              <a:t/>
            </a:r>
            <a:br>
              <a:rPr lang="zh-TW" altLang="zh-TW" sz="2400" dirty="0" smtClean="0"/>
            </a:br>
            <a:endParaRPr lang="zh-TW" altLang="en-US" sz="2400" dirty="0"/>
          </a:p>
        </p:txBody>
      </p:sp>
      <p:sp>
        <p:nvSpPr>
          <p:cNvPr id="3" name="Content Placeholder 2"/>
          <p:cNvSpPr>
            <a:spLocks noGrp="1"/>
          </p:cNvSpPr>
          <p:nvPr>
            <p:ph idx="1"/>
          </p:nvPr>
        </p:nvSpPr>
        <p:spPr/>
        <p:txBody>
          <a:bodyPr/>
          <a:lstStyle/>
          <a:p>
            <a:r>
              <a:rPr lang="en-US" altLang="zh-TW" sz="2000" dirty="0" smtClean="0"/>
              <a:t> </a:t>
            </a:r>
            <a:endParaRPr lang="zh-TW" altLang="zh-TW" sz="2000" dirty="0" smtClean="0"/>
          </a:p>
          <a:p>
            <a:r>
              <a:rPr lang="en-US" altLang="zh-TW" sz="2000" dirty="0" smtClean="0"/>
              <a:t>This course will provide the basic concepts and techniques of digital image processing which is the preliminary knowledge to get in to the computer vision by artificial Intelligence.</a:t>
            </a:r>
            <a:endParaRPr lang="zh-TW" altLang="zh-TW" sz="2000" dirty="0" smtClean="0"/>
          </a:p>
          <a:p>
            <a:endParaRPr lang="zh-TW"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en-US" altLang="zh-TW" dirty="0" smtClean="0"/>
              <a:t>1. tool</a:t>
            </a:r>
          </a:p>
          <a:p>
            <a:r>
              <a:rPr lang="en-US" altLang="zh-TW" dirty="0" smtClean="0"/>
              <a:t>2. Introduction of Image processing</a:t>
            </a:r>
          </a:p>
          <a:p>
            <a:r>
              <a:rPr lang="en-US" altLang="zh-TW" dirty="0" smtClean="0"/>
              <a:t>3. Image processing applications</a:t>
            </a:r>
          </a:p>
          <a:p>
            <a:r>
              <a:rPr lang="en-US" altLang="zh-TW" dirty="0" smtClean="0"/>
              <a:t>4. Digital Image Processing by Python</a:t>
            </a:r>
            <a:endParaRPr lang="zh-TW"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13729</TotalTime>
  <Words>1729</Words>
  <Application>Microsoft Office PowerPoint</Application>
  <PresentationFormat>On-screen Show (4:3)</PresentationFormat>
  <Paragraphs>188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Digital Image Processing 1</vt:lpstr>
      <vt:lpstr>Back ground</vt:lpstr>
      <vt:lpstr>B-1. Introduction  </vt:lpstr>
      <vt:lpstr>   </vt:lpstr>
      <vt:lpstr>B-2.Types of digital image processing</vt:lpstr>
      <vt:lpstr>Slide 6</vt:lpstr>
      <vt:lpstr>Slide 7</vt:lpstr>
      <vt:lpstr>B-3. About the course </vt:lpstr>
      <vt:lpstr>Slide 9</vt:lpstr>
      <vt:lpstr>1.tool</vt:lpstr>
      <vt:lpstr>1-1 Install Anaconda </vt:lpstr>
      <vt:lpstr>Change directory and the folder</vt:lpstr>
      <vt:lpstr>Jupyter notebook</vt:lpstr>
      <vt:lpstr>1-2 Python version</vt:lpstr>
      <vt:lpstr>1-3 Check pip</vt:lpstr>
      <vt:lpstr>Slide 16</vt:lpstr>
      <vt:lpstr>1-4 install pillow</vt:lpstr>
      <vt:lpstr>1-5. install cv2</vt:lpstr>
      <vt:lpstr> 1-6  install numpy</vt:lpstr>
      <vt:lpstr>p.s.</vt:lpstr>
      <vt:lpstr>2. Introduction of Image processing</vt:lpstr>
      <vt:lpstr>Slide 22</vt:lpstr>
      <vt:lpstr>Slide 23</vt:lpstr>
      <vt:lpstr>Slide 24</vt:lpstr>
      <vt:lpstr> image essence, image feature</vt:lpstr>
      <vt:lpstr>3. Image processing applications</vt:lpstr>
      <vt:lpstr>Slide 27</vt:lpstr>
      <vt:lpstr>4. Digital Image Processing by Python</vt:lpstr>
      <vt:lpstr> 4-1 Python Image Library </vt:lpstr>
      <vt:lpstr>Slide 30</vt:lpstr>
      <vt:lpstr>Slide 31</vt:lpstr>
      <vt:lpstr>Slide 32</vt:lpstr>
      <vt:lpstr>Slide 33</vt:lpstr>
      <vt:lpstr>Slide 34</vt:lpstr>
      <vt:lpstr> </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1</dc:title>
  <dc:creator>aaa</dc:creator>
  <cp:lastModifiedBy>aaa</cp:lastModifiedBy>
  <cp:revision>119</cp:revision>
  <dcterms:created xsi:type="dcterms:W3CDTF">2020-06-15T23:44:06Z</dcterms:created>
  <dcterms:modified xsi:type="dcterms:W3CDTF">2021-02-28T17:12:46Z</dcterms:modified>
</cp:coreProperties>
</file>