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3" r:id="rId4"/>
    <p:sldId id="267" r:id="rId5"/>
    <p:sldId id="268" r:id="rId6"/>
    <p:sldId id="269" r:id="rId7"/>
    <p:sldId id="260" r:id="rId8"/>
    <p:sldId id="265" r:id="rId9"/>
    <p:sldId id="266" r:id="rId10"/>
    <p:sldId id="270" r:id="rId11"/>
    <p:sldId id="271"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2514" y="-7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
        <p:nvSpPr>
          <p:cNvPr id="30" name="Date Placeholder 29"/>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Date Placeholder 2"/>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9F815C-4312-4E2C-BA06-03F4CBC2623F}"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5" name="Date Placeholder 4"/>
          <p:cNvSpPr>
            <a:spLocks noGrp="1"/>
          </p:cNvSpPr>
          <p:nvPr>
            <p:ph type="dt" sz="half" idx="10"/>
          </p:nvPr>
        </p:nvSpPr>
        <p:spPr/>
        <p:txBody>
          <a:bodyPr/>
          <a:lstStyle/>
          <a:p>
            <a:fld id="{5B041E6B-E1F9-423A-8E2C-1328C8308AE7}" type="datetimeFigureOut">
              <a:rPr lang="zh-TW" altLang="en-US" smtClean="0"/>
              <a:pPr/>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9F9F815C-4312-4E2C-BA06-03F4CBC2623F}" type="slidenum">
              <a:rPr lang="zh-TW" altLang="en-US" smtClean="0"/>
              <a:pPr/>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041E6B-E1F9-423A-8E2C-1328C8308AE7}" type="datetimeFigureOut">
              <a:rPr lang="zh-TW" altLang="en-US" smtClean="0"/>
              <a:pPr/>
              <a:t>2021/3/9</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9F815C-4312-4E2C-BA06-03F4CBC2623F}" type="slidenum">
              <a:rPr lang="zh-TW" altLang="en-US" smtClean="0"/>
              <a:pPr/>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Digital Image Processing</a:t>
            </a:r>
            <a:r>
              <a:rPr lang="zh-TW" altLang="en-US" dirty="0" smtClean="0"/>
              <a:t> </a:t>
            </a:r>
            <a:r>
              <a:rPr lang="en-US" altLang="zh-TW" dirty="0" smtClean="0"/>
              <a:t>3</a:t>
            </a:r>
            <a:endParaRPr lang="zh-TW" altLang="en-US" dirty="0"/>
          </a:p>
        </p:txBody>
      </p:sp>
      <p:sp>
        <p:nvSpPr>
          <p:cNvPr id="3" name="Subtitle 2"/>
          <p:cNvSpPr>
            <a:spLocks noGrp="1"/>
          </p:cNvSpPr>
          <p:nvPr>
            <p:ph type="subTitle" idx="1"/>
          </p:nvPr>
        </p:nvSpPr>
        <p:spPr/>
        <p:txBody>
          <a:bodyPr>
            <a:normAutofit lnSpcReduction="10000"/>
          </a:bodyPr>
          <a:lstStyle/>
          <a:p>
            <a:r>
              <a:rPr lang="en-US" altLang="zh-TW" dirty="0" smtClean="0"/>
              <a:t>Dep. of Computer Science &amp; Information Engineering,</a:t>
            </a:r>
            <a:r>
              <a:rPr lang="zh-TW" altLang="en-US" dirty="0" smtClean="0"/>
              <a:t> </a:t>
            </a:r>
            <a:r>
              <a:rPr lang="en-US" altLang="zh-TW" dirty="0" smtClean="0"/>
              <a:t>Asia University</a:t>
            </a:r>
          </a:p>
          <a:p>
            <a:r>
              <a:rPr lang="en-US" altLang="zh-TW" dirty="0" smtClean="0"/>
              <a:t>Associate Professor</a:t>
            </a:r>
          </a:p>
          <a:p>
            <a:r>
              <a:rPr lang="en-US" altLang="zh-TW" dirty="0" smtClean="0"/>
              <a:t>Rung-</a:t>
            </a:r>
            <a:r>
              <a:rPr lang="en-US" altLang="zh-TW" dirty="0" err="1" smtClean="0"/>
              <a:t>Shen</a:t>
            </a:r>
            <a:r>
              <a:rPr lang="en-US" altLang="zh-TW" dirty="0" smtClean="0"/>
              <a:t> Chen</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fontScale="92500" lnSpcReduction="10000"/>
          </a:bodyPr>
          <a:lstStyle/>
          <a:p>
            <a:pPr>
              <a:buNone/>
            </a:pPr>
            <a:r>
              <a:rPr lang="en-US" altLang="zh-TW" sz="2800" dirty="0" smtClean="0"/>
              <a:t>[]from </a:t>
            </a:r>
            <a:r>
              <a:rPr lang="en-US" altLang="zh-TW" sz="2800" dirty="0" err="1" smtClean="0"/>
              <a:t>skimage</a:t>
            </a:r>
            <a:r>
              <a:rPr lang="en-US" altLang="zh-TW" sz="2800" dirty="0" smtClean="0"/>
              <a:t> import </a:t>
            </a:r>
            <a:r>
              <a:rPr lang="en-US" altLang="zh-TW" sz="2800" dirty="0" err="1" smtClean="0"/>
              <a:t>io</a:t>
            </a:r>
            <a:r>
              <a:rPr lang="en-US" altLang="zh-TW" sz="2800" dirty="0" smtClean="0"/>
              <a:t> </a:t>
            </a:r>
            <a:r>
              <a:rPr lang="en-US" altLang="zh-TW" sz="2200" dirty="0" smtClean="0">
                <a:solidFill>
                  <a:srgbClr val="FF0000"/>
                </a:solidFill>
              </a:rPr>
              <a:t>#</a:t>
            </a:r>
            <a:r>
              <a:rPr lang="zh-TW" altLang="en-US" sz="2200" dirty="0" smtClean="0">
                <a:solidFill>
                  <a:srgbClr val="FF0000"/>
                </a:solidFill>
              </a:rPr>
              <a:t> </a:t>
            </a:r>
            <a:r>
              <a:rPr lang="en-US" altLang="zh-TW" sz="2200" dirty="0" smtClean="0">
                <a:solidFill>
                  <a:srgbClr val="FF0000"/>
                </a:solidFill>
              </a:rPr>
              <a:t>import </a:t>
            </a:r>
            <a:r>
              <a:rPr lang="en-US" altLang="zh-TW" sz="2200" dirty="0" err="1" smtClean="0">
                <a:solidFill>
                  <a:srgbClr val="FF0000"/>
                </a:solidFill>
              </a:rPr>
              <a:t>io</a:t>
            </a:r>
            <a:r>
              <a:rPr lang="en-US" altLang="zh-TW" sz="2200" dirty="0" smtClean="0">
                <a:solidFill>
                  <a:srgbClr val="FF0000"/>
                </a:solidFill>
              </a:rPr>
              <a:t> from </a:t>
            </a:r>
            <a:r>
              <a:rPr lang="en-US" altLang="zh-TW" sz="2200" dirty="0" err="1" smtClean="0">
                <a:solidFill>
                  <a:srgbClr val="FF0000"/>
                </a:solidFill>
              </a:rPr>
              <a:t>skimage</a:t>
            </a:r>
            <a:endParaRPr lang="en-US" altLang="zh-TW" sz="2200" dirty="0" smtClean="0">
              <a:solidFill>
                <a:srgbClr val="FF0000"/>
              </a:solidFill>
            </a:endParaRPr>
          </a:p>
          <a:p>
            <a:pPr>
              <a:buNone/>
            </a:pPr>
            <a:r>
              <a:rPr lang="en-US" altLang="zh-TW" sz="2800" dirty="0" smtClean="0"/>
              <a:t>[]</a:t>
            </a:r>
            <a:r>
              <a:rPr lang="en-US" altLang="zh-TW" sz="2800" dirty="0" err="1" smtClean="0"/>
              <a:t>img</a:t>
            </a:r>
            <a:r>
              <a:rPr lang="en-US" altLang="zh-TW" sz="2800" dirty="0" smtClean="0"/>
              <a:t> = </a:t>
            </a:r>
            <a:r>
              <a:rPr lang="en-US" altLang="zh-TW" sz="2800" dirty="0" err="1" smtClean="0"/>
              <a:t>io.imread</a:t>
            </a:r>
            <a:r>
              <a:rPr lang="en-US" altLang="zh-TW" sz="2800" dirty="0" smtClean="0"/>
              <a:t>("newastronaut.png") </a:t>
            </a:r>
            <a:r>
              <a:rPr lang="en-US" altLang="zh-TW" sz="2200" dirty="0" smtClean="0">
                <a:solidFill>
                  <a:srgbClr val="FF0000"/>
                </a:solidFill>
              </a:rPr>
              <a:t># apply </a:t>
            </a:r>
            <a:r>
              <a:rPr lang="en-US" altLang="zh-TW" sz="2200" dirty="0" err="1" smtClean="0">
                <a:solidFill>
                  <a:srgbClr val="00B0F0"/>
                </a:solidFill>
              </a:rPr>
              <a:t>imread</a:t>
            </a:r>
            <a:r>
              <a:rPr lang="en-US" altLang="zh-TW" sz="2200" dirty="0" smtClean="0">
                <a:solidFill>
                  <a:srgbClr val="00B0F0"/>
                </a:solidFill>
              </a:rPr>
              <a:t>()</a:t>
            </a:r>
            <a:r>
              <a:rPr lang="en-US" altLang="zh-TW" sz="2200" dirty="0" smtClean="0">
                <a:solidFill>
                  <a:srgbClr val="FF0000"/>
                </a:solidFill>
              </a:rPr>
              <a:t> </a:t>
            </a:r>
            <a:r>
              <a:rPr lang="en-US" altLang="zh-TW" sz="2200" dirty="0" smtClean="0">
                <a:solidFill>
                  <a:srgbClr val="FF0000"/>
                </a:solidFill>
              </a:rPr>
              <a:t>function  </a:t>
            </a:r>
          </a:p>
          <a:p>
            <a:pPr>
              <a:buNone/>
            </a:pPr>
            <a:r>
              <a:rPr lang="en-US" altLang="zh-TW" sz="2800" dirty="0" smtClean="0"/>
              <a:t>[] </a:t>
            </a:r>
            <a:r>
              <a:rPr lang="en-US" altLang="zh-TW" sz="2800" dirty="0" err="1" smtClean="0"/>
              <a:t>io.imshow</a:t>
            </a:r>
            <a:r>
              <a:rPr lang="en-US" altLang="zh-TW" sz="2800" dirty="0" smtClean="0"/>
              <a:t>(</a:t>
            </a:r>
            <a:r>
              <a:rPr lang="en-US" altLang="zh-TW" sz="2800" dirty="0" err="1" smtClean="0"/>
              <a:t>img</a:t>
            </a:r>
            <a:r>
              <a:rPr lang="en-US" altLang="zh-TW" sz="2800" dirty="0" smtClean="0"/>
              <a:t>)</a:t>
            </a:r>
            <a:r>
              <a:rPr lang="en-US" altLang="zh-TW" sz="2800" dirty="0" smtClean="0">
                <a:solidFill>
                  <a:srgbClr val="FF0000"/>
                </a:solidFill>
              </a:rPr>
              <a:t> </a:t>
            </a:r>
            <a:r>
              <a:rPr lang="en-US" altLang="zh-TW" sz="2200" dirty="0" smtClean="0">
                <a:solidFill>
                  <a:srgbClr val="FF0000"/>
                </a:solidFill>
              </a:rPr>
              <a:t># apply </a:t>
            </a:r>
            <a:r>
              <a:rPr lang="en-US" altLang="zh-TW" sz="2200" dirty="0" err="1" smtClean="0">
                <a:solidFill>
                  <a:srgbClr val="FF0000"/>
                </a:solidFill>
              </a:rPr>
              <a:t>imshow</a:t>
            </a:r>
            <a:r>
              <a:rPr lang="en-US" altLang="zh-TW" sz="2200" dirty="0" smtClean="0">
                <a:solidFill>
                  <a:srgbClr val="FF0000"/>
                </a:solidFill>
              </a:rPr>
              <a:t> function </a:t>
            </a:r>
            <a:endParaRPr lang="en-US" altLang="zh-TW" sz="2200" dirty="0" smtClean="0"/>
          </a:p>
          <a:p>
            <a:pPr>
              <a:buNone/>
            </a:pPr>
            <a:r>
              <a:rPr lang="en-US" altLang="zh-TW" sz="2800" dirty="0" smtClean="0"/>
              <a:t>[] type(</a:t>
            </a:r>
            <a:r>
              <a:rPr lang="en-US" altLang="zh-TW" sz="2800" dirty="0" err="1" smtClean="0"/>
              <a:t>img</a:t>
            </a:r>
            <a:r>
              <a:rPr lang="en-US" altLang="zh-TW" sz="2800" dirty="0" smtClean="0"/>
              <a:t>)</a:t>
            </a:r>
          </a:p>
          <a:p>
            <a:pPr>
              <a:buNone/>
            </a:pPr>
            <a:r>
              <a:rPr lang="en-US" altLang="zh-TW" sz="2800" dirty="0" err="1" smtClean="0"/>
              <a:t>numpy.ndarray</a:t>
            </a:r>
            <a:r>
              <a:rPr lang="zh-TW" altLang="en-US" sz="2800" dirty="0" smtClean="0"/>
              <a:t> </a:t>
            </a:r>
            <a:r>
              <a:rPr lang="en-US" altLang="zh-TW" sz="2800" dirty="0" smtClean="0"/>
              <a:t># </a:t>
            </a:r>
            <a:r>
              <a:rPr lang="en-US" altLang="zh-TW" sz="2000" dirty="0" smtClean="0">
                <a:solidFill>
                  <a:srgbClr val="FF0000"/>
                </a:solidFill>
              </a:rPr>
              <a:t>An </a:t>
            </a:r>
            <a:r>
              <a:rPr lang="en-US" altLang="zh-TW" sz="2000" dirty="0" err="1" smtClean="0">
                <a:solidFill>
                  <a:srgbClr val="FF0000"/>
                </a:solidFill>
              </a:rPr>
              <a:t>ndarray</a:t>
            </a:r>
            <a:r>
              <a:rPr lang="en-US" altLang="zh-TW" sz="2000" dirty="0" smtClean="0">
                <a:solidFill>
                  <a:srgbClr val="FF0000"/>
                </a:solidFill>
              </a:rPr>
              <a:t> in Python is an </a:t>
            </a:r>
            <a:r>
              <a:rPr lang="en-US" altLang="zh-TW" sz="2000" i="1" dirty="0" smtClean="0">
                <a:solidFill>
                  <a:srgbClr val="FF0000"/>
                </a:solidFill>
              </a:rPr>
              <a:t>N dimensional array. </a:t>
            </a:r>
            <a:endParaRPr lang="zh-TW" altLang="en-US" sz="2000" dirty="0" smtClean="0">
              <a:solidFill>
                <a:srgbClr val="FF0000"/>
              </a:solidFill>
            </a:endParaRPr>
          </a:p>
          <a:p>
            <a:endParaRPr lang="zh-TW" altLang="en-US" dirty="0"/>
          </a:p>
        </p:txBody>
      </p:sp>
      <p:sp>
        <p:nvSpPr>
          <p:cNvPr id="4" name="Content Placeholder 3"/>
          <p:cNvSpPr>
            <a:spLocks noGrp="1"/>
          </p:cNvSpPr>
          <p:nvPr>
            <p:ph sz="half" idx="2"/>
          </p:nvPr>
        </p:nvSpPr>
        <p:spPr/>
        <p:txBody>
          <a:bodyPr>
            <a:normAutofit fontScale="92500" lnSpcReduction="10000"/>
          </a:bodyPr>
          <a:lstStyle/>
          <a:p>
            <a:pPr>
              <a:buNone/>
            </a:pPr>
            <a:endParaRPr lang="zh-TW" altLang="en-US" sz="2000" dirty="0"/>
          </a:p>
        </p:txBody>
      </p:sp>
      <p:pic>
        <p:nvPicPr>
          <p:cNvPr id="3074" name="Picture 2"/>
          <p:cNvPicPr>
            <a:picLocks noChangeAspect="1" noChangeArrowheads="1"/>
          </p:cNvPicPr>
          <p:nvPr/>
        </p:nvPicPr>
        <p:blipFill>
          <a:blip r:embed="rId2" cstate="print"/>
          <a:srcRect/>
          <a:stretch>
            <a:fillRect/>
          </a:stretch>
        </p:blipFill>
        <p:spPr bwMode="auto">
          <a:xfrm>
            <a:off x="4860032" y="1988840"/>
            <a:ext cx="3552825" cy="29622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a:bodyPr>
          <a:lstStyle/>
          <a:p>
            <a:r>
              <a:rPr lang="en-US" altLang="zh-TW" sz="2000" dirty="0" smtClean="0"/>
              <a:t>[] import </a:t>
            </a:r>
            <a:r>
              <a:rPr lang="en-US" altLang="zh-TW" sz="2000" dirty="0" err="1" smtClean="0"/>
              <a:t>matplotlib.pyplot</a:t>
            </a:r>
            <a:r>
              <a:rPr lang="en-US" altLang="zh-TW" sz="2000" dirty="0" smtClean="0"/>
              <a:t> as </a:t>
            </a:r>
            <a:r>
              <a:rPr lang="en-US" altLang="zh-TW" sz="2000" dirty="0" err="1" smtClean="0"/>
              <a:t>plt</a:t>
            </a:r>
            <a:endParaRPr lang="en-US" altLang="zh-TW" sz="2000" dirty="0" smtClean="0"/>
          </a:p>
          <a:p>
            <a:r>
              <a:rPr lang="en-US" altLang="zh-TW" sz="2000" dirty="0" smtClean="0"/>
              <a:t>[] </a:t>
            </a:r>
            <a:r>
              <a:rPr lang="en-US" altLang="zh-TW" sz="2000" dirty="0" err="1" smtClean="0"/>
              <a:t>plt.imshow</a:t>
            </a:r>
            <a:r>
              <a:rPr lang="en-US" altLang="zh-TW" sz="2000" dirty="0" smtClean="0"/>
              <a:t>(</a:t>
            </a:r>
            <a:r>
              <a:rPr lang="en-US" altLang="zh-TW" sz="2000" dirty="0" err="1" smtClean="0"/>
              <a:t>img</a:t>
            </a:r>
            <a:r>
              <a:rPr lang="en-US" altLang="zh-TW" sz="2000" dirty="0" smtClean="0"/>
              <a:t>) </a:t>
            </a:r>
            <a:r>
              <a:rPr lang="en-US" altLang="zh-TW" sz="2000" dirty="0" smtClean="0">
                <a:solidFill>
                  <a:srgbClr val="FF0000"/>
                </a:solidFill>
              </a:rPr>
              <a:t># option for display image </a:t>
            </a:r>
            <a:endParaRPr lang="zh-TW" altLang="en-US" sz="2000" dirty="0">
              <a:solidFill>
                <a:srgbClr val="FF0000"/>
              </a:solidFill>
            </a:endParaRPr>
          </a:p>
        </p:txBody>
      </p:sp>
      <p:sp>
        <p:nvSpPr>
          <p:cNvPr id="4" name="Content Placeholder 3"/>
          <p:cNvSpPr>
            <a:spLocks noGrp="1"/>
          </p:cNvSpPr>
          <p:nvPr>
            <p:ph sz="half" idx="2"/>
          </p:nvPr>
        </p:nvSpPr>
        <p:spPr/>
        <p:txBody>
          <a:bodyPr/>
          <a:lstStyle/>
          <a:p>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5076056" y="2420888"/>
            <a:ext cx="3552825" cy="2962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t>2-3  Data module</a:t>
            </a:r>
            <a:endParaRPr lang="zh-TW" altLang="en-US" dirty="0"/>
          </a:p>
        </p:txBody>
      </p:sp>
      <p:sp>
        <p:nvSpPr>
          <p:cNvPr id="3" name="Content Placeholder 2"/>
          <p:cNvSpPr>
            <a:spLocks noGrp="1"/>
          </p:cNvSpPr>
          <p:nvPr>
            <p:ph idx="1"/>
          </p:nvPr>
        </p:nvSpPr>
        <p:spPr/>
        <p:txBody>
          <a:bodyPr>
            <a:normAutofit/>
          </a:bodyPr>
          <a:lstStyle/>
          <a:p>
            <a:r>
              <a:rPr lang="en-US" altLang="zh-TW" dirty="0" smtClean="0"/>
              <a:t>This module provides some standard test images which one can work on like a grayscale camera image, grayscale text image, coffee cup, and </a:t>
            </a:r>
            <a:r>
              <a:rPr lang="en-US" altLang="zh-TW" dirty="0" smtClean="0"/>
              <a:t>so on</a:t>
            </a:r>
            <a:r>
              <a:rPr lang="en-US" altLang="zh-TW" dirty="0" smtClean="0"/>
              <a:t>. These images can be used as great examples to demonstrate some of the algorithms in image processing.</a:t>
            </a:r>
          </a:p>
          <a:p>
            <a:r>
              <a:rPr lang="en-US" altLang="zh-TW" dirty="0" smtClean="0"/>
              <a:t> </a:t>
            </a:r>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 </a:t>
            </a:r>
            <a:endParaRPr lang="zh-TW" altLang="en-US" dirty="0"/>
          </a:p>
        </p:txBody>
      </p:sp>
      <p:sp>
        <p:nvSpPr>
          <p:cNvPr id="3" name="Content Placeholder 2"/>
          <p:cNvSpPr>
            <a:spLocks noGrp="1"/>
          </p:cNvSpPr>
          <p:nvPr>
            <p:ph sz="half" idx="1"/>
          </p:nvPr>
        </p:nvSpPr>
        <p:spPr/>
        <p:txBody>
          <a:bodyPr/>
          <a:lstStyle/>
          <a:p>
            <a:r>
              <a:rPr lang="en-US" altLang="zh-TW" sz="2000" dirty="0" smtClean="0"/>
              <a:t>[] from </a:t>
            </a:r>
            <a:r>
              <a:rPr lang="en-US" altLang="zh-TW" sz="2000" dirty="0" err="1" smtClean="0"/>
              <a:t>skimage</a:t>
            </a:r>
            <a:r>
              <a:rPr lang="en-US" altLang="zh-TW" sz="2000" dirty="0" smtClean="0"/>
              <a:t> import data </a:t>
            </a:r>
          </a:p>
          <a:p>
            <a:r>
              <a:rPr lang="en-US" altLang="zh-TW" sz="2000" dirty="0" smtClean="0"/>
              <a:t>[]</a:t>
            </a:r>
            <a:r>
              <a:rPr lang="en-US" altLang="zh-TW" sz="2000" dirty="0" err="1" smtClean="0"/>
              <a:t>img</a:t>
            </a:r>
            <a:r>
              <a:rPr lang="en-US" altLang="zh-TW" sz="2000" dirty="0" smtClean="0"/>
              <a:t>=</a:t>
            </a:r>
            <a:r>
              <a:rPr lang="en-US" altLang="zh-TW" sz="2000" dirty="0" err="1" smtClean="0"/>
              <a:t>data.astronaut</a:t>
            </a:r>
            <a:r>
              <a:rPr lang="en-US" altLang="zh-TW" sz="2000" dirty="0" smtClean="0"/>
              <a:t>()</a:t>
            </a:r>
          </a:p>
          <a:p>
            <a:r>
              <a:rPr lang="en-US" altLang="zh-TW" sz="2000" dirty="0" smtClean="0"/>
              <a:t>[]</a:t>
            </a:r>
            <a:r>
              <a:rPr lang="en-US" altLang="zh-TW" sz="2000" dirty="0" err="1" smtClean="0"/>
              <a:t>io.imshow</a:t>
            </a:r>
            <a:r>
              <a:rPr lang="en-US" altLang="zh-TW" sz="2000" dirty="0" smtClean="0"/>
              <a:t>(</a:t>
            </a:r>
            <a:r>
              <a:rPr lang="en-US" altLang="zh-TW" sz="2000" dirty="0" err="1" smtClean="0"/>
              <a:t>img</a:t>
            </a:r>
            <a:r>
              <a:rPr lang="en-US" altLang="zh-TW" sz="2000" dirty="0" smtClean="0"/>
              <a:t>)</a:t>
            </a:r>
          </a:p>
          <a:p>
            <a:r>
              <a:rPr lang="en-US" altLang="zh-TW" sz="2000" dirty="0" smtClean="0"/>
              <a:t>[]print(</a:t>
            </a:r>
            <a:r>
              <a:rPr lang="en-US" altLang="zh-TW" sz="2000" dirty="0" err="1" smtClean="0"/>
              <a:t>img.shape</a:t>
            </a:r>
            <a:r>
              <a:rPr lang="en-US" altLang="zh-TW" dirty="0" smtClean="0"/>
              <a:t>)</a:t>
            </a:r>
          </a:p>
          <a:p>
            <a:r>
              <a:rPr lang="en-US" altLang="zh-TW" sz="2000" dirty="0" smtClean="0"/>
              <a:t>(512, 512)</a:t>
            </a:r>
          </a:p>
          <a:p>
            <a:r>
              <a:rPr lang="en-US" altLang="zh-TW" sz="2000" dirty="0" smtClean="0"/>
              <a:t>[]</a:t>
            </a:r>
            <a:r>
              <a:rPr lang="en-US" altLang="zh-TW" sz="2000" dirty="0" err="1" smtClean="0"/>
              <a:t>io.imsave</a:t>
            </a:r>
            <a:r>
              <a:rPr lang="en-US" altLang="zh-TW" sz="2000" dirty="0" smtClean="0"/>
              <a:t>('0309astronaut.png', </a:t>
            </a:r>
            <a:r>
              <a:rPr lang="en-US" altLang="zh-TW" sz="2000" dirty="0" err="1" smtClean="0"/>
              <a:t>img</a:t>
            </a:r>
            <a:r>
              <a:rPr lang="en-US" altLang="zh-TW" sz="2000" dirty="0" smtClean="0"/>
              <a:t>) </a:t>
            </a:r>
            <a:r>
              <a:rPr lang="en-US" altLang="zh-TW" sz="2000" dirty="0" smtClean="0">
                <a:solidFill>
                  <a:srgbClr val="FF0000"/>
                </a:solidFill>
              </a:rPr>
              <a:t>#To save or write an image we can use the </a:t>
            </a:r>
            <a:r>
              <a:rPr lang="en-US" altLang="zh-TW" sz="2000" dirty="0" err="1" smtClean="0">
                <a:solidFill>
                  <a:srgbClr val="00B0F0"/>
                </a:solidFill>
              </a:rPr>
              <a:t>imsave</a:t>
            </a:r>
            <a:r>
              <a:rPr lang="en-US" altLang="zh-TW" sz="2000" dirty="0" smtClean="0">
                <a:solidFill>
                  <a:srgbClr val="00B0F0"/>
                </a:solidFill>
              </a:rPr>
              <a:t>() </a:t>
            </a:r>
            <a:r>
              <a:rPr lang="en-US" altLang="zh-TW" sz="2000" dirty="0" smtClean="0">
                <a:solidFill>
                  <a:srgbClr val="FF0000"/>
                </a:solidFill>
              </a:rPr>
              <a:t>function</a:t>
            </a:r>
            <a:r>
              <a:rPr lang="en-US" altLang="zh-TW" sz="2000" dirty="0" smtClean="0"/>
              <a:t>.</a:t>
            </a:r>
          </a:p>
          <a:p>
            <a:endParaRPr lang="en-US" altLang="zh-TW" sz="2000" dirty="0" smtClean="0"/>
          </a:p>
          <a:p>
            <a:r>
              <a:rPr lang="en-US" altLang="zh-TW" sz="2000" dirty="0" smtClean="0"/>
              <a:t>Ref: https://scikit-image.org/docs/0.13.x/api/skimage.data.html</a:t>
            </a:r>
            <a:endParaRPr lang="zh-TW" altLang="en-US" sz="2000" dirty="0"/>
          </a:p>
        </p:txBody>
      </p:sp>
      <p:sp>
        <p:nvSpPr>
          <p:cNvPr id="4" name="Content Placeholder 3"/>
          <p:cNvSpPr>
            <a:spLocks noGrp="1"/>
          </p:cNvSpPr>
          <p:nvPr>
            <p:ph sz="half" idx="2"/>
          </p:nvPr>
        </p:nvSpPr>
        <p:spPr/>
        <p:txBody>
          <a:bodyPr/>
          <a:lstStyle/>
          <a:p>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4716016" y="2564904"/>
            <a:ext cx="3552825" cy="29622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2-4 color module</a:t>
            </a:r>
            <a:endParaRPr lang="zh-TW" altLang="en-US" dirty="0"/>
          </a:p>
        </p:txBody>
      </p:sp>
      <p:sp>
        <p:nvSpPr>
          <p:cNvPr id="3" name="Content Placeholder 2"/>
          <p:cNvSpPr>
            <a:spLocks noGrp="1"/>
          </p:cNvSpPr>
          <p:nvPr>
            <p:ph idx="1"/>
          </p:nvPr>
        </p:nvSpPr>
        <p:spPr/>
        <p:txBody>
          <a:bodyPr>
            <a:normAutofit/>
          </a:bodyPr>
          <a:lstStyle/>
          <a:p>
            <a:r>
              <a:rPr lang="en-US" altLang="zh-TW" dirty="0" smtClean="0">
                <a:solidFill>
                  <a:srgbClr val="FF0000"/>
                </a:solidFill>
              </a:rPr>
              <a:t>This module of the library contains functions for converting the image from one color space to another.</a:t>
            </a:r>
          </a:p>
          <a:p>
            <a:endParaRPr lang="en-US" altLang="zh-TW" dirty="0" smtClean="0"/>
          </a:p>
          <a:p>
            <a:endParaRPr lang="en-US" altLang="zh-TW" dirty="0" smtClean="0"/>
          </a:p>
          <a:p>
            <a:r>
              <a:rPr lang="en-US" altLang="zh-TW" dirty="0" smtClean="0"/>
              <a:t>Ref: </a:t>
            </a:r>
          </a:p>
          <a:p>
            <a:r>
              <a:rPr lang="en-US" altLang="zh-TW" sz="1400" dirty="0" smtClean="0"/>
              <a:t>https://scikit-image.org/docs/dev/api/skimage.color.html?highlight=label2rgb   </a:t>
            </a:r>
          </a:p>
          <a:p>
            <a:pPr>
              <a:buNone/>
            </a:pPr>
            <a:r>
              <a:rPr lang="en-US" altLang="zh-TW"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endParaRPr lang="zh-TW" altLang="en-US" dirty="0"/>
          </a:p>
        </p:txBody>
      </p:sp>
      <p:sp>
        <p:nvSpPr>
          <p:cNvPr id="3" name="Content Placeholder 2"/>
          <p:cNvSpPr>
            <a:spLocks noGrp="1"/>
          </p:cNvSpPr>
          <p:nvPr>
            <p:ph sz="half" idx="1"/>
          </p:nvPr>
        </p:nvSpPr>
        <p:spPr>
          <a:xfrm>
            <a:off x="467544" y="1556792"/>
            <a:ext cx="4038600" cy="4434840"/>
          </a:xfrm>
        </p:spPr>
        <p:txBody>
          <a:bodyPr>
            <a:normAutofit/>
          </a:bodyPr>
          <a:lstStyle/>
          <a:p>
            <a:r>
              <a:rPr lang="en-US" altLang="zh-TW" sz="2000" dirty="0" smtClean="0"/>
              <a:t>2-4-1 Convert RGB to gray: </a:t>
            </a:r>
          </a:p>
          <a:p>
            <a:r>
              <a:rPr lang="en-US" altLang="zh-TW" sz="2000" dirty="0" smtClean="0"/>
              <a:t>The </a:t>
            </a:r>
            <a:r>
              <a:rPr lang="en-US" altLang="zh-TW" sz="2000" dirty="0" smtClean="0">
                <a:solidFill>
                  <a:srgbClr val="00B0F0"/>
                </a:solidFill>
              </a:rPr>
              <a:t>rgb2gray() </a:t>
            </a:r>
            <a:r>
              <a:rPr lang="en-US" altLang="zh-TW" sz="2000" dirty="0" smtClean="0"/>
              <a:t>function in the module can be used to</a:t>
            </a:r>
            <a:br>
              <a:rPr lang="en-US" altLang="zh-TW" sz="2000" dirty="0" smtClean="0"/>
            </a:br>
            <a:r>
              <a:rPr lang="en-US" altLang="zh-TW" sz="2000" dirty="0" smtClean="0"/>
              <a:t>convert a RGB image to a grayscale image. It takes the RGB image array</a:t>
            </a:r>
            <a:br>
              <a:rPr lang="en-US" altLang="zh-TW" sz="2000" dirty="0" smtClean="0"/>
            </a:br>
            <a:r>
              <a:rPr lang="en-US" altLang="zh-TW" sz="2000" dirty="0" smtClean="0"/>
              <a:t>as input and returns the grayscale image array.</a:t>
            </a:r>
            <a:endParaRPr lang="zh-TW" altLang="en-US" sz="2000" dirty="0"/>
          </a:p>
        </p:txBody>
      </p:sp>
      <p:sp>
        <p:nvSpPr>
          <p:cNvPr id="4" name="Content Placeholder 3"/>
          <p:cNvSpPr>
            <a:spLocks noGrp="1"/>
          </p:cNvSpPr>
          <p:nvPr>
            <p:ph sz="half" idx="2"/>
          </p:nvPr>
        </p:nvSpPr>
        <p:spPr>
          <a:xfrm>
            <a:off x="4716016" y="1556792"/>
            <a:ext cx="4038600" cy="4434840"/>
          </a:xfrm>
        </p:spPr>
        <p:txBody>
          <a:bodyPr>
            <a:normAutofit/>
          </a:bodyPr>
          <a:lstStyle/>
          <a:p>
            <a:r>
              <a:rPr lang="en-US" altLang="zh-TW" sz="2000" dirty="0" smtClean="0"/>
              <a:t>[] from </a:t>
            </a:r>
            <a:r>
              <a:rPr lang="en-US" altLang="zh-TW" sz="2000" dirty="0" err="1" smtClean="0"/>
              <a:t>skimage</a:t>
            </a:r>
            <a:r>
              <a:rPr lang="en-US" altLang="zh-TW" sz="2000" dirty="0" smtClean="0"/>
              <a:t> import </a:t>
            </a:r>
            <a:r>
              <a:rPr lang="en-US" altLang="zh-TW" sz="2000" dirty="0" err="1" smtClean="0"/>
              <a:t>io</a:t>
            </a:r>
            <a:r>
              <a:rPr lang="en-US" altLang="zh-TW" sz="2000" dirty="0" smtClean="0"/>
              <a:t>, color</a:t>
            </a:r>
          </a:p>
          <a:p>
            <a:r>
              <a:rPr lang="en-US" altLang="zh-TW" sz="2000" dirty="0" smtClean="0"/>
              <a:t>[]</a:t>
            </a:r>
            <a:r>
              <a:rPr lang="en-US" altLang="zh-TW" sz="2000" dirty="0" err="1" smtClean="0"/>
              <a:t>img</a:t>
            </a:r>
            <a:r>
              <a:rPr lang="en-US" altLang="zh-TW" sz="2000" dirty="0" smtClean="0"/>
              <a:t>=</a:t>
            </a:r>
            <a:r>
              <a:rPr lang="en-US" altLang="zh-TW" sz="2000" dirty="0" err="1" smtClean="0"/>
              <a:t>io.imread</a:t>
            </a:r>
            <a:r>
              <a:rPr lang="en-US" altLang="zh-TW" sz="2000" dirty="0" smtClean="0"/>
              <a:t>('newastronaut.png')</a:t>
            </a:r>
          </a:p>
          <a:p>
            <a:r>
              <a:rPr lang="en-US" altLang="zh-TW" sz="2000" dirty="0" smtClean="0"/>
              <a:t>[] gray = color.rgb2gray(</a:t>
            </a:r>
            <a:r>
              <a:rPr lang="en-US" altLang="zh-TW" sz="2000" dirty="0" err="1" smtClean="0"/>
              <a:t>img</a:t>
            </a:r>
            <a:r>
              <a:rPr lang="en-US" altLang="zh-TW" sz="2000" dirty="0" smtClean="0"/>
              <a:t>)</a:t>
            </a:r>
          </a:p>
          <a:p>
            <a:r>
              <a:rPr lang="en-US" altLang="zh-TW" sz="2000" dirty="0" smtClean="0"/>
              <a:t>[] </a:t>
            </a:r>
            <a:r>
              <a:rPr lang="en-US" altLang="zh-TW" sz="2000" dirty="0" err="1" smtClean="0"/>
              <a:t>io.imshow</a:t>
            </a:r>
            <a:r>
              <a:rPr lang="en-US" altLang="zh-TW" sz="2000" dirty="0" smtClean="0"/>
              <a:t>(gray)</a:t>
            </a:r>
          </a:p>
          <a:p>
            <a:endParaRPr lang="zh-TW" altLang="en-US" sz="2000" dirty="0"/>
          </a:p>
        </p:txBody>
      </p:sp>
      <p:pic>
        <p:nvPicPr>
          <p:cNvPr id="1026" name="Picture 2"/>
          <p:cNvPicPr>
            <a:picLocks noChangeAspect="1" noChangeArrowheads="1"/>
          </p:cNvPicPr>
          <p:nvPr/>
        </p:nvPicPr>
        <p:blipFill>
          <a:blip r:embed="rId2" cstate="print"/>
          <a:srcRect/>
          <a:stretch>
            <a:fillRect/>
          </a:stretch>
        </p:blipFill>
        <p:spPr bwMode="auto">
          <a:xfrm>
            <a:off x="5076056" y="3356992"/>
            <a:ext cx="3362325"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a:bodyPr>
          <a:lstStyle/>
          <a:p>
            <a:r>
              <a:rPr lang="en-US" altLang="zh-TW" sz="2000" dirty="0" smtClean="0"/>
              <a:t>204-2 Convert RGB to HSV:</a:t>
            </a:r>
          </a:p>
          <a:p>
            <a:r>
              <a:rPr lang="en-US" altLang="zh-TW" sz="2000" dirty="0" smtClean="0"/>
              <a:t> The </a:t>
            </a:r>
            <a:r>
              <a:rPr lang="en-US" altLang="zh-TW" sz="2000" dirty="0" smtClean="0">
                <a:solidFill>
                  <a:srgbClr val="00B0F0"/>
                </a:solidFill>
              </a:rPr>
              <a:t>rgb2hsv() </a:t>
            </a:r>
            <a:r>
              <a:rPr lang="en-US" altLang="zh-TW" sz="2000" dirty="0" smtClean="0"/>
              <a:t>function in the module can be used to</a:t>
            </a:r>
          </a:p>
          <a:p>
            <a:r>
              <a:rPr lang="en-US" altLang="zh-TW" sz="2000" dirty="0" smtClean="0"/>
              <a:t>convert an RGB image to an HSV image. It takes the RGB image array as input and returns the HSV image array.</a:t>
            </a:r>
            <a:endParaRPr lang="zh-TW" altLang="en-US" sz="2000" dirty="0"/>
          </a:p>
        </p:txBody>
      </p:sp>
      <p:sp>
        <p:nvSpPr>
          <p:cNvPr id="4" name="Content Placeholder 3"/>
          <p:cNvSpPr>
            <a:spLocks noGrp="1"/>
          </p:cNvSpPr>
          <p:nvPr>
            <p:ph sz="half" idx="2"/>
          </p:nvPr>
        </p:nvSpPr>
        <p:spPr>
          <a:xfrm>
            <a:off x="4788024" y="1556792"/>
            <a:ext cx="4038600" cy="4434840"/>
          </a:xfrm>
        </p:spPr>
        <p:txBody>
          <a:bodyPr>
            <a:normAutofit/>
          </a:bodyPr>
          <a:lstStyle/>
          <a:p>
            <a:r>
              <a:rPr lang="en-US" altLang="zh-TW" sz="2000" dirty="0" smtClean="0"/>
              <a:t>[] from </a:t>
            </a:r>
            <a:r>
              <a:rPr lang="en-US" altLang="zh-TW" sz="2000" dirty="0" err="1" smtClean="0"/>
              <a:t>skimage</a:t>
            </a:r>
            <a:r>
              <a:rPr lang="en-US" altLang="zh-TW" sz="2000" dirty="0" smtClean="0"/>
              <a:t> import </a:t>
            </a:r>
            <a:r>
              <a:rPr lang="en-US" altLang="zh-TW" sz="2000" dirty="0" err="1" smtClean="0"/>
              <a:t>io</a:t>
            </a:r>
            <a:r>
              <a:rPr lang="en-US" altLang="zh-TW" sz="2000" dirty="0" smtClean="0"/>
              <a:t>, color</a:t>
            </a:r>
          </a:p>
          <a:p>
            <a:r>
              <a:rPr lang="en-US" altLang="zh-TW" sz="2000" dirty="0" smtClean="0"/>
              <a:t>[]</a:t>
            </a:r>
            <a:r>
              <a:rPr lang="en-US" altLang="zh-TW" sz="2000" dirty="0" err="1" smtClean="0"/>
              <a:t>img</a:t>
            </a:r>
            <a:r>
              <a:rPr lang="en-US" altLang="zh-TW" sz="2000" dirty="0" smtClean="0"/>
              <a:t>=</a:t>
            </a:r>
            <a:r>
              <a:rPr lang="en-US" altLang="zh-TW" sz="2000" dirty="0" err="1" smtClean="0"/>
              <a:t>io.imread</a:t>
            </a:r>
            <a:r>
              <a:rPr lang="en-US" altLang="zh-TW" sz="2000" dirty="0" smtClean="0"/>
              <a:t>('newastronaut.png')</a:t>
            </a:r>
          </a:p>
          <a:p>
            <a:r>
              <a:rPr lang="en-US" altLang="zh-TW" sz="2000" dirty="0" smtClean="0"/>
              <a:t>[] </a:t>
            </a:r>
            <a:r>
              <a:rPr lang="en-US" altLang="zh-TW" sz="2000" dirty="0" err="1" smtClean="0"/>
              <a:t>img_hsv</a:t>
            </a:r>
            <a:r>
              <a:rPr lang="en-US" altLang="zh-TW" sz="2000" dirty="0" smtClean="0"/>
              <a:t> = color.rgb2hsv(</a:t>
            </a:r>
            <a:r>
              <a:rPr lang="en-US" altLang="zh-TW" sz="2000" dirty="0" err="1" smtClean="0"/>
              <a:t>img</a:t>
            </a:r>
            <a:r>
              <a:rPr lang="en-US" altLang="zh-TW" sz="2000" dirty="0" smtClean="0"/>
              <a:t>)</a:t>
            </a:r>
          </a:p>
          <a:p>
            <a:r>
              <a:rPr lang="en-US" altLang="zh-TW" sz="2000" dirty="0" smtClean="0"/>
              <a:t>[] </a:t>
            </a:r>
            <a:r>
              <a:rPr lang="en-US" altLang="zh-TW" sz="2000" dirty="0" err="1" smtClean="0"/>
              <a:t>io.imshow</a:t>
            </a:r>
            <a:r>
              <a:rPr lang="en-US" altLang="zh-TW" sz="2000" dirty="0" smtClean="0"/>
              <a:t>(</a:t>
            </a:r>
            <a:r>
              <a:rPr lang="en-US" altLang="zh-TW" sz="2000" dirty="0" err="1" smtClean="0"/>
              <a:t>img_hsv</a:t>
            </a:r>
            <a:r>
              <a:rPr lang="en-US" altLang="zh-TW" sz="2000" dirty="0" smtClean="0"/>
              <a:t>)</a:t>
            </a:r>
            <a:endParaRPr lang="zh-TW" altLang="en-US" sz="2000" dirty="0"/>
          </a:p>
        </p:txBody>
      </p:sp>
      <p:pic>
        <p:nvPicPr>
          <p:cNvPr id="2050" name="Picture 2"/>
          <p:cNvPicPr>
            <a:picLocks noChangeAspect="1" noChangeArrowheads="1"/>
          </p:cNvPicPr>
          <p:nvPr/>
        </p:nvPicPr>
        <p:blipFill>
          <a:blip r:embed="rId2" cstate="print"/>
          <a:srcRect/>
          <a:stretch>
            <a:fillRect/>
          </a:stretch>
        </p:blipFill>
        <p:spPr bwMode="auto">
          <a:xfrm>
            <a:off x="5076056" y="3356992"/>
            <a:ext cx="3495675" cy="2943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i="1" dirty="0" smtClean="0"/>
              <a:t>3.Color </a:t>
            </a:r>
            <a:r>
              <a:rPr lang="en-US" altLang="zh-TW" i="1" dirty="0" smtClean="0"/>
              <a:t>model</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TW" dirty="0" smtClean="0"/>
              <a:t>Most color models in use today are oriented either toward </a:t>
            </a:r>
            <a:r>
              <a:rPr lang="en-US" altLang="zh-TW" dirty="0" smtClean="0">
                <a:solidFill>
                  <a:srgbClr val="FF0000"/>
                </a:solidFill>
              </a:rPr>
              <a:t>hardware</a:t>
            </a:r>
            <a:r>
              <a:rPr lang="en-US" altLang="zh-TW" dirty="0" smtClean="0"/>
              <a:t> (such as for color monitors and printers) or toward </a:t>
            </a:r>
            <a:r>
              <a:rPr lang="en-US" altLang="zh-TW" dirty="0" smtClean="0">
                <a:solidFill>
                  <a:srgbClr val="FF0000"/>
                </a:solidFill>
              </a:rPr>
              <a:t>applications</a:t>
            </a:r>
            <a:r>
              <a:rPr lang="en-US" altLang="zh-TW" dirty="0" smtClean="0"/>
              <a:t>, where color manipulation is a goal (the creation of color graphics for animation is an example of the latter).</a:t>
            </a:r>
          </a:p>
          <a:p>
            <a:endParaRPr lang="en-US" altLang="zh-TW" dirty="0" smtClean="0"/>
          </a:p>
          <a:p>
            <a:r>
              <a:rPr lang="en-US" altLang="zh-TW" dirty="0" smtClean="0"/>
              <a:t>In terms of digital image processing, </a:t>
            </a:r>
          </a:p>
          <a:p>
            <a:r>
              <a:rPr lang="en-US" altLang="zh-TW" dirty="0" smtClean="0">
                <a:latin typeface="微軟正黑體"/>
                <a:ea typeface="微軟正黑體"/>
              </a:rPr>
              <a:t>①</a:t>
            </a:r>
            <a:r>
              <a:rPr lang="en-US" altLang="zh-TW" dirty="0" smtClean="0"/>
              <a:t>the </a:t>
            </a:r>
            <a:r>
              <a:rPr lang="en-US" altLang="zh-TW" dirty="0" smtClean="0">
                <a:solidFill>
                  <a:srgbClr val="FF0000"/>
                </a:solidFill>
              </a:rPr>
              <a:t>hardware-oriented models</a:t>
            </a:r>
            <a:r>
              <a:rPr lang="en-US" altLang="zh-TW" dirty="0" smtClean="0"/>
              <a:t> most commonly used in practice are the </a:t>
            </a:r>
            <a:r>
              <a:rPr lang="en-US" altLang="zh-TW" dirty="0" smtClean="0">
                <a:solidFill>
                  <a:srgbClr val="FF0000"/>
                </a:solidFill>
              </a:rPr>
              <a:t>RGB (red, green, blue) model </a:t>
            </a:r>
            <a:r>
              <a:rPr lang="en-US" altLang="zh-TW" dirty="0" smtClean="0"/>
              <a:t>for color monitors and a broad class of color video cameras; </a:t>
            </a:r>
          </a:p>
          <a:p>
            <a:r>
              <a:rPr lang="en-US" altLang="zh-TW" dirty="0" smtClean="0">
                <a:latin typeface="微軟正黑體"/>
                <a:ea typeface="微軟正黑體"/>
              </a:rPr>
              <a:t> ②</a:t>
            </a:r>
            <a:r>
              <a:rPr lang="en-US" altLang="zh-TW" dirty="0" smtClean="0"/>
              <a:t>and the </a:t>
            </a:r>
            <a:r>
              <a:rPr lang="en-US" altLang="zh-TW" dirty="0" smtClean="0">
                <a:solidFill>
                  <a:srgbClr val="FF0000"/>
                </a:solidFill>
              </a:rPr>
              <a:t>HSI</a:t>
            </a:r>
            <a:r>
              <a:rPr lang="en-US" altLang="zh-TW" dirty="0" smtClean="0"/>
              <a:t>  or HSV(hue, saturation, intensity or  value) model, which corresponds closely with the way </a:t>
            </a:r>
            <a:r>
              <a:rPr lang="en-US" altLang="zh-TW" dirty="0" smtClean="0">
                <a:solidFill>
                  <a:srgbClr val="FF0000"/>
                </a:solidFill>
              </a:rPr>
              <a:t>humans describe and interpret color.</a:t>
            </a:r>
            <a:endParaRPr lang="zh-TW" alt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3-1 The RGB Color Model</a:t>
            </a:r>
            <a:endParaRPr lang="zh-TW" altLang="en-US" dirty="0"/>
          </a:p>
        </p:txBody>
      </p:sp>
      <p:sp>
        <p:nvSpPr>
          <p:cNvPr id="4" name="Content Placeholder 3"/>
          <p:cNvSpPr>
            <a:spLocks noGrp="1"/>
          </p:cNvSpPr>
          <p:nvPr>
            <p:ph sz="half" idx="1"/>
          </p:nvPr>
        </p:nvSpPr>
        <p:spPr/>
        <p:txBody>
          <a:bodyPr>
            <a:normAutofit fontScale="70000" lnSpcReduction="20000"/>
          </a:bodyPr>
          <a:lstStyle/>
          <a:p>
            <a:r>
              <a:rPr lang="en-US" altLang="zh-TW" dirty="0" smtClean="0"/>
              <a:t>In the RGB model, each color appears in its primary spectral components of red, green, and blue. </a:t>
            </a:r>
          </a:p>
          <a:p>
            <a:r>
              <a:rPr lang="en-US" altLang="zh-TW" dirty="0" smtClean="0"/>
              <a:t>This model is based on a Cartesian</a:t>
            </a:r>
          </a:p>
          <a:p>
            <a:pPr algn="just"/>
            <a:r>
              <a:rPr lang="en-US" altLang="zh-TW" dirty="0" smtClean="0"/>
              <a:t>coordinate system. The color subspace of interest is the cube shown in </a:t>
            </a:r>
            <a:r>
              <a:rPr lang="en-US" altLang="zh-TW" b="1" dirty="0" smtClean="0"/>
              <a:t>Fig. 3-1 , in which RGB primary values are at three corners; </a:t>
            </a:r>
            <a:r>
              <a:rPr lang="en-US" altLang="zh-TW" dirty="0" smtClean="0"/>
              <a:t>the secondary colors cyan, magenta, and yellow are at three other corners; black is at the origin; and white is at the corner farthest from the origin.</a:t>
            </a:r>
            <a:endParaRPr lang="zh-TW" altLang="en-US" dirty="0"/>
          </a:p>
        </p:txBody>
      </p:sp>
      <p:sp>
        <p:nvSpPr>
          <p:cNvPr id="5" name="Content Placeholder 4"/>
          <p:cNvSpPr>
            <a:spLocks noGrp="1"/>
          </p:cNvSpPr>
          <p:nvPr>
            <p:ph sz="half" idx="2"/>
          </p:nvPr>
        </p:nvSpPr>
        <p:spPr/>
        <p:txBody>
          <a:bodyPr>
            <a:normAutofit fontScale="70000" lnSpcReduction="20000"/>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b="1" dirty="0" smtClean="0"/>
              <a:t>Fig. 3-1</a:t>
            </a:r>
          </a:p>
          <a:p>
            <a:r>
              <a:rPr lang="en-US" altLang="zh-TW" dirty="0" smtClean="0"/>
              <a:t>Schematic of the RGB color cube. Points along the </a:t>
            </a:r>
            <a:r>
              <a:rPr lang="en-US" altLang="zh-TW" dirty="0" smtClean="0">
                <a:solidFill>
                  <a:srgbClr val="FF0000"/>
                </a:solidFill>
              </a:rPr>
              <a:t>main diagonal </a:t>
            </a:r>
            <a:r>
              <a:rPr lang="en-US" altLang="zh-TW" dirty="0" smtClean="0"/>
              <a:t>have gray values, from black at the origin to white at point (1, 1, 1)(normalized scale).</a:t>
            </a: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5292080" y="1988840"/>
            <a:ext cx="3291892" cy="25732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zh-TW" altLang="en-US"/>
          </a:p>
        </p:txBody>
      </p:sp>
      <p:sp>
        <p:nvSpPr>
          <p:cNvPr id="6" name="Content Placeholder 5"/>
          <p:cNvSpPr>
            <a:spLocks noGrp="1"/>
          </p:cNvSpPr>
          <p:nvPr>
            <p:ph idx="1"/>
          </p:nvPr>
        </p:nvSpPr>
        <p:spPr/>
        <p:txBody>
          <a:bodyPr>
            <a:normAutofit lnSpcReduction="10000"/>
          </a:bodyPr>
          <a:lstStyle/>
          <a:p>
            <a:r>
              <a:rPr lang="en-US" altLang="zh-TW" dirty="0" smtClean="0"/>
              <a:t>The number of bits used to represent each pixel in RGB space is called the </a:t>
            </a:r>
            <a:r>
              <a:rPr lang="en-US" altLang="zh-TW" i="1" dirty="0" smtClean="0"/>
              <a:t>pixel depth. Consider an RGB image in which each of the red, green, </a:t>
            </a:r>
            <a:r>
              <a:rPr lang="en-US" altLang="zh-TW" dirty="0" smtClean="0"/>
              <a:t>and blue images is an 8-bit image. Under these conditions, each RGB </a:t>
            </a:r>
            <a:r>
              <a:rPr lang="en-US" altLang="zh-TW" i="1" dirty="0" smtClean="0"/>
              <a:t>color pixel [that is, a triplet of values (R, G, B)] has a depth of 24 </a:t>
            </a:r>
            <a:r>
              <a:rPr lang="en-US" altLang="zh-TW" dirty="0" smtClean="0"/>
              <a:t>bits (3 image planes times the number of bits per plane). </a:t>
            </a:r>
          </a:p>
          <a:p>
            <a:pPr>
              <a:buNone/>
            </a:pPr>
            <a:r>
              <a:rPr lang="en-US" altLang="zh-TW" dirty="0" smtClean="0"/>
              <a:t>   The term </a:t>
            </a:r>
            <a:r>
              <a:rPr lang="en-US" altLang="zh-TW" i="1" dirty="0" smtClean="0"/>
              <a:t>full-color image is used often to denote a 24-bit RGB color image.</a:t>
            </a:r>
          </a:p>
          <a:p>
            <a:pPr>
              <a:buNone/>
            </a:pPr>
            <a:r>
              <a:rPr lang="en-US" altLang="zh-TW" dirty="0" smtClean="0"/>
              <a:t>    The total number of possible colors in a 24-bit RGB image is (2^8)^3</a:t>
            </a:r>
            <a:r>
              <a:rPr lang="zh-TW" altLang="en-US" dirty="0" smtClean="0"/>
              <a:t> </a:t>
            </a:r>
            <a:r>
              <a:rPr lang="en-US" altLang="zh-TW" dirty="0" smtClean="0"/>
              <a:t>= 16, 777, 216.</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idx="1"/>
          </p:nvPr>
        </p:nvSpPr>
        <p:spPr/>
        <p:txBody>
          <a:bodyPr/>
          <a:lstStyle/>
          <a:p>
            <a:pPr marL="514350" indent="-514350">
              <a:buNone/>
            </a:pPr>
            <a:r>
              <a:rPr lang="en-US" altLang="zh-TW" dirty="0" smtClean="0"/>
              <a:t>1</a:t>
            </a:r>
            <a:r>
              <a:rPr lang="en-US" altLang="zh-TW" dirty="0" smtClean="0"/>
              <a:t>.</a:t>
            </a:r>
            <a:r>
              <a:rPr lang="zh-TW" altLang="en-US" dirty="0" smtClean="0"/>
              <a:t> </a:t>
            </a:r>
            <a:r>
              <a:rPr lang="en-US" altLang="zh-TW" dirty="0" smtClean="0"/>
              <a:t>Continuing </a:t>
            </a:r>
            <a:r>
              <a:rPr lang="en-US" altLang="zh-TW" dirty="0" smtClean="0"/>
              <a:t>of Pillow</a:t>
            </a:r>
          </a:p>
          <a:p>
            <a:pPr>
              <a:buNone/>
            </a:pPr>
            <a:r>
              <a:rPr lang="en-US" altLang="zh-TW" dirty="0" smtClean="0"/>
              <a:t>2. Introduction </a:t>
            </a:r>
            <a:r>
              <a:rPr lang="en-US" altLang="zh-TW" dirty="0" smtClean="0"/>
              <a:t>of </a:t>
            </a:r>
            <a:r>
              <a:rPr lang="en-US" altLang="zh-TW" dirty="0" smtClean="0"/>
              <a:t> </a:t>
            </a:r>
            <a:r>
              <a:rPr lang="en-US" altLang="zh-TW" dirty="0" err="1" smtClean="0"/>
              <a:t>scikit</a:t>
            </a:r>
            <a:r>
              <a:rPr lang="en-US" altLang="zh-TW" dirty="0" smtClean="0"/>
              <a:t>-image</a:t>
            </a:r>
          </a:p>
          <a:p>
            <a:pPr>
              <a:buNone/>
            </a:pPr>
            <a:r>
              <a:rPr lang="en-US" altLang="zh-TW" dirty="0" smtClean="0"/>
              <a:t>3</a:t>
            </a:r>
            <a:r>
              <a:rPr lang="en-US" altLang="zh-TW" dirty="0" smtClean="0"/>
              <a:t>.</a:t>
            </a:r>
            <a:r>
              <a:rPr lang="zh-TW" altLang="en-US" dirty="0" smtClean="0"/>
              <a:t> </a:t>
            </a:r>
            <a:r>
              <a:rPr lang="en-US" altLang="zh-TW" dirty="0" smtClean="0"/>
              <a:t>Color </a:t>
            </a:r>
            <a:r>
              <a:rPr lang="en-US" altLang="zh-TW" dirty="0" smtClean="0"/>
              <a:t>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3-2 The HSI Color Model</a:t>
            </a:r>
            <a:endParaRPr lang="zh-TW" altLang="en-US" dirty="0"/>
          </a:p>
        </p:txBody>
      </p:sp>
      <p:sp>
        <p:nvSpPr>
          <p:cNvPr id="3" name="Content Placeholder 2"/>
          <p:cNvSpPr>
            <a:spLocks noGrp="1"/>
          </p:cNvSpPr>
          <p:nvPr>
            <p:ph idx="1"/>
          </p:nvPr>
        </p:nvSpPr>
        <p:spPr/>
        <p:txBody>
          <a:bodyPr>
            <a:normAutofit/>
          </a:bodyPr>
          <a:lstStyle/>
          <a:p>
            <a:r>
              <a:rPr lang="en-US" altLang="zh-TW" dirty="0" smtClean="0"/>
              <a:t>When humans view a color object, we describe it by its hue, saturation, and brightness.</a:t>
            </a:r>
          </a:p>
          <a:p>
            <a:r>
              <a:rPr lang="en-US" altLang="zh-TW" dirty="0" smtClean="0"/>
              <a:t>Recall from the discussion in </a:t>
            </a:r>
            <a:r>
              <a:rPr lang="en-US" altLang="zh-TW" b="1" dirty="0" smtClean="0"/>
              <a:t>3-1 </a:t>
            </a:r>
            <a:r>
              <a:rPr lang="en-US" altLang="zh-TW" dirty="0" smtClean="0"/>
              <a:t>that </a:t>
            </a:r>
            <a:r>
              <a:rPr lang="en-US" altLang="zh-TW" u="sng" dirty="0" smtClean="0"/>
              <a:t>hue</a:t>
            </a:r>
            <a:r>
              <a:rPr lang="en-US" altLang="zh-TW" dirty="0" smtClean="0"/>
              <a:t> is a color attribute that describes a pure color (pure yellow, orange, or red), whereas </a:t>
            </a:r>
            <a:r>
              <a:rPr lang="en-US" altLang="zh-TW" u="sng" dirty="0" smtClean="0"/>
              <a:t>saturation</a:t>
            </a:r>
            <a:r>
              <a:rPr lang="en-US" altLang="zh-TW" dirty="0" smtClean="0"/>
              <a:t> gives a measure of the degree to which a pure color is diluted by white light. </a:t>
            </a:r>
            <a:r>
              <a:rPr lang="en-US" altLang="zh-TW" u="sng" dirty="0" smtClean="0"/>
              <a:t>Brightness</a:t>
            </a:r>
            <a:r>
              <a:rPr lang="en-US" altLang="zh-TW" dirty="0" smtClean="0"/>
              <a:t> is a subjective descriptor that is practically impossible to measure. It embodies</a:t>
            </a:r>
          </a:p>
          <a:p>
            <a:r>
              <a:rPr lang="en-US" altLang="zh-TW" dirty="0" smtClean="0"/>
              <a:t>the achromatic notion of </a:t>
            </a:r>
            <a:r>
              <a:rPr lang="en-US" altLang="zh-TW" i="1" dirty="0" smtClean="0"/>
              <a:t>intensity and is one of the key factors in describing color sensation.</a:t>
            </a: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r>
              <a:rPr lang="en-US" altLang="zh-TW" dirty="0" smtClean="0"/>
              <a:t>An RGB color image is composed three gray-scale intensity images (representing red, green, and</a:t>
            </a:r>
          </a:p>
          <a:p>
            <a:r>
              <a:rPr lang="en-US" altLang="zh-TW" dirty="0" smtClean="0"/>
              <a:t>blue), so it should come as no surprise that we can to extract intensity from an RGB image.</a:t>
            </a:r>
            <a:endParaRPr lang="zh-TW"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fontScale="92500" lnSpcReduction="10000"/>
          </a:bodyPr>
          <a:lstStyle/>
          <a:p>
            <a:r>
              <a:rPr lang="en-US" altLang="zh-TW" sz="2000" dirty="0" smtClean="0"/>
              <a:t>This becomes clear if we take the color cube from Fig. 3-1 and stand it on the black, (0, 0, 0), vertex, with the white, (1, 1, 1), vertex directly above it [see Fig. 3-2 (a)].</a:t>
            </a:r>
          </a:p>
          <a:p>
            <a:r>
              <a:rPr lang="en-US" altLang="zh-TW" sz="2000" dirty="0" smtClean="0"/>
              <a:t>In Figs. 3-2 (a) and</a:t>
            </a:r>
          </a:p>
          <a:p>
            <a:r>
              <a:rPr lang="en-US" altLang="zh-TW" sz="2000" dirty="0" smtClean="0"/>
              <a:t>(b), the line (intensity axis) joining the black and white vertices is vertical.</a:t>
            </a:r>
          </a:p>
          <a:p>
            <a:r>
              <a:rPr lang="en-US" altLang="zh-TW" sz="2000" dirty="0" smtClean="0"/>
              <a:t>Thus, if we wanted to determine the “intensity” component of  any color point in Fig. 3-2, we would simply pass a plane </a:t>
            </a:r>
            <a:r>
              <a:rPr lang="en-US" altLang="zh-TW" sz="2000" dirty="0" smtClean="0">
                <a:solidFill>
                  <a:srgbClr val="FF0000"/>
                </a:solidFill>
              </a:rPr>
              <a:t>perpendicular to the intensity axis</a:t>
            </a:r>
            <a:r>
              <a:rPr lang="en-US" altLang="zh-TW" sz="2000" dirty="0" smtClean="0"/>
              <a:t> </a:t>
            </a:r>
            <a:r>
              <a:rPr lang="en-US" altLang="zh-TW" sz="2000" dirty="0" smtClean="0">
                <a:solidFill>
                  <a:srgbClr val="0070C0"/>
                </a:solidFill>
              </a:rPr>
              <a:t>and containing the color point.</a:t>
            </a:r>
            <a:endParaRPr lang="zh-TW" altLang="en-US" sz="2000" dirty="0">
              <a:solidFill>
                <a:srgbClr val="0070C0"/>
              </a:solidFill>
            </a:endParaRPr>
          </a:p>
        </p:txBody>
      </p:sp>
      <p:sp>
        <p:nvSpPr>
          <p:cNvPr id="4" name="Content Placeholder 3"/>
          <p:cNvSpPr>
            <a:spLocks noGrp="1"/>
          </p:cNvSpPr>
          <p:nvPr>
            <p:ph sz="half" idx="2"/>
          </p:nvPr>
        </p:nvSpPr>
        <p:spPr/>
        <p:txBody>
          <a:bodyPr>
            <a:normAutofit fontScale="92500" lnSpcReduction="10000"/>
          </a:bodyPr>
          <a:lstStyle/>
          <a:p>
            <a:endParaRPr lang="en-US" altLang="zh-TW" dirty="0" smtClean="0"/>
          </a:p>
          <a:p>
            <a:endParaRPr lang="en-US" altLang="zh-TW" dirty="0" smtClean="0"/>
          </a:p>
          <a:p>
            <a:endParaRPr lang="en-US" altLang="zh-TW" dirty="0" smtClean="0"/>
          </a:p>
          <a:p>
            <a:pPr>
              <a:buNone/>
            </a:pPr>
            <a:r>
              <a:rPr lang="en-US" altLang="zh-TW" dirty="0" smtClean="0"/>
              <a:t>             </a:t>
            </a:r>
            <a:r>
              <a:rPr lang="en-US" altLang="zh-TW" sz="2000" dirty="0" smtClean="0"/>
              <a:t>Fig. 3-1</a:t>
            </a:r>
          </a:p>
          <a:p>
            <a:pPr>
              <a:buNone/>
            </a:pPr>
            <a:endParaRPr lang="en-US" altLang="zh-TW" sz="2000" dirty="0" smtClean="0"/>
          </a:p>
          <a:p>
            <a:pPr>
              <a:buNone/>
            </a:pPr>
            <a:endParaRPr lang="en-US" altLang="zh-TW" sz="2000" dirty="0" smtClean="0"/>
          </a:p>
          <a:p>
            <a:pPr>
              <a:buNone/>
            </a:pPr>
            <a:endParaRPr lang="en-US" altLang="zh-TW" sz="2000" dirty="0" smtClean="0"/>
          </a:p>
          <a:p>
            <a:pPr>
              <a:buNone/>
            </a:pPr>
            <a:endParaRPr lang="en-US" altLang="zh-TW" sz="2000" dirty="0" smtClean="0"/>
          </a:p>
          <a:p>
            <a:pPr>
              <a:buNone/>
            </a:pPr>
            <a:endParaRPr lang="en-US" altLang="zh-TW" sz="2000" dirty="0" smtClean="0"/>
          </a:p>
          <a:p>
            <a:pPr>
              <a:buNone/>
            </a:pPr>
            <a:r>
              <a:rPr lang="en-US" altLang="zh-TW" sz="2000" dirty="0" smtClean="0"/>
              <a:t>Fig. 3-2 Conceptual relationships between the RGB and HSI color models</a:t>
            </a:r>
            <a:endParaRPr lang="zh-TW" altLang="en-US" sz="2000" dirty="0"/>
          </a:p>
        </p:txBody>
      </p:sp>
      <p:pic>
        <p:nvPicPr>
          <p:cNvPr id="5" name="Picture 2"/>
          <p:cNvPicPr>
            <a:picLocks noChangeAspect="1" noChangeArrowheads="1"/>
          </p:cNvPicPr>
          <p:nvPr/>
        </p:nvPicPr>
        <p:blipFill>
          <a:blip r:embed="rId2" cstate="print"/>
          <a:srcRect/>
          <a:stretch>
            <a:fillRect/>
          </a:stretch>
        </p:blipFill>
        <p:spPr bwMode="auto">
          <a:xfrm>
            <a:off x="4860032" y="476672"/>
            <a:ext cx="3291892" cy="2573288"/>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4788024" y="3573016"/>
            <a:ext cx="4134619" cy="150932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fontScale="92500" lnSpcReduction="20000"/>
          </a:bodyPr>
          <a:lstStyle/>
          <a:p>
            <a:r>
              <a:rPr lang="en-US" altLang="zh-TW" sz="2000" dirty="0" smtClean="0"/>
              <a:t> We also note  that the  saturation (purity) </a:t>
            </a:r>
            <a:r>
              <a:rPr lang="zh-TW" altLang="en-US" sz="2000" dirty="0" smtClean="0"/>
              <a:t>（</a:t>
            </a:r>
            <a:r>
              <a:rPr lang="en-US" altLang="zh-TW" sz="2000" dirty="0" smtClean="0"/>
              <a:t>S of HIS</a:t>
            </a:r>
            <a:r>
              <a:rPr lang="zh-TW" altLang="en-US" sz="2000" dirty="0" smtClean="0"/>
              <a:t> ） </a:t>
            </a:r>
            <a:r>
              <a:rPr lang="en-US" altLang="zh-TW" sz="2000" dirty="0" smtClean="0"/>
              <a:t>of a color </a:t>
            </a:r>
            <a:r>
              <a:rPr lang="en-US" altLang="zh-TW" sz="2000" dirty="0" smtClean="0">
                <a:solidFill>
                  <a:srgbClr val="FF0000"/>
                </a:solidFill>
              </a:rPr>
              <a:t>increases </a:t>
            </a:r>
            <a:r>
              <a:rPr lang="en-US" altLang="zh-TW" sz="2000" dirty="0" smtClean="0"/>
              <a:t>as a function of distance from the intensity axis.(The more far away from the intensity axis, the more saturation it has. If the color point is close to the intensity axis, it turns out to only get gray level) </a:t>
            </a:r>
          </a:p>
          <a:p>
            <a:endParaRPr lang="zh-TW" altLang="en-US" sz="2000" dirty="0">
              <a:solidFill>
                <a:srgbClr val="0070C0"/>
              </a:solidFill>
            </a:endParaRPr>
          </a:p>
        </p:txBody>
      </p:sp>
      <p:sp>
        <p:nvSpPr>
          <p:cNvPr id="4" name="Content Placeholder 3"/>
          <p:cNvSpPr>
            <a:spLocks noGrp="1"/>
          </p:cNvSpPr>
          <p:nvPr>
            <p:ph sz="half" idx="2"/>
          </p:nvPr>
        </p:nvSpPr>
        <p:spPr/>
        <p:txBody>
          <a:bodyPr>
            <a:normAutofit fontScale="92500" lnSpcReduction="20000"/>
          </a:bodyPr>
          <a:lstStyle/>
          <a:p>
            <a:endParaRPr lang="en-US" altLang="zh-TW" dirty="0" smtClean="0"/>
          </a:p>
          <a:p>
            <a:endParaRPr lang="en-US" altLang="zh-TW" dirty="0" smtClean="0"/>
          </a:p>
          <a:p>
            <a:endParaRPr lang="en-US" altLang="zh-TW" dirty="0" smtClean="0"/>
          </a:p>
          <a:p>
            <a:pPr>
              <a:buNone/>
            </a:pPr>
            <a:r>
              <a:rPr lang="en-US" altLang="zh-TW" dirty="0" smtClean="0"/>
              <a:t>            </a:t>
            </a:r>
            <a:endParaRPr lang="en-US" altLang="zh-TW" dirty="0" smtClean="0"/>
          </a:p>
          <a:p>
            <a:pPr>
              <a:buNone/>
            </a:pPr>
            <a:r>
              <a:rPr lang="en-US" altLang="zh-TW" dirty="0" smtClean="0"/>
              <a:t> </a:t>
            </a:r>
            <a:r>
              <a:rPr lang="en-US" altLang="zh-TW" dirty="0" smtClean="0"/>
              <a:t>            </a:t>
            </a:r>
            <a:r>
              <a:rPr lang="en-US" altLang="zh-TW" dirty="0" smtClean="0"/>
              <a:t> </a:t>
            </a:r>
            <a:r>
              <a:rPr lang="en-US" altLang="zh-TW" sz="2000" dirty="0" smtClean="0"/>
              <a:t>Fig. 3-1</a:t>
            </a:r>
          </a:p>
          <a:p>
            <a:pPr>
              <a:buNone/>
            </a:pPr>
            <a:endParaRPr lang="en-US" altLang="zh-TW" sz="2000" dirty="0" smtClean="0"/>
          </a:p>
          <a:p>
            <a:pPr>
              <a:buNone/>
            </a:pPr>
            <a:endParaRPr lang="en-US" altLang="zh-TW" sz="2000" dirty="0" smtClean="0"/>
          </a:p>
          <a:p>
            <a:pPr>
              <a:buNone/>
            </a:pPr>
            <a:endParaRPr lang="en-US" altLang="zh-TW" sz="2000" dirty="0" smtClean="0"/>
          </a:p>
          <a:p>
            <a:pPr>
              <a:buNone/>
            </a:pPr>
            <a:endParaRPr lang="en-US" altLang="zh-TW" sz="2000" dirty="0" smtClean="0"/>
          </a:p>
          <a:p>
            <a:pPr>
              <a:buNone/>
            </a:pPr>
            <a:endParaRPr lang="en-US" altLang="zh-TW" sz="2000" dirty="0" smtClean="0"/>
          </a:p>
          <a:p>
            <a:pPr>
              <a:buNone/>
            </a:pPr>
            <a:r>
              <a:rPr lang="en-US" altLang="zh-TW" sz="2000" dirty="0" smtClean="0"/>
              <a:t>Fig. 3-2 Conceptual relationships between the RGB and HSI color models</a:t>
            </a:r>
            <a:endParaRPr lang="zh-TW" altLang="en-US" sz="2000" dirty="0"/>
          </a:p>
        </p:txBody>
      </p:sp>
      <p:pic>
        <p:nvPicPr>
          <p:cNvPr id="5" name="Picture 2"/>
          <p:cNvPicPr>
            <a:picLocks noChangeAspect="1" noChangeArrowheads="1"/>
          </p:cNvPicPr>
          <p:nvPr/>
        </p:nvPicPr>
        <p:blipFill>
          <a:blip r:embed="rId2" cstate="print"/>
          <a:srcRect/>
          <a:stretch>
            <a:fillRect/>
          </a:stretch>
        </p:blipFill>
        <p:spPr bwMode="auto">
          <a:xfrm>
            <a:off x="4788024" y="836712"/>
            <a:ext cx="3291892" cy="2573288"/>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4716016" y="3789040"/>
            <a:ext cx="4134619" cy="150932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fontScale="92500" lnSpcReduction="10000"/>
          </a:bodyPr>
          <a:lstStyle/>
          <a:p>
            <a:r>
              <a:rPr lang="en-US" altLang="zh-TW" sz="2000" dirty="0" smtClean="0"/>
              <a:t>Hue can be determined from an RGB value also. To see how, consider Fig. 3-2(b) , which shows a plane defined by three points(black, white, and cyan). The fact that the black and white points are contained in the plane tells us that the intensity axis also is contained in the plane. </a:t>
            </a:r>
            <a:r>
              <a:rPr lang="en-US" altLang="zh-TW" sz="1800" dirty="0" smtClean="0"/>
              <a:t>Furthermore, we see that all points contained in the plane segment defined by the intensity axis and the</a:t>
            </a:r>
          </a:p>
          <a:p>
            <a:r>
              <a:rPr lang="en-US" altLang="zh-TW" sz="1800" dirty="0" smtClean="0"/>
              <a:t>boundaries of the cube have the same hue (cyan in this case).</a:t>
            </a:r>
            <a:endParaRPr lang="zh-TW" altLang="en-US" sz="2000" dirty="0">
              <a:solidFill>
                <a:srgbClr val="0070C0"/>
              </a:solidFill>
            </a:endParaRPr>
          </a:p>
        </p:txBody>
      </p:sp>
      <p:sp>
        <p:nvSpPr>
          <p:cNvPr id="4" name="Content Placeholder 3"/>
          <p:cNvSpPr>
            <a:spLocks noGrp="1"/>
          </p:cNvSpPr>
          <p:nvPr>
            <p:ph sz="half" idx="2"/>
          </p:nvPr>
        </p:nvSpPr>
        <p:spPr/>
        <p:txBody>
          <a:bodyPr>
            <a:normAutofit fontScale="92500" lnSpcReduction="10000"/>
          </a:bodyPr>
          <a:lstStyle/>
          <a:p>
            <a:endParaRPr lang="en-US" altLang="zh-TW" dirty="0" smtClean="0"/>
          </a:p>
          <a:p>
            <a:endParaRPr lang="en-US" altLang="zh-TW" dirty="0" smtClean="0"/>
          </a:p>
          <a:p>
            <a:endParaRPr lang="en-US" altLang="zh-TW" dirty="0" smtClean="0"/>
          </a:p>
          <a:p>
            <a:pPr>
              <a:buNone/>
            </a:pPr>
            <a:r>
              <a:rPr lang="en-US" altLang="zh-TW" dirty="0" smtClean="0"/>
              <a:t>             </a:t>
            </a:r>
          </a:p>
          <a:p>
            <a:pPr>
              <a:buNone/>
            </a:pPr>
            <a:r>
              <a:rPr lang="en-US" altLang="zh-TW" sz="1700" dirty="0" smtClean="0"/>
              <a:t>                   Fig. 3-1</a:t>
            </a:r>
          </a:p>
          <a:p>
            <a:pPr>
              <a:buNone/>
            </a:pPr>
            <a:endParaRPr lang="en-US" altLang="zh-TW" sz="2000" dirty="0" smtClean="0"/>
          </a:p>
          <a:p>
            <a:pPr>
              <a:buNone/>
            </a:pPr>
            <a:endParaRPr lang="en-US" altLang="zh-TW" sz="2000" dirty="0" smtClean="0"/>
          </a:p>
          <a:p>
            <a:pPr>
              <a:buNone/>
            </a:pPr>
            <a:endParaRPr lang="en-US" altLang="zh-TW" sz="2000" dirty="0" smtClean="0"/>
          </a:p>
          <a:p>
            <a:pPr>
              <a:buNone/>
            </a:pPr>
            <a:endParaRPr lang="en-US" altLang="zh-TW" sz="2000" dirty="0" smtClean="0"/>
          </a:p>
          <a:p>
            <a:pPr>
              <a:buNone/>
            </a:pPr>
            <a:endParaRPr lang="en-US" altLang="zh-TW" sz="2000" dirty="0" smtClean="0"/>
          </a:p>
          <a:p>
            <a:pPr>
              <a:buNone/>
            </a:pPr>
            <a:r>
              <a:rPr lang="en-US" altLang="zh-TW" sz="2000" dirty="0" smtClean="0"/>
              <a:t>Fig. 3-2 Conceptual relationships between the RGB and HSI color models</a:t>
            </a:r>
            <a:endParaRPr lang="zh-TW" altLang="en-US" sz="2000" dirty="0"/>
          </a:p>
        </p:txBody>
      </p:sp>
      <p:pic>
        <p:nvPicPr>
          <p:cNvPr id="5" name="Picture 2"/>
          <p:cNvPicPr>
            <a:picLocks noChangeAspect="1" noChangeArrowheads="1"/>
          </p:cNvPicPr>
          <p:nvPr/>
        </p:nvPicPr>
        <p:blipFill>
          <a:blip r:embed="rId2" cstate="print"/>
          <a:srcRect/>
          <a:stretch>
            <a:fillRect/>
          </a:stretch>
        </p:blipFill>
        <p:spPr bwMode="auto">
          <a:xfrm>
            <a:off x="4788024" y="836712"/>
            <a:ext cx="3291892" cy="2573288"/>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4716016" y="3789040"/>
            <a:ext cx="4134619" cy="15093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p>
        </p:txBody>
      </p:sp>
      <p:sp>
        <p:nvSpPr>
          <p:cNvPr id="3" name="內容版面配置區 2"/>
          <p:cNvSpPr>
            <a:spLocks noGrp="1"/>
          </p:cNvSpPr>
          <p:nvPr>
            <p:ph idx="1"/>
          </p:nvPr>
        </p:nvSpPr>
        <p:spPr/>
        <p:txBody>
          <a:bodyPr/>
          <a:lstStyle/>
          <a:p>
            <a:r>
              <a:rPr lang="en-US" dirty="0" smtClean="0"/>
              <a:t>Ref: </a:t>
            </a:r>
          </a:p>
          <a:p>
            <a:r>
              <a:rPr lang="en-US" dirty="0" smtClean="0"/>
              <a:t>Rafael C. Gonzalez, Richard E. Woods, “Digital Image Procession”, Second Edition, International Edition, 2002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4000" dirty="0" smtClean="0"/>
              <a:t>1.Continuing of Pillow </a:t>
            </a:r>
            <a:br>
              <a:rPr lang="en-US" altLang="zh-TW" sz="4000" dirty="0" smtClean="0"/>
            </a:br>
            <a:r>
              <a:rPr lang="en-US" altLang="zh-TW" sz="4000" b="1" dirty="0" smtClean="0"/>
              <a:t>Accessing pixels of an image</a:t>
            </a:r>
            <a:endParaRPr lang="zh-TW" altLang="en-US" sz="4000" dirty="0"/>
          </a:p>
        </p:txBody>
      </p:sp>
      <p:sp>
        <p:nvSpPr>
          <p:cNvPr id="3" name="Content Placeholder 2"/>
          <p:cNvSpPr>
            <a:spLocks noGrp="1"/>
          </p:cNvSpPr>
          <p:nvPr>
            <p:ph sz="half" idx="1"/>
          </p:nvPr>
        </p:nvSpPr>
        <p:spPr/>
        <p:txBody>
          <a:bodyPr>
            <a:normAutofit/>
          </a:bodyPr>
          <a:lstStyle/>
          <a:p>
            <a:pPr algn="just">
              <a:buNone/>
            </a:pPr>
            <a:r>
              <a:rPr lang="en-US" altLang="zh-TW" b="1" dirty="0" smtClean="0"/>
              <a:t>1. </a:t>
            </a:r>
            <a:r>
              <a:rPr lang="en-US" altLang="zh-TW" sz="2400" dirty="0" smtClean="0"/>
              <a:t>Sometimes for performing tasks we have to access the individual pixels in an image. Pillow provides a</a:t>
            </a:r>
          </a:p>
          <a:p>
            <a:r>
              <a:rPr lang="en-US" altLang="zh-TW" sz="2400" dirty="0" err="1" smtClean="0"/>
              <a:t>PixelAccess</a:t>
            </a:r>
            <a:r>
              <a:rPr lang="en-US" altLang="zh-TW" sz="2400" dirty="0" smtClean="0"/>
              <a:t> class with functions to manipulate image pixel values.</a:t>
            </a:r>
          </a:p>
          <a:p>
            <a:r>
              <a:rPr lang="en-US" altLang="zh-TW" sz="2400" dirty="0" smtClean="0"/>
              <a:t>2. </a:t>
            </a:r>
            <a:r>
              <a:rPr lang="en-US" altLang="zh-TW" sz="2400" dirty="0" err="1" smtClean="0">
                <a:solidFill>
                  <a:srgbClr val="00B0F0"/>
                </a:solidFill>
              </a:rPr>
              <a:t>getpixel</a:t>
            </a:r>
            <a:r>
              <a:rPr lang="en-US" altLang="zh-TW" sz="2400" dirty="0" smtClean="0">
                <a:solidFill>
                  <a:srgbClr val="00B0F0"/>
                </a:solidFill>
              </a:rPr>
              <a:t>() </a:t>
            </a:r>
            <a:r>
              <a:rPr lang="en-US" altLang="zh-TW" sz="2400" dirty="0" smtClean="0"/>
              <a:t>and</a:t>
            </a:r>
          </a:p>
          <a:p>
            <a:r>
              <a:rPr lang="en-US" altLang="zh-TW" sz="2400" dirty="0" err="1" smtClean="0">
                <a:solidFill>
                  <a:srgbClr val="00B0F0"/>
                </a:solidFill>
              </a:rPr>
              <a:t>putpixel</a:t>
            </a:r>
            <a:r>
              <a:rPr lang="en-US" altLang="zh-TW" sz="2400" dirty="0" smtClean="0">
                <a:solidFill>
                  <a:srgbClr val="00B0F0"/>
                </a:solidFill>
              </a:rPr>
              <a:t>() </a:t>
            </a:r>
            <a:r>
              <a:rPr lang="en-US" altLang="zh-TW" sz="2400" dirty="0" smtClean="0"/>
              <a:t>are some of the functions in the </a:t>
            </a:r>
            <a:r>
              <a:rPr lang="en-US" altLang="zh-TW" sz="2400" dirty="0" err="1" smtClean="0"/>
              <a:t>PixelAccess</a:t>
            </a:r>
            <a:r>
              <a:rPr lang="en-US" altLang="zh-TW" sz="2400" dirty="0" smtClean="0"/>
              <a:t> class</a:t>
            </a:r>
            <a:endParaRPr lang="zh-TW" altLang="en-US" sz="2400" dirty="0"/>
          </a:p>
        </p:txBody>
      </p:sp>
      <p:sp>
        <p:nvSpPr>
          <p:cNvPr id="4" name="Content Placeholder 3"/>
          <p:cNvSpPr>
            <a:spLocks noGrp="1"/>
          </p:cNvSpPr>
          <p:nvPr>
            <p:ph sz="half" idx="2"/>
          </p:nvPr>
        </p:nvSpPr>
        <p:spPr>
          <a:xfrm>
            <a:off x="4644008" y="1772816"/>
            <a:ext cx="4038600" cy="4434840"/>
          </a:xfrm>
        </p:spPr>
        <p:txBody>
          <a:bodyPr>
            <a:normAutofit/>
          </a:bodyPr>
          <a:lstStyle/>
          <a:p>
            <a:r>
              <a:rPr lang="en-US" altLang="zh-TW" sz="1200" dirty="0" smtClean="0"/>
              <a:t> </a:t>
            </a:r>
            <a:r>
              <a:rPr lang="en-US" altLang="zh-TW" sz="1200" dirty="0" err="1" smtClean="0"/>
              <a:t>img</a:t>
            </a:r>
            <a:r>
              <a:rPr lang="en-US" altLang="zh-TW" sz="1200" dirty="0" smtClean="0"/>
              <a:t> = </a:t>
            </a:r>
            <a:r>
              <a:rPr lang="en-US" altLang="zh-TW" sz="1200" dirty="0" err="1" smtClean="0"/>
              <a:t>Image.open</a:t>
            </a:r>
            <a:r>
              <a:rPr lang="en-US" altLang="zh-TW" sz="1200" dirty="0" smtClean="0"/>
              <a:t>("F:/Computer Vision/newastronaut.png")</a:t>
            </a:r>
          </a:p>
          <a:p>
            <a:r>
              <a:rPr lang="en-US" altLang="zh-TW" sz="1200" dirty="0" smtClean="0"/>
              <a:t>print (</a:t>
            </a:r>
            <a:r>
              <a:rPr lang="en-US" altLang="zh-TW" sz="1200" dirty="0" err="1" smtClean="0"/>
              <a:t>img.size</a:t>
            </a:r>
            <a:r>
              <a:rPr lang="en-US" altLang="zh-TW" sz="1200" dirty="0" smtClean="0"/>
              <a:t>)</a:t>
            </a:r>
          </a:p>
          <a:p>
            <a:r>
              <a:rPr lang="en-US" altLang="zh-TW" sz="1100" dirty="0" smtClean="0"/>
              <a:t>(512, 512)</a:t>
            </a:r>
            <a:endParaRPr lang="en-US" altLang="zh-TW" sz="1200" dirty="0" smtClean="0"/>
          </a:p>
          <a:p>
            <a:pPr>
              <a:buNone/>
            </a:pPr>
            <a:r>
              <a:rPr lang="en-US" altLang="zh-TW" sz="1200" dirty="0" smtClean="0"/>
              <a:t>        </a:t>
            </a:r>
            <a:r>
              <a:rPr lang="en-US" altLang="zh-TW" sz="1200" dirty="0" err="1" smtClean="0"/>
              <a:t>img.getpixel</a:t>
            </a:r>
            <a:r>
              <a:rPr lang="en-US" altLang="zh-TW" sz="1200" dirty="0" smtClean="0"/>
              <a:t>((355,443))</a:t>
            </a:r>
          </a:p>
          <a:p>
            <a:pPr>
              <a:buNone/>
            </a:pPr>
            <a:r>
              <a:rPr lang="en-US" altLang="zh-TW" sz="1200" dirty="0" smtClean="0"/>
              <a:t>         </a:t>
            </a:r>
            <a:r>
              <a:rPr lang="en-US" altLang="zh-TW" sz="1100" dirty="0" smtClean="0"/>
              <a:t>(254, 254, 254)</a:t>
            </a:r>
            <a:endParaRPr lang="en-US" altLang="zh-TW" sz="1200" dirty="0" smtClean="0"/>
          </a:p>
          <a:p>
            <a:r>
              <a:rPr lang="en-US" altLang="zh-TW" sz="1200" dirty="0" smtClean="0"/>
              <a:t> </a:t>
            </a:r>
            <a:endParaRPr lang="en-US" altLang="zh-TW" sz="1100" dirty="0" smtClean="0"/>
          </a:p>
          <a:p>
            <a:endParaRPr lang="zh-TW" altLang="en-US" sz="1200" dirty="0"/>
          </a:p>
        </p:txBody>
      </p:sp>
      <p:pic>
        <p:nvPicPr>
          <p:cNvPr id="4098" name="Picture 2"/>
          <p:cNvPicPr>
            <a:picLocks noChangeAspect="1" noChangeArrowheads="1"/>
          </p:cNvPicPr>
          <p:nvPr/>
        </p:nvPicPr>
        <p:blipFill>
          <a:blip r:embed="rId2" cstate="print"/>
          <a:srcRect/>
          <a:stretch>
            <a:fillRect/>
          </a:stretch>
        </p:blipFill>
        <p:spPr bwMode="auto">
          <a:xfrm>
            <a:off x="5364088" y="3140968"/>
            <a:ext cx="3019425" cy="2971800"/>
          </a:xfrm>
          <a:prstGeom prst="rect">
            <a:avLst/>
          </a:prstGeom>
          <a:noFill/>
          <a:ln w="9525">
            <a:noFill/>
            <a:miter lim="800000"/>
            <a:headEnd/>
            <a:tailEnd/>
          </a:ln>
        </p:spPr>
      </p:pic>
      <p:sp>
        <p:nvSpPr>
          <p:cNvPr id="6" name="Rectangular Callout 5"/>
          <p:cNvSpPr/>
          <p:nvPr/>
        </p:nvSpPr>
        <p:spPr>
          <a:xfrm>
            <a:off x="8100392" y="4509120"/>
            <a:ext cx="1224136" cy="504056"/>
          </a:xfrm>
          <a:prstGeom prst="wedgeRectCallout">
            <a:avLst>
              <a:gd name="adj1" fmla="val -87628"/>
              <a:gd name="adj2" fmla="val 215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 </a:t>
            </a:r>
            <a:r>
              <a:rPr lang="en-US" altLang="zh-TW" sz="1000" dirty="0" smtClean="0"/>
              <a:t>(254, 254, 254)</a:t>
            </a:r>
            <a:endParaRPr lang="zh-TW" alt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sz="half" idx="1"/>
          </p:nvPr>
        </p:nvSpPr>
        <p:spPr/>
        <p:txBody>
          <a:bodyPr/>
          <a:lstStyle/>
          <a:p>
            <a:r>
              <a:rPr lang="en-US" altLang="zh-TW" dirty="0" err="1" smtClean="0"/>
              <a:t>getpixel</a:t>
            </a:r>
            <a:r>
              <a:rPr lang="en-US" altLang="zh-TW" dirty="0" smtClean="0"/>
              <a:t>(): This function returns the color value of the pixel at the (</a:t>
            </a:r>
            <a:r>
              <a:rPr lang="en-US" altLang="zh-TW" i="1" dirty="0" smtClean="0"/>
              <a:t>x, y)</a:t>
            </a:r>
          </a:p>
          <a:p>
            <a:r>
              <a:rPr lang="en-US" altLang="zh-TW" dirty="0" smtClean="0"/>
              <a:t>coordinate. It takes a </a:t>
            </a:r>
            <a:r>
              <a:rPr lang="en-US" altLang="zh-TW" dirty="0" err="1" smtClean="0"/>
              <a:t>tuple</a:t>
            </a:r>
            <a:r>
              <a:rPr lang="en-US" altLang="zh-TW" dirty="0" smtClean="0"/>
              <a:t> as an argument and returns a </a:t>
            </a:r>
            <a:r>
              <a:rPr lang="en-US" altLang="zh-TW" dirty="0" err="1" smtClean="0"/>
              <a:t>tuple</a:t>
            </a:r>
            <a:r>
              <a:rPr lang="en-US" altLang="zh-TW" dirty="0" smtClean="0"/>
              <a:t> of color values:</a:t>
            </a:r>
            <a:endParaRPr lang="zh-TW" altLang="en-US" dirty="0"/>
          </a:p>
        </p:txBody>
      </p:sp>
      <p:sp>
        <p:nvSpPr>
          <p:cNvPr id="4" name="Content Placeholder 3"/>
          <p:cNvSpPr>
            <a:spLocks noGrp="1"/>
          </p:cNvSpPr>
          <p:nvPr>
            <p:ph sz="half" idx="2"/>
          </p:nvPr>
        </p:nvSpPr>
        <p:spPr/>
        <p:txBody>
          <a:bodyPr/>
          <a:lstStyle/>
          <a:p>
            <a:pPr>
              <a:buNone/>
            </a:pPr>
            <a:r>
              <a:rPr lang="en-US" altLang="zh-TW" sz="2800" dirty="0" err="1" smtClean="0"/>
              <a:t>img.getpixel</a:t>
            </a:r>
            <a:r>
              <a:rPr lang="en-US" altLang="zh-TW" sz="2800" dirty="0" smtClean="0"/>
              <a:t>((355,443))</a:t>
            </a:r>
          </a:p>
          <a:p>
            <a:pPr>
              <a:buNone/>
            </a:pPr>
            <a:r>
              <a:rPr lang="en-US" altLang="zh-TW" sz="2400" dirty="0" smtClean="0"/>
              <a:t>(254, 254, 254)</a:t>
            </a:r>
            <a:endParaRPr lang="en-US" altLang="zh-TW" sz="2800" dirty="0" smtClean="0"/>
          </a:p>
          <a:p>
            <a:r>
              <a:rPr lang="en-US" altLang="zh-TW" sz="2800" dirty="0" smtClean="0"/>
              <a:t> </a:t>
            </a:r>
            <a:endParaRPr lang="en-US" altLang="zh-TW" sz="2400" dirty="0" smtClean="0"/>
          </a:p>
          <a:p>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lstStyle/>
          <a:p>
            <a:r>
              <a:rPr lang="en-US" altLang="zh-TW" dirty="0" err="1" smtClean="0"/>
              <a:t>putpixel</a:t>
            </a:r>
            <a:r>
              <a:rPr lang="en-US" altLang="zh-TW" dirty="0" smtClean="0"/>
              <a:t>(): This function changes the color value of the pixel at the (</a:t>
            </a:r>
            <a:r>
              <a:rPr lang="en-US" altLang="zh-TW" i="1" dirty="0" smtClean="0"/>
              <a:t>x, y)</a:t>
            </a:r>
          </a:p>
          <a:p>
            <a:r>
              <a:rPr lang="en-US" altLang="zh-TW" dirty="0" smtClean="0"/>
              <a:t>coordinate to a new color value.</a:t>
            </a:r>
            <a:endParaRPr lang="zh-TW" altLang="en-US" dirty="0"/>
          </a:p>
        </p:txBody>
      </p:sp>
      <p:sp>
        <p:nvSpPr>
          <p:cNvPr id="4" name="Content Placeholder 3"/>
          <p:cNvSpPr>
            <a:spLocks noGrp="1"/>
          </p:cNvSpPr>
          <p:nvPr>
            <p:ph sz="half" idx="2"/>
          </p:nvPr>
        </p:nvSpPr>
        <p:spPr/>
        <p:txBody>
          <a:bodyPr>
            <a:normAutofit/>
          </a:bodyPr>
          <a:lstStyle/>
          <a:p>
            <a:r>
              <a:rPr lang="en-US" altLang="zh-TW" sz="1600" dirty="0" smtClean="0"/>
              <a:t>from PIL import Image</a:t>
            </a:r>
          </a:p>
          <a:p>
            <a:r>
              <a:rPr lang="en-US" altLang="zh-TW" sz="1600" dirty="0" err="1" smtClean="0"/>
              <a:t>img</a:t>
            </a:r>
            <a:r>
              <a:rPr lang="en-US" altLang="zh-TW" sz="1600" dirty="0" smtClean="0"/>
              <a:t> = </a:t>
            </a:r>
            <a:r>
              <a:rPr lang="en-US" altLang="zh-TW" sz="1600" dirty="0" err="1" smtClean="0"/>
              <a:t>Image.open</a:t>
            </a:r>
            <a:r>
              <a:rPr lang="en-US" altLang="zh-TW" sz="1600" dirty="0" smtClean="0"/>
              <a:t>("newastronaut.png")</a:t>
            </a:r>
          </a:p>
          <a:p>
            <a:r>
              <a:rPr lang="en-US" altLang="zh-TW" sz="1600" dirty="0" smtClean="0"/>
              <a:t>width, height = </a:t>
            </a:r>
            <a:r>
              <a:rPr lang="en-US" altLang="zh-TW" sz="1600" dirty="0" err="1" smtClean="0"/>
              <a:t>img.size</a:t>
            </a:r>
            <a:endParaRPr lang="en-US" altLang="zh-TW" sz="1600" dirty="0" smtClean="0"/>
          </a:p>
          <a:p>
            <a:r>
              <a:rPr lang="en-US" altLang="zh-TW" sz="1600" dirty="0" smtClean="0"/>
              <a:t>for x in range(height): </a:t>
            </a:r>
          </a:p>
          <a:p>
            <a:r>
              <a:rPr lang="en-US" altLang="zh-TW" sz="1600" dirty="0" smtClean="0"/>
              <a:t>    </a:t>
            </a:r>
            <a:r>
              <a:rPr lang="en-US" altLang="zh-TW" sz="1600" dirty="0" err="1" smtClean="0"/>
              <a:t>img.putpixel</a:t>
            </a:r>
            <a:r>
              <a:rPr lang="en-US" altLang="zh-TW" sz="1600" dirty="0" smtClean="0"/>
              <a:t>( (x, x), (255, 0, 0) )</a:t>
            </a:r>
          </a:p>
          <a:p>
            <a:r>
              <a:rPr lang="en-US" altLang="zh-TW" sz="1600" dirty="0" err="1" smtClean="0"/>
              <a:t>img.show</a:t>
            </a:r>
            <a:r>
              <a:rPr lang="en-US" altLang="zh-TW" sz="1600" dirty="0" smtClean="0"/>
              <a:t>()</a:t>
            </a:r>
            <a:endParaRPr lang="zh-TW" altLang="en-US" sz="1600" dirty="0"/>
          </a:p>
        </p:txBody>
      </p:sp>
      <p:pic>
        <p:nvPicPr>
          <p:cNvPr id="1026" name="Picture 2"/>
          <p:cNvPicPr>
            <a:picLocks noChangeAspect="1" noChangeArrowheads="1"/>
          </p:cNvPicPr>
          <p:nvPr/>
        </p:nvPicPr>
        <p:blipFill>
          <a:blip r:embed="rId2" cstate="print"/>
          <a:srcRect/>
          <a:stretch>
            <a:fillRect/>
          </a:stretch>
        </p:blipFill>
        <p:spPr bwMode="auto">
          <a:xfrm>
            <a:off x="5220072" y="3717032"/>
            <a:ext cx="2902314" cy="2924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a:bodyPr>
          <a:lstStyle/>
          <a:p>
            <a:endParaRPr lang="en-US" altLang="zh-TW" sz="1600" dirty="0" smtClean="0"/>
          </a:p>
          <a:p>
            <a:endParaRPr lang="en-US" altLang="zh-TW" sz="1600" dirty="0" smtClean="0"/>
          </a:p>
          <a:p>
            <a:r>
              <a:rPr lang="en-US" altLang="zh-TW" sz="1600" dirty="0" smtClean="0"/>
              <a:t>from PIL import Image</a:t>
            </a:r>
          </a:p>
          <a:p>
            <a:r>
              <a:rPr lang="en-US" altLang="zh-TW" sz="1600" dirty="0" err="1" smtClean="0"/>
              <a:t>img</a:t>
            </a:r>
            <a:r>
              <a:rPr lang="en-US" altLang="zh-TW" sz="1600" dirty="0" smtClean="0"/>
              <a:t> = </a:t>
            </a:r>
            <a:r>
              <a:rPr lang="en-US" altLang="zh-TW" sz="1600" dirty="0" err="1" smtClean="0"/>
              <a:t>Image.open</a:t>
            </a:r>
            <a:r>
              <a:rPr lang="en-US" altLang="zh-TW" sz="1600" dirty="0" smtClean="0"/>
              <a:t>("newastronaut.png")</a:t>
            </a:r>
          </a:p>
          <a:p>
            <a:r>
              <a:rPr lang="en-US" altLang="zh-TW" sz="1600" dirty="0" smtClean="0"/>
              <a:t>width, height = </a:t>
            </a:r>
            <a:r>
              <a:rPr lang="en-US" altLang="zh-TW" sz="1600" dirty="0" err="1" smtClean="0"/>
              <a:t>img.size</a:t>
            </a:r>
            <a:endParaRPr lang="en-US" altLang="zh-TW" sz="1600" dirty="0" smtClean="0"/>
          </a:p>
          <a:p>
            <a:r>
              <a:rPr lang="en-US" altLang="zh-TW" sz="1600" dirty="0" smtClean="0"/>
              <a:t>for x in range(width): </a:t>
            </a:r>
          </a:p>
          <a:p>
            <a:r>
              <a:rPr lang="en-US" altLang="zh-TW" sz="1600" dirty="0" smtClean="0"/>
              <a:t>    </a:t>
            </a:r>
            <a:r>
              <a:rPr lang="en-US" altLang="zh-TW" sz="1600" dirty="0" err="1" smtClean="0"/>
              <a:t>img.putpixel</a:t>
            </a:r>
            <a:r>
              <a:rPr lang="en-US" altLang="zh-TW" sz="1600" dirty="0" smtClean="0"/>
              <a:t>( (511-x, x), (255, 0, 0) )</a:t>
            </a:r>
          </a:p>
          <a:p>
            <a:r>
              <a:rPr lang="en-US" altLang="zh-TW" sz="1600" dirty="0" err="1" smtClean="0"/>
              <a:t>img.show</a:t>
            </a:r>
            <a:r>
              <a:rPr lang="en-US" altLang="zh-TW" sz="1600" dirty="0" smtClean="0"/>
              <a:t>()</a:t>
            </a:r>
            <a:endParaRPr lang="zh-TW" altLang="en-US" sz="1600" dirty="0"/>
          </a:p>
        </p:txBody>
      </p:sp>
      <p:sp>
        <p:nvSpPr>
          <p:cNvPr id="4" name="Content Placeholder 3"/>
          <p:cNvSpPr>
            <a:spLocks noGrp="1"/>
          </p:cNvSpPr>
          <p:nvPr>
            <p:ph sz="half" idx="2"/>
          </p:nvPr>
        </p:nvSpPr>
        <p:spPr/>
        <p:txBody>
          <a:bodyPr/>
          <a:lstStyle/>
          <a:p>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4499992" y="2132856"/>
            <a:ext cx="3939143" cy="38930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2. </a:t>
            </a:r>
            <a:r>
              <a:rPr lang="en-US" altLang="zh-TW" b="1" dirty="0" smtClean="0"/>
              <a:t>Introduction </a:t>
            </a:r>
            <a:r>
              <a:rPr lang="en-US" altLang="zh-TW" b="1" dirty="0" smtClean="0"/>
              <a:t>of</a:t>
            </a:r>
            <a:r>
              <a:rPr lang="en-US" altLang="zh-TW" b="1" dirty="0" smtClean="0"/>
              <a:t> </a:t>
            </a:r>
            <a:r>
              <a:rPr lang="en-US" altLang="zh-TW" b="1" dirty="0" err="1" smtClean="0"/>
              <a:t>scikit</a:t>
            </a:r>
            <a:r>
              <a:rPr lang="en-US" altLang="zh-TW" b="1" dirty="0" smtClean="0"/>
              <a:t>-image</a:t>
            </a:r>
            <a:r>
              <a:rPr lang="en-US" altLang="zh-TW" dirty="0" smtClean="0"/>
              <a:t/>
            </a:r>
            <a:br>
              <a:rPr lang="en-US" altLang="zh-TW" dirty="0" smtClean="0"/>
            </a:br>
            <a:endParaRPr lang="zh-TW" altLang="en-US" dirty="0"/>
          </a:p>
        </p:txBody>
      </p:sp>
      <p:sp>
        <p:nvSpPr>
          <p:cNvPr id="3" name="Content Placeholder 2"/>
          <p:cNvSpPr>
            <a:spLocks noGrp="1"/>
          </p:cNvSpPr>
          <p:nvPr>
            <p:ph idx="1"/>
          </p:nvPr>
        </p:nvSpPr>
        <p:spPr/>
        <p:txBody>
          <a:bodyPr/>
          <a:lstStyle/>
          <a:p>
            <a:r>
              <a:rPr lang="en-US" altLang="zh-TW" dirty="0" smtClean="0"/>
              <a:t>In this section, we will learn about another Python library for image processing, </a:t>
            </a:r>
            <a:r>
              <a:rPr lang="en-US" altLang="zh-TW" dirty="0" err="1" smtClean="0"/>
              <a:t>scikit</a:t>
            </a:r>
            <a:r>
              <a:rPr lang="en-US" altLang="zh-TW" dirty="0" smtClean="0"/>
              <a:t>-image, also represented as </a:t>
            </a:r>
            <a:r>
              <a:rPr lang="en-US" altLang="zh-TW" dirty="0" err="1" smtClean="0">
                <a:solidFill>
                  <a:srgbClr val="FF0000"/>
                </a:solidFill>
              </a:rPr>
              <a:t>skimage</a:t>
            </a:r>
            <a:r>
              <a:rPr lang="en-US" altLang="zh-TW" b="1" dirty="0" smtClean="0"/>
              <a:t>.</a:t>
            </a:r>
          </a:p>
          <a:p>
            <a:endParaRPr lang="en-US" altLang="zh-TW" b="1" dirty="0" smtClean="0"/>
          </a:p>
          <a:p>
            <a:r>
              <a:rPr lang="en-US" altLang="zh-TW" b="1" dirty="0" smtClean="0"/>
              <a:t>Ref:</a:t>
            </a:r>
          </a:p>
          <a:p>
            <a:r>
              <a:rPr lang="en-US" altLang="zh-TW" i="1" dirty="0" smtClean="0"/>
              <a:t> http://scikit-image.org/</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idx="1"/>
          </p:nvPr>
        </p:nvSpPr>
        <p:spPr/>
        <p:txBody>
          <a:bodyPr/>
          <a:lstStyle/>
          <a:p>
            <a:r>
              <a:rPr lang="en-US" altLang="zh-TW" dirty="0" smtClean="0"/>
              <a:t>2-1 Installation </a:t>
            </a:r>
          </a:p>
          <a:p>
            <a:r>
              <a:rPr lang="en-US" altLang="zh-TW" dirty="0" err="1" smtClean="0"/>
              <a:t>conda</a:t>
            </a:r>
            <a:r>
              <a:rPr lang="en-US" altLang="zh-TW" dirty="0" smtClean="0"/>
              <a:t> install -c </a:t>
            </a:r>
            <a:r>
              <a:rPr lang="en-US" altLang="zh-TW" dirty="0" err="1" smtClean="0"/>
              <a:t>conda</a:t>
            </a:r>
            <a:r>
              <a:rPr lang="en-US" altLang="zh-TW" dirty="0" smtClean="0"/>
              <a:t>-forge </a:t>
            </a:r>
            <a:r>
              <a:rPr lang="en-US" altLang="zh-TW" dirty="0" err="1" smtClean="0"/>
              <a:t>scikit</a:t>
            </a:r>
            <a:r>
              <a:rPr lang="en-US" altLang="zh-TW" dirty="0" smtClean="0"/>
              <a:t>-image</a:t>
            </a:r>
          </a:p>
          <a:p>
            <a:r>
              <a:rPr lang="en-US" altLang="zh-TW" dirty="0" smtClean="0"/>
              <a:t> or</a:t>
            </a:r>
          </a:p>
          <a:p>
            <a:r>
              <a:rPr lang="en-US" altLang="zh-TW" dirty="0" smtClean="0"/>
              <a:t> python –m pip install </a:t>
            </a:r>
            <a:r>
              <a:rPr lang="en-US" altLang="zh-TW" dirty="0" err="1" smtClean="0"/>
              <a:t>scikit</a:t>
            </a:r>
            <a:r>
              <a:rPr lang="en-US" altLang="zh-TW" dirty="0" smtClean="0"/>
              <a:t>-image</a:t>
            </a:r>
          </a:p>
          <a:p>
            <a:endParaRPr lang="en-US" altLang="zh-TW" dirty="0" smtClean="0"/>
          </a:p>
          <a:p>
            <a:r>
              <a:rPr lang="en-US" altLang="zh-TW" dirty="0" smtClean="0"/>
              <a:t>Check </a:t>
            </a:r>
            <a:r>
              <a:rPr lang="en-US" altLang="zh-TW" dirty="0" err="1" smtClean="0"/>
              <a:t>skimage</a:t>
            </a:r>
            <a:r>
              <a:rPr lang="en-US" altLang="zh-TW" dirty="0" smtClean="0"/>
              <a:t> version at </a:t>
            </a:r>
            <a:r>
              <a:rPr lang="en-US" altLang="zh-TW" dirty="0" err="1" smtClean="0"/>
              <a:t>anacoda</a:t>
            </a:r>
            <a:r>
              <a:rPr lang="en-US" altLang="zh-TW" dirty="0" smtClean="0"/>
              <a:t> prompt</a:t>
            </a:r>
          </a:p>
          <a:p>
            <a:r>
              <a:rPr lang="en-US" altLang="zh-TW" sz="2000" dirty="0" smtClean="0"/>
              <a:t> </a:t>
            </a:r>
            <a:r>
              <a:rPr lang="fr-FR" altLang="zh-TW" sz="2000" dirty="0" smtClean="0"/>
              <a:t>python -c "import skimage; print(skimage.__version</a:t>
            </a:r>
            <a:r>
              <a:rPr lang="fr-FR" altLang="zh-TW" sz="2000" dirty="0" smtClean="0"/>
              <a:t>__)« </a:t>
            </a:r>
          </a:p>
          <a:p>
            <a:endParaRPr lang="fr-FR" altLang="zh-TW" sz="2000" dirty="0" smtClean="0"/>
          </a:p>
          <a:p>
            <a:r>
              <a:rPr lang="en-US" altLang="zh-TW" sz="2000" dirty="0" smtClean="0">
                <a:solidFill>
                  <a:srgbClr val="FF0000"/>
                </a:solidFill>
              </a:rPr>
              <a:t>P.S: If you install Anaconda3-2020.11-Windows-x86_64, then the </a:t>
            </a:r>
            <a:r>
              <a:rPr lang="en-US" altLang="zh-TW" sz="2000" dirty="0" err="1" smtClean="0">
                <a:solidFill>
                  <a:srgbClr val="FF0000"/>
                </a:solidFill>
              </a:rPr>
              <a:t>scikit</a:t>
            </a:r>
            <a:r>
              <a:rPr lang="en-US" altLang="zh-TW" sz="2000" dirty="0" smtClean="0">
                <a:solidFill>
                  <a:srgbClr val="FF0000"/>
                </a:solidFill>
              </a:rPr>
              <a:t>-image is already saved.</a:t>
            </a:r>
            <a:endParaRPr lang="zh-TW" altLang="en-US" sz="20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2-2 Io module </a:t>
            </a:r>
            <a:endParaRPr lang="zh-TW" altLang="en-US" dirty="0"/>
          </a:p>
        </p:txBody>
      </p:sp>
      <p:sp>
        <p:nvSpPr>
          <p:cNvPr id="3" name="Content Placeholder 2"/>
          <p:cNvSpPr>
            <a:spLocks noGrp="1"/>
          </p:cNvSpPr>
          <p:nvPr>
            <p:ph idx="1"/>
          </p:nvPr>
        </p:nvSpPr>
        <p:spPr/>
        <p:txBody>
          <a:bodyPr>
            <a:normAutofit/>
          </a:bodyPr>
          <a:lstStyle/>
          <a:p>
            <a:r>
              <a:rPr lang="en-US" altLang="zh-TW" b="1" dirty="0" smtClean="0"/>
              <a:t> Reading an image: </a:t>
            </a:r>
            <a:endParaRPr lang="en-US" altLang="zh-TW" b="1" dirty="0" smtClean="0"/>
          </a:p>
          <a:p>
            <a:r>
              <a:rPr lang="en-US" altLang="zh-TW" dirty="0" smtClean="0"/>
              <a:t>As you know, reading an image is the most fundamental</a:t>
            </a:r>
            <a:r>
              <a:rPr lang="en-US" altLang="zh-TW" dirty="0" smtClean="0"/>
              <a:t> </a:t>
            </a:r>
            <a:r>
              <a:rPr lang="en-US" altLang="zh-TW" dirty="0" smtClean="0"/>
              <a:t>operation </a:t>
            </a:r>
            <a:r>
              <a:rPr lang="en-US" altLang="zh-TW" dirty="0" smtClean="0"/>
              <a:t>you would like to perform.</a:t>
            </a:r>
          </a:p>
          <a:p>
            <a:r>
              <a:rPr lang="en-US" altLang="zh-TW" dirty="0" smtClean="0"/>
              <a:t> </a:t>
            </a:r>
          </a:p>
          <a:p>
            <a:r>
              <a:rPr lang="en-US" altLang="zh-TW" dirty="0" smtClean="0"/>
              <a:t> In </a:t>
            </a:r>
            <a:r>
              <a:rPr lang="en-US" altLang="zh-TW" dirty="0" err="1" smtClean="0"/>
              <a:t>scikit</a:t>
            </a:r>
            <a:r>
              <a:rPr lang="en-US" altLang="zh-TW" dirty="0" smtClean="0"/>
              <a:t>-image, the image can be read using the </a:t>
            </a:r>
            <a:r>
              <a:rPr lang="en-US" altLang="zh-TW" dirty="0" err="1" smtClean="0">
                <a:solidFill>
                  <a:srgbClr val="00B0F0"/>
                </a:solidFill>
              </a:rPr>
              <a:t>imread</a:t>
            </a:r>
            <a:r>
              <a:rPr lang="en-US" altLang="zh-TW" dirty="0" smtClean="0">
                <a:solidFill>
                  <a:srgbClr val="00B0F0"/>
                </a:solidFill>
              </a:rPr>
              <a:t>() function </a:t>
            </a:r>
            <a:r>
              <a:rPr lang="en-US" altLang="zh-TW" dirty="0" smtClean="0"/>
              <a:t>in the </a:t>
            </a:r>
            <a:r>
              <a:rPr lang="en-US" altLang="zh-TW" dirty="0" err="1" smtClean="0">
                <a:solidFill>
                  <a:srgbClr val="00B0F0"/>
                </a:solidFill>
              </a:rPr>
              <a:t>io</a:t>
            </a:r>
            <a:r>
              <a:rPr lang="en-US" altLang="zh-TW" dirty="0" smtClean="0">
                <a:solidFill>
                  <a:srgbClr val="00B0F0"/>
                </a:solidFill>
              </a:rPr>
              <a:t> module </a:t>
            </a:r>
            <a:r>
              <a:rPr lang="en-US" altLang="zh-TW" dirty="0" smtClean="0"/>
              <a:t>of the library. It returns an </a:t>
            </a:r>
            <a:r>
              <a:rPr lang="en-US" altLang="zh-TW" i="1" dirty="0" err="1" smtClean="0"/>
              <a:t>ndarray</a:t>
            </a:r>
            <a:r>
              <a:rPr lang="en-US" altLang="zh-TW" i="1" dirty="0" smtClean="0"/>
              <a:t>.</a:t>
            </a:r>
          </a:p>
          <a:p>
            <a:r>
              <a:rPr lang="en-US" altLang="zh-TW" dirty="0" smtClean="0"/>
              <a:t>An </a:t>
            </a:r>
            <a:r>
              <a:rPr lang="en-US" altLang="zh-TW" dirty="0" err="1" smtClean="0"/>
              <a:t>ndarray</a:t>
            </a:r>
            <a:r>
              <a:rPr lang="en-US" altLang="zh-TW" dirty="0" smtClean="0"/>
              <a:t> in Python is an </a:t>
            </a:r>
            <a:r>
              <a:rPr lang="en-US" altLang="zh-TW" i="1" dirty="0" smtClean="0"/>
              <a:t>N dimensional array. The following is an example:</a:t>
            </a:r>
            <a:endParaRPr lang="zh-TW" altLang="en-US" dirty="0" smtClean="0"/>
          </a:p>
          <a:p>
            <a:endParaRPr lang="zh-TW" altLang="en-US" dirty="0" smtClean="0"/>
          </a:p>
          <a:p>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1672</TotalTime>
  <Words>1539</Words>
  <Application>Microsoft Office PowerPoint</Application>
  <PresentationFormat>如螢幕大小 (4:3)</PresentationFormat>
  <Paragraphs>171</Paragraphs>
  <Slides>25</Slides>
  <Notes>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Flow</vt:lpstr>
      <vt:lpstr>Digital Image Processing 3</vt:lpstr>
      <vt:lpstr>投影片 2</vt:lpstr>
      <vt:lpstr>1.Continuing of Pillow  Accessing pixels of an image</vt:lpstr>
      <vt:lpstr>投影片 4</vt:lpstr>
      <vt:lpstr>投影片 5</vt:lpstr>
      <vt:lpstr>投影片 6</vt:lpstr>
      <vt:lpstr>2. Introduction of scikit-image </vt:lpstr>
      <vt:lpstr>投影片 8</vt:lpstr>
      <vt:lpstr>2-2 Io module </vt:lpstr>
      <vt:lpstr>投影片 10</vt:lpstr>
      <vt:lpstr>投影片 11</vt:lpstr>
      <vt:lpstr>2-3  Data module</vt:lpstr>
      <vt:lpstr> </vt:lpstr>
      <vt:lpstr>2-4 color module</vt:lpstr>
      <vt:lpstr>投影片 15</vt:lpstr>
      <vt:lpstr>投影片 16</vt:lpstr>
      <vt:lpstr>3.Color model</vt:lpstr>
      <vt:lpstr>3-1 The RGB Color Model</vt:lpstr>
      <vt:lpstr>投影片 19</vt:lpstr>
      <vt:lpstr>3-2 The HSI Color Model</vt:lpstr>
      <vt:lpstr>投影片 21</vt:lpstr>
      <vt:lpstr>投影片 22</vt:lpstr>
      <vt:lpstr>投影片 23</vt:lpstr>
      <vt:lpstr>投影片 24</vt:lpstr>
      <vt:lpstr>投影片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3</dc:title>
  <dc:creator>aaa</dc:creator>
  <cp:lastModifiedBy>user</cp:lastModifiedBy>
  <cp:revision>33</cp:revision>
  <dcterms:created xsi:type="dcterms:W3CDTF">2021-02-28T17:14:44Z</dcterms:created>
  <dcterms:modified xsi:type="dcterms:W3CDTF">2021-03-09T07:39:59Z</dcterms:modified>
</cp:coreProperties>
</file>