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69" r:id="rId4"/>
    <p:sldId id="259" r:id="rId5"/>
    <p:sldId id="260" r:id="rId6"/>
    <p:sldId id="261" r:id="rId7"/>
    <p:sldId id="262" r:id="rId8"/>
    <p:sldId id="263" r:id="rId9"/>
    <p:sldId id="264" r:id="rId10"/>
    <p:sldId id="265" r:id="rId11"/>
    <p:sldId id="277" r:id="rId12"/>
    <p:sldId id="281" r:id="rId13"/>
    <p:sldId id="278" r:id="rId14"/>
    <p:sldId id="275" r:id="rId15"/>
    <p:sldId id="279" r:id="rId16"/>
    <p:sldId id="266" r:id="rId17"/>
    <p:sldId id="270" r:id="rId18"/>
    <p:sldId id="271" r:id="rId19"/>
    <p:sldId id="272" r:id="rId20"/>
    <p:sldId id="273" r:id="rId21"/>
    <p:sldId id="274" r:id="rId22"/>
    <p:sldId id="267" r:id="rId23"/>
    <p:sldId id="268"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0" d="100"/>
          <a:sy n="90" d="100"/>
        </p:scale>
        <p:origin x="-2244" y="-5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smtClean="0"/>
              <a:t>Click to edit Master subtitle style</a:t>
            </a:r>
            <a:endParaRPr kumimoji="0" lang="en-US"/>
          </a:p>
        </p:txBody>
      </p:sp>
      <p:sp>
        <p:nvSpPr>
          <p:cNvPr id="30" name="Date Placeholder 29"/>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19" name="Footer Placeholder 18"/>
          <p:cNvSpPr>
            <a:spLocks noGrp="1"/>
          </p:cNvSpPr>
          <p:nvPr>
            <p:ph type="ftr" sz="quarter" idx="11"/>
          </p:nvPr>
        </p:nvSpPr>
        <p:spPr/>
        <p:txBody>
          <a:bodyPr/>
          <a:lstStyle/>
          <a:p>
            <a:endParaRPr lang="zh-TW" altLang="en-US"/>
          </a:p>
        </p:txBody>
      </p:sp>
      <p:sp>
        <p:nvSpPr>
          <p:cNvPr id="27" name="Slide Number Placeholder 26"/>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smtClean="0"/>
              <a:t>Click to edit Master text styles</a:t>
            </a:r>
          </a:p>
        </p:txBody>
      </p:sp>
      <p:sp>
        <p:nvSpPr>
          <p:cNvPr id="4" name="Date Placeholder 3"/>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TW"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7" name="Date Placeholder 6"/>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TW" smtClean="0"/>
              <a:t>Click to edit Master title style</a:t>
            </a:r>
            <a:endParaRPr kumimoji="0" lang="en-US"/>
          </a:p>
        </p:txBody>
      </p:sp>
      <p:sp>
        <p:nvSpPr>
          <p:cNvPr id="3" name="Date Placeholder 2"/>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TW"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TW"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19DE0A8-F9BF-41B6-A2E1-05A94BE5D50A}"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TW"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TW" smtClean="0"/>
              <a:t>Click to edit Master text styles</a:t>
            </a:r>
          </a:p>
        </p:txBody>
      </p:sp>
      <p:sp>
        <p:nvSpPr>
          <p:cNvPr id="5" name="Date Placeholder 4"/>
          <p:cNvSpPr>
            <a:spLocks noGrp="1"/>
          </p:cNvSpPr>
          <p:nvPr>
            <p:ph type="dt" sz="half" idx="10"/>
          </p:nvPr>
        </p:nvSpPr>
        <p:spPr/>
        <p:txBody>
          <a:bodyPr/>
          <a:lstStyle/>
          <a:p>
            <a:fld id="{4EF23008-561A-4405-B16E-D5FD61B4CB66}" type="datetimeFigureOut">
              <a:rPr lang="zh-TW" altLang="en-US" smtClean="0"/>
              <a:pPr/>
              <a:t>2021/3/16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8077200" y="6356350"/>
            <a:ext cx="609600" cy="365125"/>
          </a:xfrm>
        </p:spPr>
        <p:txBody>
          <a:bodyPr/>
          <a:lstStyle/>
          <a:p>
            <a:fld id="{E19DE0A8-F9BF-41B6-A2E1-05A94BE5D50A}" type="slidenum">
              <a:rPr lang="zh-TW" altLang="en-US" smtClean="0"/>
              <a:pPr/>
              <a:t>‹#›</a:t>
            </a:fld>
            <a:endParaRPr lang="zh-TW"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TW"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TW"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TW" smtClean="0"/>
              <a:t>Click to edit Master text styles</a:t>
            </a:r>
          </a:p>
          <a:p>
            <a:pPr lvl="1" eaLnBrk="1" latinLnBrk="0" hangingPunct="1"/>
            <a:r>
              <a:rPr kumimoji="0" lang="en-US" altLang="zh-TW" smtClean="0"/>
              <a:t>Second level</a:t>
            </a:r>
          </a:p>
          <a:p>
            <a:pPr lvl="2" eaLnBrk="1" latinLnBrk="0" hangingPunct="1"/>
            <a:r>
              <a:rPr kumimoji="0" lang="en-US" altLang="zh-TW" smtClean="0"/>
              <a:t>Third level</a:t>
            </a:r>
          </a:p>
          <a:p>
            <a:pPr lvl="3" eaLnBrk="1" latinLnBrk="0" hangingPunct="1"/>
            <a:r>
              <a:rPr kumimoji="0" lang="en-US" altLang="zh-TW" smtClean="0"/>
              <a:t>Fourth level</a:t>
            </a:r>
          </a:p>
          <a:p>
            <a:pPr lvl="4" eaLnBrk="1" latinLnBrk="0" hangingPunct="1"/>
            <a:r>
              <a:rPr kumimoji="0" lang="en-US" altLang="zh-TW"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F23008-561A-4405-B16E-D5FD61B4CB66}" type="datetimeFigureOut">
              <a:rPr lang="zh-TW" altLang="en-US" smtClean="0"/>
              <a:pPr/>
              <a:t>2021/3/16</a:t>
            </a:fld>
            <a:endParaRPr lang="zh-TW"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19DE0A8-F9BF-41B6-A2E1-05A94BE5D50A}" type="slidenum">
              <a:rPr lang="zh-TW" altLang="en-US" smtClean="0"/>
              <a:pPr/>
              <a:t>‹#›</a:t>
            </a:fld>
            <a:endParaRPr lang="zh-TW"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Digital Image processing 4</a:t>
            </a:r>
            <a:endParaRPr lang="zh-TW" altLang="en-US" dirty="0"/>
          </a:p>
        </p:txBody>
      </p:sp>
      <p:sp>
        <p:nvSpPr>
          <p:cNvPr id="3" name="Subtitle 2"/>
          <p:cNvSpPr>
            <a:spLocks noGrp="1"/>
          </p:cNvSpPr>
          <p:nvPr>
            <p:ph type="subTitle" idx="1"/>
          </p:nvPr>
        </p:nvSpPr>
        <p:spPr/>
        <p:txBody>
          <a:bodyPr>
            <a:normAutofit lnSpcReduction="10000"/>
          </a:bodyPr>
          <a:lstStyle/>
          <a:p>
            <a:r>
              <a:rPr lang="en-US" altLang="zh-TW" dirty="0" smtClean="0"/>
              <a:t>Dep. of Computer Science &amp; Information Engineering,</a:t>
            </a:r>
            <a:r>
              <a:rPr lang="zh-TW" altLang="en-US" dirty="0" smtClean="0"/>
              <a:t> </a:t>
            </a:r>
            <a:r>
              <a:rPr lang="en-US" altLang="zh-TW" dirty="0" smtClean="0"/>
              <a:t>Asia University</a:t>
            </a:r>
          </a:p>
          <a:p>
            <a:r>
              <a:rPr lang="en-US" altLang="zh-TW" dirty="0" smtClean="0"/>
              <a:t>Associate Professor</a:t>
            </a:r>
          </a:p>
          <a:p>
            <a:r>
              <a:rPr lang="en-US" altLang="zh-TW" dirty="0" smtClean="0"/>
              <a:t>Rung-</a:t>
            </a:r>
            <a:r>
              <a:rPr lang="en-US" altLang="zh-TW" dirty="0" err="1" smtClean="0"/>
              <a:t>Sheng</a:t>
            </a:r>
            <a:r>
              <a:rPr lang="en-US" altLang="zh-TW" dirty="0" smtClean="0"/>
              <a:t> Chen</a:t>
            </a:r>
            <a:endParaRPr lang="zh-TW" altLang="en-US" dirty="0" smtClean="0"/>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normAutofit fontScale="92500" lnSpcReduction="20000"/>
          </a:bodyPr>
          <a:lstStyle/>
          <a:p>
            <a:r>
              <a:rPr lang="en-US" altLang="zh-TW" b="1" dirty="0" smtClean="0"/>
              <a:t>Red, Green, Blue (RGB):</a:t>
            </a:r>
          </a:p>
          <a:p>
            <a:pPr>
              <a:buNone/>
            </a:pPr>
            <a:r>
              <a:rPr lang="en-US" altLang="zh-TW" b="1" dirty="0" smtClean="0"/>
              <a:t>   </a:t>
            </a:r>
            <a:r>
              <a:rPr lang="en-US" altLang="zh-TW" dirty="0" smtClean="0"/>
              <a:t>This is one of the most common color spaces that is</a:t>
            </a:r>
          </a:p>
          <a:p>
            <a:r>
              <a:rPr lang="en-US" altLang="zh-TW" dirty="0" smtClean="0"/>
              <a:t>used in the image processing world and elsewhere.  </a:t>
            </a:r>
          </a:p>
          <a:p>
            <a:endParaRPr lang="en-US" altLang="zh-TW" dirty="0" smtClean="0"/>
          </a:p>
          <a:p>
            <a:r>
              <a:rPr lang="en-US" altLang="zh-TW" dirty="0" smtClean="0"/>
              <a:t>Most images that you view over the internet or in your books are in the RGB space. In a typical RGB image, each pixel is a combination of three values, each representing a color in red, green, and blue channels. </a:t>
            </a:r>
            <a:r>
              <a:rPr lang="en-US" altLang="zh-TW" sz="2800" dirty="0" smtClean="0"/>
              <a:t>White color in RGB space is written as (255, 255, 255) and black is written as (0, 0, 0). Red, green, and blue are represented by (255, 0, 0), (0, 255, 0), and (0, 0, 255) respectively.</a:t>
            </a:r>
            <a:endParaRPr lang="zh-TW" altLang="en-US" dirty="0" smtClean="0"/>
          </a:p>
          <a:p>
            <a:endParaRPr lang="zh-TW"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4. low level DIP</a:t>
            </a:r>
            <a:endParaRPr lang="zh-TW" altLang="en-US" dirty="0"/>
          </a:p>
        </p:txBody>
      </p:sp>
      <p:sp>
        <p:nvSpPr>
          <p:cNvPr id="3" name="Content Placeholder 2"/>
          <p:cNvSpPr>
            <a:spLocks noGrp="1"/>
          </p:cNvSpPr>
          <p:nvPr>
            <p:ph idx="1"/>
          </p:nvPr>
        </p:nvSpPr>
        <p:spPr/>
        <p:txBody>
          <a:bodyPr/>
          <a:lstStyle/>
          <a:p>
            <a:r>
              <a:rPr lang="en-US" altLang="zh-TW" dirty="0" smtClean="0"/>
              <a:t>Until now, we may already how to read and save an image from the chosen route. And we also have learned two packages for reading the image in, there are pillow and </a:t>
            </a:r>
            <a:r>
              <a:rPr lang="en-US" altLang="zh-TW" dirty="0" err="1" smtClean="0"/>
              <a:t>skimage</a:t>
            </a:r>
            <a:r>
              <a:rPr lang="en-US" altLang="zh-TW" dirty="0" smtClean="0"/>
              <a:t>.</a:t>
            </a:r>
          </a:p>
          <a:p>
            <a:r>
              <a:rPr lang="en-US" altLang="zh-TW" dirty="0" smtClean="0"/>
              <a:t>The following will give the materials for low level DIP. </a:t>
            </a:r>
            <a:endParaRPr lang="zh-TW"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pPr>
              <a:lnSpc>
                <a:spcPct val="80000"/>
              </a:lnSpc>
              <a:buFont typeface="Wingdings" panose="05000000000000000000" pitchFamily="2" charset="2"/>
              <a:buNone/>
            </a:pPr>
            <a:r>
              <a:rPr lang="en-US" altLang="zh-TW" sz="2800" dirty="0" smtClean="0"/>
              <a:t>Low-level processes involve primitive operations such as image processing to reduce noise, contrast enhancement, and image sharpening.</a:t>
            </a:r>
          </a:p>
          <a:p>
            <a:pPr>
              <a:lnSpc>
                <a:spcPct val="80000"/>
              </a:lnSpc>
              <a:buFont typeface="Wingdings" panose="05000000000000000000" pitchFamily="2" charset="2"/>
              <a:buNone/>
            </a:pPr>
            <a:r>
              <a:rPr lang="en-US" altLang="zh-TW" sz="2800" dirty="0" smtClean="0"/>
              <a:t>     </a:t>
            </a:r>
            <a:r>
              <a:rPr lang="en-US" altLang="zh-TW" sz="2800" dirty="0" smtClean="0">
                <a:solidFill>
                  <a:srgbClr val="FF0000"/>
                </a:solidFill>
              </a:rPr>
              <a:t>A low-level process is characterized by the fact that both its inputs and  outputs are images</a:t>
            </a:r>
            <a:r>
              <a:rPr lang="en-US" altLang="zh-TW" sz="2800" dirty="0" smtClean="0"/>
              <a:t>. </a:t>
            </a:r>
            <a:endParaRPr lang="zh-TW" altLang="en-US" sz="2800" dirty="0" smtClean="0">
              <a:latin typeface="標楷體" panose="03000509000000000000" pitchFamily="65" charset="-120"/>
              <a:ea typeface="標楷體" panose="03000509000000000000" pitchFamily="65" charset="-120"/>
            </a:endParaRPr>
          </a:p>
          <a:p>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normAutofit/>
          </a:bodyPr>
          <a:lstStyle/>
          <a:p>
            <a:r>
              <a:rPr lang="en-US" altLang="zh-TW" dirty="0" smtClean="0"/>
              <a:t>After having understood the basics of image processing and their libraries (pillow and </a:t>
            </a:r>
            <a:r>
              <a:rPr lang="en-US" altLang="zh-TW" dirty="0" err="1" smtClean="0"/>
              <a:t>skimage</a:t>
            </a:r>
            <a:r>
              <a:rPr lang="en-US" altLang="zh-TW" dirty="0" smtClean="0"/>
              <a:t>), from now on, we will extend our understanding by looking at some fundamental concepts such as kernels, convolution, filters, and basic image features.</a:t>
            </a:r>
          </a:p>
          <a:p>
            <a:r>
              <a:rPr lang="en-US" altLang="zh-TW" dirty="0" smtClean="0"/>
              <a:t> </a:t>
            </a:r>
            <a:endParaRPr lang="zh-TW"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zh-TW" altLang="en-US"/>
          </a:p>
        </p:txBody>
      </p:sp>
      <p:sp>
        <p:nvSpPr>
          <p:cNvPr id="6" name="Content Placeholder 5"/>
          <p:cNvSpPr>
            <a:spLocks noGrp="1"/>
          </p:cNvSpPr>
          <p:nvPr>
            <p:ph idx="1"/>
          </p:nvPr>
        </p:nvSpPr>
        <p:spPr/>
        <p:txBody>
          <a:bodyPr>
            <a:normAutofit fontScale="92500" lnSpcReduction="20000"/>
          </a:bodyPr>
          <a:lstStyle/>
          <a:p>
            <a:r>
              <a:rPr lang="en-US" altLang="zh-TW" b="1" dirty="0" smtClean="0"/>
              <a:t>Kernels</a:t>
            </a:r>
          </a:p>
          <a:p>
            <a:r>
              <a:rPr lang="en-US" altLang="zh-TW" dirty="0" smtClean="0"/>
              <a:t>As you saw in the previous section, we used a derivative mask to an calculate image derivative. Before going further , let's formally define what these masks are. A lot of times in texts/research papers/books related to image processing, we use the </a:t>
            </a:r>
            <a:r>
              <a:rPr lang="en-US" altLang="zh-TW" dirty="0" smtClean="0">
                <a:solidFill>
                  <a:srgbClr val="FF0000"/>
                </a:solidFill>
              </a:rPr>
              <a:t>terms mask, kernel, and filter interchangeably</a:t>
            </a:r>
            <a:r>
              <a:rPr lang="en-US" altLang="zh-TW" dirty="0" smtClean="0"/>
              <a:t>. What these essentially mean </a:t>
            </a:r>
            <a:r>
              <a:rPr lang="en-US" altLang="zh-TW" dirty="0" smtClean="0">
                <a:solidFill>
                  <a:srgbClr val="FF0000"/>
                </a:solidFill>
              </a:rPr>
              <a:t>is a square matrix of numbers that is used to compute various properties or characteristics in an image. </a:t>
            </a:r>
            <a:r>
              <a:rPr lang="en-US" altLang="zh-TW" dirty="0" smtClean="0"/>
              <a:t>You have already seen an example of an image derivative. Some other common examples of such kernels/filters/masks are edge</a:t>
            </a:r>
          </a:p>
          <a:p>
            <a:r>
              <a:rPr lang="en-US" altLang="zh-TW" dirty="0" smtClean="0"/>
              <a:t>detection, image blurring, and more. As you read through this chapter, you will see various examples of kernels that will help you understand this better.</a:t>
            </a:r>
            <a:endParaRPr lang="zh-TW"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normAutofit lnSpcReduction="10000"/>
          </a:bodyPr>
          <a:lstStyle/>
          <a:p>
            <a:r>
              <a:rPr lang="en-US" altLang="zh-TW" dirty="0" smtClean="0"/>
              <a:t>Enhancing an image by applying some function on the pixel values is called filtering. The process of filtering focuses on the values of the neighborhood of a pixel and uses some to modify the value of the pixel. This is done by convolving the image matrix with a kernel. Therefore, for different filters, you can create different types of kernels. By convolving the image matrix with the kernel, you are basically taking a weighted average of the neighboring values. This method can be used to reduce noise in an image, create effects, and so on.  . Types of filtering are as follows:</a:t>
            </a:r>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smtClean="0"/>
              <a:t>4-1image filters</a:t>
            </a:r>
            <a:endParaRPr lang="zh-TW" altLang="en-US" dirty="0"/>
          </a:p>
        </p:txBody>
      </p:sp>
      <p:sp>
        <p:nvSpPr>
          <p:cNvPr id="3" name="Content Placeholder 2"/>
          <p:cNvSpPr>
            <a:spLocks noGrp="1"/>
          </p:cNvSpPr>
          <p:nvPr>
            <p:ph sz="half" idx="1"/>
          </p:nvPr>
        </p:nvSpPr>
        <p:spPr/>
        <p:txBody>
          <a:bodyPr/>
          <a:lstStyle/>
          <a:p>
            <a:r>
              <a:rPr lang="en-US" altLang="zh-TW" dirty="0" smtClean="0"/>
              <a:t>The process of filtering focuses on the values of the neighborhood of a pixel and uses some to modify the value of the pixel.</a:t>
            </a:r>
            <a:endParaRPr lang="zh-TW" altLang="en-US" dirty="0"/>
          </a:p>
        </p:txBody>
      </p:sp>
      <p:sp>
        <p:nvSpPr>
          <p:cNvPr id="4" name="Content Placeholder 3"/>
          <p:cNvSpPr>
            <a:spLocks noGrp="1"/>
          </p:cNvSpPr>
          <p:nvPr>
            <p:ph sz="half" idx="2"/>
          </p:nvPr>
        </p:nvSpPr>
        <p:spPr/>
        <p:txBody>
          <a:bodyPr/>
          <a:lstStyle/>
          <a:p>
            <a:r>
              <a:rPr lang="en-US" altLang="zh-TW" dirty="0" smtClean="0"/>
              <a:t>Types of filtering are as follows:</a:t>
            </a:r>
          </a:p>
          <a:p>
            <a:r>
              <a:rPr lang="en-US" altLang="zh-TW" dirty="0" smtClean="0"/>
              <a:t>Gaussian blur</a:t>
            </a:r>
          </a:p>
          <a:p>
            <a:r>
              <a:rPr lang="en-US" altLang="zh-TW" dirty="0" smtClean="0"/>
              <a:t>Median filter</a:t>
            </a:r>
          </a:p>
          <a:p>
            <a:r>
              <a:rPr lang="en-US" altLang="zh-TW" dirty="0" smtClean="0"/>
              <a:t>Dilation and erosion</a:t>
            </a:r>
          </a:p>
          <a:p>
            <a:r>
              <a:rPr lang="en-US" altLang="zh-TW" dirty="0" smtClean="0"/>
              <a:t>Customs filters</a:t>
            </a:r>
          </a:p>
          <a:p>
            <a:r>
              <a:rPr lang="en-US" altLang="zh-TW" dirty="0" smtClean="0"/>
              <a:t>Image </a:t>
            </a:r>
            <a:r>
              <a:rPr lang="en-US" altLang="zh-TW" dirty="0" err="1" smtClean="0"/>
              <a:t>thresholding</a:t>
            </a:r>
            <a:endParaRPr lang="zh-TW"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ltLang="zh-TW" dirty="0" smtClean="0"/>
              <a:t>4-2 Gaussian blur</a:t>
            </a:r>
            <a:br>
              <a:rPr lang="en-US" altLang="zh-TW" dirty="0" smtClean="0"/>
            </a:br>
            <a:endParaRPr lang="zh-TW" altLang="en-US" dirty="0"/>
          </a:p>
        </p:txBody>
      </p:sp>
      <p:sp>
        <p:nvSpPr>
          <p:cNvPr id="6" name="Content Placeholder 5"/>
          <p:cNvSpPr>
            <a:spLocks noGrp="1"/>
          </p:cNvSpPr>
          <p:nvPr>
            <p:ph idx="1"/>
          </p:nvPr>
        </p:nvSpPr>
        <p:spPr/>
        <p:txBody>
          <a:bodyPr/>
          <a:lstStyle/>
          <a:p>
            <a:r>
              <a:rPr lang="en-US" altLang="zh-TW" dirty="0" smtClean="0"/>
              <a:t>The </a:t>
            </a:r>
            <a:r>
              <a:rPr lang="en-US" altLang="zh-TW" dirty="0" err="1" smtClean="0"/>
              <a:t>ImageFilter</a:t>
            </a:r>
            <a:r>
              <a:rPr lang="en-US" altLang="zh-TW" dirty="0" smtClean="0"/>
              <a:t> library has an inbuilt function for the Gaussian blur. </a:t>
            </a:r>
            <a:r>
              <a:rPr lang="en-US" altLang="zh-TW" dirty="0" smtClean="0">
                <a:solidFill>
                  <a:srgbClr val="FF0000"/>
                </a:solidFill>
              </a:rPr>
              <a:t>It takes a blur radius as input. The blur radius controls the number of neighboring pixels around the center pixels that are considered while applying the Gaussian blur.</a:t>
            </a:r>
            <a:endParaRPr lang="zh-TW" alt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a:xfrm>
            <a:off x="457200" y="1920085"/>
            <a:ext cx="4258816" cy="4434840"/>
          </a:xfrm>
        </p:spPr>
        <p:txBody>
          <a:bodyPr>
            <a:normAutofit fontScale="92500" lnSpcReduction="10000"/>
          </a:bodyPr>
          <a:lstStyle/>
          <a:p>
            <a:r>
              <a:rPr lang="en-US" altLang="zh-TW" dirty="0" smtClean="0"/>
              <a:t>Code</a:t>
            </a:r>
          </a:p>
          <a:p>
            <a:r>
              <a:rPr lang="en-US" altLang="zh-TW" dirty="0" smtClean="0"/>
              <a:t>&gt;&gt;&gt;from PIL import Image</a:t>
            </a:r>
          </a:p>
          <a:p>
            <a:r>
              <a:rPr lang="en-US" altLang="zh-TW" dirty="0" smtClean="0"/>
              <a:t>&gt;&gt;&gt; from PIL import </a:t>
            </a:r>
            <a:r>
              <a:rPr lang="en-US" altLang="zh-TW" dirty="0" err="1" smtClean="0"/>
              <a:t>ImageFilter</a:t>
            </a:r>
            <a:endParaRPr lang="en-US" altLang="zh-TW" dirty="0" smtClean="0"/>
          </a:p>
          <a:p>
            <a:r>
              <a:rPr lang="en-US" altLang="zh-TW" sz="2800" dirty="0" smtClean="0"/>
              <a:t>"&gt;&gt;&gt; </a:t>
            </a:r>
            <a:r>
              <a:rPr lang="en-US" altLang="zh-TW" sz="2800" dirty="0" err="1" smtClean="0"/>
              <a:t>img</a:t>
            </a:r>
            <a:r>
              <a:rPr lang="en-US" altLang="zh-TW" sz="2800" dirty="0" smtClean="0"/>
              <a:t> = </a:t>
            </a:r>
            <a:r>
              <a:rPr lang="en-US" altLang="zh-TW" sz="2800" dirty="0" err="1" smtClean="0"/>
              <a:t>Image.open</a:t>
            </a:r>
            <a:r>
              <a:rPr lang="en-US" altLang="zh-TW" sz="2800" dirty="0" smtClean="0"/>
              <a:t>("G:/Computer Vision/newastronaut.png")  </a:t>
            </a:r>
            <a:endParaRPr lang="en-US" altLang="zh-TW" dirty="0" smtClean="0"/>
          </a:p>
          <a:p>
            <a:r>
              <a:rPr lang="en-US" altLang="zh-TW" dirty="0" smtClean="0"/>
              <a:t>&gt;&gt;&gt; </a:t>
            </a:r>
            <a:r>
              <a:rPr lang="en-US" altLang="zh-TW" dirty="0" err="1" smtClean="0"/>
              <a:t>blur_img</a:t>
            </a:r>
            <a:r>
              <a:rPr lang="en-US" altLang="zh-TW" dirty="0" smtClean="0"/>
              <a:t> = </a:t>
            </a:r>
            <a:r>
              <a:rPr lang="en-US" altLang="zh-TW" dirty="0" err="1" smtClean="0"/>
              <a:t>img.filter</a:t>
            </a:r>
            <a:r>
              <a:rPr lang="en-US" altLang="zh-TW" dirty="0" smtClean="0"/>
              <a:t>(</a:t>
            </a:r>
            <a:r>
              <a:rPr lang="en-US" altLang="zh-TW" dirty="0" err="1" smtClean="0"/>
              <a:t>ImageFilter.GaussianBlur</a:t>
            </a:r>
            <a:r>
              <a:rPr lang="en-US" altLang="zh-TW" dirty="0" smtClean="0"/>
              <a:t>(5))</a:t>
            </a:r>
          </a:p>
          <a:p>
            <a:r>
              <a:rPr lang="en-US" altLang="zh-TW" dirty="0" smtClean="0"/>
              <a:t>&gt;&gt;&gt; </a:t>
            </a:r>
            <a:r>
              <a:rPr lang="en-US" altLang="zh-TW" dirty="0" err="1" smtClean="0"/>
              <a:t>blur_img.show</a:t>
            </a:r>
            <a:r>
              <a:rPr lang="en-US" altLang="zh-TW" dirty="0" smtClean="0"/>
              <a:t>()</a:t>
            </a:r>
            <a:endParaRPr lang="zh-TW" altLang="en-US" dirty="0"/>
          </a:p>
        </p:txBody>
      </p:sp>
      <p:sp>
        <p:nvSpPr>
          <p:cNvPr id="4" name="Content Placeholder 3"/>
          <p:cNvSpPr>
            <a:spLocks noGrp="1"/>
          </p:cNvSpPr>
          <p:nvPr>
            <p:ph sz="half" idx="2"/>
          </p:nvPr>
        </p:nvSpPr>
        <p:spPr/>
        <p:txBody>
          <a:bodyPr>
            <a:normAutofit fontScale="92500" lnSpcReduction="10000"/>
          </a:bodyPr>
          <a:lstStyle/>
          <a:p>
            <a:r>
              <a:rPr lang="en-US" altLang="zh-TW" dirty="0" smtClean="0"/>
              <a:t>The following is the output of the preceding code: </a:t>
            </a:r>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endParaRPr lang="en-US" altLang="zh-TW" sz="1300" dirty="0" smtClean="0"/>
          </a:p>
          <a:p>
            <a:r>
              <a:rPr lang="en-US" altLang="zh-TW" sz="1300" dirty="0" smtClean="0"/>
              <a:t>Output of the Gaussian blur using Pillow; the image on the left is the original image and</a:t>
            </a:r>
          </a:p>
          <a:p>
            <a:r>
              <a:rPr lang="en-US" altLang="zh-TW" sz="1300" dirty="0" smtClean="0"/>
              <a:t>the image on the right is the result of the Gaussian blur</a:t>
            </a:r>
            <a:endParaRPr lang="zh-TW" altLang="en-US" sz="1300" dirty="0" smtClean="0"/>
          </a:p>
          <a:p>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7044707" y="3068960"/>
            <a:ext cx="2099293" cy="205340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788023" y="2996952"/>
            <a:ext cx="2238223" cy="218256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a:bodyPr>
          <a:lstStyle/>
          <a:p>
            <a:r>
              <a:rPr lang="en-US" altLang="zh-TW" dirty="0" smtClean="0"/>
              <a:t>an example using </a:t>
            </a:r>
            <a:r>
              <a:rPr lang="en-US" altLang="zh-TW" dirty="0" err="1" smtClean="0"/>
              <a:t>skimage</a:t>
            </a:r>
            <a:r>
              <a:rPr lang="en-US" altLang="zh-TW" dirty="0" smtClean="0"/>
              <a:t>:</a:t>
            </a:r>
          </a:p>
          <a:p>
            <a:r>
              <a:rPr lang="en-US" altLang="zh-TW" sz="1600" dirty="0" smtClean="0"/>
              <a:t>The filter module of the library provides a Gaussian filter, which </a:t>
            </a:r>
            <a:r>
              <a:rPr lang="en-US" altLang="zh-TW" sz="1600" dirty="0" err="1" smtClean="0"/>
              <a:t>takesthe</a:t>
            </a:r>
            <a:r>
              <a:rPr lang="en-US" altLang="zh-TW" sz="1600" dirty="0" smtClean="0"/>
              <a:t> image and the standard deviation (sigma) of the Gaussian kernel:</a:t>
            </a:r>
          </a:p>
          <a:p>
            <a:r>
              <a:rPr lang="en-US" altLang="zh-TW" sz="1600" dirty="0" smtClean="0"/>
              <a:t>&gt;&gt;&gt; from </a:t>
            </a:r>
            <a:r>
              <a:rPr lang="en-US" altLang="zh-TW" sz="1600" dirty="0" err="1" smtClean="0"/>
              <a:t>skimage</a:t>
            </a:r>
            <a:r>
              <a:rPr lang="en-US" altLang="zh-TW" sz="1600" dirty="0" smtClean="0"/>
              <a:t> </a:t>
            </a:r>
            <a:r>
              <a:rPr lang="en-US" altLang="zh-TW" sz="1600" dirty="0" smtClean="0"/>
              <a:t>import</a:t>
            </a:r>
            <a:r>
              <a:rPr lang="zh-TW" altLang="en-US" sz="1600" dirty="0" smtClean="0"/>
              <a:t> </a:t>
            </a:r>
            <a:r>
              <a:rPr lang="en-US" altLang="zh-TW" sz="1600" dirty="0" err="1" smtClean="0"/>
              <a:t>io</a:t>
            </a:r>
            <a:r>
              <a:rPr lang="en-US" altLang="zh-TW" sz="1600" dirty="0" smtClean="0"/>
              <a:t>, </a:t>
            </a:r>
            <a:r>
              <a:rPr lang="en-US" altLang="zh-TW" sz="1600" dirty="0" smtClean="0"/>
              <a:t>filters</a:t>
            </a:r>
          </a:p>
          <a:p>
            <a:r>
              <a:rPr lang="en-US" altLang="zh-TW" sz="1600" dirty="0" smtClean="0"/>
              <a:t>&gt;&gt;&gt; </a:t>
            </a:r>
            <a:r>
              <a:rPr lang="en-US" altLang="zh-TW" sz="1600" dirty="0" err="1" smtClean="0"/>
              <a:t>img</a:t>
            </a:r>
            <a:r>
              <a:rPr lang="en-US" altLang="zh-TW" sz="1600" dirty="0" smtClean="0"/>
              <a:t> = </a:t>
            </a:r>
            <a:r>
              <a:rPr lang="en-US" altLang="zh-TW" sz="1600" dirty="0" err="1" smtClean="0"/>
              <a:t>io.imread</a:t>
            </a:r>
            <a:r>
              <a:rPr lang="en-US" altLang="zh-TW" sz="1600" dirty="0" smtClean="0"/>
              <a:t>("G:/Computer Vision/newastronaut.png")</a:t>
            </a:r>
          </a:p>
          <a:p>
            <a:r>
              <a:rPr lang="en-US" altLang="zh-TW" sz="1600" dirty="0" smtClean="0"/>
              <a:t>&gt;&gt;&gt; out = </a:t>
            </a:r>
            <a:r>
              <a:rPr lang="en-US" altLang="zh-TW" sz="1600" dirty="0" err="1" smtClean="0"/>
              <a:t>filters.gaussian</a:t>
            </a:r>
            <a:r>
              <a:rPr lang="en-US" altLang="zh-TW" sz="1600" dirty="0" smtClean="0"/>
              <a:t>(</a:t>
            </a:r>
            <a:r>
              <a:rPr lang="en-US" altLang="zh-TW" sz="1600" dirty="0" err="1" smtClean="0"/>
              <a:t>img</a:t>
            </a:r>
            <a:r>
              <a:rPr lang="en-US" altLang="zh-TW" sz="1600" dirty="0" smtClean="0"/>
              <a:t>, sigma=5)</a:t>
            </a:r>
          </a:p>
          <a:p>
            <a:r>
              <a:rPr lang="en-US" altLang="zh-TW" sz="1600" dirty="0" smtClean="0"/>
              <a:t>&gt;&gt;&gt; </a:t>
            </a:r>
            <a:r>
              <a:rPr lang="en-US" altLang="zh-TW" sz="1600" dirty="0" err="1" smtClean="0"/>
              <a:t>io.imshow</a:t>
            </a:r>
            <a:r>
              <a:rPr lang="en-US" altLang="zh-TW" sz="1600" dirty="0" smtClean="0"/>
              <a:t>(out)</a:t>
            </a:r>
          </a:p>
          <a:p>
            <a:r>
              <a:rPr lang="en-US" altLang="zh-TW" sz="1600" dirty="0" smtClean="0"/>
              <a:t>&gt;&gt;&gt; </a:t>
            </a:r>
            <a:r>
              <a:rPr lang="en-US" altLang="zh-TW" sz="1600" dirty="0" err="1" smtClean="0"/>
              <a:t>io.show</a:t>
            </a:r>
            <a:r>
              <a:rPr lang="en-US" altLang="zh-TW" sz="1600" dirty="0" smtClean="0"/>
              <a:t>()</a:t>
            </a:r>
            <a:endParaRPr lang="zh-TW" altLang="en-US" sz="1600" dirty="0"/>
          </a:p>
        </p:txBody>
      </p:sp>
      <p:sp>
        <p:nvSpPr>
          <p:cNvPr id="4" name="Content Placeholder 3"/>
          <p:cNvSpPr>
            <a:spLocks noGrp="1"/>
          </p:cNvSpPr>
          <p:nvPr>
            <p:ph sz="half" idx="2"/>
          </p:nvPr>
        </p:nvSpPr>
        <p:spPr/>
        <p:txBody>
          <a:bodyPr>
            <a:normAutofit/>
          </a:bodyPr>
          <a:lstStyle/>
          <a:p>
            <a:endParaRPr lang="en-US" altLang="zh-TW" sz="2800" dirty="0" smtClean="0"/>
          </a:p>
          <a:p>
            <a:endParaRPr lang="en-US" altLang="zh-TW" sz="2800" dirty="0" smtClean="0"/>
          </a:p>
          <a:p>
            <a:endParaRPr lang="en-US" altLang="zh-TW" sz="2800" dirty="0" smtClean="0"/>
          </a:p>
          <a:p>
            <a:endParaRPr lang="en-US" altLang="zh-TW" sz="2800" dirty="0" smtClean="0"/>
          </a:p>
          <a:p>
            <a:endParaRPr lang="en-US" altLang="zh-TW" sz="1700" dirty="0" smtClean="0"/>
          </a:p>
          <a:p>
            <a:endParaRPr lang="en-US" altLang="zh-TW" sz="1700" dirty="0" smtClean="0"/>
          </a:p>
          <a:p>
            <a:endParaRPr lang="en-US" altLang="zh-TW" sz="1700" dirty="0" smtClean="0"/>
          </a:p>
          <a:p>
            <a:r>
              <a:rPr lang="en-US" altLang="zh-TW" sz="1700" dirty="0" smtClean="0"/>
              <a:t>Output of the Gaussian blur using </a:t>
            </a:r>
            <a:r>
              <a:rPr lang="en-US" altLang="zh-TW" sz="1700" dirty="0" err="1" smtClean="0"/>
              <a:t>skimage</a:t>
            </a:r>
            <a:r>
              <a:rPr lang="en-US" altLang="zh-TW" sz="1700" dirty="0" smtClean="0"/>
              <a:t>; the image on the left is the original image and the image on the right is the result of the Gaussian blur</a:t>
            </a:r>
            <a:endParaRPr lang="zh-TW" altLang="en-US" sz="1700" dirty="0" smtClean="0"/>
          </a:p>
          <a:p>
            <a:endParaRPr lang="zh-TW" altLang="en-US" dirty="0"/>
          </a:p>
        </p:txBody>
      </p:sp>
      <p:pic>
        <p:nvPicPr>
          <p:cNvPr id="3075" name="Picture 3"/>
          <p:cNvPicPr>
            <a:picLocks noChangeAspect="1" noChangeArrowheads="1"/>
          </p:cNvPicPr>
          <p:nvPr/>
        </p:nvPicPr>
        <p:blipFill>
          <a:blip r:embed="rId2" cstate="print"/>
          <a:srcRect/>
          <a:stretch>
            <a:fillRect/>
          </a:stretch>
        </p:blipFill>
        <p:spPr bwMode="auto">
          <a:xfrm>
            <a:off x="7380312" y="2492896"/>
            <a:ext cx="2130177" cy="2098502"/>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788024" y="2533252"/>
            <a:ext cx="2365164" cy="219189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r>
              <a:rPr lang="en-US" altLang="zh-TW" dirty="0" smtClean="0"/>
              <a:t>1.Review of Pillow</a:t>
            </a:r>
          </a:p>
          <a:p>
            <a:r>
              <a:rPr lang="en-US" altLang="zh-TW" dirty="0" smtClean="0"/>
              <a:t>2.Review of </a:t>
            </a:r>
            <a:r>
              <a:rPr lang="en-US" altLang="zh-TW" dirty="0" err="1" smtClean="0"/>
              <a:t>scikit</a:t>
            </a:r>
            <a:r>
              <a:rPr lang="en-US" altLang="zh-TW" dirty="0" smtClean="0"/>
              <a:t>-image</a:t>
            </a:r>
          </a:p>
          <a:p>
            <a:r>
              <a:rPr lang="en-US" altLang="zh-TW" dirty="0" smtClean="0"/>
              <a:t>3. PIL vs. </a:t>
            </a:r>
            <a:r>
              <a:rPr lang="en-US" altLang="zh-TW" dirty="0" err="1" smtClean="0"/>
              <a:t>scikit</a:t>
            </a:r>
            <a:r>
              <a:rPr lang="en-US" altLang="zh-TW" dirty="0" smtClean="0"/>
              <a:t>-image</a:t>
            </a:r>
          </a:p>
          <a:p>
            <a:r>
              <a:rPr lang="en-US" altLang="zh-TW" dirty="0" smtClean="0"/>
              <a:t>4. low level DIP</a:t>
            </a:r>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b="1" dirty="0" smtClean="0"/>
              <a:t>4-3 Median filter</a:t>
            </a:r>
            <a:r>
              <a:rPr lang="zh-TW" altLang="en-US" dirty="0" smtClean="0"/>
              <a:t/>
            </a:r>
            <a:br>
              <a:rPr lang="zh-TW" altLang="en-US" dirty="0" smtClean="0"/>
            </a:br>
            <a:endParaRPr lang="zh-TW" altLang="en-US" dirty="0"/>
          </a:p>
        </p:txBody>
      </p:sp>
      <p:sp>
        <p:nvSpPr>
          <p:cNvPr id="3" name="Content Placeholder 2"/>
          <p:cNvSpPr>
            <a:spLocks noGrp="1"/>
          </p:cNvSpPr>
          <p:nvPr>
            <p:ph idx="1"/>
          </p:nvPr>
        </p:nvSpPr>
        <p:spPr>
          <a:xfrm>
            <a:off x="539552" y="1556792"/>
            <a:ext cx="8229600" cy="4389120"/>
          </a:xfrm>
        </p:spPr>
        <p:txBody>
          <a:bodyPr/>
          <a:lstStyle/>
          <a:p>
            <a:r>
              <a:rPr lang="en-US" altLang="zh-TW" dirty="0" smtClean="0"/>
              <a:t>This is a very simple filter that returns the median value from the pixel and its neighbors. pillow can provide built-in functions for this filter.</a:t>
            </a:r>
            <a:endParaRPr lang="zh-TW"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zh-TW" altLang="en-US" dirty="0"/>
          </a:p>
        </p:txBody>
      </p:sp>
      <p:sp>
        <p:nvSpPr>
          <p:cNvPr id="5" name="Content Placeholder 4"/>
          <p:cNvSpPr>
            <a:spLocks noGrp="1"/>
          </p:cNvSpPr>
          <p:nvPr>
            <p:ph sz="half" idx="1"/>
          </p:nvPr>
        </p:nvSpPr>
        <p:spPr/>
        <p:txBody>
          <a:bodyPr>
            <a:normAutofit/>
          </a:bodyPr>
          <a:lstStyle/>
          <a:p>
            <a:r>
              <a:rPr lang="en-US" altLang="zh-TW" sz="1200" dirty="0" smtClean="0"/>
              <a:t>&gt;&gt;&gt; from PIL import Image</a:t>
            </a:r>
          </a:p>
          <a:p>
            <a:r>
              <a:rPr lang="en-US" altLang="zh-TW" sz="1200" dirty="0" smtClean="0"/>
              <a:t>&gt;&gt;&gt; from PIL import </a:t>
            </a:r>
            <a:r>
              <a:rPr lang="en-US" altLang="zh-TW" sz="1200" dirty="0" err="1" smtClean="0"/>
              <a:t>ImageFilter</a:t>
            </a:r>
            <a:endParaRPr lang="en-US" altLang="zh-TW" sz="1200" dirty="0" smtClean="0"/>
          </a:p>
          <a:p>
            <a:r>
              <a:rPr lang="en-US" altLang="zh-TW" sz="1200" dirty="0" smtClean="0"/>
              <a:t>&gt;&gt;&gt; </a:t>
            </a:r>
            <a:r>
              <a:rPr lang="en-US" altLang="zh-TW" sz="1200" dirty="0" err="1" smtClean="0"/>
              <a:t>img</a:t>
            </a:r>
            <a:r>
              <a:rPr lang="en-US" altLang="zh-TW" sz="1200" dirty="0" smtClean="0"/>
              <a:t> = </a:t>
            </a:r>
            <a:r>
              <a:rPr lang="en-US" altLang="zh-TW" sz="1200" dirty="0" err="1" smtClean="0"/>
              <a:t>Image.open</a:t>
            </a:r>
            <a:r>
              <a:rPr lang="en-US" altLang="zh-TW" sz="1200" dirty="0" smtClean="0"/>
              <a:t>("G:/Computer Vision/newastronaut.png") </a:t>
            </a:r>
          </a:p>
          <a:p>
            <a:r>
              <a:rPr lang="en-US" altLang="zh-TW" sz="1200" dirty="0" smtClean="0"/>
              <a:t>&gt;&gt;&gt; </a:t>
            </a:r>
            <a:r>
              <a:rPr lang="en-US" altLang="zh-TW" sz="1200" dirty="0" err="1" smtClean="0"/>
              <a:t>blur_img</a:t>
            </a:r>
            <a:r>
              <a:rPr lang="en-US" altLang="zh-TW" sz="1200" dirty="0" smtClean="0"/>
              <a:t> = </a:t>
            </a:r>
            <a:r>
              <a:rPr lang="en-US" altLang="zh-TW" sz="1200" dirty="0" err="1" smtClean="0"/>
              <a:t>img.filter</a:t>
            </a:r>
            <a:r>
              <a:rPr lang="en-US" altLang="zh-TW" sz="1200" dirty="0" smtClean="0"/>
              <a:t>(</a:t>
            </a:r>
            <a:r>
              <a:rPr lang="en-US" altLang="zh-TW" sz="1200" dirty="0" err="1" smtClean="0"/>
              <a:t>ImageFilter.MedianFilter</a:t>
            </a:r>
            <a:r>
              <a:rPr lang="en-US" altLang="zh-TW" sz="1200" dirty="0" smtClean="0"/>
              <a:t>(7))</a:t>
            </a:r>
          </a:p>
          <a:p>
            <a:r>
              <a:rPr lang="en-US" altLang="zh-TW" sz="1200" dirty="0" smtClean="0"/>
              <a:t>&gt;&gt;&gt; </a:t>
            </a:r>
            <a:r>
              <a:rPr lang="en-US" altLang="zh-TW" sz="1200" dirty="0" err="1" smtClean="0"/>
              <a:t>blur_img.show</a:t>
            </a:r>
            <a:r>
              <a:rPr lang="en-US" altLang="zh-TW" sz="1200" dirty="0" smtClean="0"/>
              <a:t>()</a:t>
            </a:r>
          </a:p>
          <a:p>
            <a:endParaRPr lang="en-US" altLang="zh-TW" sz="1200" dirty="0" smtClean="0"/>
          </a:p>
          <a:p>
            <a:endParaRPr lang="en-US" altLang="zh-TW" sz="1200" dirty="0" smtClean="0"/>
          </a:p>
          <a:p>
            <a:endParaRPr lang="en-US" altLang="zh-TW" sz="1200" dirty="0" smtClean="0"/>
          </a:p>
          <a:p>
            <a:endParaRPr lang="zh-TW" altLang="en-US" sz="1200" dirty="0"/>
          </a:p>
        </p:txBody>
      </p:sp>
      <p:sp>
        <p:nvSpPr>
          <p:cNvPr id="6" name="Content Placeholder 5"/>
          <p:cNvSpPr>
            <a:spLocks noGrp="1"/>
          </p:cNvSpPr>
          <p:nvPr>
            <p:ph sz="half" idx="2"/>
          </p:nvPr>
        </p:nvSpPr>
        <p:spPr/>
        <p:txBody>
          <a:bodyPr/>
          <a:lstStyle/>
          <a:p>
            <a:endParaRPr lang="zh-TW" altLang="en-US"/>
          </a:p>
        </p:txBody>
      </p:sp>
      <p:pic>
        <p:nvPicPr>
          <p:cNvPr id="4098" name="Picture 2"/>
          <p:cNvPicPr>
            <a:picLocks noChangeAspect="1" noChangeArrowheads="1"/>
          </p:cNvPicPr>
          <p:nvPr/>
        </p:nvPicPr>
        <p:blipFill>
          <a:blip r:embed="rId2" cstate="print"/>
          <a:srcRect/>
          <a:stretch>
            <a:fillRect/>
          </a:stretch>
        </p:blipFill>
        <p:spPr bwMode="auto">
          <a:xfrm>
            <a:off x="5148064" y="1556792"/>
            <a:ext cx="3238710" cy="3027611"/>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lnSpcReduction="10000"/>
          </a:bodyPr>
          <a:lstStyle/>
          <a:p>
            <a:r>
              <a:rPr lang="en-US" altLang="zh-TW" dirty="0" smtClean="0"/>
              <a:t>4-4 </a:t>
            </a:r>
            <a:r>
              <a:rPr lang="en-US" altLang="zh-TW" b="1" dirty="0" smtClean="0"/>
              <a:t>Edge detection</a:t>
            </a:r>
          </a:p>
          <a:p>
            <a:r>
              <a:rPr lang="en-US" altLang="zh-TW" dirty="0" smtClean="0"/>
              <a:t>Consider a solid black box (refer to </a:t>
            </a:r>
            <a:r>
              <a:rPr lang="en-US" altLang="zh-TW" i="1" dirty="0" smtClean="0"/>
              <a:t>Figure ). All the pixels within the black box</a:t>
            </a:r>
          </a:p>
          <a:p>
            <a:r>
              <a:rPr lang="en-US" altLang="zh-TW" dirty="0" smtClean="0"/>
              <a:t>have similar pixel values, whereas, the pixel values on the boundary or the edge vary</a:t>
            </a:r>
          </a:p>
          <a:p>
            <a:r>
              <a:rPr lang="en-US" altLang="zh-TW" dirty="0" smtClean="0"/>
              <a:t>significantly from their neighboring pixels. </a:t>
            </a:r>
            <a:r>
              <a:rPr lang="zh-TW" altLang="en-US" dirty="0" smtClean="0"/>
              <a:t> </a:t>
            </a:r>
            <a:endParaRPr lang="zh-TW" altLang="en-US" dirty="0"/>
          </a:p>
        </p:txBody>
      </p:sp>
      <p:sp>
        <p:nvSpPr>
          <p:cNvPr id="4" name="Content Placeholder 3"/>
          <p:cNvSpPr>
            <a:spLocks noGrp="1"/>
          </p:cNvSpPr>
          <p:nvPr>
            <p:ph sz="half" idx="2"/>
          </p:nvPr>
        </p:nvSpPr>
        <p:spPr/>
        <p:txBody>
          <a:bodyPr>
            <a:normAutofit lnSpcReduction="10000"/>
          </a:bodyPr>
          <a:lstStyle/>
          <a:p>
            <a:endParaRPr lang="zh-TW" altLang="en-US"/>
          </a:p>
        </p:txBody>
      </p:sp>
      <p:pic>
        <p:nvPicPr>
          <p:cNvPr id="1027" name="Picture 3"/>
          <p:cNvPicPr>
            <a:picLocks noChangeAspect="1" noChangeArrowheads="1"/>
          </p:cNvPicPr>
          <p:nvPr/>
        </p:nvPicPr>
        <p:blipFill>
          <a:blip r:embed="rId2" cstate="print"/>
          <a:srcRect/>
          <a:stretch>
            <a:fillRect/>
          </a:stretch>
        </p:blipFill>
        <p:spPr bwMode="auto">
          <a:xfrm>
            <a:off x="5076056" y="2132856"/>
            <a:ext cx="3438525" cy="23336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lstStyle/>
          <a:p>
            <a:r>
              <a:rPr lang="en-US" altLang="zh-TW" dirty="0" smtClean="0"/>
              <a:t>The kernel used in the </a:t>
            </a:r>
            <a:r>
              <a:rPr lang="en-US" altLang="zh-TW" dirty="0" err="1" smtClean="0"/>
              <a:t>Sobel</a:t>
            </a:r>
            <a:r>
              <a:rPr lang="en-US" altLang="zh-TW" dirty="0" smtClean="0"/>
              <a:t> edge detector algorithm is as follows</a:t>
            </a:r>
            <a:endParaRPr lang="zh-TW" altLang="en-US" dirty="0"/>
          </a:p>
        </p:txBody>
      </p:sp>
      <p:sp>
        <p:nvSpPr>
          <p:cNvPr id="4" name="Content Placeholder 3"/>
          <p:cNvSpPr>
            <a:spLocks noGrp="1"/>
          </p:cNvSpPr>
          <p:nvPr>
            <p:ph sz="half" idx="2"/>
          </p:nvPr>
        </p:nvSpPr>
        <p:spPr>
          <a:xfrm>
            <a:off x="3995936" y="1920085"/>
            <a:ext cx="4690864" cy="4434840"/>
          </a:xfrm>
        </p:spPr>
        <p:txBody>
          <a:bodyPr/>
          <a:lstStyle/>
          <a:p>
            <a:r>
              <a:rPr lang="en-US" altLang="zh-TW" sz="1400" dirty="0" smtClean="0"/>
              <a:t>Here is a code to find edges using the </a:t>
            </a:r>
            <a:r>
              <a:rPr lang="en-US" altLang="zh-TW" sz="1400" dirty="0" err="1" smtClean="0"/>
              <a:t>scikit</a:t>
            </a:r>
            <a:r>
              <a:rPr lang="en-US" altLang="zh-TW" sz="1400" dirty="0" smtClean="0"/>
              <a:t>-image:</a:t>
            </a:r>
            <a:endParaRPr lang="zh-TW" altLang="en-US" sz="1400" dirty="0" smtClean="0"/>
          </a:p>
          <a:p>
            <a:pPr>
              <a:buNone/>
            </a:pPr>
            <a:r>
              <a:rPr lang="zh-TW" altLang="en-US" sz="1400" dirty="0" smtClean="0"/>
              <a:t>       </a:t>
            </a:r>
            <a:r>
              <a:rPr lang="en-US" altLang="zh-TW" sz="1400" dirty="0" smtClean="0"/>
              <a:t>from </a:t>
            </a:r>
            <a:r>
              <a:rPr lang="en-US" altLang="zh-TW" sz="1400" dirty="0" err="1" smtClean="0"/>
              <a:t>skimage</a:t>
            </a:r>
            <a:r>
              <a:rPr lang="en-US" altLang="zh-TW" sz="1400" dirty="0" smtClean="0"/>
              <a:t> import </a:t>
            </a:r>
            <a:r>
              <a:rPr lang="en-US" altLang="zh-TW" sz="1400" dirty="0" err="1" smtClean="0"/>
              <a:t>io</a:t>
            </a:r>
            <a:endParaRPr lang="en-US" altLang="zh-TW" sz="1400" dirty="0" smtClean="0"/>
          </a:p>
          <a:p>
            <a:r>
              <a:rPr lang="en-US" altLang="zh-TW" sz="1400" dirty="0" smtClean="0"/>
              <a:t>from </a:t>
            </a:r>
            <a:r>
              <a:rPr lang="en-US" altLang="zh-TW" sz="1400" dirty="0" err="1" smtClean="0"/>
              <a:t>skimage</a:t>
            </a:r>
            <a:r>
              <a:rPr lang="en-US" altLang="zh-TW" sz="1400" dirty="0" smtClean="0"/>
              <a:t> import color</a:t>
            </a:r>
          </a:p>
          <a:p>
            <a:r>
              <a:rPr lang="en-US" altLang="zh-TW" sz="1400" dirty="0" smtClean="0"/>
              <a:t>from </a:t>
            </a:r>
            <a:r>
              <a:rPr lang="en-US" altLang="zh-TW" sz="1400" dirty="0" err="1" smtClean="0"/>
              <a:t>skimage</a:t>
            </a:r>
            <a:r>
              <a:rPr lang="en-US" altLang="zh-TW" sz="1400" dirty="0" smtClean="0"/>
              <a:t> import filters</a:t>
            </a:r>
          </a:p>
          <a:p>
            <a:r>
              <a:rPr lang="en-US" altLang="zh-TW" sz="1400" dirty="0" err="1" smtClean="0"/>
              <a:t>img</a:t>
            </a:r>
            <a:r>
              <a:rPr lang="en-US" altLang="zh-TW" sz="1400" dirty="0" smtClean="0"/>
              <a:t> = </a:t>
            </a:r>
            <a:r>
              <a:rPr lang="en-US" altLang="zh-TW" sz="1400" dirty="0" err="1" smtClean="0"/>
              <a:t>io.imread</a:t>
            </a:r>
            <a:r>
              <a:rPr lang="en-US" altLang="zh-TW" sz="1400" dirty="0" smtClean="0"/>
              <a:t>("G:/Computer Vision/astronaut.png")</a:t>
            </a:r>
          </a:p>
          <a:p>
            <a:r>
              <a:rPr lang="en-US" altLang="zh-TW" sz="1400" dirty="0" err="1" smtClean="0"/>
              <a:t>img</a:t>
            </a:r>
            <a:r>
              <a:rPr lang="en-US" altLang="zh-TW" sz="1400" dirty="0" smtClean="0"/>
              <a:t> = color.rgb2gray(</a:t>
            </a:r>
            <a:r>
              <a:rPr lang="en-US" altLang="zh-TW" sz="1400" dirty="0" err="1" smtClean="0"/>
              <a:t>img</a:t>
            </a:r>
            <a:r>
              <a:rPr lang="en-US" altLang="zh-TW" sz="1400" dirty="0" smtClean="0"/>
              <a:t>)</a:t>
            </a:r>
          </a:p>
          <a:p>
            <a:r>
              <a:rPr lang="en-US" altLang="zh-TW" sz="1400" dirty="0" smtClean="0"/>
              <a:t>edge = </a:t>
            </a:r>
            <a:r>
              <a:rPr lang="en-US" altLang="zh-TW" sz="1400" dirty="0" err="1" smtClean="0"/>
              <a:t>filters.sobel</a:t>
            </a:r>
            <a:r>
              <a:rPr lang="en-US" altLang="zh-TW" sz="1400" dirty="0" smtClean="0"/>
              <a:t>(</a:t>
            </a:r>
            <a:r>
              <a:rPr lang="en-US" altLang="zh-TW" sz="1400" dirty="0" err="1" smtClean="0"/>
              <a:t>img</a:t>
            </a:r>
            <a:r>
              <a:rPr lang="en-US" altLang="zh-TW" sz="1400" dirty="0" smtClean="0"/>
              <a:t>)</a:t>
            </a:r>
          </a:p>
          <a:p>
            <a:r>
              <a:rPr lang="en-US" altLang="zh-TW" sz="1400" dirty="0" err="1" smtClean="0"/>
              <a:t>io.imshow</a:t>
            </a:r>
            <a:r>
              <a:rPr lang="en-US" altLang="zh-TW" sz="1400" dirty="0" smtClean="0"/>
              <a:t>(edge)</a:t>
            </a:r>
          </a:p>
          <a:p>
            <a:endParaRPr lang="zh-TW" altLang="en-US" sz="1400" dirty="0"/>
          </a:p>
        </p:txBody>
      </p:sp>
      <p:pic>
        <p:nvPicPr>
          <p:cNvPr id="2050" name="Picture 2"/>
          <p:cNvPicPr>
            <a:picLocks noChangeAspect="1" noChangeArrowheads="1"/>
          </p:cNvPicPr>
          <p:nvPr/>
        </p:nvPicPr>
        <p:blipFill>
          <a:blip r:embed="rId2" cstate="print"/>
          <a:srcRect/>
          <a:stretch>
            <a:fillRect/>
          </a:stretch>
        </p:blipFill>
        <p:spPr bwMode="auto">
          <a:xfrm>
            <a:off x="611560" y="3717032"/>
            <a:ext cx="3076575" cy="16192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6372200" y="3861048"/>
            <a:ext cx="2505075" cy="24479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04088"/>
            <a:ext cx="8229600" cy="1143000"/>
          </a:xfrm>
        </p:spPr>
        <p:txBody>
          <a:bodyPr>
            <a:normAutofit fontScale="90000"/>
          </a:bodyPr>
          <a:lstStyle/>
          <a:p>
            <a:r>
              <a:rPr lang="en-US" altLang="zh-TW" b="1" dirty="0" smtClean="0"/>
              <a:t> </a:t>
            </a:r>
            <a:r>
              <a:rPr lang="en-US" altLang="zh-TW" dirty="0" smtClean="0"/>
              <a:t>1.Review of Pillow</a:t>
            </a:r>
            <a:br>
              <a:rPr lang="en-US" altLang="zh-TW" dirty="0" smtClean="0"/>
            </a:br>
            <a:endParaRPr lang="zh-TW" altLang="en-US" dirty="0"/>
          </a:p>
        </p:txBody>
      </p:sp>
      <p:sp>
        <p:nvSpPr>
          <p:cNvPr id="3" name="Content Placeholder 2"/>
          <p:cNvSpPr>
            <a:spLocks noGrp="1"/>
          </p:cNvSpPr>
          <p:nvPr>
            <p:ph sz="half" idx="1"/>
          </p:nvPr>
        </p:nvSpPr>
        <p:spPr/>
        <p:txBody>
          <a:bodyPr/>
          <a:lstStyle/>
          <a:p>
            <a:r>
              <a:rPr lang="en-US" altLang="zh-TW" sz="1400" dirty="0" smtClean="0"/>
              <a:t>Image enhancement involves operations such as changing the contrast, brightness,</a:t>
            </a:r>
          </a:p>
          <a:p>
            <a:r>
              <a:rPr lang="en-US" altLang="zh-TW" sz="1400" dirty="0" smtClean="0"/>
              <a:t>color balance, or sharpness of an image. Pillow provides an </a:t>
            </a:r>
            <a:r>
              <a:rPr lang="en-US" altLang="zh-TW" sz="1400" b="1" dirty="0" err="1" smtClean="0"/>
              <a:t>ImageEnhance</a:t>
            </a:r>
            <a:r>
              <a:rPr lang="en-US" altLang="zh-TW" sz="1400" b="1" dirty="0" smtClean="0"/>
              <a:t> </a:t>
            </a:r>
            <a:r>
              <a:rPr lang="en-US" altLang="zh-TW" sz="1400" dirty="0" smtClean="0"/>
              <a:t>module,</a:t>
            </a:r>
          </a:p>
          <a:p>
            <a:r>
              <a:rPr lang="en-US" altLang="zh-TW" sz="1400" dirty="0" smtClean="0"/>
              <a:t>which has functions that can help you perform the earlier mentioned operations.</a:t>
            </a:r>
          </a:p>
          <a:p>
            <a:r>
              <a:rPr lang="en-US" altLang="zh-TW" sz="1400" dirty="0" smtClean="0"/>
              <a:t>The enhance() function takes a float as an argument, which describes the factor which</a:t>
            </a:r>
          </a:p>
          <a:p>
            <a:r>
              <a:rPr lang="en-US" altLang="zh-TW" sz="1400" dirty="0" smtClean="0"/>
              <a:t>we want to change the brightness of the image. A factor value </a:t>
            </a:r>
            <a:r>
              <a:rPr lang="en-US" altLang="zh-TW" sz="1400" dirty="0" smtClean="0">
                <a:solidFill>
                  <a:srgbClr val="FF0000"/>
                </a:solidFill>
              </a:rPr>
              <a:t>less than 1 </a:t>
            </a:r>
            <a:r>
              <a:rPr lang="en-US" altLang="zh-TW" sz="1400" dirty="0" smtClean="0"/>
              <a:t>will</a:t>
            </a:r>
          </a:p>
          <a:p>
            <a:r>
              <a:rPr lang="en-US" altLang="zh-TW" sz="1400" dirty="0" smtClean="0"/>
              <a:t>decrease the brightness and a factor value </a:t>
            </a:r>
            <a:r>
              <a:rPr lang="en-US" altLang="zh-TW" sz="1400" dirty="0" smtClean="0">
                <a:solidFill>
                  <a:srgbClr val="FF0000"/>
                </a:solidFill>
              </a:rPr>
              <a:t>greater than 1 </a:t>
            </a:r>
            <a:r>
              <a:rPr lang="en-US" altLang="zh-TW" sz="1400" dirty="0" smtClean="0"/>
              <a:t>will increase the brightness</a:t>
            </a:r>
          </a:p>
          <a:p>
            <a:r>
              <a:rPr lang="en-US" altLang="zh-TW" sz="1400" dirty="0" smtClean="0"/>
              <a:t>of the image. A factor value equal to 1 will give the original image as output.</a:t>
            </a:r>
            <a:endParaRPr lang="zh-TW" altLang="en-US" sz="1400" dirty="0"/>
          </a:p>
        </p:txBody>
      </p:sp>
      <p:sp>
        <p:nvSpPr>
          <p:cNvPr id="4" name="Content Placeholder 3"/>
          <p:cNvSpPr>
            <a:spLocks noGrp="1"/>
          </p:cNvSpPr>
          <p:nvPr>
            <p:ph sz="half" idx="2"/>
          </p:nvPr>
        </p:nvSpPr>
        <p:spPr/>
        <p:txBody>
          <a:bodyPr/>
          <a:lstStyle/>
          <a:p>
            <a:r>
              <a:rPr lang="en-US" altLang="zh-TW" sz="1400" dirty="0" smtClean="0"/>
              <a:t>from PIL import Image</a:t>
            </a:r>
          </a:p>
          <a:p>
            <a:r>
              <a:rPr lang="en-US" altLang="zh-TW" sz="1400" dirty="0" err="1" smtClean="0"/>
              <a:t>img</a:t>
            </a:r>
            <a:r>
              <a:rPr lang="en-US" altLang="zh-TW" sz="1400" dirty="0" smtClean="0"/>
              <a:t> = </a:t>
            </a:r>
            <a:r>
              <a:rPr lang="en-US" altLang="zh-TW" sz="1400" dirty="0" err="1" smtClean="0"/>
              <a:t>Image.open</a:t>
            </a:r>
            <a:r>
              <a:rPr lang="en-US" altLang="zh-TW" sz="1400" dirty="0" smtClean="0"/>
              <a:t>(“G:/Computer Vision/newastronaut.png")</a:t>
            </a:r>
          </a:p>
          <a:p>
            <a:r>
              <a:rPr lang="en-US" altLang="zh-TW" sz="1400" dirty="0" err="1" smtClean="0"/>
              <a:t>img.show</a:t>
            </a:r>
            <a:r>
              <a:rPr lang="en-US" altLang="zh-TW" sz="1400" dirty="0" smtClean="0"/>
              <a:t>()</a:t>
            </a:r>
            <a:endParaRPr lang="zh-TW" altLang="en-US" sz="1400" dirty="0" smtClean="0"/>
          </a:p>
          <a:p>
            <a:endParaRPr lang="en-US" altLang="zh-TW" sz="1400" dirty="0" smtClean="0"/>
          </a:p>
          <a:p>
            <a:r>
              <a:rPr lang="en-US" altLang="zh-TW" sz="1400" dirty="0" smtClean="0"/>
              <a:t>from PIL import </a:t>
            </a:r>
            <a:r>
              <a:rPr lang="en-US" altLang="zh-TW" sz="1400" dirty="0" err="1" smtClean="0"/>
              <a:t>ImageEnhance</a:t>
            </a:r>
            <a:endParaRPr lang="en-US" altLang="zh-TW" sz="1400" dirty="0" smtClean="0"/>
          </a:p>
          <a:p>
            <a:endParaRPr lang="en-US" altLang="zh-TW" sz="1400" dirty="0" smtClean="0"/>
          </a:p>
          <a:p>
            <a:r>
              <a:rPr lang="en-US" altLang="zh-TW" sz="1400" dirty="0" smtClean="0"/>
              <a:t>enhancer = </a:t>
            </a:r>
            <a:r>
              <a:rPr lang="en-US" altLang="zh-TW" sz="1400" dirty="0" err="1" smtClean="0"/>
              <a:t>ImageEnhance.Brightness</a:t>
            </a:r>
            <a:r>
              <a:rPr lang="en-US" altLang="zh-TW" sz="1400" dirty="0" smtClean="0"/>
              <a:t>(</a:t>
            </a:r>
            <a:r>
              <a:rPr lang="en-US" altLang="zh-TW" sz="1400" dirty="0" err="1" smtClean="0"/>
              <a:t>img</a:t>
            </a:r>
            <a:r>
              <a:rPr lang="en-US" altLang="zh-TW" sz="1400" dirty="0" smtClean="0"/>
              <a:t>)</a:t>
            </a:r>
          </a:p>
          <a:p>
            <a:r>
              <a:rPr lang="en-US" altLang="zh-TW" sz="1400" dirty="0" err="1" smtClean="0"/>
              <a:t>enhancer.enhance</a:t>
            </a:r>
            <a:r>
              <a:rPr lang="en-US" altLang="zh-TW" sz="1400" dirty="0" smtClean="0"/>
              <a:t>(0.5).show()</a:t>
            </a:r>
          </a:p>
          <a:p>
            <a:r>
              <a:rPr lang="en-US" altLang="zh-TW" sz="1400" dirty="0" err="1" smtClean="0"/>
              <a:t>enhancer.enhance</a:t>
            </a:r>
            <a:r>
              <a:rPr lang="en-US" altLang="zh-TW" sz="1400" dirty="0" smtClean="0"/>
              <a:t>(2).show()</a:t>
            </a:r>
            <a:endParaRPr lang="zh-TW" altLang="en-US" sz="1400" dirty="0"/>
          </a:p>
        </p:txBody>
      </p:sp>
      <p:pic>
        <p:nvPicPr>
          <p:cNvPr id="2050" name="Picture 2"/>
          <p:cNvPicPr>
            <a:picLocks noChangeAspect="1" noChangeArrowheads="1"/>
          </p:cNvPicPr>
          <p:nvPr/>
        </p:nvPicPr>
        <p:blipFill>
          <a:blip r:embed="rId2" cstate="print"/>
          <a:srcRect/>
          <a:stretch>
            <a:fillRect/>
          </a:stretch>
        </p:blipFill>
        <p:spPr bwMode="auto">
          <a:xfrm>
            <a:off x="4499992" y="4509120"/>
            <a:ext cx="1502588" cy="1494309"/>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7596336" y="4581128"/>
            <a:ext cx="1324456" cy="137351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012160" y="4581128"/>
            <a:ext cx="1426407" cy="14140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2.Review of </a:t>
            </a:r>
            <a:r>
              <a:rPr lang="en-US" altLang="zh-TW" dirty="0" err="1" smtClean="0"/>
              <a:t>scikit</a:t>
            </a:r>
            <a:r>
              <a:rPr lang="en-US" altLang="zh-TW" dirty="0" smtClean="0"/>
              <a:t>-image</a:t>
            </a:r>
            <a:r>
              <a:rPr lang="zh-TW" altLang="en-US" dirty="0" smtClean="0"/>
              <a:t/>
            </a:r>
            <a:br>
              <a:rPr lang="zh-TW" altLang="en-US" dirty="0" smtClean="0"/>
            </a:br>
            <a:r>
              <a:rPr lang="en-US" altLang="zh-TW" dirty="0" smtClean="0"/>
              <a:t>Io module</a:t>
            </a:r>
            <a:endParaRPr lang="zh-TW" altLang="en-US" dirty="0"/>
          </a:p>
        </p:txBody>
      </p:sp>
      <p:sp>
        <p:nvSpPr>
          <p:cNvPr id="3" name="Content Placeholder 2"/>
          <p:cNvSpPr>
            <a:spLocks noGrp="1"/>
          </p:cNvSpPr>
          <p:nvPr>
            <p:ph sz="half" idx="1"/>
          </p:nvPr>
        </p:nvSpPr>
        <p:spPr/>
        <p:txBody>
          <a:bodyPr>
            <a:normAutofit/>
          </a:bodyPr>
          <a:lstStyle/>
          <a:p>
            <a:r>
              <a:rPr lang="en-US" altLang="zh-TW" b="1" dirty="0" smtClean="0"/>
              <a:t> Reading an image: As you know, reading an image is the most fundamental</a:t>
            </a:r>
          </a:p>
          <a:p>
            <a:r>
              <a:rPr lang="en-US" altLang="zh-TW" dirty="0" smtClean="0"/>
              <a:t>operation you would like to perform. In </a:t>
            </a:r>
            <a:r>
              <a:rPr lang="en-US" altLang="zh-TW" dirty="0" err="1" smtClean="0"/>
              <a:t>scikit</a:t>
            </a:r>
            <a:r>
              <a:rPr lang="en-US" altLang="zh-TW" dirty="0" smtClean="0"/>
              <a:t>-image, the image can be read using the </a:t>
            </a:r>
            <a:r>
              <a:rPr lang="en-US" altLang="zh-TW" dirty="0" err="1" smtClean="0"/>
              <a:t>imread</a:t>
            </a:r>
            <a:r>
              <a:rPr lang="en-US" altLang="zh-TW" dirty="0" smtClean="0"/>
              <a:t>() function in the </a:t>
            </a:r>
            <a:r>
              <a:rPr lang="en-US" altLang="zh-TW" dirty="0" err="1" smtClean="0"/>
              <a:t>io</a:t>
            </a:r>
            <a:r>
              <a:rPr lang="en-US" altLang="zh-TW" dirty="0" smtClean="0"/>
              <a:t> module of the library.</a:t>
            </a:r>
            <a:endParaRPr lang="zh-TW" altLang="en-US" dirty="0" smtClean="0"/>
          </a:p>
          <a:p>
            <a:endParaRPr lang="zh-TW" altLang="en-US" dirty="0"/>
          </a:p>
        </p:txBody>
      </p:sp>
      <p:sp>
        <p:nvSpPr>
          <p:cNvPr id="4" name="Content Placeholder 3"/>
          <p:cNvSpPr>
            <a:spLocks noGrp="1"/>
          </p:cNvSpPr>
          <p:nvPr>
            <p:ph sz="half" idx="2"/>
          </p:nvPr>
        </p:nvSpPr>
        <p:spPr/>
        <p:txBody>
          <a:bodyPr>
            <a:normAutofit/>
          </a:bodyPr>
          <a:lstStyle/>
          <a:p>
            <a:endParaRPr lang="en-US" altLang="zh-TW" dirty="0" smtClean="0"/>
          </a:p>
          <a:p>
            <a:endParaRPr lang="en-US" altLang="zh-TW" dirty="0" smtClean="0"/>
          </a:p>
          <a:p>
            <a:r>
              <a:rPr lang="en-US" altLang="zh-TW" sz="1400" dirty="0" smtClean="0"/>
              <a:t>import </a:t>
            </a:r>
            <a:r>
              <a:rPr lang="en-US" altLang="zh-TW" sz="1400" dirty="0" err="1" smtClean="0"/>
              <a:t>numpy</a:t>
            </a:r>
            <a:r>
              <a:rPr lang="en-US" altLang="zh-TW" sz="1400" dirty="0" smtClean="0"/>
              <a:t> as </a:t>
            </a:r>
            <a:r>
              <a:rPr lang="en-US" altLang="zh-TW" sz="1400" dirty="0" err="1" smtClean="0"/>
              <a:t>np</a:t>
            </a:r>
            <a:endParaRPr lang="en-US" altLang="zh-TW" sz="1400" dirty="0" smtClean="0"/>
          </a:p>
          <a:p>
            <a:pPr>
              <a:buNone/>
            </a:pPr>
            <a:r>
              <a:rPr lang="zh-TW" altLang="en-US" sz="1400" dirty="0" smtClean="0"/>
              <a:t> </a:t>
            </a:r>
            <a:r>
              <a:rPr lang="en-US" altLang="zh-TW" sz="1400" dirty="0" smtClean="0"/>
              <a:t>      import </a:t>
            </a:r>
            <a:r>
              <a:rPr lang="en-US" altLang="zh-TW" sz="1400" dirty="0" err="1" smtClean="0"/>
              <a:t>matplotlib.pyplot</a:t>
            </a:r>
            <a:r>
              <a:rPr lang="en-US" altLang="zh-TW" sz="1400" dirty="0" smtClean="0"/>
              <a:t> as </a:t>
            </a:r>
            <a:r>
              <a:rPr lang="en-US" altLang="zh-TW" sz="1400" dirty="0" err="1" smtClean="0"/>
              <a:t>plt</a:t>
            </a:r>
            <a:endParaRPr lang="en-US" altLang="zh-TW" sz="1400" dirty="0" smtClean="0"/>
          </a:p>
          <a:p>
            <a:pPr>
              <a:buNone/>
            </a:pPr>
            <a:r>
              <a:rPr lang="en-US" altLang="zh-TW" sz="1400" dirty="0" smtClean="0"/>
              <a:t>       from </a:t>
            </a:r>
            <a:r>
              <a:rPr lang="en-US" altLang="zh-TW" sz="1400" dirty="0" err="1" smtClean="0"/>
              <a:t>skimage</a:t>
            </a:r>
            <a:r>
              <a:rPr lang="en-US" altLang="zh-TW" sz="1400" dirty="0" smtClean="0"/>
              <a:t> import </a:t>
            </a:r>
            <a:r>
              <a:rPr lang="en-US" altLang="zh-TW" sz="1400" dirty="0" err="1" smtClean="0"/>
              <a:t>io</a:t>
            </a:r>
            <a:endParaRPr lang="en-US" altLang="zh-TW" sz="1400" dirty="0" smtClean="0"/>
          </a:p>
          <a:p>
            <a:pPr>
              <a:buNone/>
            </a:pPr>
            <a:r>
              <a:rPr lang="en-US" altLang="zh-TW" sz="1400" dirty="0" smtClean="0"/>
              <a:t>       </a:t>
            </a:r>
            <a:r>
              <a:rPr lang="en-US" altLang="zh-TW" sz="1400" dirty="0" err="1" smtClean="0"/>
              <a:t>img</a:t>
            </a:r>
            <a:r>
              <a:rPr lang="en-US" altLang="zh-TW" sz="1400" dirty="0" smtClean="0"/>
              <a:t> = </a:t>
            </a:r>
            <a:r>
              <a:rPr lang="en-US" altLang="zh-TW" sz="1400" dirty="0" err="1" smtClean="0"/>
              <a:t>io.imread</a:t>
            </a:r>
            <a:r>
              <a:rPr lang="en-US" altLang="zh-TW" sz="1400" dirty="0" smtClean="0"/>
              <a:t>("G:/Computer Vision/newastronaut.png")</a:t>
            </a:r>
            <a:endParaRPr lang="zh-TW" altLang="en-US" sz="1400" dirty="0" smtClean="0"/>
          </a:p>
          <a:p>
            <a:endParaRPr lang="zh-TW"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lstStyle/>
          <a:p>
            <a:r>
              <a:rPr lang="en-US" altLang="zh-TW" dirty="0" smtClean="0"/>
              <a:t> </a:t>
            </a:r>
            <a:r>
              <a:rPr lang="en-US" altLang="zh-TW" dirty="0" err="1" smtClean="0"/>
              <a:t>imshow</a:t>
            </a:r>
            <a:endParaRPr lang="zh-TW" altLang="en-US" dirty="0"/>
          </a:p>
        </p:txBody>
      </p:sp>
      <p:sp>
        <p:nvSpPr>
          <p:cNvPr id="4" name="Content Placeholder 3"/>
          <p:cNvSpPr>
            <a:spLocks noGrp="1"/>
          </p:cNvSpPr>
          <p:nvPr>
            <p:ph sz="half" idx="2"/>
          </p:nvPr>
        </p:nvSpPr>
        <p:spPr>
          <a:xfrm>
            <a:off x="4211960" y="1920085"/>
            <a:ext cx="4474840" cy="4434840"/>
          </a:xfrm>
        </p:spPr>
        <p:txBody>
          <a:bodyPr>
            <a:normAutofit/>
          </a:bodyPr>
          <a:lstStyle/>
          <a:p>
            <a:r>
              <a:rPr lang="en-US" altLang="zh-TW" sz="1400" dirty="0" smtClean="0"/>
              <a:t> </a:t>
            </a:r>
            <a:r>
              <a:rPr lang="en-US" altLang="zh-TW" sz="1400" dirty="0" err="1" smtClean="0"/>
              <a:t>io.imshow</a:t>
            </a:r>
            <a:r>
              <a:rPr lang="en-US" altLang="zh-TW" sz="1400" dirty="0" smtClean="0"/>
              <a:t>(</a:t>
            </a:r>
            <a:r>
              <a:rPr lang="en-US" altLang="zh-TW" sz="1400" dirty="0" err="1" smtClean="0"/>
              <a:t>img</a:t>
            </a:r>
            <a:r>
              <a:rPr lang="en-US" altLang="zh-TW" sz="1400" dirty="0" smtClean="0"/>
              <a:t>)</a:t>
            </a:r>
            <a:endParaRPr lang="zh-TW" altLang="en-US" sz="1400" dirty="0"/>
          </a:p>
        </p:txBody>
      </p:sp>
      <p:pic>
        <p:nvPicPr>
          <p:cNvPr id="5" name="Picture 2"/>
          <p:cNvPicPr>
            <a:picLocks noChangeAspect="1" noChangeArrowheads="1"/>
          </p:cNvPicPr>
          <p:nvPr/>
        </p:nvPicPr>
        <p:blipFill>
          <a:blip r:embed="rId2" cstate="print"/>
          <a:srcRect/>
          <a:stretch>
            <a:fillRect/>
          </a:stretch>
        </p:blipFill>
        <p:spPr bwMode="auto">
          <a:xfrm>
            <a:off x="3995936" y="3128741"/>
            <a:ext cx="3505199" cy="300917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3 PIL vs. </a:t>
            </a:r>
            <a:r>
              <a:rPr lang="en-US" altLang="zh-TW" dirty="0" err="1" smtClean="0"/>
              <a:t>scikit</a:t>
            </a:r>
            <a:r>
              <a:rPr lang="en-US" altLang="zh-TW" dirty="0" smtClean="0"/>
              <a:t>-image</a:t>
            </a:r>
            <a:endParaRPr lang="zh-TW" altLang="en-US" dirty="0"/>
          </a:p>
        </p:txBody>
      </p:sp>
      <p:sp>
        <p:nvSpPr>
          <p:cNvPr id="3" name="Content Placeholder 2"/>
          <p:cNvSpPr>
            <a:spLocks noGrp="1"/>
          </p:cNvSpPr>
          <p:nvPr>
            <p:ph sz="half" idx="1"/>
          </p:nvPr>
        </p:nvSpPr>
        <p:spPr>
          <a:xfrm>
            <a:off x="179512" y="1920085"/>
            <a:ext cx="4752528" cy="4434840"/>
          </a:xfrm>
        </p:spPr>
        <p:txBody>
          <a:bodyPr>
            <a:normAutofit/>
          </a:bodyPr>
          <a:lstStyle/>
          <a:p>
            <a:r>
              <a:rPr lang="en-US" altLang="zh-TW" sz="1400" dirty="0" smtClean="0"/>
              <a:t>from PIL import Image</a:t>
            </a:r>
          </a:p>
          <a:p>
            <a:r>
              <a:rPr lang="en-US" altLang="zh-TW" sz="1400" dirty="0" err="1" smtClean="0"/>
              <a:t>img</a:t>
            </a:r>
            <a:r>
              <a:rPr lang="en-US" altLang="zh-TW" sz="1400" dirty="0" smtClean="0"/>
              <a:t> = </a:t>
            </a:r>
            <a:r>
              <a:rPr lang="en-US" altLang="zh-TW" sz="1400" dirty="0" err="1" smtClean="0"/>
              <a:t>Image.open</a:t>
            </a:r>
            <a:r>
              <a:rPr lang="en-US" altLang="zh-TW" sz="1400" dirty="0" smtClean="0"/>
              <a:t>("G:/Computer Vision/newastronaut.png")</a:t>
            </a:r>
          </a:p>
          <a:p>
            <a:r>
              <a:rPr lang="en-US" altLang="zh-TW" sz="1400" dirty="0" err="1" smtClean="0"/>
              <a:t>img.show</a:t>
            </a:r>
            <a:r>
              <a:rPr lang="en-US" altLang="zh-TW" sz="1400" dirty="0" smtClean="0"/>
              <a:t>() # in a separate</a:t>
            </a:r>
            <a:r>
              <a:rPr lang="zh-TW" altLang="en-US" sz="1400" dirty="0" smtClean="0"/>
              <a:t> </a:t>
            </a:r>
            <a:r>
              <a:rPr lang="en-US" altLang="zh-TW" sz="1400" dirty="0" smtClean="0"/>
              <a:t>image</a:t>
            </a:r>
          </a:p>
          <a:p>
            <a:r>
              <a:rPr lang="en-US" altLang="zh-TW" sz="1400" dirty="0" smtClean="0"/>
              <a:t>print(</a:t>
            </a:r>
            <a:r>
              <a:rPr lang="en-US" altLang="zh-TW" sz="1400" dirty="0" err="1" smtClean="0"/>
              <a:t>img.size</a:t>
            </a:r>
            <a:r>
              <a:rPr lang="en-US" altLang="zh-TW" sz="1400" dirty="0" smtClean="0"/>
              <a:t>)</a:t>
            </a:r>
          </a:p>
          <a:p>
            <a:r>
              <a:rPr lang="en-US" altLang="zh-TW" sz="1400" dirty="0" smtClean="0"/>
              <a:t>(512, 512)</a:t>
            </a:r>
            <a:endParaRPr lang="zh-TW" altLang="en-US" sz="1400" dirty="0"/>
          </a:p>
        </p:txBody>
      </p:sp>
      <p:sp>
        <p:nvSpPr>
          <p:cNvPr id="4" name="Content Placeholder 3"/>
          <p:cNvSpPr>
            <a:spLocks noGrp="1"/>
          </p:cNvSpPr>
          <p:nvPr>
            <p:ph sz="half" idx="2"/>
          </p:nvPr>
        </p:nvSpPr>
        <p:spPr>
          <a:xfrm>
            <a:off x="4648200" y="1920085"/>
            <a:ext cx="5684440" cy="4434840"/>
          </a:xfrm>
        </p:spPr>
        <p:txBody>
          <a:bodyPr>
            <a:normAutofit/>
          </a:bodyPr>
          <a:lstStyle/>
          <a:p>
            <a:r>
              <a:rPr lang="en-US" altLang="zh-TW" sz="1400" dirty="0" smtClean="0"/>
              <a:t>from </a:t>
            </a:r>
            <a:r>
              <a:rPr lang="en-US" altLang="zh-TW" sz="1400" dirty="0" err="1" smtClean="0"/>
              <a:t>skimage</a:t>
            </a:r>
            <a:r>
              <a:rPr lang="en-US" altLang="zh-TW" sz="1400" dirty="0" smtClean="0"/>
              <a:t> import </a:t>
            </a:r>
            <a:r>
              <a:rPr lang="en-US" altLang="zh-TW" sz="1400" dirty="0" err="1" smtClean="0"/>
              <a:t>io</a:t>
            </a:r>
            <a:endParaRPr lang="en-US" altLang="zh-TW" sz="1400" dirty="0" smtClean="0"/>
          </a:p>
          <a:p>
            <a:r>
              <a:rPr lang="en-US" altLang="zh-TW" sz="1400" dirty="0" err="1" smtClean="0"/>
              <a:t>img</a:t>
            </a:r>
            <a:r>
              <a:rPr lang="en-US" altLang="zh-TW" sz="1400" dirty="0" smtClean="0"/>
              <a:t> = </a:t>
            </a:r>
            <a:r>
              <a:rPr lang="en-US" altLang="zh-TW" sz="1400" dirty="0" err="1" smtClean="0"/>
              <a:t>io.imread</a:t>
            </a:r>
            <a:r>
              <a:rPr lang="en-US" altLang="zh-TW" sz="1400" dirty="0" smtClean="0"/>
              <a:t>("G:/Computer Vision/newastronaut.png")</a:t>
            </a:r>
          </a:p>
          <a:p>
            <a:r>
              <a:rPr lang="en-US" altLang="zh-TW" sz="1400" dirty="0" smtClean="0"/>
              <a:t>print(</a:t>
            </a:r>
            <a:r>
              <a:rPr lang="en-US" altLang="zh-TW" sz="1400" dirty="0" err="1" smtClean="0"/>
              <a:t>img.shape</a:t>
            </a:r>
            <a:r>
              <a:rPr lang="en-US" altLang="zh-TW" sz="1400" dirty="0" smtClean="0"/>
              <a:t>) # show at the same space</a:t>
            </a:r>
          </a:p>
          <a:p>
            <a:r>
              <a:rPr lang="en-US" altLang="zh-TW" sz="1400" dirty="0" smtClean="0"/>
              <a:t>(512, 512,3)</a:t>
            </a:r>
          </a:p>
          <a:p>
            <a:pPr>
              <a:buNone/>
            </a:pPr>
            <a:r>
              <a:rPr lang="en-US" altLang="zh-TW" sz="1400" dirty="0" smtClean="0"/>
              <a:t>       </a:t>
            </a:r>
            <a:r>
              <a:rPr lang="en-US" altLang="zh-TW" sz="1400" dirty="0" err="1" smtClean="0"/>
              <a:t>io.imshow</a:t>
            </a:r>
            <a:r>
              <a:rPr lang="en-US" altLang="zh-TW" sz="1400" dirty="0" smtClean="0"/>
              <a:t>(</a:t>
            </a:r>
            <a:r>
              <a:rPr lang="en-US" altLang="zh-TW" sz="1400" dirty="0" err="1" smtClean="0"/>
              <a:t>img</a:t>
            </a:r>
            <a:r>
              <a:rPr lang="en-US" altLang="zh-TW" sz="1400" dirty="0" smtClean="0"/>
              <a:t>)</a:t>
            </a:r>
          </a:p>
          <a:p>
            <a:pPr>
              <a:buNone/>
            </a:pPr>
            <a:endParaRPr lang="zh-TW" altLang="en-US" sz="1400" dirty="0"/>
          </a:p>
        </p:txBody>
      </p:sp>
      <p:pic>
        <p:nvPicPr>
          <p:cNvPr id="5122" name="Picture 2"/>
          <p:cNvPicPr>
            <a:picLocks noChangeAspect="1" noChangeArrowheads="1"/>
          </p:cNvPicPr>
          <p:nvPr/>
        </p:nvPicPr>
        <p:blipFill>
          <a:blip r:embed="rId2" cstate="print"/>
          <a:srcRect/>
          <a:stretch>
            <a:fillRect/>
          </a:stretch>
        </p:blipFill>
        <p:spPr bwMode="auto">
          <a:xfrm>
            <a:off x="539552" y="3429000"/>
            <a:ext cx="3371850" cy="32670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292080" y="3501008"/>
            <a:ext cx="2600325" cy="24098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b="1" dirty="0" smtClean="0"/>
              <a:t> </a:t>
            </a:r>
            <a:r>
              <a:rPr lang="en-US" altLang="zh-TW" b="1" dirty="0" err="1" smtClean="0"/>
              <a:t>Multimodule</a:t>
            </a:r>
            <a:r>
              <a:rPr lang="en-US" altLang="zh-TW" b="1" dirty="0" smtClean="0"/>
              <a:t> import: </a:t>
            </a:r>
            <a:r>
              <a:rPr lang="en-US" altLang="zh-TW" b="1" dirty="0" err="1" smtClean="0"/>
              <a:t>io</a:t>
            </a:r>
            <a:r>
              <a:rPr lang="en-US" altLang="zh-TW" b="1" dirty="0" smtClean="0"/>
              <a:t> &amp; data</a:t>
            </a:r>
            <a:endParaRPr lang="zh-TW" altLang="en-US" dirty="0"/>
          </a:p>
        </p:txBody>
      </p:sp>
      <p:sp>
        <p:nvSpPr>
          <p:cNvPr id="3" name="Content Placeholder 2"/>
          <p:cNvSpPr>
            <a:spLocks noGrp="1"/>
          </p:cNvSpPr>
          <p:nvPr>
            <p:ph sz="half" idx="1"/>
          </p:nvPr>
        </p:nvSpPr>
        <p:spPr/>
        <p:txBody>
          <a:bodyPr>
            <a:normAutofit/>
          </a:bodyPr>
          <a:lstStyle/>
          <a:p>
            <a:r>
              <a:rPr lang="en-US" altLang="zh-TW" sz="1400" dirty="0" smtClean="0"/>
              <a:t>from </a:t>
            </a:r>
            <a:r>
              <a:rPr lang="en-US" altLang="zh-TW" sz="1400" dirty="0" err="1" smtClean="0"/>
              <a:t>skimage</a:t>
            </a:r>
            <a:r>
              <a:rPr lang="en-US" altLang="zh-TW" sz="1400" dirty="0" smtClean="0"/>
              <a:t> import </a:t>
            </a:r>
            <a:r>
              <a:rPr lang="en-US" altLang="zh-TW" sz="1400" dirty="0" err="1" smtClean="0"/>
              <a:t>io</a:t>
            </a:r>
            <a:r>
              <a:rPr lang="en-US" altLang="zh-TW" sz="1400" dirty="0" smtClean="0"/>
              <a:t>, data</a:t>
            </a:r>
          </a:p>
          <a:p>
            <a:r>
              <a:rPr lang="en-US" altLang="zh-TW" sz="1400" dirty="0" err="1" smtClean="0"/>
              <a:t>io.imshow</a:t>
            </a:r>
            <a:r>
              <a:rPr lang="en-US" altLang="zh-TW" sz="1400" dirty="0" smtClean="0"/>
              <a:t>(</a:t>
            </a:r>
            <a:r>
              <a:rPr lang="en-US" altLang="zh-TW" sz="1400" dirty="0" err="1" smtClean="0"/>
              <a:t>data.camera</a:t>
            </a:r>
            <a:r>
              <a:rPr lang="en-US" altLang="zh-TW" sz="1400" dirty="0" smtClean="0"/>
              <a:t>())</a:t>
            </a:r>
          </a:p>
          <a:p>
            <a:r>
              <a:rPr lang="en-US" altLang="zh-TW" sz="1400" dirty="0" err="1" smtClean="0"/>
              <a:t>io.imshow</a:t>
            </a:r>
            <a:r>
              <a:rPr lang="en-US" altLang="zh-TW" sz="1400" dirty="0" smtClean="0"/>
              <a:t>(</a:t>
            </a:r>
            <a:r>
              <a:rPr lang="en-US" altLang="zh-TW" sz="1400" dirty="0" err="1" smtClean="0"/>
              <a:t>data.text</a:t>
            </a:r>
            <a:r>
              <a:rPr lang="en-US" altLang="zh-TW" sz="1400" dirty="0" smtClean="0"/>
              <a:t>())</a:t>
            </a:r>
            <a:endParaRPr lang="zh-TW" altLang="en-US" sz="1400" dirty="0"/>
          </a:p>
        </p:txBody>
      </p:sp>
      <p:sp>
        <p:nvSpPr>
          <p:cNvPr id="4" name="Content Placeholder 3"/>
          <p:cNvSpPr>
            <a:spLocks noGrp="1"/>
          </p:cNvSpPr>
          <p:nvPr>
            <p:ph sz="half" idx="2"/>
          </p:nvPr>
        </p:nvSpPr>
        <p:spPr/>
        <p:txBody>
          <a:bodyPr/>
          <a:lstStyle/>
          <a:p>
            <a:endParaRPr lang="zh-TW" altLang="en-US"/>
          </a:p>
        </p:txBody>
      </p:sp>
      <p:pic>
        <p:nvPicPr>
          <p:cNvPr id="3074" name="Picture 2"/>
          <p:cNvPicPr>
            <a:picLocks noChangeAspect="1" noChangeArrowheads="1"/>
          </p:cNvPicPr>
          <p:nvPr/>
        </p:nvPicPr>
        <p:blipFill>
          <a:blip r:embed="rId2" cstate="print"/>
          <a:srcRect/>
          <a:stretch>
            <a:fillRect/>
          </a:stretch>
        </p:blipFill>
        <p:spPr bwMode="auto">
          <a:xfrm>
            <a:off x="4716016" y="1988840"/>
            <a:ext cx="3695700" cy="26193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0" y="4981575"/>
            <a:ext cx="4772025" cy="18764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 </a:t>
            </a:r>
            <a:r>
              <a:rPr lang="en-US" altLang="zh-TW" b="1" dirty="0" smtClean="0"/>
              <a:t>Color module</a:t>
            </a:r>
            <a:r>
              <a:rPr lang="zh-TW" altLang="en-US" dirty="0" smtClean="0"/>
              <a:t/>
            </a:r>
            <a:br>
              <a:rPr lang="zh-TW" altLang="en-US" dirty="0" smtClean="0"/>
            </a:br>
            <a:endParaRPr lang="zh-TW" altLang="en-US" dirty="0"/>
          </a:p>
        </p:txBody>
      </p:sp>
      <p:sp>
        <p:nvSpPr>
          <p:cNvPr id="3" name="Content Placeholder 2"/>
          <p:cNvSpPr>
            <a:spLocks noGrp="1"/>
          </p:cNvSpPr>
          <p:nvPr>
            <p:ph sz="half" idx="1"/>
          </p:nvPr>
        </p:nvSpPr>
        <p:spPr/>
        <p:txBody>
          <a:bodyPr>
            <a:normAutofit/>
          </a:bodyPr>
          <a:lstStyle/>
          <a:p>
            <a:r>
              <a:rPr lang="en-US" altLang="zh-TW" sz="1400" dirty="0" smtClean="0"/>
              <a:t>from </a:t>
            </a:r>
            <a:r>
              <a:rPr lang="en-US" altLang="zh-TW" sz="1400" dirty="0" err="1" smtClean="0"/>
              <a:t>skimage</a:t>
            </a:r>
            <a:r>
              <a:rPr lang="en-US" altLang="zh-TW" sz="1400" dirty="0" smtClean="0"/>
              <a:t> import </a:t>
            </a:r>
            <a:r>
              <a:rPr lang="en-US" altLang="zh-TW" sz="1400" dirty="0" err="1" smtClean="0"/>
              <a:t>io</a:t>
            </a:r>
            <a:r>
              <a:rPr lang="en-US" altLang="zh-TW" sz="1400" dirty="0" smtClean="0"/>
              <a:t>, color</a:t>
            </a:r>
          </a:p>
          <a:p>
            <a:r>
              <a:rPr lang="en-US" altLang="zh-TW" sz="1400" dirty="0" err="1" smtClean="0"/>
              <a:t>img</a:t>
            </a:r>
            <a:r>
              <a:rPr lang="en-US" altLang="zh-TW" sz="1400" dirty="0" smtClean="0"/>
              <a:t> = </a:t>
            </a:r>
            <a:r>
              <a:rPr lang="en-US" altLang="zh-TW" sz="1400" dirty="0" err="1" smtClean="0"/>
              <a:t>io.imread</a:t>
            </a:r>
            <a:r>
              <a:rPr lang="en-US" altLang="zh-TW" sz="1400" dirty="0" smtClean="0"/>
              <a:t>("G:/Computer Vision/astronaut.png")</a:t>
            </a:r>
          </a:p>
          <a:p>
            <a:r>
              <a:rPr lang="en-US" altLang="zh-TW" sz="1400" dirty="0" smtClean="0"/>
              <a:t>gray = color.rgb2gray(</a:t>
            </a:r>
            <a:r>
              <a:rPr lang="en-US" altLang="zh-TW" sz="1400" dirty="0" err="1" smtClean="0"/>
              <a:t>img</a:t>
            </a:r>
            <a:r>
              <a:rPr lang="en-US" altLang="zh-TW" sz="1400" dirty="0" smtClean="0"/>
              <a:t>)</a:t>
            </a:r>
          </a:p>
          <a:p>
            <a:r>
              <a:rPr lang="en-US" altLang="zh-TW" sz="1400" dirty="0" err="1" smtClean="0"/>
              <a:t>io.imshow</a:t>
            </a:r>
            <a:r>
              <a:rPr lang="en-US" altLang="zh-TW" sz="1400" dirty="0" smtClean="0"/>
              <a:t>(gray)</a:t>
            </a:r>
          </a:p>
          <a:p>
            <a:endParaRPr lang="zh-TW" altLang="en-US" sz="1400" dirty="0"/>
          </a:p>
        </p:txBody>
      </p:sp>
      <p:sp>
        <p:nvSpPr>
          <p:cNvPr id="4" name="Content Placeholder 3"/>
          <p:cNvSpPr>
            <a:spLocks noGrp="1"/>
          </p:cNvSpPr>
          <p:nvPr>
            <p:ph sz="half" idx="2"/>
          </p:nvPr>
        </p:nvSpPr>
        <p:spPr/>
        <p:txBody>
          <a:bodyPr/>
          <a:lstStyle/>
          <a:p>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5580112" y="2564904"/>
            <a:ext cx="2581275" cy="24860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ltLang="zh-TW" b="1" dirty="0" smtClean="0"/>
              <a:t>Changing between color spaces</a:t>
            </a:r>
            <a:endParaRPr lang="zh-TW" altLang="en-US" dirty="0"/>
          </a:p>
        </p:txBody>
      </p:sp>
      <p:sp>
        <p:nvSpPr>
          <p:cNvPr id="6" name="Content Placeholder 5"/>
          <p:cNvSpPr>
            <a:spLocks noGrp="1"/>
          </p:cNvSpPr>
          <p:nvPr>
            <p:ph idx="1"/>
          </p:nvPr>
        </p:nvSpPr>
        <p:spPr/>
        <p:txBody>
          <a:bodyPr>
            <a:normAutofit/>
          </a:bodyPr>
          <a:lstStyle/>
          <a:p>
            <a:r>
              <a:rPr lang="en-US" altLang="zh-TW" b="1" dirty="0" smtClean="0"/>
              <a:t>Grayscale: </a:t>
            </a:r>
          </a:p>
          <a:p>
            <a:r>
              <a:rPr lang="en-US" altLang="zh-TW" dirty="0" smtClean="0"/>
              <a:t>This is one of the simplest color spaces both in terms of understanding and storing on a computer. Each pixel value in a grayscale image is a single value between 0 and 255, with 0 representing black and 255 representing white.</a:t>
            </a:r>
          </a:p>
          <a:p>
            <a:r>
              <a:rPr lang="en-US" altLang="zh-TW" dirty="0" smtClean="0"/>
              <a:t>Grayscale images are also sometimes called black and white images but it is not entirely accurate. A black and white image means that the pixel values can only be either 0 or 255 and nothing in between.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4083</TotalTime>
  <Words>1363</Words>
  <Application>Microsoft Office PowerPoint</Application>
  <PresentationFormat>如螢幕大小 (4:3)</PresentationFormat>
  <Paragraphs>146</Paragraphs>
  <Slides>23</Slides>
  <Notes>0</Notes>
  <HiddenSlides>0</HiddenSlides>
  <MMClips>0</MMClips>
  <ScaleCrop>false</ScaleCrop>
  <HeadingPairs>
    <vt:vector size="4" baseType="variant">
      <vt:variant>
        <vt:lpstr>佈景主題</vt:lpstr>
      </vt:variant>
      <vt:variant>
        <vt:i4>1</vt:i4>
      </vt:variant>
      <vt:variant>
        <vt:lpstr>投影片標題</vt:lpstr>
      </vt:variant>
      <vt:variant>
        <vt:i4>23</vt:i4>
      </vt:variant>
    </vt:vector>
  </HeadingPairs>
  <TitlesOfParts>
    <vt:vector size="24" baseType="lpstr">
      <vt:lpstr>Flow</vt:lpstr>
      <vt:lpstr>Digital Image processing 4</vt:lpstr>
      <vt:lpstr>投影片 2</vt:lpstr>
      <vt:lpstr> 1.Review of Pillow </vt:lpstr>
      <vt:lpstr>2.Review of scikit-image Io module</vt:lpstr>
      <vt:lpstr>投影片 5</vt:lpstr>
      <vt:lpstr>3 PIL vs. scikit-image</vt:lpstr>
      <vt:lpstr> Multimodule import: io &amp; data</vt:lpstr>
      <vt:lpstr> Color module </vt:lpstr>
      <vt:lpstr>Changing between color spaces</vt:lpstr>
      <vt:lpstr>投影片 10</vt:lpstr>
      <vt:lpstr>4. low level DIP</vt:lpstr>
      <vt:lpstr>投影片 12</vt:lpstr>
      <vt:lpstr>投影片 13</vt:lpstr>
      <vt:lpstr>投影片 14</vt:lpstr>
      <vt:lpstr>投影片 15</vt:lpstr>
      <vt:lpstr>4-1image filters</vt:lpstr>
      <vt:lpstr>4-2 Gaussian blur </vt:lpstr>
      <vt:lpstr>投影片 18</vt:lpstr>
      <vt:lpstr>投影片 19</vt:lpstr>
      <vt:lpstr>4-3 Median filter </vt:lpstr>
      <vt:lpstr>投影片 21</vt:lpstr>
      <vt:lpstr>投影片 22</vt:lpstr>
      <vt:lpstr>投影片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4</dc:title>
  <dc:creator>aaa</dc:creator>
  <cp:lastModifiedBy>user</cp:lastModifiedBy>
  <cp:revision>43</cp:revision>
  <dcterms:created xsi:type="dcterms:W3CDTF">2020-10-12T15:43:33Z</dcterms:created>
  <dcterms:modified xsi:type="dcterms:W3CDTF">2021-03-16T00:50:50Z</dcterms:modified>
</cp:coreProperties>
</file>