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4" r:id="rId3"/>
    <p:sldId id="413" r:id="rId4"/>
    <p:sldId id="415" r:id="rId5"/>
    <p:sldId id="416" r:id="rId6"/>
    <p:sldId id="417" r:id="rId7"/>
    <p:sldId id="418" r:id="rId8"/>
    <p:sldId id="419" r:id="rId9"/>
    <p:sldId id="313" r:id="rId10"/>
    <p:sldId id="420" r:id="rId11"/>
    <p:sldId id="421" r:id="rId12"/>
    <p:sldId id="422" r:id="rId13"/>
    <p:sldId id="410" r:id="rId14"/>
    <p:sldId id="411" r:id="rId15"/>
    <p:sldId id="412" r:id="rId16"/>
    <p:sldId id="301" r:id="rId17"/>
    <p:sldId id="424" r:id="rId18"/>
    <p:sldId id="414"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0" d="100"/>
          <a:sy n="110" d="100"/>
        </p:scale>
        <p:origin x="168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a:t>Click to edit Master subtitle style</a:t>
            </a:r>
            <a:endParaRPr kumimoji="0" lang="en-US"/>
          </a:p>
        </p:txBody>
      </p:sp>
      <p:sp>
        <p:nvSpPr>
          <p:cNvPr id="30" name="Date Placeholder 29"/>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a:t>Click to edit Master text styles</a:t>
            </a:r>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7" name="Date Placeholder 6"/>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Date Placeholder 2"/>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a:t>Click to edit Master text styles</a:t>
            </a:r>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B37BC7F7-12FB-4405-9E5E-5CB5AF6F6515}"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a:t>Click to edit Master text styles</a:t>
            </a:r>
          </a:p>
          <a:p>
            <a:pPr lvl="1" eaLnBrk="1" latinLnBrk="0" hangingPunct="1"/>
            <a:r>
              <a:rPr kumimoji="0" lang="en-US" altLang="zh-TW"/>
              <a:t>Second level</a:t>
            </a:r>
          </a:p>
          <a:p>
            <a:pPr lvl="2" eaLnBrk="1" latinLnBrk="0" hangingPunct="1"/>
            <a:r>
              <a:rPr kumimoji="0" lang="en-US" altLang="zh-TW"/>
              <a:t>Third level</a:t>
            </a:r>
          </a:p>
          <a:p>
            <a:pPr lvl="3" eaLnBrk="1" latinLnBrk="0" hangingPunct="1"/>
            <a:r>
              <a:rPr kumimoji="0" lang="en-US" altLang="zh-TW"/>
              <a:t>Fourth level</a:t>
            </a:r>
          </a:p>
          <a:p>
            <a:pPr lvl="4" eaLnBrk="1" latinLnBrk="0" hangingPunct="1"/>
            <a:r>
              <a:rPr kumimoji="0" lang="en-US" altLang="zh-TW"/>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A3E116-8DD6-4400-9D1D-A0ABE578916B}" type="datetimeFigureOut">
              <a:rPr lang="zh-TW" altLang="en-US" smtClean="0"/>
              <a:pPr/>
              <a:t>2021/5/17</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7BC7F7-12FB-4405-9E5E-5CB5AF6F6515}"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Digital Image processing 8</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a:t>Dep. of Computer Science &amp; Information Engineering,</a:t>
            </a:r>
            <a:r>
              <a:rPr lang="zh-TW" altLang="en-US" dirty="0"/>
              <a:t> </a:t>
            </a:r>
            <a:r>
              <a:rPr lang="en-US" altLang="zh-TW" dirty="0"/>
              <a:t>Asia University</a:t>
            </a:r>
          </a:p>
          <a:p>
            <a:r>
              <a:rPr lang="en-US" altLang="zh-TW" dirty="0"/>
              <a:t>Associate Professor</a:t>
            </a:r>
          </a:p>
          <a:p>
            <a:r>
              <a:rPr lang="en-US" altLang="zh-TW" dirty="0"/>
              <a:t>Rung-</a:t>
            </a:r>
            <a:r>
              <a:rPr lang="en-US" altLang="zh-TW" dirty="0" err="1"/>
              <a:t>Sheng</a:t>
            </a:r>
            <a:r>
              <a:rPr lang="en-US" altLang="zh-TW" dirty="0"/>
              <a:t> Chen</a:t>
            </a:r>
            <a:endParaRPr lang="zh-TW" altLang="en-US" dirty="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478DE3D-7994-47CD-97F2-A82008270B2F}"/>
              </a:ext>
            </a:extLst>
          </p:cNvPr>
          <p:cNvPicPr>
            <a:picLocks noChangeAspect="1"/>
          </p:cNvPicPr>
          <p:nvPr/>
        </p:nvPicPr>
        <p:blipFill>
          <a:blip r:embed="rId2"/>
          <a:stretch>
            <a:fillRect/>
          </a:stretch>
        </p:blipFill>
        <p:spPr>
          <a:xfrm>
            <a:off x="4079965" y="2209800"/>
            <a:ext cx="4343400" cy="2352675"/>
          </a:xfrm>
          <a:prstGeom prst="rect">
            <a:avLst/>
          </a:prstGeom>
        </p:spPr>
      </p:pic>
      <p:sp>
        <p:nvSpPr>
          <p:cNvPr id="4" name="標題 3">
            <a:extLst>
              <a:ext uri="{FF2B5EF4-FFF2-40B4-BE49-F238E27FC236}">
                <a16:creationId xmlns:a16="http://schemas.microsoft.com/office/drawing/2014/main" id="{6B6A6A91-C7F8-4D0C-88B4-18B0F92D7BB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EBAD59CC-5E65-415E-A6C6-6CAE9762FDD3}"/>
              </a:ext>
            </a:extLst>
          </p:cNvPr>
          <p:cNvSpPr>
            <a:spLocks noGrp="1"/>
          </p:cNvSpPr>
          <p:nvPr>
            <p:ph sz="half" idx="1"/>
          </p:nvPr>
        </p:nvSpPr>
        <p:spPr>
          <a:xfrm>
            <a:off x="19594" y="1920085"/>
            <a:ext cx="4038600" cy="4434840"/>
          </a:xfrm>
        </p:spPr>
        <p:txBody>
          <a:bodyPr>
            <a:normAutofit fontScale="70000" lnSpcReduction="20000"/>
          </a:bodyPr>
          <a:lstStyle/>
          <a:p>
            <a:r>
              <a:rPr lang="en-US" altLang="zh-TW" dirty="0"/>
              <a:t>This question opens the door to a new </a:t>
            </a:r>
            <a:r>
              <a:rPr lang="en-US" altLang="zh-TW" dirty="0">
                <a:solidFill>
                  <a:srgbClr val="FF0000"/>
                </a:solidFill>
              </a:rPr>
              <a:t>programming paradigm</a:t>
            </a:r>
            <a:r>
              <a:rPr lang="en-US" altLang="zh-TW" dirty="0"/>
              <a:t>.</a:t>
            </a:r>
          </a:p>
          <a:p>
            <a:endParaRPr lang="en-US" altLang="zh-TW" dirty="0"/>
          </a:p>
          <a:p>
            <a:r>
              <a:rPr lang="en-US" altLang="zh-TW" dirty="0"/>
              <a:t> In classical programming,</a:t>
            </a:r>
          </a:p>
          <a:p>
            <a:r>
              <a:rPr lang="en-US" altLang="zh-TW" dirty="0"/>
              <a:t>the paradigm of symbolic AI, humans input rules (a program) and data to be processed according to these rules, and out come answers . </a:t>
            </a:r>
          </a:p>
          <a:p>
            <a:endParaRPr lang="en-US" altLang="zh-TW" dirty="0"/>
          </a:p>
          <a:p>
            <a:r>
              <a:rPr lang="en-US" altLang="zh-TW" dirty="0"/>
              <a:t>With machine learning, humans input data as well as the answers expected from the data, and out come the rules. These rules can then be applied </a:t>
            </a:r>
            <a:r>
              <a:rPr lang="en-US" altLang="zh-TW" dirty="0">
                <a:solidFill>
                  <a:srgbClr val="FF0000"/>
                </a:solidFill>
              </a:rPr>
              <a:t>to new data </a:t>
            </a:r>
            <a:r>
              <a:rPr lang="en-US" altLang="zh-TW" dirty="0"/>
              <a:t>to produce original answers. These are very much like what we did at the face detection, and number recognition projects.</a:t>
            </a:r>
            <a:endParaRPr lang="zh-TW" altLang="en-US" dirty="0"/>
          </a:p>
        </p:txBody>
      </p:sp>
      <p:sp>
        <p:nvSpPr>
          <p:cNvPr id="5" name="內容版面配置區 4">
            <a:extLst>
              <a:ext uri="{FF2B5EF4-FFF2-40B4-BE49-F238E27FC236}">
                <a16:creationId xmlns:a16="http://schemas.microsoft.com/office/drawing/2014/main" id="{66A8BA0B-4208-462A-B3AF-B2D4E3EC93A9}"/>
              </a:ext>
            </a:extLst>
          </p:cNvPr>
          <p:cNvSpPr>
            <a:spLocks noGrp="1"/>
          </p:cNvSpPr>
          <p:nvPr>
            <p:ph sz="half" idx="2"/>
          </p:nvPr>
        </p:nvSpPr>
        <p:spPr>
          <a:xfrm>
            <a:off x="4537166" y="1920085"/>
            <a:ext cx="4038600" cy="4434840"/>
          </a:xfrm>
        </p:spPr>
        <p:txBody>
          <a:bodyPr>
            <a:normAutofit fontScale="70000" lnSpcReduction="2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From ref. [1]</a:t>
            </a:r>
            <a:endParaRPr lang="zh-TW" altLang="en-US" dirty="0"/>
          </a:p>
        </p:txBody>
      </p:sp>
    </p:spTree>
    <p:extLst>
      <p:ext uri="{BB962C8B-B14F-4D97-AF65-F5344CB8AC3E}">
        <p14:creationId xmlns:p14="http://schemas.microsoft.com/office/powerpoint/2010/main" val="130769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29842E4-842B-4112-BF10-C8FAF7F6A312}"/>
              </a:ext>
            </a:extLst>
          </p:cNvPr>
          <p:cNvSpPr>
            <a:spLocks noGrp="1"/>
          </p:cNvSpPr>
          <p:nvPr>
            <p:ph type="title"/>
          </p:nvPr>
        </p:nvSpPr>
        <p:spPr/>
        <p:txBody>
          <a:bodyPr/>
          <a:lstStyle/>
          <a:p>
            <a:endParaRPr lang="zh-TW" altLang="en-US"/>
          </a:p>
        </p:txBody>
      </p:sp>
      <p:sp>
        <p:nvSpPr>
          <p:cNvPr id="6" name="內容版面配置區 5">
            <a:extLst>
              <a:ext uri="{FF2B5EF4-FFF2-40B4-BE49-F238E27FC236}">
                <a16:creationId xmlns:a16="http://schemas.microsoft.com/office/drawing/2014/main" id="{2E01240E-587D-48C1-8D88-AE58133AA903}"/>
              </a:ext>
            </a:extLst>
          </p:cNvPr>
          <p:cNvSpPr>
            <a:spLocks noGrp="1"/>
          </p:cNvSpPr>
          <p:nvPr>
            <p:ph idx="1"/>
          </p:nvPr>
        </p:nvSpPr>
        <p:spPr/>
        <p:txBody>
          <a:bodyPr>
            <a:normAutofit/>
          </a:bodyPr>
          <a:lstStyle/>
          <a:p>
            <a:r>
              <a:rPr lang="en-US" altLang="zh-TW" dirty="0"/>
              <a:t>A machine-learning system is </a:t>
            </a:r>
            <a:r>
              <a:rPr lang="en-US" altLang="zh-TW" i="1" dirty="0"/>
              <a:t>trained </a:t>
            </a:r>
            <a:r>
              <a:rPr lang="en-US" altLang="zh-TW" dirty="0"/>
              <a:t>rather than explicitly (clearly)programmed. It’s presented with many examples relevant to a task, and it finds </a:t>
            </a:r>
            <a:r>
              <a:rPr lang="en-US" altLang="zh-TW" dirty="0">
                <a:solidFill>
                  <a:srgbClr val="FF0000"/>
                </a:solidFill>
              </a:rPr>
              <a:t>statistical structure </a:t>
            </a:r>
            <a:r>
              <a:rPr lang="en-US" altLang="zh-TW" dirty="0"/>
              <a:t>in these examples that eventually allows the system to come up with rules for automating the task.</a:t>
            </a:r>
          </a:p>
          <a:p>
            <a:endParaRPr lang="en-US" altLang="zh-TW" dirty="0"/>
          </a:p>
          <a:p>
            <a:r>
              <a:rPr lang="en-US" altLang="zh-TW" dirty="0"/>
              <a:t> </a:t>
            </a:r>
            <a:endParaRPr lang="zh-TW" altLang="en-US" dirty="0"/>
          </a:p>
        </p:txBody>
      </p:sp>
    </p:spTree>
    <p:extLst>
      <p:ext uri="{BB962C8B-B14F-4D97-AF65-F5344CB8AC3E}">
        <p14:creationId xmlns:p14="http://schemas.microsoft.com/office/powerpoint/2010/main" val="340274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54CD64-E0A5-4ED6-A625-EB2C47824CF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24FD359-C11F-408B-B550-696ECD7861B1}"/>
              </a:ext>
            </a:extLst>
          </p:cNvPr>
          <p:cNvSpPr>
            <a:spLocks noGrp="1"/>
          </p:cNvSpPr>
          <p:nvPr>
            <p:ph idx="1"/>
          </p:nvPr>
        </p:nvSpPr>
        <p:spPr/>
        <p:txBody>
          <a:bodyPr>
            <a:normAutofit fontScale="85000" lnSpcReduction="20000"/>
          </a:bodyPr>
          <a:lstStyle/>
          <a:p>
            <a:r>
              <a:rPr lang="en-US" altLang="zh-TW" dirty="0"/>
              <a:t>Machine learning is tightly related to mathematical statistics, but it differs from statistics in several important ways.</a:t>
            </a:r>
          </a:p>
          <a:p>
            <a:endParaRPr lang="en-US" altLang="zh-TW" dirty="0"/>
          </a:p>
          <a:p>
            <a:r>
              <a:rPr lang="en-US" altLang="zh-TW" dirty="0"/>
              <a:t>Unlike statistics, machine learning tends to deal with large, complex datasets (such as a dataset of millions of images, each consisting of tens of thousands of pixels) for</a:t>
            </a:r>
          </a:p>
          <a:p>
            <a:r>
              <a:rPr lang="en-US" altLang="zh-TW" dirty="0"/>
              <a:t>which classical statistical analysis such as Bayesian analysis would be impractical. </a:t>
            </a:r>
          </a:p>
          <a:p>
            <a:endParaRPr lang="en-US" altLang="zh-TW" dirty="0"/>
          </a:p>
          <a:p>
            <a:r>
              <a:rPr lang="en-US" altLang="zh-TW" dirty="0"/>
              <a:t>As a result, machine learning, and especially deep learning, exhibits comparatively little mathematical theory—maybe too little—and is engineering oriented. It’s a hands-on</a:t>
            </a:r>
          </a:p>
          <a:p>
            <a:r>
              <a:rPr lang="en-US" altLang="zh-TW" dirty="0"/>
              <a:t>discipline in which ideas are proven empirically more often than theoretically.</a:t>
            </a:r>
          </a:p>
          <a:p>
            <a:endParaRPr lang="zh-TW" altLang="en-US" dirty="0"/>
          </a:p>
        </p:txBody>
      </p:sp>
    </p:spTree>
    <p:extLst>
      <p:ext uri="{BB962C8B-B14F-4D97-AF65-F5344CB8AC3E}">
        <p14:creationId xmlns:p14="http://schemas.microsoft.com/office/powerpoint/2010/main" val="56048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99DAF1-DB0A-4D43-AE0D-3D0F0B28EAFC}"/>
              </a:ext>
            </a:extLst>
          </p:cNvPr>
          <p:cNvSpPr>
            <a:spLocks noGrp="1"/>
          </p:cNvSpPr>
          <p:nvPr>
            <p:ph type="title"/>
          </p:nvPr>
        </p:nvSpPr>
        <p:spPr/>
        <p:txBody>
          <a:bodyPr/>
          <a:lstStyle/>
          <a:p>
            <a:r>
              <a:rPr lang="en-US" altLang="zh-TW" dirty="0"/>
              <a:t>Deep learning</a:t>
            </a:r>
            <a:endParaRPr lang="zh-TW" altLang="en-US" dirty="0"/>
          </a:p>
        </p:txBody>
      </p:sp>
      <p:sp>
        <p:nvSpPr>
          <p:cNvPr id="3" name="內容版面配置區 2">
            <a:extLst>
              <a:ext uri="{FF2B5EF4-FFF2-40B4-BE49-F238E27FC236}">
                <a16:creationId xmlns:a16="http://schemas.microsoft.com/office/drawing/2014/main" id="{99897C98-518F-49E5-A382-C1A00BAD2532}"/>
              </a:ext>
            </a:extLst>
          </p:cNvPr>
          <p:cNvSpPr>
            <a:spLocks noGrp="1"/>
          </p:cNvSpPr>
          <p:nvPr>
            <p:ph idx="1"/>
          </p:nvPr>
        </p:nvSpPr>
        <p:spPr>
          <a:xfrm>
            <a:off x="304800" y="2209800"/>
            <a:ext cx="8229600" cy="4389120"/>
          </a:xfrm>
        </p:spPr>
        <p:txBody>
          <a:bodyPr/>
          <a:lstStyle/>
          <a:p>
            <a:r>
              <a:rPr lang="en-US" altLang="zh-TW" dirty="0"/>
              <a:t>The essence of deep learning is neutral network.</a:t>
            </a:r>
            <a:endParaRPr lang="zh-TW" altLang="en-US" dirty="0"/>
          </a:p>
        </p:txBody>
      </p:sp>
    </p:spTree>
    <p:extLst>
      <p:ext uri="{BB962C8B-B14F-4D97-AF65-F5344CB8AC3E}">
        <p14:creationId xmlns:p14="http://schemas.microsoft.com/office/powerpoint/2010/main" val="155160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225D6A6-578A-4D6A-9703-3A4512B15A10}"/>
              </a:ext>
            </a:extLst>
          </p:cNvPr>
          <p:cNvPicPr>
            <a:picLocks noChangeAspect="1"/>
          </p:cNvPicPr>
          <p:nvPr/>
        </p:nvPicPr>
        <p:blipFill>
          <a:blip r:embed="rId2"/>
          <a:stretch>
            <a:fillRect/>
          </a:stretch>
        </p:blipFill>
        <p:spPr>
          <a:xfrm>
            <a:off x="3810000" y="2739921"/>
            <a:ext cx="5448300" cy="2842863"/>
          </a:xfrm>
          <a:prstGeom prst="rect">
            <a:avLst/>
          </a:prstGeom>
        </p:spPr>
      </p:pic>
      <p:sp>
        <p:nvSpPr>
          <p:cNvPr id="5" name="標題 4">
            <a:extLst>
              <a:ext uri="{FF2B5EF4-FFF2-40B4-BE49-F238E27FC236}">
                <a16:creationId xmlns:a16="http://schemas.microsoft.com/office/drawing/2014/main" id="{E4C85D70-0F93-4146-BE69-A6F047CF9939}"/>
              </a:ext>
            </a:extLst>
          </p:cNvPr>
          <p:cNvSpPr>
            <a:spLocks noGrp="1"/>
          </p:cNvSpPr>
          <p:nvPr>
            <p:ph type="title"/>
          </p:nvPr>
        </p:nvSpPr>
        <p:spPr>
          <a:xfrm>
            <a:off x="152400" y="776323"/>
            <a:ext cx="8229600" cy="1143000"/>
          </a:xfrm>
        </p:spPr>
        <p:txBody>
          <a:bodyPr/>
          <a:lstStyle/>
          <a:p>
            <a:endParaRPr lang="zh-TW" altLang="en-US" dirty="0"/>
          </a:p>
        </p:txBody>
      </p:sp>
      <p:sp>
        <p:nvSpPr>
          <p:cNvPr id="3" name="內容版面配置區 2">
            <a:extLst>
              <a:ext uri="{FF2B5EF4-FFF2-40B4-BE49-F238E27FC236}">
                <a16:creationId xmlns:a16="http://schemas.microsoft.com/office/drawing/2014/main" id="{1312BAE3-8D31-4F75-B261-DFB52E1CF6AF}"/>
              </a:ext>
            </a:extLst>
          </p:cNvPr>
          <p:cNvSpPr>
            <a:spLocks noGrp="1"/>
          </p:cNvSpPr>
          <p:nvPr>
            <p:ph sz="half" idx="1"/>
          </p:nvPr>
        </p:nvSpPr>
        <p:spPr>
          <a:xfrm>
            <a:off x="-76200" y="2057400"/>
            <a:ext cx="4038600" cy="4434840"/>
          </a:xfrm>
        </p:spPr>
        <p:txBody>
          <a:bodyPr/>
          <a:lstStyle/>
          <a:p>
            <a:pPr marL="1252728" lvl="4" indent="0" algn="just">
              <a:buNone/>
            </a:pPr>
            <a:r>
              <a:rPr lang="en-US" altLang="zh-TW" dirty="0"/>
              <a:t>What we learn is a function.</a:t>
            </a:r>
            <a:endParaRPr lang="zh-TW" altLang="en-US" dirty="0"/>
          </a:p>
        </p:txBody>
      </p:sp>
      <p:sp>
        <p:nvSpPr>
          <p:cNvPr id="6" name="內容版面配置區 5">
            <a:extLst>
              <a:ext uri="{FF2B5EF4-FFF2-40B4-BE49-F238E27FC236}">
                <a16:creationId xmlns:a16="http://schemas.microsoft.com/office/drawing/2014/main" id="{C65E0E65-2767-4992-B446-A61D2B2F888F}"/>
              </a:ext>
            </a:extLst>
          </p:cNvPr>
          <p:cNvSpPr>
            <a:spLocks noGrp="1"/>
          </p:cNvSpPr>
          <p:nvPr>
            <p:ph sz="half" idx="2"/>
          </p:nvPr>
        </p:nvSpPr>
        <p:spPr/>
        <p:txBody>
          <a:bodyPr/>
          <a:lstStyle/>
          <a:p>
            <a:endParaRPr lang="zh-TW" altLang="en-US"/>
          </a:p>
        </p:txBody>
      </p:sp>
    </p:spTree>
    <p:extLst>
      <p:ext uri="{BB962C8B-B14F-4D97-AF65-F5344CB8AC3E}">
        <p14:creationId xmlns:p14="http://schemas.microsoft.com/office/powerpoint/2010/main" val="107943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C6FC2A3-CC6C-461E-9139-EB7CAB8BE45D}"/>
              </a:ext>
            </a:extLst>
          </p:cNvPr>
          <p:cNvPicPr>
            <a:picLocks noChangeAspect="1"/>
          </p:cNvPicPr>
          <p:nvPr/>
        </p:nvPicPr>
        <p:blipFill>
          <a:blip r:embed="rId2"/>
          <a:stretch>
            <a:fillRect/>
          </a:stretch>
        </p:blipFill>
        <p:spPr>
          <a:xfrm>
            <a:off x="1143000" y="2133600"/>
            <a:ext cx="6705600" cy="4400351"/>
          </a:xfrm>
          <a:prstGeom prst="rect">
            <a:avLst/>
          </a:prstGeom>
        </p:spPr>
      </p:pic>
      <p:sp>
        <p:nvSpPr>
          <p:cNvPr id="2" name="標題 1">
            <a:extLst>
              <a:ext uri="{FF2B5EF4-FFF2-40B4-BE49-F238E27FC236}">
                <a16:creationId xmlns:a16="http://schemas.microsoft.com/office/drawing/2014/main" id="{7AD9390A-DE84-415E-B3DC-987C1C22003E}"/>
              </a:ext>
            </a:extLst>
          </p:cNvPr>
          <p:cNvSpPr>
            <a:spLocks noGrp="1"/>
          </p:cNvSpPr>
          <p:nvPr>
            <p:ph type="title"/>
          </p:nvPr>
        </p:nvSpPr>
        <p:spPr/>
        <p:txBody>
          <a:bodyPr/>
          <a:lstStyle/>
          <a:p>
            <a:r>
              <a:rPr lang="en-US" altLang="zh-TW" dirty="0"/>
              <a:t>Neutral network </a:t>
            </a:r>
            <a:endParaRPr lang="zh-TW" altLang="en-US" dirty="0"/>
          </a:p>
        </p:txBody>
      </p:sp>
      <p:sp>
        <p:nvSpPr>
          <p:cNvPr id="3" name="內容版面配置區 2">
            <a:extLst>
              <a:ext uri="{FF2B5EF4-FFF2-40B4-BE49-F238E27FC236}">
                <a16:creationId xmlns:a16="http://schemas.microsoft.com/office/drawing/2014/main" id="{F2E91A7E-F596-4C73-95DC-D3C03379A229}"/>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66816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EB39F-F665-4336-A580-5EFE6CE5AA91}"/>
              </a:ext>
            </a:extLst>
          </p:cNvPr>
          <p:cNvSpPr>
            <a:spLocks noGrp="1"/>
          </p:cNvSpPr>
          <p:nvPr>
            <p:ph type="title"/>
          </p:nvPr>
        </p:nvSpPr>
        <p:spPr/>
        <p:txBody>
          <a:bodyPr/>
          <a:lstStyle/>
          <a:p>
            <a:r>
              <a:rPr lang="en-US" dirty="0"/>
              <a:t>Number recognition</a:t>
            </a:r>
          </a:p>
        </p:txBody>
      </p:sp>
      <p:sp>
        <p:nvSpPr>
          <p:cNvPr id="3" name="內容版面配置區 2">
            <a:extLst>
              <a:ext uri="{FF2B5EF4-FFF2-40B4-BE49-F238E27FC236}">
                <a16:creationId xmlns:a16="http://schemas.microsoft.com/office/drawing/2014/main" id="{E58F0FED-58E4-4680-8BDC-B02C622176CA}"/>
              </a:ext>
            </a:extLst>
          </p:cNvPr>
          <p:cNvSpPr>
            <a:spLocks noGrp="1"/>
          </p:cNvSpPr>
          <p:nvPr>
            <p:ph idx="1"/>
          </p:nvPr>
        </p:nvSpPr>
        <p:spPr/>
        <p:txBody>
          <a:bodyPr/>
          <a:lstStyle/>
          <a:p>
            <a:r>
              <a:rPr lang="en-US" dirty="0"/>
              <a:t>Ref:</a:t>
            </a:r>
          </a:p>
          <a:p>
            <a:r>
              <a:rPr lang="en-US" dirty="0"/>
              <a:t>https://rayrrr.blogspot.com/2020/01/python-mnist.html</a:t>
            </a:r>
          </a:p>
        </p:txBody>
      </p:sp>
    </p:spTree>
    <p:extLst>
      <p:ext uri="{BB962C8B-B14F-4D97-AF65-F5344CB8AC3E}">
        <p14:creationId xmlns:p14="http://schemas.microsoft.com/office/powerpoint/2010/main" val="338571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E8A3C3E-9C5C-4FA0-B9FE-24D24DA8220B}"/>
              </a:ext>
            </a:extLst>
          </p:cNvPr>
          <p:cNvSpPr>
            <a:spLocks noGrp="1"/>
          </p:cNvSpPr>
          <p:nvPr>
            <p:ph type="title"/>
          </p:nvPr>
        </p:nvSpPr>
        <p:spPr/>
        <p:txBody>
          <a:bodyPr/>
          <a:lstStyle/>
          <a:p>
            <a:endParaRPr lang="zh-TW" altLang="en-US"/>
          </a:p>
        </p:txBody>
      </p:sp>
      <p:sp>
        <p:nvSpPr>
          <p:cNvPr id="5" name="內容版面配置區 4">
            <a:extLst>
              <a:ext uri="{FF2B5EF4-FFF2-40B4-BE49-F238E27FC236}">
                <a16:creationId xmlns:a16="http://schemas.microsoft.com/office/drawing/2014/main" id="{2C227532-DF81-4DAE-B7F4-DBDC3C2D1F47}"/>
              </a:ext>
            </a:extLst>
          </p:cNvPr>
          <p:cNvSpPr>
            <a:spLocks noGrp="1"/>
          </p:cNvSpPr>
          <p:nvPr>
            <p:ph sz="half" idx="1"/>
          </p:nvPr>
        </p:nvSpPr>
        <p:spPr/>
        <p:txBody>
          <a:bodyPr>
            <a:normAutofit fontScale="85000" lnSpcReduction="20000"/>
          </a:bodyPr>
          <a:lstStyle/>
          <a:p>
            <a:r>
              <a:rPr lang="en-US" altLang="zh-TW" dirty="0" err="1"/>
              <a:t>train_history</a:t>
            </a:r>
            <a:r>
              <a:rPr lang="en-US" altLang="zh-TW" dirty="0"/>
              <a:t> = </a:t>
            </a:r>
            <a:r>
              <a:rPr lang="en-US" altLang="zh-TW" dirty="0" err="1"/>
              <a:t>model.fit</a:t>
            </a:r>
            <a:r>
              <a:rPr lang="en-US" altLang="zh-TW" dirty="0"/>
              <a:t>(x=</a:t>
            </a:r>
            <a:r>
              <a:rPr lang="en-US" altLang="zh-TW" dirty="0" err="1"/>
              <a:t>x_Train_norm</a:t>
            </a:r>
            <a:r>
              <a:rPr lang="en-US" altLang="zh-TW" dirty="0"/>
              <a:t>, y=</a:t>
            </a:r>
            <a:r>
              <a:rPr lang="en-US" altLang="zh-TW" dirty="0" err="1"/>
              <a:t>y_TrainOneHot</a:t>
            </a:r>
            <a:r>
              <a:rPr lang="en-US" altLang="zh-TW" dirty="0"/>
              <a:t>, </a:t>
            </a:r>
            <a:r>
              <a:rPr lang="en-US" altLang="zh-TW" dirty="0" err="1"/>
              <a:t>validation_split</a:t>
            </a:r>
            <a:r>
              <a:rPr lang="en-US" altLang="zh-TW" dirty="0"/>
              <a:t>=0.2, epochs=100, </a:t>
            </a:r>
            <a:r>
              <a:rPr lang="en-US" altLang="zh-TW" dirty="0" err="1"/>
              <a:t>batch_size</a:t>
            </a:r>
            <a:r>
              <a:rPr lang="en-US" altLang="zh-TW" dirty="0"/>
              <a:t>=800, verbose=2)</a:t>
            </a:r>
            <a:endParaRPr lang="zh-TW" altLang="en-US" dirty="0"/>
          </a:p>
        </p:txBody>
      </p:sp>
      <p:sp>
        <p:nvSpPr>
          <p:cNvPr id="6" name="內容版面配置區 5">
            <a:extLst>
              <a:ext uri="{FF2B5EF4-FFF2-40B4-BE49-F238E27FC236}">
                <a16:creationId xmlns:a16="http://schemas.microsoft.com/office/drawing/2014/main" id="{40DA986A-AB81-4E3A-AB91-98EDBD273E61}"/>
              </a:ext>
            </a:extLst>
          </p:cNvPr>
          <p:cNvSpPr>
            <a:spLocks noGrp="1"/>
          </p:cNvSpPr>
          <p:nvPr>
            <p:ph sz="half" idx="2"/>
          </p:nvPr>
        </p:nvSpPr>
        <p:spPr>
          <a:xfrm>
            <a:off x="4648200" y="1920085"/>
            <a:ext cx="4038600" cy="4434840"/>
          </a:xfrm>
        </p:spPr>
        <p:txBody>
          <a:bodyPr>
            <a:normAutofit fontScale="85000" lnSpcReduction="20000"/>
          </a:bodyPr>
          <a:lstStyle/>
          <a:p>
            <a:r>
              <a:rPr lang="en-US" altLang="zh-TW" sz="1600" dirty="0" err="1">
                <a:latin typeface="Times New Roman" panose="02020603050405020304" pitchFamily="18" charset="0"/>
                <a:cs typeface="Times New Roman" panose="02020603050405020304" pitchFamily="18" charset="0"/>
              </a:rPr>
              <a:t>validation_split</a:t>
            </a:r>
            <a:r>
              <a:rPr lang="zh-TW" altLang="en-US" sz="16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TW" sz="16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Float between 0 and 1. Fraction of the training data to be used as validation data. The model will set apart this fraction of the training data, will not train on it, and will evaluate the loss and any model metrics on this data at the end of each epoch. The validation data is selected from the last samples in the </a:t>
            </a:r>
            <a:r>
              <a:rPr lang="zh-TW" altLang="zh-TW" sz="1600" dirty="0">
                <a:solidFill>
                  <a:srgbClr val="333333"/>
                </a:solidFill>
                <a:latin typeface="Times New Roman" panose="02020603050405020304" pitchFamily="18" charset="0"/>
                <a:ea typeface="Menlo"/>
                <a:cs typeface="Times New Roman" panose="02020603050405020304" pitchFamily="18" charset="0"/>
              </a:rPr>
              <a:t>x</a:t>
            </a:r>
            <a:r>
              <a:rPr lang="zh-TW" altLang="zh-TW" sz="16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and </a:t>
            </a:r>
            <a:r>
              <a:rPr lang="zh-TW" altLang="zh-TW" sz="1600" dirty="0">
                <a:solidFill>
                  <a:srgbClr val="333333"/>
                </a:solidFill>
                <a:latin typeface="Times New Roman" panose="02020603050405020304" pitchFamily="18" charset="0"/>
                <a:ea typeface="Menlo"/>
                <a:cs typeface="Times New Roman" panose="02020603050405020304" pitchFamily="18" charset="0"/>
              </a:rPr>
              <a:t>y</a:t>
            </a:r>
            <a:r>
              <a:rPr lang="zh-TW" altLang="zh-TW" sz="16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data provided, before shuffling.</a:t>
            </a:r>
            <a:r>
              <a:rPr lang="zh-TW" altLang="zh-TW" sz="1600" dirty="0">
                <a:latin typeface="Times New Roman" panose="02020603050405020304" pitchFamily="18" charset="0"/>
                <a:cs typeface="Times New Roman" panose="02020603050405020304" pitchFamily="18" charset="0"/>
              </a:rPr>
              <a:t> </a:t>
            </a:r>
          </a:p>
          <a:p>
            <a:endParaRPr lang="en-US" altLang="zh-TW" b="1" dirty="0"/>
          </a:p>
          <a:p>
            <a:r>
              <a:rPr lang="en-US" altLang="zh-TW" sz="1600" dirty="0">
                <a:latin typeface="Times New Roman" panose="02020603050405020304" pitchFamily="18" charset="0"/>
                <a:cs typeface="Times New Roman" panose="02020603050405020304" pitchFamily="18" charset="0"/>
              </a:rPr>
              <a:t>epochs</a:t>
            </a:r>
            <a:r>
              <a:rPr lang="zh-TW" altLang="en-US" sz="16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TW" sz="15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Number of epochs to train the model. Note that in conjunction with </a:t>
            </a:r>
            <a:r>
              <a:rPr lang="zh-TW" altLang="zh-TW" sz="1500" dirty="0">
                <a:solidFill>
                  <a:srgbClr val="333333"/>
                </a:solidFill>
                <a:latin typeface="Times New Roman" panose="02020603050405020304" pitchFamily="18" charset="0"/>
                <a:ea typeface="Menlo"/>
                <a:cs typeface="Times New Roman" panose="02020603050405020304" pitchFamily="18" charset="0"/>
              </a:rPr>
              <a:t>initial_epoch</a:t>
            </a:r>
            <a:r>
              <a:rPr lang="zh-TW" altLang="zh-TW" sz="15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a:t>
            </a:r>
            <a:r>
              <a:rPr lang="zh-TW" altLang="zh-TW" sz="1500" dirty="0">
                <a:solidFill>
                  <a:srgbClr val="333333"/>
                </a:solidFill>
                <a:latin typeface="Times New Roman" panose="02020603050405020304" pitchFamily="18" charset="0"/>
                <a:ea typeface="Menlo"/>
                <a:cs typeface="Times New Roman" panose="02020603050405020304" pitchFamily="18" charset="0"/>
              </a:rPr>
              <a:t>epochs</a:t>
            </a:r>
            <a:r>
              <a:rPr lang="zh-TW" altLang="zh-TW" sz="15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is to be understood as "final epoch". The model is not trained for a number of iterations given by </a:t>
            </a:r>
            <a:r>
              <a:rPr lang="zh-TW" altLang="zh-TW" sz="1500" dirty="0">
                <a:solidFill>
                  <a:srgbClr val="333333"/>
                </a:solidFill>
                <a:latin typeface="Times New Roman" panose="02020603050405020304" pitchFamily="18" charset="0"/>
                <a:ea typeface="Menlo"/>
                <a:cs typeface="Times New Roman" panose="02020603050405020304" pitchFamily="18" charset="0"/>
              </a:rPr>
              <a:t>epochs</a:t>
            </a:r>
            <a:r>
              <a:rPr lang="zh-TW" altLang="zh-TW" sz="15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but merely until the epoch of index </a:t>
            </a:r>
            <a:r>
              <a:rPr lang="zh-TW" altLang="zh-TW" sz="1500" dirty="0">
                <a:solidFill>
                  <a:srgbClr val="333333"/>
                </a:solidFill>
                <a:latin typeface="Times New Roman" panose="02020603050405020304" pitchFamily="18" charset="0"/>
                <a:ea typeface="Menlo"/>
                <a:cs typeface="Times New Roman" panose="02020603050405020304" pitchFamily="18" charset="0"/>
              </a:rPr>
              <a:t>epochs</a:t>
            </a:r>
            <a:r>
              <a:rPr lang="zh-TW" altLang="zh-TW" sz="15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is reached.</a:t>
            </a:r>
            <a:r>
              <a:rPr lang="zh-TW" altLang="zh-TW" sz="1500" dirty="0">
                <a:latin typeface="Times New Roman" panose="02020603050405020304" pitchFamily="18" charset="0"/>
                <a:cs typeface="Times New Roman" panose="02020603050405020304" pitchFamily="18" charset="0"/>
              </a:rPr>
              <a:t> </a:t>
            </a:r>
            <a:endParaRPr lang="en-US" altLang="zh-TW" b="1" dirty="0"/>
          </a:p>
          <a:p>
            <a:r>
              <a:rPr lang="en-US" altLang="zh-TW" sz="1600" dirty="0"/>
              <a:t>batch_</a:t>
            </a:r>
            <a:r>
              <a:rPr lang="en-US" altLang="zh-TW" sz="1600" dirty="0">
                <a:latin typeface="Times New Roman" panose="02020603050405020304" pitchFamily="18" charset="0"/>
                <a:cs typeface="Times New Roman" panose="02020603050405020304" pitchFamily="18" charset="0"/>
              </a:rPr>
              <a:t>size</a:t>
            </a:r>
            <a:r>
              <a:rPr lang="zh-TW" altLang="en-US" sz="1400" b="1" dirty="0">
                <a:latin typeface="Times New Roman" panose="02020603050405020304" pitchFamily="18" charset="0"/>
                <a:ea typeface="PMingLiU" panose="02020500000000000000" pitchFamily="18" charset="-120"/>
                <a:cs typeface="Times New Roman" panose="02020603050405020304" pitchFamily="18" charset="0"/>
              </a:rPr>
              <a:t>：</a:t>
            </a:r>
            <a:r>
              <a:rPr lang="en-US" altLang="zh-TW" b="1"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i</a:t>
            </a:r>
            <a:r>
              <a:rPr lang="zh-TW" altLang="zh-TW" sz="18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nteger or </a:t>
            </a:r>
            <a:r>
              <a:rPr lang="zh-TW" altLang="zh-TW" sz="1800" dirty="0">
                <a:solidFill>
                  <a:srgbClr val="333333"/>
                </a:solidFill>
                <a:latin typeface="Times New Roman" panose="02020603050405020304" pitchFamily="18" charset="0"/>
                <a:ea typeface="Menlo"/>
                <a:cs typeface="Times New Roman" panose="02020603050405020304" pitchFamily="18" charset="0"/>
              </a:rPr>
              <a:t>NULL</a:t>
            </a:r>
            <a:r>
              <a:rPr lang="zh-TW" altLang="zh-TW" sz="18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Number of samples per gradient update. </a:t>
            </a:r>
            <a:endParaRPr lang="en-US" altLang="zh-TW" sz="18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endParaRPr>
          </a:p>
          <a:p>
            <a:r>
              <a:rPr lang="zh-TW" altLang="zh-TW" sz="18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If unspecified, </a:t>
            </a:r>
            <a:r>
              <a:rPr lang="zh-TW" altLang="zh-TW" sz="1800" dirty="0">
                <a:solidFill>
                  <a:srgbClr val="333333"/>
                </a:solidFill>
                <a:latin typeface="Times New Roman" panose="02020603050405020304" pitchFamily="18" charset="0"/>
                <a:ea typeface="Menlo"/>
                <a:cs typeface="Times New Roman" panose="02020603050405020304" pitchFamily="18" charset="0"/>
              </a:rPr>
              <a:t>batch_size</a:t>
            </a:r>
            <a:r>
              <a:rPr lang="zh-TW" altLang="zh-TW" sz="1800" dirty="0">
                <a:solidFill>
                  <a:srgbClr val="333333"/>
                </a:solidFill>
                <a:latin typeface="Times New Roman" panose="02020603050405020304" pitchFamily="18" charset="0"/>
                <a:ea typeface="Source Sans Pro" panose="020B0503030403020204" pitchFamily="34" charset="0"/>
                <a:cs typeface="Times New Roman" panose="02020603050405020304" pitchFamily="18" charset="0"/>
              </a:rPr>
              <a:t> will default to 32.</a:t>
            </a:r>
            <a:r>
              <a:rPr lang="zh-TW" altLang="zh-TW" sz="1800" dirty="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endParaRPr lang="en-US" altLang="zh-TW" sz="1800" dirty="0">
              <a:latin typeface="Times New Roman" panose="02020603050405020304" pitchFamily="18" charset="0"/>
              <a:cs typeface="Times New Roman" panose="02020603050405020304" pitchFamily="18" charset="0"/>
            </a:endParaRPr>
          </a:p>
          <a:p>
            <a:r>
              <a:rPr lang="en-US" altLang="zh-TW" sz="1800" dirty="0"/>
              <a:t>verbose</a:t>
            </a:r>
            <a:r>
              <a:rPr lang="zh-TW" altLang="en-US" sz="1800" dirty="0">
                <a:latin typeface="PMingLiU" panose="02020500000000000000" pitchFamily="18" charset="-120"/>
                <a:ea typeface="PMingLiU" panose="02020500000000000000" pitchFamily="18" charset="-120"/>
              </a:rPr>
              <a:t>：</a:t>
            </a:r>
            <a:r>
              <a:rPr lang="en-US" altLang="zh-TW" sz="1600" dirty="0">
                <a:latin typeface="Times New Roman" panose="02020603050405020304" pitchFamily="18" charset="0"/>
                <a:cs typeface="Times New Roman" panose="02020603050405020304" pitchFamily="18" charset="0"/>
              </a:rPr>
              <a:t>Verbosity mode (0 = silent, 1 = progress bar, 2 = one line per epoch).</a:t>
            </a:r>
            <a:endParaRPr lang="zh-TW" altLang="en-US" sz="16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[3]</a:t>
            </a:r>
            <a:endParaRPr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26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9082E-7449-40B7-BC3F-7B74953EFB0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B9B46C1-8195-4F25-810D-5E038A556805}"/>
              </a:ext>
            </a:extLst>
          </p:cNvPr>
          <p:cNvSpPr>
            <a:spLocks noGrp="1"/>
          </p:cNvSpPr>
          <p:nvPr>
            <p:ph idx="1"/>
          </p:nvPr>
        </p:nvSpPr>
        <p:spPr/>
        <p:txBody>
          <a:bodyPr/>
          <a:lstStyle/>
          <a:p>
            <a:r>
              <a:rPr lang="en-US" altLang="zh-TW" dirty="0"/>
              <a:t>References:</a:t>
            </a:r>
          </a:p>
          <a:p>
            <a:r>
              <a:rPr lang="en-US" altLang="zh-TW" dirty="0"/>
              <a:t>1. Francois </a:t>
            </a:r>
            <a:r>
              <a:rPr lang="en-US" altLang="zh-TW" dirty="0" err="1"/>
              <a:t>Chollet</a:t>
            </a:r>
            <a:r>
              <a:rPr lang="en-US" altLang="zh-TW" dirty="0"/>
              <a:t> , “Deep learning with Python”,</a:t>
            </a:r>
          </a:p>
          <a:p>
            <a:r>
              <a:rPr lang="en-US" altLang="zh-TW" dirty="0"/>
              <a:t>     Manning</a:t>
            </a:r>
            <a:r>
              <a:rPr lang="zh-TW" altLang="en-US" dirty="0"/>
              <a:t> </a:t>
            </a:r>
            <a:r>
              <a:rPr lang="en-US" altLang="zh-TW" dirty="0"/>
              <a:t>Publications</a:t>
            </a:r>
            <a:r>
              <a:rPr lang="zh-TW" altLang="en-US" dirty="0"/>
              <a:t> </a:t>
            </a:r>
            <a:r>
              <a:rPr lang="en-US" altLang="zh-TW" dirty="0"/>
              <a:t>Co.,</a:t>
            </a:r>
            <a:r>
              <a:rPr lang="zh-TW" altLang="en-US" dirty="0"/>
              <a:t> </a:t>
            </a:r>
            <a:r>
              <a:rPr lang="en-US" altLang="zh-TW" dirty="0"/>
              <a:t>2018</a:t>
            </a:r>
          </a:p>
          <a:p>
            <a:r>
              <a:rPr lang="en-US" altLang="zh-TW" dirty="0"/>
              <a:t>2. A. M. Turing, “Computing Machinery and Intelligence,” </a:t>
            </a:r>
            <a:r>
              <a:rPr lang="en-US" altLang="zh-TW" i="1" dirty="0"/>
              <a:t>Mind </a:t>
            </a:r>
            <a:r>
              <a:rPr lang="en-US" altLang="zh-TW" dirty="0"/>
              <a:t>59, no. 236 (1950): 433-460</a:t>
            </a:r>
          </a:p>
          <a:p>
            <a:r>
              <a:rPr lang="en-US" altLang="zh-TW" dirty="0"/>
              <a:t>3. https://scikit-learn.org/stable/</a:t>
            </a:r>
          </a:p>
        </p:txBody>
      </p:sp>
    </p:spTree>
    <p:extLst>
      <p:ext uri="{BB962C8B-B14F-4D97-AF65-F5344CB8AC3E}">
        <p14:creationId xmlns:p14="http://schemas.microsoft.com/office/powerpoint/2010/main" val="290430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0B10621-4B23-4857-869E-F585000C0307}"/>
              </a:ext>
            </a:extLst>
          </p:cNvPr>
          <p:cNvSpPr>
            <a:spLocks noGrp="1"/>
          </p:cNvSpPr>
          <p:nvPr>
            <p:ph type="title"/>
          </p:nvPr>
        </p:nvSpPr>
        <p:spPr/>
        <p:txBody>
          <a:bodyPr/>
          <a:lstStyle/>
          <a:p>
            <a:endParaRPr lang="zh-TW" altLang="en-US" dirty="0"/>
          </a:p>
        </p:txBody>
      </p:sp>
      <p:sp>
        <p:nvSpPr>
          <p:cNvPr id="5" name="內容版面配置區 4">
            <a:extLst>
              <a:ext uri="{FF2B5EF4-FFF2-40B4-BE49-F238E27FC236}">
                <a16:creationId xmlns:a16="http://schemas.microsoft.com/office/drawing/2014/main" id="{FF7585D9-474D-492C-993B-82C233A9449D}"/>
              </a:ext>
            </a:extLst>
          </p:cNvPr>
          <p:cNvSpPr>
            <a:spLocks noGrp="1"/>
          </p:cNvSpPr>
          <p:nvPr>
            <p:ph sz="half" idx="1"/>
          </p:nvPr>
        </p:nvSpPr>
        <p:spPr>
          <a:xfrm>
            <a:off x="457200" y="990600"/>
            <a:ext cx="4038600" cy="4434840"/>
          </a:xfrm>
        </p:spPr>
        <p:txBody>
          <a:bodyPr/>
          <a:lstStyle/>
          <a:p>
            <a:pPr marL="0" indent="0">
              <a:buNone/>
            </a:pPr>
            <a:r>
              <a:rPr lang="en-US" altLang="zh-TW" dirty="0"/>
              <a:t>AI: Artificial Intelligence</a:t>
            </a:r>
          </a:p>
          <a:p>
            <a:pPr marL="0" indent="0">
              <a:buNone/>
            </a:pPr>
            <a:r>
              <a:rPr lang="en-US" altLang="zh-TW" dirty="0"/>
              <a:t>ML: Machine Learning</a:t>
            </a:r>
          </a:p>
          <a:p>
            <a:pPr marL="0" indent="0">
              <a:buNone/>
            </a:pPr>
            <a:r>
              <a:rPr lang="en-US" altLang="zh-TW" dirty="0"/>
              <a:t>DL: Deep Learning</a:t>
            </a:r>
          </a:p>
          <a:p>
            <a:pPr marL="0" indent="0">
              <a:buNone/>
            </a:pPr>
            <a:endParaRPr lang="zh-TW" altLang="en-US" dirty="0"/>
          </a:p>
        </p:txBody>
      </p:sp>
      <p:sp>
        <p:nvSpPr>
          <p:cNvPr id="7" name="內容版面配置區 6">
            <a:extLst>
              <a:ext uri="{FF2B5EF4-FFF2-40B4-BE49-F238E27FC236}">
                <a16:creationId xmlns:a16="http://schemas.microsoft.com/office/drawing/2014/main" id="{0A0CD4AD-EA6D-4460-B30A-1BE05DC11DB8}"/>
              </a:ext>
            </a:extLst>
          </p:cNvPr>
          <p:cNvSpPr>
            <a:spLocks noGrp="1"/>
          </p:cNvSpPr>
          <p:nvPr>
            <p:ph sz="half" idx="2"/>
          </p:nvPr>
        </p:nvSpPr>
        <p:spPr/>
        <p:txBody>
          <a:bodyPr/>
          <a:lstStyle/>
          <a:p>
            <a:endParaRPr lang="zh-TW" altLang="en-US"/>
          </a:p>
        </p:txBody>
      </p:sp>
      <p:pic>
        <p:nvPicPr>
          <p:cNvPr id="8" name="Picture 2">
            <a:extLst>
              <a:ext uri="{FF2B5EF4-FFF2-40B4-BE49-F238E27FC236}">
                <a16:creationId xmlns:a16="http://schemas.microsoft.com/office/drawing/2014/main" id="{7607F695-4BEE-4154-AB6F-8BFE41D7C223}"/>
              </a:ext>
            </a:extLst>
          </p:cNvPr>
          <p:cNvPicPr>
            <a:picLocks noChangeAspect="1"/>
          </p:cNvPicPr>
          <p:nvPr/>
        </p:nvPicPr>
        <p:blipFill>
          <a:blip r:embed="rId2"/>
          <a:stretch>
            <a:fillRect/>
          </a:stretch>
        </p:blipFill>
        <p:spPr>
          <a:xfrm>
            <a:off x="190500" y="2541445"/>
            <a:ext cx="8610600" cy="3615780"/>
          </a:xfrm>
          <a:prstGeom prst="rect">
            <a:avLst/>
          </a:prstGeom>
          <a:solidFill>
            <a:schemeClr val="bg1"/>
          </a:solidFill>
        </p:spPr>
      </p:pic>
    </p:spTree>
    <p:extLst>
      <p:ext uri="{BB962C8B-B14F-4D97-AF65-F5344CB8AC3E}">
        <p14:creationId xmlns:p14="http://schemas.microsoft.com/office/powerpoint/2010/main" val="57188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731803-222B-41D7-8C7F-FFCC3C78A35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598BA64-3B45-4738-845F-C4D18C426885}"/>
              </a:ext>
            </a:extLst>
          </p:cNvPr>
          <p:cNvSpPr>
            <a:spLocks noGrp="1"/>
          </p:cNvSpPr>
          <p:nvPr>
            <p:ph idx="1"/>
          </p:nvPr>
        </p:nvSpPr>
        <p:spPr/>
        <p:txBody>
          <a:bodyPr/>
          <a:lstStyle/>
          <a:p>
            <a:r>
              <a:rPr lang="en-US" altLang="zh-TW" dirty="0"/>
              <a:t>Artificial intelligence was born in the 1950s, when a handful of pioneers from the</a:t>
            </a:r>
            <a:r>
              <a:rPr lang="zh-TW" altLang="en-US" dirty="0"/>
              <a:t> </a:t>
            </a:r>
            <a:r>
              <a:rPr lang="en-US" altLang="zh-TW" dirty="0"/>
              <a:t>nascent field of computer science started asking whether computers could be made to</a:t>
            </a:r>
            <a:r>
              <a:rPr lang="zh-TW" altLang="en-US" dirty="0"/>
              <a:t> </a:t>
            </a:r>
            <a:r>
              <a:rPr lang="en-US" altLang="zh-TW" dirty="0"/>
              <a:t>“think”—a question whose ramifications we’re still exploring today. A concise definition</a:t>
            </a:r>
            <a:r>
              <a:rPr lang="zh-TW" altLang="en-US" dirty="0"/>
              <a:t> </a:t>
            </a:r>
            <a:r>
              <a:rPr lang="en-US" altLang="zh-TW" dirty="0"/>
              <a:t>of the field would be as follows: </a:t>
            </a:r>
            <a:r>
              <a:rPr lang="en-US" altLang="zh-TW" i="1" dirty="0"/>
              <a:t>the effort to automate intellectual tasks normally performed</a:t>
            </a:r>
            <a:r>
              <a:rPr lang="zh-TW" altLang="en-US" i="1" dirty="0"/>
              <a:t> </a:t>
            </a:r>
            <a:r>
              <a:rPr lang="en-US" altLang="zh-TW" i="1" dirty="0"/>
              <a:t>by humans</a:t>
            </a:r>
            <a:r>
              <a:rPr lang="en-US" altLang="zh-TW" dirty="0"/>
              <a:t>.[1]</a:t>
            </a:r>
            <a:endParaRPr lang="zh-TW" altLang="en-US" dirty="0"/>
          </a:p>
        </p:txBody>
      </p:sp>
    </p:spTree>
    <p:extLst>
      <p:ext uri="{BB962C8B-B14F-4D97-AF65-F5344CB8AC3E}">
        <p14:creationId xmlns:p14="http://schemas.microsoft.com/office/powerpoint/2010/main" val="95654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ABEC1F-4B2B-462B-A3D7-A53925B8885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6A81982-5C8C-4AB1-94E2-0D8FBD58E486}"/>
              </a:ext>
            </a:extLst>
          </p:cNvPr>
          <p:cNvSpPr>
            <a:spLocks noGrp="1"/>
          </p:cNvSpPr>
          <p:nvPr>
            <p:ph idx="1"/>
          </p:nvPr>
        </p:nvSpPr>
        <p:spPr/>
        <p:txBody>
          <a:bodyPr>
            <a:normAutofit/>
          </a:bodyPr>
          <a:lstStyle/>
          <a:p>
            <a:r>
              <a:rPr lang="en-US" altLang="zh-TW" dirty="0"/>
              <a:t>As you may can see, that human-level artificial intelligence could be achieved by having</a:t>
            </a:r>
          </a:p>
          <a:p>
            <a:r>
              <a:rPr lang="en-US" altLang="zh-TW" dirty="0"/>
              <a:t>programmers handcraft a sufficiently large set of explicit rules for manipulating knowledge. </a:t>
            </a:r>
          </a:p>
          <a:p>
            <a:r>
              <a:rPr lang="en-US" altLang="zh-TW" dirty="0"/>
              <a:t>This approach is known as </a:t>
            </a:r>
            <a:r>
              <a:rPr lang="en-US" altLang="zh-TW" i="1" dirty="0">
                <a:solidFill>
                  <a:srgbClr val="FF0000"/>
                </a:solidFill>
              </a:rPr>
              <a:t>symbolic AI</a:t>
            </a:r>
            <a:r>
              <a:rPr lang="en-US" altLang="zh-TW" dirty="0"/>
              <a:t>, and it was the dominant paradigm in AI from the 1950s to the late 1980s. It reached its peak popularity during the </a:t>
            </a:r>
            <a:r>
              <a:rPr lang="en-US" altLang="zh-TW" i="1" dirty="0"/>
              <a:t>expert</a:t>
            </a:r>
          </a:p>
          <a:p>
            <a:r>
              <a:rPr lang="en-US" altLang="zh-TW" i="1" dirty="0"/>
              <a:t>systems </a:t>
            </a:r>
            <a:r>
              <a:rPr lang="en-US" altLang="zh-TW" dirty="0"/>
              <a:t>boom of the 1980s.</a:t>
            </a:r>
            <a:endParaRPr lang="zh-TW" altLang="en-US" dirty="0"/>
          </a:p>
        </p:txBody>
      </p:sp>
    </p:spTree>
    <p:extLst>
      <p:ext uri="{BB962C8B-B14F-4D97-AF65-F5344CB8AC3E}">
        <p14:creationId xmlns:p14="http://schemas.microsoft.com/office/powerpoint/2010/main" val="100262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7797C-F4EF-4FF6-A84E-F8C0387C0C2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48D5425-9C21-4D50-803D-57DC9C73A263}"/>
              </a:ext>
            </a:extLst>
          </p:cNvPr>
          <p:cNvSpPr>
            <a:spLocks noGrp="1"/>
          </p:cNvSpPr>
          <p:nvPr>
            <p:ph idx="1"/>
          </p:nvPr>
        </p:nvSpPr>
        <p:spPr/>
        <p:txBody>
          <a:bodyPr/>
          <a:lstStyle/>
          <a:p>
            <a:r>
              <a:rPr lang="en-US" altLang="zh-TW" dirty="0">
                <a:solidFill>
                  <a:srgbClr val="FF0000"/>
                </a:solidFill>
              </a:rPr>
              <a:t>Symbolic artificial intelligence has proven to be suitable for solving well-defined and logical problems, such as chess. </a:t>
            </a:r>
            <a:r>
              <a:rPr lang="en-US" altLang="zh-TW" dirty="0"/>
              <a:t>However, it is difficult to find and solve more complex and vague problems , such as image classification, speech recognition, and language</a:t>
            </a:r>
            <a:br>
              <a:rPr lang="en-US" altLang="zh-TW" dirty="0"/>
            </a:br>
            <a:r>
              <a:rPr lang="en-US" altLang="zh-TW" dirty="0"/>
              <a:t>translation. </a:t>
            </a:r>
          </a:p>
          <a:p>
            <a:r>
              <a:rPr lang="en-US" altLang="zh-TW" dirty="0"/>
              <a:t>Then, a new method has emerged to replace symbolic AI: </a:t>
            </a:r>
            <a:r>
              <a:rPr lang="en-US" altLang="zh-TW" dirty="0">
                <a:solidFill>
                  <a:srgbClr val="FF0000"/>
                </a:solidFill>
              </a:rPr>
              <a:t>machine learning.</a:t>
            </a:r>
            <a:endParaRPr lang="zh-TW" altLang="en-US" dirty="0">
              <a:solidFill>
                <a:srgbClr val="FF0000"/>
              </a:solidFill>
            </a:endParaRPr>
          </a:p>
        </p:txBody>
      </p:sp>
    </p:spTree>
    <p:extLst>
      <p:ext uri="{BB962C8B-B14F-4D97-AF65-F5344CB8AC3E}">
        <p14:creationId xmlns:p14="http://schemas.microsoft.com/office/powerpoint/2010/main" val="350051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F498F-6816-4041-9009-3B24264F84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737EFDC-A13D-4BB1-8993-6B165767056D}"/>
              </a:ext>
            </a:extLst>
          </p:cNvPr>
          <p:cNvSpPr>
            <a:spLocks noGrp="1"/>
          </p:cNvSpPr>
          <p:nvPr>
            <p:ph idx="1"/>
          </p:nvPr>
        </p:nvSpPr>
        <p:spPr/>
        <p:txBody>
          <a:bodyPr>
            <a:normAutofit lnSpcReduction="10000"/>
          </a:bodyPr>
          <a:lstStyle/>
          <a:p>
            <a:r>
              <a:rPr lang="en-US" altLang="zh-TW" dirty="0"/>
              <a:t>Tracked back to Victorian England, Lady Ada Lovelace was a friend and collaborator of Charles Babbage, the inventor of the </a:t>
            </a:r>
            <a:r>
              <a:rPr lang="en-US" altLang="zh-TW" i="1" dirty="0"/>
              <a:t>Analytical Engine which was </a:t>
            </a:r>
            <a:r>
              <a:rPr lang="en-US" altLang="zh-TW" dirty="0"/>
              <a:t>the first-known general-purpose, mechanical computer.</a:t>
            </a:r>
          </a:p>
          <a:p>
            <a:endParaRPr lang="en-US" altLang="zh-TW" dirty="0"/>
          </a:p>
          <a:p>
            <a:r>
              <a:rPr lang="en-US" altLang="zh-TW" dirty="0"/>
              <a:t>In 1843, Ada Lovelace remarked on the invention, “The Analytical Engine has no pretensions (assumption)whatever to originate anything. It can do whatever we know how to order it to perform.… Its province is to assist us in making available what we’re already acquainted (familiar)with.”</a:t>
            </a:r>
            <a:endParaRPr lang="zh-TW" altLang="en-US" dirty="0"/>
          </a:p>
        </p:txBody>
      </p:sp>
    </p:spTree>
    <p:extLst>
      <p:ext uri="{BB962C8B-B14F-4D97-AF65-F5344CB8AC3E}">
        <p14:creationId xmlns:p14="http://schemas.microsoft.com/office/powerpoint/2010/main" val="219780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03B25D-66A1-4EAC-BE6C-7DE583E06AE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FF36DD2-4F4E-4C7A-999B-30ADBB06B8BA}"/>
              </a:ext>
            </a:extLst>
          </p:cNvPr>
          <p:cNvSpPr>
            <a:spLocks noGrp="1"/>
          </p:cNvSpPr>
          <p:nvPr>
            <p:ph idx="1"/>
          </p:nvPr>
        </p:nvSpPr>
        <p:spPr/>
        <p:txBody>
          <a:bodyPr/>
          <a:lstStyle/>
          <a:p>
            <a:r>
              <a:rPr lang="en-US" altLang="zh-TW" dirty="0"/>
              <a:t> Alan Turing, an AI pioneer, later cited this as "</a:t>
            </a:r>
            <a:r>
              <a:rPr lang="en-US" altLang="zh-TW" dirty="0" err="1"/>
              <a:t>Mrs</a:t>
            </a:r>
            <a:r>
              <a:rPr lang="en-US" altLang="zh-TW" dirty="0"/>
              <a:t> Lovelace's Objection" in his landmark 1950 paper, "Computers and Intelligent Computing[2],” which</a:t>
            </a:r>
          </a:p>
          <a:p>
            <a:r>
              <a:rPr lang="en-US" altLang="zh-TW" dirty="0"/>
              <a:t>introduced the </a:t>
            </a:r>
            <a:r>
              <a:rPr lang="en-US" altLang="zh-TW" i="1" dirty="0"/>
              <a:t>Turing test </a:t>
            </a:r>
            <a:r>
              <a:rPr lang="en-US" altLang="zh-TW" dirty="0"/>
              <a:t>as well as key concepts that would come to shape AI.</a:t>
            </a:r>
          </a:p>
          <a:p>
            <a:endParaRPr lang="en-US" altLang="zh-TW" dirty="0"/>
          </a:p>
          <a:p>
            <a:r>
              <a:rPr lang="en-US" altLang="zh-TW" i="1" dirty="0"/>
              <a:t> </a:t>
            </a:r>
            <a:endParaRPr lang="zh-TW" altLang="en-US" dirty="0"/>
          </a:p>
        </p:txBody>
      </p:sp>
    </p:spTree>
    <p:extLst>
      <p:ext uri="{BB962C8B-B14F-4D97-AF65-F5344CB8AC3E}">
        <p14:creationId xmlns:p14="http://schemas.microsoft.com/office/powerpoint/2010/main" val="335339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B5AF3-9431-428B-B184-BEEA4E21293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8F01A2B-6008-42CC-A399-87015F3297AF}"/>
              </a:ext>
            </a:extLst>
          </p:cNvPr>
          <p:cNvSpPr>
            <a:spLocks noGrp="1"/>
          </p:cNvSpPr>
          <p:nvPr>
            <p:ph idx="1"/>
          </p:nvPr>
        </p:nvSpPr>
        <p:spPr/>
        <p:txBody>
          <a:bodyPr>
            <a:normAutofit lnSpcReduction="10000"/>
          </a:bodyPr>
          <a:lstStyle/>
          <a:p>
            <a:r>
              <a:rPr lang="en-US" altLang="zh-TW" dirty="0"/>
              <a:t> Machine learning arises from this question: could a computer go beyond “what we know how to order it to perform” and learn on its own how to perform a specified task? </a:t>
            </a:r>
          </a:p>
          <a:p>
            <a:r>
              <a:rPr lang="en-US" altLang="zh-TW" dirty="0"/>
              <a:t>Could a computer surprise us? Rather than programmers crafting data-processing rules by hand, could a computer automatically learn these rules by looking at data?</a:t>
            </a:r>
          </a:p>
          <a:p>
            <a:endParaRPr lang="en-US" altLang="zh-TW" dirty="0"/>
          </a:p>
          <a:p>
            <a:r>
              <a:rPr lang="en-US" altLang="zh-TW" dirty="0"/>
              <a:t>Or you may say machine learning try to solve the question beyond the capability of analytical engine.</a:t>
            </a:r>
            <a:endParaRPr lang="zh-TW" altLang="en-US" dirty="0"/>
          </a:p>
        </p:txBody>
      </p:sp>
      <p:sp>
        <p:nvSpPr>
          <p:cNvPr id="5" name="文字方塊 4">
            <a:extLst>
              <a:ext uri="{FF2B5EF4-FFF2-40B4-BE49-F238E27FC236}">
                <a16:creationId xmlns:a16="http://schemas.microsoft.com/office/drawing/2014/main" id="{6A1CA27D-0538-4E18-9AC9-17E65DCF6BEA}"/>
              </a:ext>
            </a:extLst>
          </p:cNvPr>
          <p:cNvSpPr txBox="1"/>
          <p:nvPr/>
        </p:nvSpPr>
        <p:spPr>
          <a:xfrm>
            <a:off x="2667000" y="457201"/>
            <a:ext cx="2209800" cy="380999"/>
          </a:xfrm>
          <a:prstGeom prst="rect">
            <a:avLst/>
          </a:prstGeom>
          <a:noFill/>
        </p:spPr>
        <p:txBody>
          <a:bodyPr wrap="square" rtlCol="0">
            <a:spAutoFit/>
          </a:bodyPr>
          <a:lstStyle/>
          <a:p>
            <a:r>
              <a:rPr lang="en-US" altLang="zh-TW" dirty="0"/>
              <a:t>Analytical engine</a:t>
            </a:r>
            <a:endParaRPr lang="zh-TW" altLang="en-US" dirty="0"/>
          </a:p>
        </p:txBody>
      </p:sp>
      <p:cxnSp>
        <p:nvCxnSpPr>
          <p:cNvPr id="7" name="直線單箭頭接點 6">
            <a:extLst>
              <a:ext uri="{FF2B5EF4-FFF2-40B4-BE49-F238E27FC236}">
                <a16:creationId xmlns:a16="http://schemas.microsoft.com/office/drawing/2014/main" id="{A002F44E-6DB6-4637-8A6C-043129CD6E1E}"/>
              </a:ext>
            </a:extLst>
          </p:cNvPr>
          <p:cNvCxnSpPr/>
          <p:nvPr/>
        </p:nvCxnSpPr>
        <p:spPr>
          <a:xfrm>
            <a:off x="3886200" y="838200"/>
            <a:ext cx="91440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88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565F033-06B4-4ADD-BD32-AF7338D9C84F}"/>
              </a:ext>
            </a:extLst>
          </p:cNvPr>
          <p:cNvSpPr>
            <a:spLocks noGrp="1"/>
          </p:cNvSpPr>
          <p:nvPr>
            <p:ph type="title"/>
          </p:nvPr>
        </p:nvSpPr>
        <p:spPr/>
        <p:txBody>
          <a:bodyPr>
            <a:normAutofit fontScale="90000"/>
          </a:bodyPr>
          <a:lstStyle/>
          <a:p>
            <a:r>
              <a:rPr lang="en-US" altLang="zh-TW" b="1" dirty="0"/>
              <a:t>Introduction to machine learning</a:t>
            </a:r>
            <a:endParaRPr lang="zh-TW" altLang="en-US" dirty="0"/>
          </a:p>
        </p:txBody>
      </p:sp>
      <p:sp>
        <p:nvSpPr>
          <p:cNvPr id="6" name="內容版面配置區 5">
            <a:extLst>
              <a:ext uri="{FF2B5EF4-FFF2-40B4-BE49-F238E27FC236}">
                <a16:creationId xmlns:a16="http://schemas.microsoft.com/office/drawing/2014/main" id="{7477C54D-C6B1-43D0-8133-4C7EA0373FD9}"/>
              </a:ext>
            </a:extLst>
          </p:cNvPr>
          <p:cNvSpPr>
            <a:spLocks noGrp="1"/>
          </p:cNvSpPr>
          <p:nvPr>
            <p:ph idx="1"/>
          </p:nvPr>
        </p:nvSpPr>
        <p:spPr/>
        <p:txBody>
          <a:bodyPr>
            <a:normAutofit fontScale="70000" lnSpcReduction="20000"/>
          </a:bodyPr>
          <a:lstStyle/>
          <a:p>
            <a:r>
              <a:rPr lang="en-US" altLang="zh-TW" dirty="0"/>
              <a:t>Let's take an example of detecting different shapes such as circles,</a:t>
            </a:r>
          </a:p>
          <a:p>
            <a:r>
              <a:rPr lang="en-US" altLang="zh-TW" dirty="0"/>
              <a:t>squares, and rectangles. </a:t>
            </a:r>
          </a:p>
          <a:p>
            <a:r>
              <a:rPr lang="en-US" altLang="zh-TW" dirty="0"/>
              <a:t>(1)We begin with collecting a lot of images for these shapes in different colors and sizes. We should try to have as much diversity in our data as</a:t>
            </a:r>
            <a:r>
              <a:rPr lang="zh-TW" altLang="en-US" dirty="0"/>
              <a:t> </a:t>
            </a:r>
            <a:r>
              <a:rPr lang="en-US" altLang="zh-TW" dirty="0"/>
              <a:t>possible. </a:t>
            </a:r>
          </a:p>
          <a:p>
            <a:r>
              <a:rPr lang="en-US" altLang="zh-TW" dirty="0"/>
              <a:t>(2)Then we pass this data to our program and, using a machine learning</a:t>
            </a:r>
          </a:p>
          <a:p>
            <a:r>
              <a:rPr lang="en-US" altLang="zh-TW" dirty="0"/>
              <a:t>algorithm, it learns what different shapes look like by specifically learning about their characteristic properties such as a circle has no corners, while a square and a rectangle both have four corners, but a square has all its sides of equal length. All of this happens within the algorithm and the developer is not required to learn about these specific properties. </a:t>
            </a:r>
          </a:p>
          <a:p>
            <a:r>
              <a:rPr lang="en-US" altLang="zh-TW" dirty="0"/>
              <a:t>(3)Once the program has learned about these shapes, we can now give an unknown shape as input to the program and it will give as output the</a:t>
            </a:r>
          </a:p>
          <a:p>
            <a:r>
              <a:rPr lang="en-US" altLang="zh-TW" dirty="0"/>
              <a:t>correct name for that shape.</a:t>
            </a:r>
            <a:endParaRPr lang="zh-TW" altLang="en-US" dirty="0"/>
          </a:p>
        </p:txBody>
      </p:sp>
    </p:spTree>
    <p:extLst>
      <p:ext uri="{BB962C8B-B14F-4D97-AF65-F5344CB8AC3E}">
        <p14:creationId xmlns:p14="http://schemas.microsoft.com/office/powerpoint/2010/main" val="4290680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1504</TotalTime>
  <Words>1202</Words>
  <Application>Microsoft Office PowerPoint</Application>
  <PresentationFormat>如螢幕大小 (4:3)</PresentationFormat>
  <Paragraphs>83</Paragraphs>
  <Slides>18</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18</vt:i4>
      </vt:variant>
    </vt:vector>
  </HeadingPairs>
  <TitlesOfParts>
    <vt:vector size="29" baseType="lpstr">
      <vt:lpstr>Menlo</vt:lpstr>
      <vt:lpstr>微軟正黑體</vt:lpstr>
      <vt:lpstr>新細明體</vt:lpstr>
      <vt:lpstr>新細明體</vt:lpstr>
      <vt:lpstr>Arial</vt:lpstr>
      <vt:lpstr>Calibri</vt:lpstr>
      <vt:lpstr>Constantia</vt:lpstr>
      <vt:lpstr>Source Sans Pro</vt:lpstr>
      <vt:lpstr>Times New Roman</vt:lpstr>
      <vt:lpstr>Wingdings 2</vt:lpstr>
      <vt:lpstr>Flow</vt:lpstr>
      <vt:lpstr>Digital Image processing 8</vt:lpstr>
      <vt:lpstr>PowerPoint 簡報</vt:lpstr>
      <vt:lpstr>PowerPoint 簡報</vt:lpstr>
      <vt:lpstr>PowerPoint 簡報</vt:lpstr>
      <vt:lpstr>PowerPoint 簡報</vt:lpstr>
      <vt:lpstr>PowerPoint 簡報</vt:lpstr>
      <vt:lpstr>PowerPoint 簡報</vt:lpstr>
      <vt:lpstr>PowerPoint 簡報</vt:lpstr>
      <vt:lpstr>Introduction to machine learning</vt:lpstr>
      <vt:lpstr>PowerPoint 簡報</vt:lpstr>
      <vt:lpstr>PowerPoint 簡報</vt:lpstr>
      <vt:lpstr>PowerPoint 簡報</vt:lpstr>
      <vt:lpstr>Deep learning</vt:lpstr>
      <vt:lpstr>PowerPoint 簡報</vt:lpstr>
      <vt:lpstr>Neutral network </vt:lpstr>
      <vt:lpstr>Number recognition</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6</dc:title>
  <dc:creator>aaa</dc:creator>
  <cp:lastModifiedBy>陳榮燊</cp:lastModifiedBy>
  <cp:revision>155</cp:revision>
  <dcterms:created xsi:type="dcterms:W3CDTF">2020-11-09T14:10:29Z</dcterms:created>
  <dcterms:modified xsi:type="dcterms:W3CDTF">2021-05-18T03:12:25Z</dcterms:modified>
</cp:coreProperties>
</file>