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38" r:id="rId3"/>
    <p:sldId id="443" r:id="rId4"/>
    <p:sldId id="314" r:id="rId5"/>
    <p:sldId id="425" r:id="rId6"/>
    <p:sldId id="426" r:id="rId7"/>
    <p:sldId id="427" r:id="rId8"/>
    <p:sldId id="428" r:id="rId9"/>
    <p:sldId id="429" r:id="rId10"/>
    <p:sldId id="430" r:id="rId11"/>
    <p:sldId id="431" r:id="rId12"/>
    <p:sldId id="432" r:id="rId13"/>
    <p:sldId id="434" r:id="rId14"/>
    <p:sldId id="433" r:id="rId15"/>
    <p:sldId id="435" r:id="rId16"/>
    <p:sldId id="436" r:id="rId17"/>
    <p:sldId id="437" r:id="rId18"/>
    <p:sldId id="439" r:id="rId19"/>
    <p:sldId id="440" r:id="rId20"/>
    <p:sldId id="441" r:id="rId21"/>
    <p:sldId id="444" r:id="rId22"/>
    <p:sldId id="442" r:id="rId23"/>
    <p:sldId id="446" r:id="rId24"/>
    <p:sldId id="447" r:id="rId25"/>
    <p:sldId id="448" r:id="rId26"/>
    <p:sldId id="445" r:id="rId27"/>
    <p:sldId id="449" r:id="rId28"/>
    <p:sldId id="450" r:id="rId29"/>
    <p:sldId id="451" r:id="rId30"/>
    <p:sldId id="452" r:id="rId31"/>
    <p:sldId id="453" r:id="rId32"/>
    <p:sldId id="454" r:id="rId33"/>
    <p:sldId id="455" r:id="rId34"/>
    <p:sldId id="457" r:id="rId35"/>
    <p:sldId id="456" r:id="rId36"/>
    <p:sldId id="414" r:id="rId3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p:scale>
          <a:sx n="90" d="100"/>
          <a:sy n="90" d="100"/>
        </p:scale>
        <p:origin x="1020" y="-5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TW"/>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TW"/>
              <a:t>Click to edit Master subtitle style</a:t>
            </a:r>
            <a:endParaRPr kumimoji="0" lang="en-US"/>
          </a:p>
        </p:txBody>
      </p:sp>
      <p:sp>
        <p:nvSpPr>
          <p:cNvPr id="30" name="Date Placeholder 29"/>
          <p:cNvSpPr>
            <a:spLocks noGrp="1"/>
          </p:cNvSpPr>
          <p:nvPr>
            <p:ph type="dt" sz="half" idx="10"/>
          </p:nvPr>
        </p:nvSpPr>
        <p:spPr/>
        <p:txBody>
          <a:bodyPr/>
          <a:lstStyle/>
          <a:p>
            <a:fld id="{5FA3E116-8DD6-4400-9D1D-A0ABE578916B}" type="datetimeFigureOut">
              <a:rPr lang="zh-TW" altLang="en-US" smtClean="0"/>
              <a:pPr/>
              <a:t>2021/5/23</a:t>
            </a:fld>
            <a:endParaRPr lang="zh-TW" altLang="en-US"/>
          </a:p>
        </p:txBody>
      </p:sp>
      <p:sp>
        <p:nvSpPr>
          <p:cNvPr id="19" name="Footer Placeholder 18"/>
          <p:cNvSpPr>
            <a:spLocks noGrp="1"/>
          </p:cNvSpPr>
          <p:nvPr>
            <p:ph type="ftr" sz="quarter" idx="11"/>
          </p:nvPr>
        </p:nvSpPr>
        <p:spPr/>
        <p:txBody>
          <a:bodyPr/>
          <a:lstStyle/>
          <a:p>
            <a:endParaRPr lang="zh-TW" altLang="en-US"/>
          </a:p>
        </p:txBody>
      </p:sp>
      <p:sp>
        <p:nvSpPr>
          <p:cNvPr id="27" name="Slide Number Placeholder 26"/>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4" name="Date Placeholder 3"/>
          <p:cNvSpPr>
            <a:spLocks noGrp="1"/>
          </p:cNvSpPr>
          <p:nvPr>
            <p:ph type="dt" sz="half" idx="10"/>
          </p:nvPr>
        </p:nvSpPr>
        <p:spPr/>
        <p:txBody>
          <a:bodyPr/>
          <a:lstStyle/>
          <a:p>
            <a:fld id="{5FA3E116-8DD6-4400-9D1D-A0ABE578916B}" type="datetimeFigureOut">
              <a:rPr lang="zh-TW" altLang="en-US" smtClean="0"/>
              <a:pPr/>
              <a:t>2021/5/23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ltLang="zh-TW"/>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4" name="Date Placeholder 3"/>
          <p:cNvSpPr>
            <a:spLocks noGrp="1"/>
          </p:cNvSpPr>
          <p:nvPr>
            <p:ph type="dt" sz="half" idx="10"/>
          </p:nvPr>
        </p:nvSpPr>
        <p:spPr/>
        <p:txBody>
          <a:bodyPr/>
          <a:lstStyle/>
          <a:p>
            <a:fld id="{5FA3E116-8DD6-4400-9D1D-A0ABE578916B}" type="datetimeFigureOut">
              <a:rPr lang="zh-TW" altLang="en-US" smtClean="0"/>
              <a:pPr/>
              <a:t>2021/5/23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TW"/>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4" name="Date Placeholder 3"/>
          <p:cNvSpPr>
            <a:spLocks noGrp="1"/>
          </p:cNvSpPr>
          <p:nvPr>
            <p:ph type="dt" sz="half" idx="10"/>
          </p:nvPr>
        </p:nvSpPr>
        <p:spPr/>
        <p:txBody>
          <a:bodyPr/>
          <a:lstStyle/>
          <a:p>
            <a:fld id="{5FA3E116-8DD6-4400-9D1D-A0ABE578916B}" type="datetimeFigureOut">
              <a:rPr lang="zh-TW" altLang="en-US" smtClean="0"/>
              <a:pPr/>
              <a:t>2021/5/23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TW"/>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TW"/>
              <a:t>Click to edit Master text styles</a:t>
            </a:r>
          </a:p>
        </p:txBody>
      </p:sp>
      <p:sp>
        <p:nvSpPr>
          <p:cNvPr id="4" name="Date Placeholder 3"/>
          <p:cNvSpPr>
            <a:spLocks noGrp="1"/>
          </p:cNvSpPr>
          <p:nvPr>
            <p:ph type="dt" sz="half" idx="10"/>
          </p:nvPr>
        </p:nvSpPr>
        <p:spPr/>
        <p:txBody>
          <a:bodyPr/>
          <a:lstStyle/>
          <a:p>
            <a:fld id="{5FA3E116-8DD6-4400-9D1D-A0ABE578916B}" type="datetimeFigureOut">
              <a:rPr lang="zh-TW" altLang="en-US" smtClean="0"/>
              <a:pPr/>
              <a:t>2021/5/23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ltLang="zh-TW"/>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5" name="Date Placeholder 4"/>
          <p:cNvSpPr>
            <a:spLocks noGrp="1"/>
          </p:cNvSpPr>
          <p:nvPr>
            <p:ph type="dt" sz="half" idx="10"/>
          </p:nvPr>
        </p:nvSpPr>
        <p:spPr/>
        <p:txBody>
          <a:bodyPr/>
          <a:lstStyle/>
          <a:p>
            <a:fld id="{5FA3E116-8DD6-4400-9D1D-A0ABE578916B}" type="datetimeFigureOut">
              <a:rPr lang="zh-TW" altLang="en-US" smtClean="0"/>
              <a:pPr/>
              <a:t>2021/5/23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ltLang="zh-TW"/>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TW"/>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TW"/>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7" name="Date Placeholder 6"/>
          <p:cNvSpPr>
            <a:spLocks noGrp="1"/>
          </p:cNvSpPr>
          <p:nvPr>
            <p:ph type="dt" sz="half" idx="10"/>
          </p:nvPr>
        </p:nvSpPr>
        <p:spPr/>
        <p:txBody>
          <a:bodyPr/>
          <a:lstStyle/>
          <a:p>
            <a:fld id="{5FA3E116-8DD6-4400-9D1D-A0ABE578916B}" type="datetimeFigureOut">
              <a:rPr lang="zh-TW" altLang="en-US" smtClean="0"/>
              <a:pPr/>
              <a:t>2021/5/23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ltLang="zh-TW"/>
              <a:t>Click to edit Master title style</a:t>
            </a:r>
            <a:endParaRPr kumimoji="0" lang="en-US"/>
          </a:p>
        </p:txBody>
      </p:sp>
      <p:sp>
        <p:nvSpPr>
          <p:cNvPr id="3" name="Date Placeholder 2"/>
          <p:cNvSpPr>
            <a:spLocks noGrp="1"/>
          </p:cNvSpPr>
          <p:nvPr>
            <p:ph type="dt" sz="half" idx="10"/>
          </p:nvPr>
        </p:nvSpPr>
        <p:spPr/>
        <p:txBody>
          <a:bodyPr/>
          <a:lstStyle/>
          <a:p>
            <a:fld id="{5FA3E116-8DD6-4400-9D1D-A0ABE578916B}" type="datetimeFigureOut">
              <a:rPr lang="zh-TW" altLang="en-US" smtClean="0"/>
              <a:pPr/>
              <a:t>2021/5/23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A3E116-8DD6-4400-9D1D-A0ABE578916B}" type="datetimeFigureOut">
              <a:rPr lang="zh-TW" altLang="en-US" smtClean="0"/>
              <a:pPr/>
              <a:t>2021/5/23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ltLang="zh-TW"/>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ltLang="zh-TW"/>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ltLang="zh-TW"/>
              <a:t>Click to edit Master text styles</a:t>
            </a:r>
          </a:p>
          <a:p>
            <a:pPr lvl="1" eaLnBrk="1" latinLnBrk="0" hangingPunct="1"/>
            <a:r>
              <a:rPr lang="en-US" altLang="zh-TW"/>
              <a:t>Second level</a:t>
            </a:r>
          </a:p>
          <a:p>
            <a:pPr lvl="2" eaLnBrk="1" latinLnBrk="0" hangingPunct="1"/>
            <a:r>
              <a:rPr lang="en-US" altLang="zh-TW"/>
              <a:t>Third level</a:t>
            </a:r>
          </a:p>
          <a:p>
            <a:pPr lvl="3" eaLnBrk="1" latinLnBrk="0" hangingPunct="1"/>
            <a:r>
              <a:rPr lang="en-US" altLang="zh-TW"/>
              <a:t>Fourth level</a:t>
            </a:r>
          </a:p>
          <a:p>
            <a:pPr lvl="4" eaLnBrk="1" latinLnBrk="0" hangingPunct="1"/>
            <a:r>
              <a:rPr lang="en-US" altLang="zh-TW"/>
              <a:t>Fifth level</a:t>
            </a:r>
            <a:endParaRPr kumimoji="0" lang="en-US"/>
          </a:p>
        </p:txBody>
      </p:sp>
      <p:sp>
        <p:nvSpPr>
          <p:cNvPr id="5" name="Date Placeholder 4"/>
          <p:cNvSpPr>
            <a:spLocks noGrp="1"/>
          </p:cNvSpPr>
          <p:nvPr>
            <p:ph type="dt" sz="half" idx="10"/>
          </p:nvPr>
        </p:nvSpPr>
        <p:spPr/>
        <p:txBody>
          <a:bodyPr/>
          <a:lstStyle/>
          <a:p>
            <a:fld id="{5FA3E116-8DD6-4400-9D1D-A0ABE578916B}" type="datetimeFigureOut">
              <a:rPr lang="zh-TW" altLang="en-US" smtClean="0"/>
              <a:pPr/>
              <a:t>2021/5/23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7BC7F7-12FB-4405-9E5E-5CB5AF6F6515}"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ltLang="zh-TW"/>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ltLang="zh-TW"/>
              <a:t>Click to edit Master text styles</a:t>
            </a:r>
          </a:p>
        </p:txBody>
      </p:sp>
      <p:sp>
        <p:nvSpPr>
          <p:cNvPr id="5" name="Date Placeholder 4"/>
          <p:cNvSpPr>
            <a:spLocks noGrp="1"/>
          </p:cNvSpPr>
          <p:nvPr>
            <p:ph type="dt" sz="half" idx="10"/>
          </p:nvPr>
        </p:nvSpPr>
        <p:spPr/>
        <p:txBody>
          <a:bodyPr/>
          <a:lstStyle/>
          <a:p>
            <a:fld id="{5FA3E116-8DD6-4400-9D1D-A0ABE578916B}" type="datetimeFigureOut">
              <a:rPr lang="zh-TW" altLang="en-US" smtClean="0"/>
              <a:pPr/>
              <a:t>2021/5/23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a:xfrm>
            <a:off x="8077200" y="6356350"/>
            <a:ext cx="609600" cy="365125"/>
          </a:xfrm>
        </p:spPr>
        <p:txBody>
          <a:bodyPr/>
          <a:lstStyle/>
          <a:p>
            <a:fld id="{B37BC7F7-12FB-4405-9E5E-5CB5AF6F6515}" type="slidenum">
              <a:rPr lang="zh-TW" altLang="en-US" smtClean="0"/>
              <a:pPr/>
              <a:t>‹#›</a:t>
            </a:fld>
            <a:endParaRPr lang="zh-TW"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ltLang="zh-TW"/>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ltLang="zh-TW"/>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ltLang="zh-TW"/>
              <a:t>Click to edit Master text styles</a:t>
            </a:r>
          </a:p>
          <a:p>
            <a:pPr lvl="1" eaLnBrk="1" latinLnBrk="0" hangingPunct="1"/>
            <a:r>
              <a:rPr kumimoji="0" lang="en-US" altLang="zh-TW"/>
              <a:t>Second level</a:t>
            </a:r>
          </a:p>
          <a:p>
            <a:pPr lvl="2" eaLnBrk="1" latinLnBrk="0" hangingPunct="1"/>
            <a:r>
              <a:rPr kumimoji="0" lang="en-US" altLang="zh-TW"/>
              <a:t>Third level</a:t>
            </a:r>
          </a:p>
          <a:p>
            <a:pPr lvl="3" eaLnBrk="1" latinLnBrk="0" hangingPunct="1"/>
            <a:r>
              <a:rPr kumimoji="0" lang="en-US" altLang="zh-TW"/>
              <a:t>Fourth level</a:t>
            </a:r>
          </a:p>
          <a:p>
            <a:pPr lvl="4" eaLnBrk="1" latinLnBrk="0" hangingPunct="1"/>
            <a:r>
              <a:rPr kumimoji="0" lang="en-US" altLang="zh-TW"/>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FA3E116-8DD6-4400-9D1D-A0ABE578916B}" type="datetimeFigureOut">
              <a:rPr lang="zh-TW" altLang="en-US" smtClean="0"/>
              <a:pPr/>
              <a:t>2021/5/23</a:t>
            </a:fld>
            <a:endParaRPr lang="zh-TW"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TW"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37BC7F7-12FB-4405-9E5E-5CB5AF6F6515}" type="slidenum">
              <a:rPr lang="zh-TW" altLang="en-US" smtClean="0"/>
              <a:pPr/>
              <a:t>‹#›</a:t>
            </a:fld>
            <a:endParaRPr lang="zh-TW"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s://towardsdatascience.com/convolution-neural-networks-a-beginners-guide-implementing-a-mnist-hand-written-digit-8aa60330d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krutpatel.medium.com/?source=post_page-----8aa60330d02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a:t>Digital Image processing 9</a:t>
            </a:r>
            <a:endParaRPr lang="zh-TW" altLang="en-US" dirty="0"/>
          </a:p>
        </p:txBody>
      </p:sp>
      <p:sp>
        <p:nvSpPr>
          <p:cNvPr id="3" name="Subtitle 2"/>
          <p:cNvSpPr>
            <a:spLocks noGrp="1"/>
          </p:cNvSpPr>
          <p:nvPr>
            <p:ph type="subTitle" idx="1"/>
          </p:nvPr>
        </p:nvSpPr>
        <p:spPr/>
        <p:txBody>
          <a:bodyPr>
            <a:normAutofit lnSpcReduction="10000"/>
          </a:bodyPr>
          <a:lstStyle/>
          <a:p>
            <a:r>
              <a:rPr lang="en-US" altLang="zh-TW" dirty="0"/>
              <a:t>Dep. of Computer Science &amp; Information Engineering,</a:t>
            </a:r>
            <a:r>
              <a:rPr lang="zh-TW" altLang="en-US" dirty="0"/>
              <a:t> </a:t>
            </a:r>
            <a:r>
              <a:rPr lang="en-US" altLang="zh-TW" dirty="0"/>
              <a:t>Asia University</a:t>
            </a:r>
          </a:p>
          <a:p>
            <a:r>
              <a:rPr lang="en-US" altLang="zh-TW" dirty="0"/>
              <a:t>Associate Professor</a:t>
            </a:r>
          </a:p>
          <a:p>
            <a:r>
              <a:rPr lang="en-US" altLang="zh-TW" dirty="0"/>
              <a:t>Rung-</a:t>
            </a:r>
            <a:r>
              <a:rPr lang="en-US" altLang="zh-TW" dirty="0" err="1"/>
              <a:t>Sheng</a:t>
            </a:r>
            <a:r>
              <a:rPr lang="en-US" altLang="zh-TW" dirty="0"/>
              <a:t> Chen</a:t>
            </a:r>
            <a:endParaRPr lang="zh-TW" altLang="en-US" dirty="0"/>
          </a:p>
          <a:p>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34FD90-7ABC-4336-B443-1133A24926EC}"/>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D9A47551-37F1-4941-89A0-4982112D36A5}"/>
              </a:ext>
            </a:extLst>
          </p:cNvPr>
          <p:cNvSpPr>
            <a:spLocks noGrp="1"/>
          </p:cNvSpPr>
          <p:nvPr>
            <p:ph idx="1"/>
          </p:nvPr>
        </p:nvSpPr>
        <p:spPr/>
        <p:txBody>
          <a:bodyPr/>
          <a:lstStyle/>
          <a:p>
            <a:r>
              <a:rPr lang="en-US" altLang="zh-TW" dirty="0"/>
              <a:t>Convolution layer uses information </a:t>
            </a:r>
            <a:r>
              <a:rPr lang="en-US" altLang="zh-TW" dirty="0">
                <a:solidFill>
                  <a:srgbClr val="FF0000"/>
                </a:solidFill>
              </a:rPr>
              <a:t>from adjacent pixels </a:t>
            </a:r>
            <a:r>
              <a:rPr lang="en-US" altLang="zh-TW" dirty="0"/>
              <a:t>to down-sample the image into features by convolution and then use prediction layers to predict the target values.</a:t>
            </a:r>
            <a:endParaRPr lang="zh-TW" altLang="en-US" dirty="0"/>
          </a:p>
        </p:txBody>
      </p:sp>
    </p:spTree>
    <p:extLst>
      <p:ext uri="{BB962C8B-B14F-4D97-AF65-F5344CB8AC3E}">
        <p14:creationId xmlns:p14="http://schemas.microsoft.com/office/powerpoint/2010/main" val="1008776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E6A35C-3C30-4FEF-9492-E5DBDF951934}"/>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BFE9C1D7-EBD0-45B2-8F15-7E44DE5046DC}"/>
              </a:ext>
            </a:extLst>
          </p:cNvPr>
          <p:cNvSpPr>
            <a:spLocks noGrp="1"/>
          </p:cNvSpPr>
          <p:nvPr>
            <p:ph idx="1"/>
          </p:nvPr>
        </p:nvSpPr>
        <p:spPr/>
        <p:txBody>
          <a:bodyPr/>
          <a:lstStyle/>
          <a:p>
            <a:r>
              <a:rPr lang="en-US" altLang="zh-TW" dirty="0"/>
              <a:t>3.1.2 How does a Convolution layer work?</a:t>
            </a:r>
          </a:p>
          <a:p>
            <a:r>
              <a:rPr lang="en-US" altLang="zh-TW" dirty="0"/>
              <a:t>One uses multiple convolution </a:t>
            </a:r>
            <a:r>
              <a:rPr lang="en-US" altLang="zh-TW" b="1" dirty="0"/>
              <a:t>filters</a:t>
            </a:r>
            <a:r>
              <a:rPr lang="en-US" altLang="zh-TW" dirty="0"/>
              <a:t> or </a:t>
            </a:r>
            <a:r>
              <a:rPr lang="en-US" altLang="zh-TW" b="1" dirty="0"/>
              <a:t>kernels</a:t>
            </a:r>
            <a:r>
              <a:rPr lang="en-US" altLang="zh-TW" dirty="0"/>
              <a:t> that run over the image and compute a dot product. Each filter extracts different features from the image.</a:t>
            </a:r>
          </a:p>
        </p:txBody>
      </p:sp>
    </p:spTree>
    <p:extLst>
      <p:ext uri="{BB962C8B-B14F-4D97-AF65-F5344CB8AC3E}">
        <p14:creationId xmlns:p14="http://schemas.microsoft.com/office/powerpoint/2010/main" val="151282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092D9-0040-40FE-AEE1-512387FD3211}"/>
              </a:ext>
            </a:extLst>
          </p:cNvPr>
          <p:cNvSpPr>
            <a:spLocks noGrp="1"/>
          </p:cNvSpPr>
          <p:nvPr>
            <p:ph type="title"/>
          </p:nvPr>
        </p:nvSpPr>
        <p:spPr>
          <a:xfrm>
            <a:off x="5394960" y="1275588"/>
            <a:ext cx="3291840" cy="571500"/>
          </a:xfrm>
        </p:spPr>
        <p:txBody>
          <a:bodyPr>
            <a:normAutofit fontScale="90000"/>
          </a:bodyPr>
          <a:lstStyle/>
          <a:p>
            <a:endParaRPr lang="zh-TW" altLang="en-US" dirty="0"/>
          </a:p>
        </p:txBody>
      </p:sp>
      <p:sp>
        <p:nvSpPr>
          <p:cNvPr id="3" name="內容版面配置區 2">
            <a:extLst>
              <a:ext uri="{FF2B5EF4-FFF2-40B4-BE49-F238E27FC236}">
                <a16:creationId xmlns:a16="http://schemas.microsoft.com/office/drawing/2014/main" id="{8BF6D70C-2500-4EBD-BD60-2B59826DA85D}"/>
              </a:ext>
            </a:extLst>
          </p:cNvPr>
          <p:cNvSpPr>
            <a:spLocks noGrp="1"/>
          </p:cNvSpPr>
          <p:nvPr>
            <p:ph sz="half" idx="1"/>
          </p:nvPr>
        </p:nvSpPr>
        <p:spPr/>
        <p:txBody>
          <a:bodyPr>
            <a:normAutofit lnSpcReduction="10000"/>
          </a:bodyPr>
          <a:lstStyle/>
          <a:p>
            <a:r>
              <a:rPr lang="en-US" altLang="zh-TW" dirty="0"/>
              <a:t>Lets consider a filter of size 3x3 and an image of size 5x5. We perform an element wise multiplication between the image pixel values that match the size of the kernel and the  kernel itself and sum them up. This provides us a single value for the </a:t>
            </a:r>
            <a:r>
              <a:rPr lang="en-US" altLang="zh-TW" dirty="0">
                <a:solidFill>
                  <a:srgbClr val="FF0000"/>
                </a:solidFill>
              </a:rPr>
              <a:t>feature</a:t>
            </a:r>
            <a:r>
              <a:rPr lang="en-US" altLang="zh-TW" dirty="0"/>
              <a:t> cell.</a:t>
            </a:r>
            <a:endParaRPr lang="zh-TW" altLang="en-US" dirty="0"/>
          </a:p>
        </p:txBody>
      </p:sp>
      <p:sp>
        <p:nvSpPr>
          <p:cNvPr id="4" name="內容版面配置區 3">
            <a:extLst>
              <a:ext uri="{FF2B5EF4-FFF2-40B4-BE49-F238E27FC236}">
                <a16:creationId xmlns:a16="http://schemas.microsoft.com/office/drawing/2014/main" id="{F1297E2B-7112-46C9-8C6C-B3D87BCFEB6D}"/>
              </a:ext>
            </a:extLst>
          </p:cNvPr>
          <p:cNvSpPr>
            <a:spLocks noGrp="1"/>
          </p:cNvSpPr>
          <p:nvPr>
            <p:ph sz="half" idx="2"/>
          </p:nvPr>
        </p:nvSpPr>
        <p:spPr/>
        <p:txBody>
          <a:bodyPr>
            <a:normAutofit lnSpcReduction="10000"/>
          </a:bodyPr>
          <a:lstStyle/>
          <a:p>
            <a:endParaRPr lang="en-US" altLang="zh-TW" dirty="0"/>
          </a:p>
          <a:p>
            <a:endParaRPr lang="en-US" altLang="zh-TW" dirty="0"/>
          </a:p>
          <a:p>
            <a:endParaRPr lang="en-US" altLang="zh-TW" dirty="0"/>
          </a:p>
          <a:p>
            <a:endParaRPr lang="en-US" altLang="zh-TW" dirty="0"/>
          </a:p>
          <a:p>
            <a:endParaRPr lang="en-US" altLang="zh-TW" dirty="0"/>
          </a:p>
          <a:p>
            <a:pPr marL="0" indent="0">
              <a:buNone/>
            </a:pPr>
            <a:r>
              <a:rPr lang="en-US" altLang="zh-TW" sz="1600" dirty="0"/>
              <a:t>Fig.1  Convolution operation step — 1</a:t>
            </a:r>
          </a:p>
          <a:p>
            <a:pPr marL="0" indent="0">
              <a:buNone/>
            </a:pPr>
            <a:endParaRPr lang="en-US" altLang="zh-TW" sz="1600" dirty="0"/>
          </a:p>
          <a:p>
            <a:pPr marL="0" indent="0">
              <a:buNone/>
            </a:pPr>
            <a:r>
              <a:rPr lang="en-US" altLang="zh-TW" b="1" dirty="0"/>
              <a:t>2*1 + 4*2 + 9*3 + 2*(-4) + 1*7 + 4*4 + 1*2 + 1*(-5) + 2*1 = 51</a:t>
            </a:r>
            <a:endParaRPr lang="zh-TW" altLang="en-US" sz="1600" dirty="0"/>
          </a:p>
        </p:txBody>
      </p:sp>
      <p:pic>
        <p:nvPicPr>
          <p:cNvPr id="1028" name="Picture 4" descr="https://miro.medium.com/max/2559/1*xBkRA7cVyXGHIrtngV3qlg.png">
            <a:extLst>
              <a:ext uri="{FF2B5EF4-FFF2-40B4-BE49-F238E27FC236}">
                <a16:creationId xmlns:a16="http://schemas.microsoft.com/office/drawing/2014/main" id="{B0EC6D59-EB74-4C0E-B1D7-02309BA575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5800" y="2286000"/>
            <a:ext cx="4572000" cy="176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725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383994-3B73-4859-8464-15941DD1BD34}"/>
              </a:ext>
            </a:extLst>
          </p:cNvPr>
          <p:cNvSpPr>
            <a:spLocks noGrp="1"/>
          </p:cNvSpPr>
          <p:nvPr>
            <p:ph type="title"/>
          </p:nvPr>
        </p:nvSpPr>
        <p:spPr>
          <a:xfrm>
            <a:off x="5480105" y="386842"/>
            <a:ext cx="3223260" cy="571245"/>
          </a:xfrm>
        </p:spPr>
        <p:txBody>
          <a:bodyPr>
            <a:normAutofit fontScale="90000"/>
          </a:bodyPr>
          <a:lstStyle/>
          <a:p>
            <a:endParaRPr lang="zh-TW" altLang="en-US" dirty="0"/>
          </a:p>
        </p:txBody>
      </p:sp>
      <p:sp>
        <p:nvSpPr>
          <p:cNvPr id="3" name="內容版面配置區 2">
            <a:extLst>
              <a:ext uri="{FF2B5EF4-FFF2-40B4-BE49-F238E27FC236}">
                <a16:creationId xmlns:a16="http://schemas.microsoft.com/office/drawing/2014/main" id="{F304B1FC-4C4D-4246-91E2-4E5F3CF40B37}"/>
              </a:ext>
            </a:extLst>
          </p:cNvPr>
          <p:cNvSpPr>
            <a:spLocks noGrp="1"/>
          </p:cNvSpPr>
          <p:nvPr>
            <p:ph sz="half" idx="1"/>
          </p:nvPr>
        </p:nvSpPr>
        <p:spPr/>
        <p:txBody>
          <a:bodyPr/>
          <a:lstStyle/>
          <a:p>
            <a:r>
              <a:rPr lang="en-US" altLang="zh-TW" dirty="0"/>
              <a:t>Filter continues to run further on the image and produce new values as shown right.</a:t>
            </a:r>
          </a:p>
          <a:p>
            <a:r>
              <a:rPr lang="en-US" altLang="zh-TW" b="1" dirty="0"/>
              <a:t>4*1 + 9*2 + 1*3 + 1*(-4) + 4*7 + 4*4 + 1*2 + 2*(-5) + 9*1 = 66</a:t>
            </a:r>
            <a:endParaRPr lang="en-US" altLang="zh-TW" dirty="0"/>
          </a:p>
          <a:p>
            <a:r>
              <a:rPr lang="en-US" altLang="zh-TW" dirty="0"/>
              <a:t>and so on …</a:t>
            </a:r>
          </a:p>
          <a:p>
            <a:endParaRPr lang="zh-TW" altLang="en-US" dirty="0"/>
          </a:p>
        </p:txBody>
      </p:sp>
      <p:sp>
        <p:nvSpPr>
          <p:cNvPr id="4" name="內容版面配置區 3">
            <a:extLst>
              <a:ext uri="{FF2B5EF4-FFF2-40B4-BE49-F238E27FC236}">
                <a16:creationId xmlns:a16="http://schemas.microsoft.com/office/drawing/2014/main" id="{37509404-52D8-4223-B48A-92688C7BA70B}"/>
              </a:ext>
            </a:extLst>
          </p:cNvPr>
          <p:cNvSpPr>
            <a:spLocks noGrp="1"/>
          </p:cNvSpPr>
          <p:nvPr>
            <p:ph sz="half" idx="2"/>
          </p:nvPr>
        </p:nvSpPr>
        <p:spPr/>
        <p:txBody>
          <a:bodyPr/>
          <a:lstStyle/>
          <a:p>
            <a:endParaRPr lang="en-US" altLang="zh-TW" dirty="0"/>
          </a:p>
          <a:p>
            <a:endParaRPr lang="en-US" altLang="zh-TW" dirty="0"/>
          </a:p>
          <a:p>
            <a:endParaRPr lang="en-US" altLang="zh-TW" dirty="0"/>
          </a:p>
          <a:p>
            <a:endParaRPr lang="en-US" altLang="zh-TW" dirty="0"/>
          </a:p>
          <a:p>
            <a:endParaRPr lang="en-US" altLang="zh-TW" dirty="0"/>
          </a:p>
          <a:p>
            <a:r>
              <a:rPr lang="en-US" altLang="zh-TW" sz="1600" dirty="0"/>
              <a:t>Fig.2  Convolution operation step — 2</a:t>
            </a:r>
          </a:p>
          <a:p>
            <a:endParaRPr lang="en-US" altLang="zh-TW" dirty="0"/>
          </a:p>
          <a:p>
            <a:endParaRPr lang="en-US" altLang="zh-TW" dirty="0"/>
          </a:p>
          <a:p>
            <a:endParaRPr lang="en-US" altLang="zh-TW" dirty="0"/>
          </a:p>
          <a:p>
            <a:endParaRPr lang="en-US" altLang="zh-TW" dirty="0"/>
          </a:p>
          <a:p>
            <a:endParaRPr lang="zh-TW" altLang="en-US" dirty="0"/>
          </a:p>
        </p:txBody>
      </p:sp>
      <p:pic>
        <p:nvPicPr>
          <p:cNvPr id="2050" name="Picture 2" descr="https://miro.medium.com/max/2568/1*7CI6Ji1m7u9WbJcZRfECDA.png">
            <a:extLst>
              <a:ext uri="{FF2B5EF4-FFF2-40B4-BE49-F238E27FC236}">
                <a16:creationId xmlns:a16="http://schemas.microsoft.com/office/drawing/2014/main" id="{1721D8EC-E523-4ACD-8CDF-8B5507B7795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0605" y="2540000"/>
            <a:ext cx="4569960" cy="177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829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A3AA38AC-5F39-40C7-9DBE-FB8F87182FEF}"/>
              </a:ext>
            </a:extLst>
          </p:cNvPr>
          <p:cNvSpPr>
            <a:spLocks noGrp="1"/>
          </p:cNvSpPr>
          <p:nvPr>
            <p:ph type="title"/>
          </p:nvPr>
        </p:nvSpPr>
        <p:spPr/>
        <p:txBody>
          <a:bodyPr/>
          <a:lstStyle/>
          <a:p>
            <a:endParaRPr lang="zh-TW" altLang="en-US"/>
          </a:p>
        </p:txBody>
      </p:sp>
      <p:sp>
        <p:nvSpPr>
          <p:cNvPr id="6" name="內容版面配置區 5">
            <a:extLst>
              <a:ext uri="{FF2B5EF4-FFF2-40B4-BE49-F238E27FC236}">
                <a16:creationId xmlns:a16="http://schemas.microsoft.com/office/drawing/2014/main" id="{2B6DA6EE-43E0-40EF-97AF-349C252A4A48}"/>
              </a:ext>
            </a:extLst>
          </p:cNvPr>
          <p:cNvSpPr>
            <a:spLocks noGrp="1"/>
          </p:cNvSpPr>
          <p:nvPr>
            <p:ph idx="1"/>
          </p:nvPr>
        </p:nvSpPr>
        <p:spPr/>
        <p:txBody>
          <a:bodyPr>
            <a:normAutofit lnSpcReduction="10000"/>
          </a:bodyPr>
          <a:lstStyle/>
          <a:p>
            <a:endParaRPr lang="en-US" altLang="zh-TW" dirty="0"/>
          </a:p>
          <a:p>
            <a:endParaRPr lang="en-US" altLang="zh-TW" dirty="0"/>
          </a:p>
          <a:p>
            <a:endParaRPr lang="en-US" altLang="zh-TW" dirty="0"/>
          </a:p>
          <a:p>
            <a:r>
              <a:rPr lang="zh-TW" altLang="en-US" dirty="0"/>
              <a:t>                 </a:t>
            </a:r>
            <a:r>
              <a:rPr lang="en-US" altLang="zh-TW" dirty="0"/>
              <a:t>Fig.3 Convolution operation step — final</a:t>
            </a:r>
          </a:p>
          <a:p>
            <a:r>
              <a:rPr lang="en-US" altLang="zh-TW" b="1" dirty="0"/>
              <a:t>2*1 + 9*2 + 2*3 + 5*(-4) + 1*7 + 3*4 + 4*2 + 8*(-5) + 5*1 = -2</a:t>
            </a:r>
          </a:p>
          <a:p>
            <a:r>
              <a:rPr lang="en-US" altLang="zh-TW" dirty="0"/>
              <a:t>In the above example we are </a:t>
            </a:r>
            <a:r>
              <a:rPr lang="en-US" altLang="zh-TW" dirty="0">
                <a:solidFill>
                  <a:srgbClr val="FF0000"/>
                </a:solidFill>
              </a:rPr>
              <a:t>sliding</a:t>
            </a:r>
            <a:r>
              <a:rPr lang="en-US" altLang="zh-TW" dirty="0"/>
              <a:t> the kernel by 1 pixel. This is called </a:t>
            </a:r>
            <a:r>
              <a:rPr lang="en-US" altLang="zh-TW" b="1" dirty="0">
                <a:solidFill>
                  <a:srgbClr val="FF0000"/>
                </a:solidFill>
              </a:rPr>
              <a:t>stride</a:t>
            </a:r>
            <a:r>
              <a:rPr lang="en-US" altLang="zh-TW" b="1" dirty="0"/>
              <a:t>. </a:t>
            </a:r>
            <a:r>
              <a:rPr lang="en-US" altLang="zh-TW" dirty="0"/>
              <a:t>We can have the kernel move by different stride values to extract different kinds of features.</a:t>
            </a:r>
            <a:endParaRPr lang="zh-TW" altLang="en-US" dirty="0"/>
          </a:p>
        </p:txBody>
      </p:sp>
      <p:pic>
        <p:nvPicPr>
          <p:cNvPr id="1026" name="Picture 2" descr="https://miro.medium.com/max/2640/1*67dy99cO6tbl9NoPB2riEA.png">
            <a:extLst>
              <a:ext uri="{FF2B5EF4-FFF2-40B4-BE49-F238E27FC236}">
                <a16:creationId xmlns:a16="http://schemas.microsoft.com/office/drawing/2014/main" id="{D0150CFA-6970-4DED-9875-B4841FDC1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49942"/>
            <a:ext cx="7315200" cy="266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627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415E8F-883C-4057-A950-ACCEBF9DF54E}"/>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02B084F2-6E8D-4F18-B4C2-F0B91C8E9D82}"/>
              </a:ext>
            </a:extLst>
          </p:cNvPr>
          <p:cNvSpPr>
            <a:spLocks noGrp="1"/>
          </p:cNvSpPr>
          <p:nvPr>
            <p:ph idx="1"/>
          </p:nvPr>
        </p:nvSpPr>
        <p:spPr/>
        <p:txBody>
          <a:bodyPr/>
          <a:lstStyle/>
          <a:p>
            <a:r>
              <a:rPr lang="en-US" altLang="zh-TW" dirty="0"/>
              <a:t>Also the amount of stride we choose affects the size of the feature extracted. The equation to calculate the size of feature for a particular kernel size is as follows:</a:t>
            </a:r>
          </a:p>
          <a:p>
            <a:r>
              <a:rPr lang="en-US" altLang="zh-TW" b="1" dirty="0"/>
              <a:t>Feature size = ((Image size − Kernel size) / Stride) + 1</a:t>
            </a:r>
            <a:endParaRPr lang="en-US" altLang="zh-TW" dirty="0"/>
          </a:p>
          <a:p>
            <a:r>
              <a:rPr lang="en-US" altLang="zh-TW" dirty="0"/>
              <a:t>We can put the values for the above example and verify it.</a:t>
            </a:r>
          </a:p>
          <a:p>
            <a:r>
              <a:rPr lang="en-US" altLang="zh-TW" b="1" dirty="0"/>
              <a:t>Feature size = ((5 − 3) / 1) + 1 = 3</a:t>
            </a:r>
            <a:endParaRPr lang="en-US" altLang="zh-TW" dirty="0"/>
          </a:p>
          <a:p>
            <a:endParaRPr lang="zh-TW" altLang="en-US" dirty="0"/>
          </a:p>
        </p:txBody>
      </p:sp>
      <p:pic>
        <p:nvPicPr>
          <p:cNvPr id="4" name="Picture 2" descr="https://miro.medium.com/max/2640/1*67dy99cO6tbl9NoPB2riEA.png">
            <a:extLst>
              <a:ext uri="{FF2B5EF4-FFF2-40B4-BE49-F238E27FC236}">
                <a16:creationId xmlns:a16="http://schemas.microsoft.com/office/drawing/2014/main" id="{1114C52E-3084-4B04-AA38-E86D6450D1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208556"/>
            <a:ext cx="4876800" cy="1773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384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BF7409-DAA4-4F48-83F5-94E167CDC94F}"/>
              </a:ext>
            </a:extLst>
          </p:cNvPr>
          <p:cNvSpPr>
            <a:spLocks noGrp="1"/>
          </p:cNvSpPr>
          <p:nvPr>
            <p:ph type="title"/>
          </p:nvPr>
        </p:nvSpPr>
        <p:spPr>
          <a:xfrm>
            <a:off x="732845" y="886167"/>
            <a:ext cx="6446520" cy="729463"/>
          </a:xfrm>
        </p:spPr>
        <p:txBody>
          <a:bodyPr>
            <a:normAutofit fontScale="90000"/>
          </a:bodyPr>
          <a:lstStyle/>
          <a:p>
            <a:endParaRPr lang="zh-TW" altLang="en-US" dirty="0"/>
          </a:p>
        </p:txBody>
      </p:sp>
      <p:sp>
        <p:nvSpPr>
          <p:cNvPr id="3" name="內容版面配置區 2">
            <a:extLst>
              <a:ext uri="{FF2B5EF4-FFF2-40B4-BE49-F238E27FC236}">
                <a16:creationId xmlns:a16="http://schemas.microsoft.com/office/drawing/2014/main" id="{6F4C7A99-4FF6-4AF3-A439-E17674816CF9}"/>
              </a:ext>
            </a:extLst>
          </p:cNvPr>
          <p:cNvSpPr>
            <a:spLocks noGrp="1"/>
          </p:cNvSpPr>
          <p:nvPr>
            <p:ph idx="1"/>
          </p:nvPr>
        </p:nvSpPr>
        <p:spPr/>
        <p:txBody>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Fig.4 Convolution operation kernel size 3 and stride 2</a:t>
            </a:r>
            <a:endParaRPr lang="zh-TW" altLang="en-US" dirty="0"/>
          </a:p>
        </p:txBody>
      </p:sp>
      <p:pic>
        <p:nvPicPr>
          <p:cNvPr id="2050" name="Picture 2" descr="https://miro.medium.com/max/2502/1*1L-wK5bs8mzoKHyN84JLvw.png">
            <a:extLst>
              <a:ext uri="{FF2B5EF4-FFF2-40B4-BE49-F238E27FC236}">
                <a16:creationId xmlns:a16="http://schemas.microsoft.com/office/drawing/2014/main" id="{FD6278D9-49E5-4789-8DBF-28E6FBCEF2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599" y="2209800"/>
            <a:ext cx="6264965" cy="2388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287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D7E624-4AF6-43A9-9A1F-EC89EE730705}"/>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DBA0BFDC-CC67-416E-B734-7E44DC8423DC}"/>
              </a:ext>
            </a:extLst>
          </p:cNvPr>
          <p:cNvSpPr>
            <a:spLocks noGrp="1"/>
          </p:cNvSpPr>
          <p:nvPr>
            <p:ph idx="1"/>
          </p:nvPr>
        </p:nvSpPr>
        <p:spPr/>
        <p:txBody>
          <a:bodyPr/>
          <a:lstStyle/>
          <a:p>
            <a:r>
              <a:rPr lang="en-US" altLang="zh-TW" dirty="0"/>
              <a:t>3.1.3 </a:t>
            </a:r>
            <a:r>
              <a:rPr lang="en-US" altLang="zh-TW" b="1" dirty="0"/>
              <a:t>What if you want the feature to be of the same size as the input image?</a:t>
            </a:r>
          </a:p>
          <a:p>
            <a:r>
              <a:rPr lang="en-US" altLang="zh-TW" dirty="0"/>
              <a:t>One can achieve this by padding the image. </a:t>
            </a:r>
            <a:r>
              <a:rPr lang="en-US" altLang="zh-TW" b="1" dirty="0"/>
              <a:t>Padding </a:t>
            </a:r>
            <a:r>
              <a:rPr lang="en-US" altLang="zh-TW" dirty="0"/>
              <a:t>is a technique to simply add zeros around the margin of the image to increase it’s dimension. Padding allows us to emphasize the border pixels and in order </a:t>
            </a:r>
            <a:r>
              <a:rPr lang="en-US" altLang="zh-TW" dirty="0">
                <a:solidFill>
                  <a:srgbClr val="FF0000"/>
                </a:solidFill>
              </a:rPr>
              <a:t>lose less information</a:t>
            </a:r>
            <a:r>
              <a:rPr lang="en-US" altLang="zh-TW" dirty="0"/>
              <a:t>.</a:t>
            </a:r>
            <a:endParaRPr lang="zh-TW" altLang="en-US" dirty="0"/>
          </a:p>
        </p:txBody>
      </p:sp>
    </p:spTree>
    <p:extLst>
      <p:ext uri="{BB962C8B-B14F-4D97-AF65-F5344CB8AC3E}">
        <p14:creationId xmlns:p14="http://schemas.microsoft.com/office/powerpoint/2010/main" val="3374123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565F308-4843-4413-AA33-698D216060BD}"/>
              </a:ext>
            </a:extLst>
          </p:cNvPr>
          <p:cNvSpPr>
            <a:spLocks noGrp="1"/>
          </p:cNvSpPr>
          <p:nvPr>
            <p:ph type="title"/>
          </p:nvPr>
        </p:nvSpPr>
        <p:spPr>
          <a:xfrm>
            <a:off x="5596472" y="132587"/>
            <a:ext cx="3242725" cy="571500"/>
          </a:xfrm>
        </p:spPr>
        <p:txBody>
          <a:bodyPr>
            <a:normAutofit fontScale="90000"/>
          </a:bodyPr>
          <a:lstStyle/>
          <a:p>
            <a:endParaRPr lang="zh-TW" altLang="en-US" dirty="0"/>
          </a:p>
        </p:txBody>
      </p:sp>
      <p:sp>
        <p:nvSpPr>
          <p:cNvPr id="3" name="內容版面配置區 2">
            <a:extLst>
              <a:ext uri="{FF2B5EF4-FFF2-40B4-BE49-F238E27FC236}">
                <a16:creationId xmlns:a16="http://schemas.microsoft.com/office/drawing/2014/main" id="{01EE3768-4762-4DC1-A37C-BD4CCBB3C744}"/>
              </a:ext>
            </a:extLst>
          </p:cNvPr>
          <p:cNvSpPr>
            <a:spLocks noGrp="1"/>
          </p:cNvSpPr>
          <p:nvPr>
            <p:ph sz="half" idx="1"/>
          </p:nvPr>
        </p:nvSpPr>
        <p:spPr/>
        <p:txBody>
          <a:bodyPr/>
          <a:lstStyle/>
          <a:p>
            <a:r>
              <a:rPr lang="en-US" altLang="zh-TW" dirty="0"/>
              <a:t>Here is an example with an input image of size 5x5 which is </a:t>
            </a:r>
            <a:r>
              <a:rPr lang="en-US" altLang="zh-TW" dirty="0">
                <a:solidFill>
                  <a:srgbClr val="FF0000"/>
                </a:solidFill>
              </a:rPr>
              <a:t>padded to 7x7 i.e. padding size of 1 and convoluted by a kernel of size 3x3 with stride of 1 resulting in a feature of size 5x5.</a:t>
            </a:r>
            <a:endParaRPr lang="zh-TW" altLang="en-US" dirty="0">
              <a:solidFill>
                <a:srgbClr val="FF0000"/>
              </a:solidFill>
            </a:endParaRPr>
          </a:p>
        </p:txBody>
      </p:sp>
      <p:sp>
        <p:nvSpPr>
          <p:cNvPr id="5" name="內容版面配置區 4">
            <a:extLst>
              <a:ext uri="{FF2B5EF4-FFF2-40B4-BE49-F238E27FC236}">
                <a16:creationId xmlns:a16="http://schemas.microsoft.com/office/drawing/2014/main" id="{27985A91-0659-4E0E-9610-5966052F8B0C}"/>
              </a:ext>
            </a:extLst>
          </p:cNvPr>
          <p:cNvSpPr>
            <a:spLocks noGrp="1"/>
          </p:cNvSpPr>
          <p:nvPr>
            <p:ph sz="half" idx="2"/>
          </p:nvPr>
        </p:nvSpPr>
        <p:spPr/>
        <p:txBody>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sz="1600" dirty="0"/>
              <a:t>Fig. 4 Convolution operation kernel size 3, stride 1 and padding 1</a:t>
            </a:r>
          </a:p>
          <a:p>
            <a:endParaRPr lang="en-US" altLang="zh-TW" sz="1600" dirty="0"/>
          </a:p>
          <a:p>
            <a:endParaRPr lang="en-US" altLang="zh-TW" dirty="0"/>
          </a:p>
          <a:p>
            <a:endParaRPr lang="en-US" altLang="zh-TW" dirty="0"/>
          </a:p>
          <a:p>
            <a:endParaRPr lang="en-US" altLang="zh-TW" dirty="0"/>
          </a:p>
          <a:p>
            <a:endParaRPr lang="zh-TW" altLang="en-US" dirty="0"/>
          </a:p>
        </p:txBody>
      </p:sp>
      <p:pic>
        <p:nvPicPr>
          <p:cNvPr id="4104" name="Picture 8" descr="https://miro.medium.com/max/2970/1*GE2sny83f_u_o0jf6_wNRQ.png">
            <a:extLst>
              <a:ext uri="{FF2B5EF4-FFF2-40B4-BE49-F238E27FC236}">
                <a16:creationId xmlns:a16="http://schemas.microsoft.com/office/drawing/2014/main" id="{91EEC6E4-AA2B-49EB-B929-70D7683AF8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2286000"/>
            <a:ext cx="4571997" cy="1819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612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CC3EAF62-E915-46C1-9D2D-1B4E3EEF8959}"/>
              </a:ext>
            </a:extLst>
          </p:cNvPr>
          <p:cNvPicPr>
            <a:picLocks noChangeAspect="1"/>
          </p:cNvPicPr>
          <p:nvPr/>
        </p:nvPicPr>
        <p:blipFill>
          <a:blip r:embed="rId2"/>
          <a:stretch>
            <a:fillRect/>
          </a:stretch>
        </p:blipFill>
        <p:spPr>
          <a:xfrm>
            <a:off x="1905000" y="367205"/>
            <a:ext cx="4572396" cy="1816765"/>
          </a:xfrm>
          <a:prstGeom prst="rect">
            <a:avLst/>
          </a:prstGeom>
        </p:spPr>
      </p:pic>
      <p:sp>
        <p:nvSpPr>
          <p:cNvPr id="2" name="標題 1">
            <a:extLst>
              <a:ext uri="{FF2B5EF4-FFF2-40B4-BE49-F238E27FC236}">
                <a16:creationId xmlns:a16="http://schemas.microsoft.com/office/drawing/2014/main" id="{7DC59B4C-FEC1-4D09-A7DF-07326E28B6D7}"/>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B6920A05-F392-407B-8ADC-9D3BAA717BF3}"/>
              </a:ext>
            </a:extLst>
          </p:cNvPr>
          <p:cNvSpPr>
            <a:spLocks noGrp="1"/>
          </p:cNvSpPr>
          <p:nvPr>
            <p:ph idx="1"/>
          </p:nvPr>
        </p:nvSpPr>
        <p:spPr>
          <a:xfrm>
            <a:off x="381000" y="2143041"/>
            <a:ext cx="8229600" cy="4389120"/>
          </a:xfrm>
        </p:spPr>
        <p:txBody>
          <a:bodyPr>
            <a:normAutofit fontScale="92500"/>
          </a:bodyPr>
          <a:lstStyle/>
          <a:p>
            <a:r>
              <a:rPr lang="en-US" altLang="zh-TW" dirty="0"/>
              <a:t>The equation to calculate the size of feature for a particular kernel size when considering a padded image is as follows:</a:t>
            </a:r>
          </a:p>
          <a:p>
            <a:r>
              <a:rPr lang="en-US" altLang="zh-TW" dirty="0"/>
              <a:t>Feature size = ((Image size + 2 * Padding size − Kernel size) / Stride)+1</a:t>
            </a:r>
          </a:p>
          <a:p>
            <a:endParaRPr lang="en-US" altLang="zh-TW" dirty="0"/>
          </a:p>
          <a:p>
            <a:r>
              <a:rPr lang="en-US" altLang="zh-TW" dirty="0"/>
              <a:t>We can put in the values for the above example and verify it.</a:t>
            </a:r>
          </a:p>
          <a:p>
            <a:r>
              <a:rPr lang="en-US" altLang="zh-TW" b="1" dirty="0"/>
              <a:t>Feature size = ((5 + 2 * 1 − 3) / 1) + 1= 5</a:t>
            </a:r>
            <a:endParaRPr lang="en-US" altLang="zh-TW" dirty="0"/>
          </a:p>
          <a:p>
            <a:r>
              <a:rPr lang="en-US" altLang="zh-TW" dirty="0"/>
              <a:t>For an image with 3 channels i.e. </a:t>
            </a:r>
            <a:r>
              <a:rPr lang="en-US" altLang="zh-TW" dirty="0" err="1"/>
              <a:t>rgb</a:t>
            </a:r>
            <a:r>
              <a:rPr lang="en-US" altLang="zh-TW" dirty="0"/>
              <a:t> we perform the same operation on all the 3 channels.</a:t>
            </a:r>
          </a:p>
          <a:p>
            <a:endParaRPr lang="zh-TW" altLang="en-US" dirty="0"/>
          </a:p>
        </p:txBody>
      </p:sp>
    </p:spTree>
    <p:extLst>
      <p:ext uri="{BB962C8B-B14F-4D97-AF65-F5344CB8AC3E}">
        <p14:creationId xmlns:p14="http://schemas.microsoft.com/office/powerpoint/2010/main" val="397524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4978C5-2DB6-4B12-8339-A29784BF9C7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4A58E4EC-408E-4369-A94C-21A450813F39}"/>
              </a:ext>
            </a:extLst>
          </p:cNvPr>
          <p:cNvSpPr>
            <a:spLocks noGrp="1"/>
          </p:cNvSpPr>
          <p:nvPr>
            <p:ph idx="1"/>
          </p:nvPr>
        </p:nvSpPr>
        <p:spPr/>
        <p:txBody>
          <a:bodyPr/>
          <a:lstStyle/>
          <a:p>
            <a:r>
              <a:rPr lang="en-US" altLang="zh-TW" dirty="0"/>
              <a:t>1. AI, ML, DL</a:t>
            </a:r>
          </a:p>
          <a:p>
            <a:r>
              <a:rPr lang="en-US" altLang="zh-TW" dirty="0"/>
              <a:t>2. Machine VS. Deep learning</a:t>
            </a:r>
          </a:p>
          <a:p>
            <a:r>
              <a:rPr lang="en-US" altLang="zh-TW" dirty="0"/>
              <a:t>3.</a:t>
            </a:r>
            <a:r>
              <a:rPr lang="en-US" altLang="zh-TW" sz="2800" b="1" dirty="0"/>
              <a:t> </a:t>
            </a:r>
            <a:r>
              <a:rPr lang="en-US" altLang="zh-TW" sz="2800" dirty="0"/>
              <a:t>Convolutional Neural Networks </a:t>
            </a:r>
          </a:p>
          <a:p>
            <a:r>
              <a:rPr lang="en-US" altLang="zh-TW" sz="2400" dirty="0"/>
              <a:t>    3.1  Convolution Layer</a:t>
            </a:r>
          </a:p>
          <a:p>
            <a:r>
              <a:rPr lang="en-US" altLang="zh-TW" sz="2400" dirty="0"/>
              <a:t>    3.2 Max Pooling Layer</a:t>
            </a:r>
          </a:p>
          <a:p>
            <a:r>
              <a:rPr lang="en-US" altLang="zh-TW" sz="2400" dirty="0"/>
              <a:t>    3.3  </a:t>
            </a:r>
            <a:r>
              <a:rPr lang="en-US" altLang="zh-TW" sz="2400" dirty="0" err="1"/>
              <a:t>RelU</a:t>
            </a:r>
            <a:r>
              <a:rPr lang="en-US" altLang="zh-TW" sz="2400" dirty="0"/>
              <a:t> (Rectified Linear Unit) Activation Function</a:t>
            </a:r>
          </a:p>
          <a:p>
            <a:r>
              <a:rPr lang="en-US" altLang="zh-TW" sz="2400" dirty="0"/>
              <a:t>    3.4 Fully Connected layers</a:t>
            </a:r>
          </a:p>
          <a:p>
            <a:endParaRPr lang="en-US" altLang="zh-TW" sz="2400" dirty="0"/>
          </a:p>
          <a:p>
            <a:endParaRPr lang="en-US" altLang="zh-TW" sz="2400" dirty="0"/>
          </a:p>
          <a:p>
            <a:endParaRPr lang="en-US" altLang="zh-TW" dirty="0"/>
          </a:p>
          <a:p>
            <a:endParaRPr lang="zh-TW" altLang="en-US" dirty="0"/>
          </a:p>
        </p:txBody>
      </p:sp>
    </p:spTree>
    <p:extLst>
      <p:ext uri="{BB962C8B-B14F-4D97-AF65-F5344CB8AC3E}">
        <p14:creationId xmlns:p14="http://schemas.microsoft.com/office/powerpoint/2010/main" val="3726175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37E23B-D7C3-4C77-A05E-95AC32DF61E6}"/>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8B44D179-DCC4-4BB2-8915-93AEBD69E9A1}"/>
              </a:ext>
            </a:extLst>
          </p:cNvPr>
          <p:cNvSpPr>
            <a:spLocks noGrp="1"/>
          </p:cNvSpPr>
          <p:nvPr>
            <p:ph idx="1"/>
          </p:nvPr>
        </p:nvSpPr>
        <p:spPr/>
        <p:txBody>
          <a:bodyPr/>
          <a:lstStyle/>
          <a:p>
            <a:r>
              <a:rPr lang="en-US" altLang="zh-TW" dirty="0"/>
              <a:t>A neural network learns those kernel values through </a:t>
            </a:r>
            <a:r>
              <a:rPr lang="en-US" altLang="zh-TW" dirty="0">
                <a:solidFill>
                  <a:srgbClr val="FF0000"/>
                </a:solidFill>
              </a:rPr>
              <a:t>back </a:t>
            </a:r>
            <a:r>
              <a:rPr lang="en-US" altLang="zh-TW" dirty="0" err="1">
                <a:solidFill>
                  <a:srgbClr val="FF0000"/>
                </a:solidFill>
              </a:rPr>
              <a:t>propogation</a:t>
            </a:r>
            <a:r>
              <a:rPr lang="en-US" altLang="zh-TW" dirty="0">
                <a:solidFill>
                  <a:srgbClr val="FF0000"/>
                </a:solidFill>
              </a:rPr>
              <a:t> </a:t>
            </a:r>
            <a:r>
              <a:rPr lang="en-US" altLang="zh-TW" dirty="0"/>
              <a:t>to extract different features of the image. Typically in a convolutional neural network we would have more than 1 kernel at each layer.</a:t>
            </a:r>
            <a:endParaRPr lang="zh-TW" altLang="en-US" dirty="0"/>
          </a:p>
        </p:txBody>
      </p:sp>
    </p:spTree>
    <p:extLst>
      <p:ext uri="{BB962C8B-B14F-4D97-AF65-F5344CB8AC3E}">
        <p14:creationId xmlns:p14="http://schemas.microsoft.com/office/powerpoint/2010/main" val="3626747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614C979-F271-440F-8F2B-A9A6FB597DC1}"/>
              </a:ext>
            </a:extLst>
          </p:cNvPr>
          <p:cNvPicPr>
            <a:picLocks noChangeAspect="1"/>
          </p:cNvPicPr>
          <p:nvPr/>
        </p:nvPicPr>
        <p:blipFill>
          <a:blip r:embed="rId2"/>
          <a:stretch>
            <a:fillRect/>
          </a:stretch>
        </p:blipFill>
        <p:spPr>
          <a:xfrm>
            <a:off x="3586162" y="2007394"/>
            <a:ext cx="1971675" cy="1421606"/>
          </a:xfrm>
          <a:prstGeom prst="rect">
            <a:avLst/>
          </a:prstGeom>
        </p:spPr>
      </p:pic>
      <p:pic>
        <p:nvPicPr>
          <p:cNvPr id="6" name="圖片 5">
            <a:extLst>
              <a:ext uri="{FF2B5EF4-FFF2-40B4-BE49-F238E27FC236}">
                <a16:creationId xmlns:a16="http://schemas.microsoft.com/office/drawing/2014/main" id="{E9265928-A890-4BFB-9314-0811CAEBB1E0}"/>
              </a:ext>
            </a:extLst>
          </p:cNvPr>
          <p:cNvPicPr>
            <a:picLocks noChangeAspect="1"/>
          </p:cNvPicPr>
          <p:nvPr/>
        </p:nvPicPr>
        <p:blipFill>
          <a:blip r:embed="rId3"/>
          <a:stretch>
            <a:fillRect/>
          </a:stretch>
        </p:blipFill>
        <p:spPr>
          <a:xfrm>
            <a:off x="4175521" y="3392090"/>
            <a:ext cx="792956" cy="835819"/>
          </a:xfrm>
          <a:prstGeom prst="rect">
            <a:avLst/>
          </a:prstGeom>
        </p:spPr>
      </p:pic>
      <p:sp>
        <p:nvSpPr>
          <p:cNvPr id="2" name="標題 1">
            <a:extLst>
              <a:ext uri="{FF2B5EF4-FFF2-40B4-BE49-F238E27FC236}">
                <a16:creationId xmlns:a16="http://schemas.microsoft.com/office/drawing/2014/main" id="{2E4A50B3-E5DB-4F9E-81A0-D3D65D36AE56}"/>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28X28→32X28X28</a:t>
            </a:r>
            <a:endParaRPr lang="zh-TW" altLang="en-US" dirty="0"/>
          </a:p>
        </p:txBody>
      </p:sp>
      <p:sp>
        <p:nvSpPr>
          <p:cNvPr id="3" name="內容版面配置區 2">
            <a:extLst>
              <a:ext uri="{FF2B5EF4-FFF2-40B4-BE49-F238E27FC236}">
                <a16:creationId xmlns:a16="http://schemas.microsoft.com/office/drawing/2014/main" id="{AF549571-1115-4931-A5A8-6A8D104C19E1}"/>
              </a:ext>
            </a:extLst>
          </p:cNvPr>
          <p:cNvSpPr>
            <a:spLocks noGrp="1"/>
          </p:cNvSpPr>
          <p:nvPr>
            <p:ph idx="1"/>
          </p:nvPr>
        </p:nvSpPr>
        <p:spPr>
          <a:xfrm>
            <a:off x="880730" y="2133600"/>
            <a:ext cx="8229600" cy="4389120"/>
          </a:xfrm>
        </p:spPr>
        <p:txBody>
          <a:bodyPr>
            <a:normAutofit fontScale="85000" lnSpcReduction="10000"/>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                                 Fig. 5 convolution layer</a:t>
            </a:r>
          </a:p>
          <a:p>
            <a:r>
              <a:rPr lang="en-US" altLang="zh-TW" dirty="0">
                <a:latin typeface="微軟正黑體 Light" panose="020B0304030504040204" pitchFamily="34" charset="-120"/>
                <a:ea typeface="微軟正黑體 Light" panose="020B0304030504040204" pitchFamily="34" charset="-120"/>
              </a:rPr>
              <a:t>①</a:t>
            </a:r>
            <a:r>
              <a:rPr lang="en-US" altLang="zh-TW" dirty="0"/>
              <a:t>Input : Scale of input image is 28X28</a:t>
            </a:r>
          </a:p>
          <a:p>
            <a:r>
              <a:rPr lang="en-US" altLang="zh-TW" dirty="0">
                <a:latin typeface="微軟正黑體 Light" panose="020B0304030504040204" pitchFamily="34" charset="-120"/>
                <a:ea typeface="微軟正黑體 Light" panose="020B0304030504040204" pitchFamily="34" charset="-120"/>
              </a:rPr>
              <a:t>②</a:t>
            </a:r>
            <a:r>
              <a:rPr lang="en-US" altLang="zh-TW" dirty="0"/>
              <a:t>Convolution layer :</a:t>
            </a:r>
            <a:r>
              <a:rPr lang="en-US" altLang="zh-TW" dirty="0" err="1"/>
              <a:t>Kenel</a:t>
            </a:r>
            <a:r>
              <a:rPr lang="en-US" altLang="zh-TW" dirty="0"/>
              <a:t> = 3X3 </a:t>
            </a:r>
            <a:r>
              <a:rPr lang="en-US" altLang="zh-TW" dirty="0">
                <a:latin typeface="PMingLiU" panose="02020500000000000000" pitchFamily="18" charset="-120"/>
                <a:ea typeface="PMingLiU" panose="02020500000000000000" pitchFamily="18" charset="-120"/>
              </a:rPr>
              <a:t>、</a:t>
            </a:r>
            <a:r>
              <a:rPr lang="en-US" altLang="zh-TW" dirty="0"/>
              <a:t>Stride =1 </a:t>
            </a:r>
            <a:r>
              <a:rPr lang="zh-TW" altLang="en-US" dirty="0">
                <a:latin typeface="PMingLiU" panose="02020500000000000000" pitchFamily="18" charset="-120"/>
                <a:ea typeface="PMingLiU" panose="02020500000000000000" pitchFamily="18" charset="-120"/>
              </a:rPr>
              <a:t>、  </a:t>
            </a:r>
            <a:r>
              <a:rPr lang="en-US" altLang="zh-TW" dirty="0"/>
              <a:t>Padding = 1 </a:t>
            </a:r>
          </a:p>
          <a:p>
            <a:r>
              <a:rPr lang="en-US" altLang="zh-TW" dirty="0">
                <a:latin typeface="微軟正黑體 Light" panose="020B0304030504040204" pitchFamily="34" charset="-120"/>
                <a:ea typeface="微軟正黑體 Light" panose="020B0304030504040204" pitchFamily="34" charset="-120"/>
              </a:rPr>
              <a:t>③  </a:t>
            </a:r>
            <a:r>
              <a:rPr lang="en-US" altLang="zh-TW" dirty="0">
                <a:ea typeface="微軟正黑體 Light" panose="020B0304030504040204" pitchFamily="34" charset="-120"/>
              </a:rPr>
              <a:t>Input </a:t>
            </a:r>
            <a:r>
              <a:rPr lang="zh-TW" altLang="en-US" dirty="0">
                <a:latin typeface="PMingLiU" panose="02020500000000000000" pitchFamily="18" charset="-120"/>
                <a:ea typeface="PMingLiU" panose="02020500000000000000" pitchFamily="18" charset="-120"/>
              </a:rPr>
              <a:t>：</a:t>
            </a:r>
            <a:r>
              <a:rPr lang="en-US" altLang="zh-TW" dirty="0"/>
              <a:t> 28X28 </a:t>
            </a:r>
            <a:r>
              <a:rPr lang="zh-TW" altLang="en-US" dirty="0">
                <a:latin typeface="PMingLiU" panose="02020500000000000000" pitchFamily="18" charset="-120"/>
                <a:ea typeface="PMingLiU" panose="02020500000000000000" pitchFamily="18" charset="-120"/>
              </a:rPr>
              <a:t>（</a:t>
            </a:r>
            <a:r>
              <a:rPr lang="en-US" altLang="zh-TW" dirty="0">
                <a:latin typeface="PMingLiU" panose="02020500000000000000" pitchFamily="18" charset="-120"/>
                <a:ea typeface="PMingLiU" panose="02020500000000000000" pitchFamily="18" charset="-120"/>
              </a:rPr>
              <a:t>same size as input </a:t>
            </a:r>
            <a:r>
              <a:rPr lang="zh-TW" altLang="en-US" dirty="0">
                <a:latin typeface="標楷體" panose="03000509000000000000" pitchFamily="65" charset="-120"/>
                <a:ea typeface="標楷體" panose="03000509000000000000" pitchFamily="65" charset="-120"/>
              </a:rPr>
              <a:t>）</a:t>
            </a:r>
            <a:r>
              <a:rPr lang="en-US" altLang="zh-TW" dirty="0"/>
              <a:t>X32</a:t>
            </a:r>
            <a:r>
              <a:rPr lang="zh-TW" altLang="en-US" dirty="0">
                <a:latin typeface="PMingLiU" panose="02020500000000000000" pitchFamily="18" charset="-120"/>
                <a:ea typeface="PMingLiU" panose="02020500000000000000" pitchFamily="18" charset="-120"/>
              </a:rPr>
              <a:t>（</a:t>
            </a:r>
            <a:r>
              <a:rPr lang="en-US" altLang="zh-TW" dirty="0">
                <a:latin typeface="PMingLiU" panose="02020500000000000000" pitchFamily="18" charset="-120"/>
                <a:ea typeface="PMingLiU" panose="02020500000000000000" pitchFamily="18" charset="-120"/>
              </a:rPr>
              <a:t>because of 32 </a:t>
            </a:r>
            <a:r>
              <a:rPr lang="en-US" altLang="zh-TW" dirty="0" err="1">
                <a:latin typeface="PMingLiU" panose="02020500000000000000" pitchFamily="18" charset="-120"/>
                <a:ea typeface="PMingLiU" panose="02020500000000000000" pitchFamily="18" charset="-120"/>
              </a:rPr>
              <a:t>kenel</a:t>
            </a:r>
            <a:r>
              <a:rPr lang="zh-TW" altLang="en-US" dirty="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r>
              <a:rPr lang="zh-TW" altLang="en-US" dirty="0">
                <a:latin typeface="微軟正黑體 Light" panose="020B0304030504040204" pitchFamily="34" charset="-120"/>
                <a:ea typeface="微軟正黑體 Light" panose="020B0304030504040204" pitchFamily="34" charset="-120"/>
              </a:rPr>
              <a:t>④</a:t>
            </a:r>
            <a:r>
              <a:rPr lang="en-US" altLang="zh-TW" dirty="0" err="1">
                <a:latin typeface="微軟正黑體 Light" panose="020B0304030504040204" pitchFamily="34" charset="-120"/>
                <a:ea typeface="微軟正黑體 Light" panose="020B0304030504040204" pitchFamily="34" charset="-120"/>
              </a:rPr>
              <a:t>ReLu</a:t>
            </a:r>
            <a:endParaRPr lang="zh-TW" altLang="en-US" dirty="0"/>
          </a:p>
        </p:txBody>
      </p:sp>
    </p:spTree>
    <p:extLst>
      <p:ext uri="{BB962C8B-B14F-4D97-AF65-F5344CB8AC3E}">
        <p14:creationId xmlns:p14="http://schemas.microsoft.com/office/powerpoint/2010/main" val="92560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474955-E05E-49B0-914C-DF590262A9D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1FC18C41-7B22-438B-8025-D26C83232875}"/>
              </a:ext>
            </a:extLst>
          </p:cNvPr>
          <p:cNvSpPr>
            <a:spLocks noGrp="1"/>
          </p:cNvSpPr>
          <p:nvPr>
            <p:ph idx="1"/>
          </p:nvPr>
        </p:nvSpPr>
        <p:spPr/>
        <p:txBody>
          <a:bodyPr/>
          <a:lstStyle/>
          <a:p>
            <a:r>
              <a:rPr lang="en-US" altLang="zh-TW" dirty="0"/>
              <a:t>3.2 Max Pooling Layer</a:t>
            </a:r>
          </a:p>
          <a:p>
            <a:r>
              <a:rPr lang="en-US" altLang="zh-TW" dirty="0"/>
              <a:t>Max pooling layer helps reduce the spatial size of the convolved features and also helps reduce over-fitting by providing an abstracted representation of them. It is a sample-based discretization process.</a:t>
            </a:r>
          </a:p>
          <a:p>
            <a:r>
              <a:rPr lang="en-US" altLang="zh-TW" dirty="0"/>
              <a:t>It is similar to the convolution layer but instead of taking a dot product between the input and the kernel we take the max of the region from the input overlapped by the kernel.</a:t>
            </a:r>
            <a:endParaRPr lang="zh-TW" altLang="en-US" dirty="0"/>
          </a:p>
        </p:txBody>
      </p:sp>
    </p:spTree>
    <p:extLst>
      <p:ext uri="{BB962C8B-B14F-4D97-AF65-F5344CB8AC3E}">
        <p14:creationId xmlns:p14="http://schemas.microsoft.com/office/powerpoint/2010/main" val="3831948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B159708B-A17D-46DE-B715-43BE49F3CC2D}"/>
              </a:ext>
            </a:extLst>
          </p:cNvPr>
          <p:cNvSpPr>
            <a:spLocks noGrp="1"/>
          </p:cNvSpPr>
          <p:nvPr>
            <p:ph type="title"/>
          </p:nvPr>
        </p:nvSpPr>
        <p:spPr/>
        <p:txBody>
          <a:bodyPr/>
          <a:lstStyle/>
          <a:p>
            <a:endParaRPr lang="zh-TW" altLang="en-US" dirty="0"/>
          </a:p>
        </p:txBody>
      </p:sp>
      <p:sp>
        <p:nvSpPr>
          <p:cNvPr id="5" name="內容版面配置區 4">
            <a:extLst>
              <a:ext uri="{FF2B5EF4-FFF2-40B4-BE49-F238E27FC236}">
                <a16:creationId xmlns:a16="http://schemas.microsoft.com/office/drawing/2014/main" id="{F1A16476-6D6E-4CD0-A050-2F601BF5CF93}"/>
              </a:ext>
            </a:extLst>
          </p:cNvPr>
          <p:cNvSpPr>
            <a:spLocks noGrp="1"/>
          </p:cNvSpPr>
          <p:nvPr>
            <p:ph idx="1"/>
          </p:nvPr>
        </p:nvSpPr>
        <p:spPr/>
        <p:txBody>
          <a:bodyPr>
            <a:normAutofit fontScale="92500" lnSpcReduction="10000"/>
          </a:bodyPr>
          <a:lstStyle/>
          <a:p>
            <a:r>
              <a:rPr lang="en-US" altLang="zh-TW" dirty="0"/>
              <a:t>Below is an example which shows a </a:t>
            </a:r>
            <a:r>
              <a:rPr lang="en-US" altLang="zh-TW" dirty="0" err="1"/>
              <a:t>maxpool</a:t>
            </a:r>
            <a:r>
              <a:rPr lang="en-US" altLang="zh-TW" dirty="0"/>
              <a:t> layer’s operation with a kernel having size of 2 and stride of 1.</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                   Fig. 6 max pooling 1</a:t>
            </a:r>
            <a:br>
              <a:rPr lang="en-US" altLang="zh-TW" dirty="0"/>
            </a:br>
            <a:endParaRPr lang="zh-TW" altLang="en-US" dirty="0"/>
          </a:p>
        </p:txBody>
      </p:sp>
      <p:pic>
        <p:nvPicPr>
          <p:cNvPr id="9" name="圖片 8">
            <a:extLst>
              <a:ext uri="{FF2B5EF4-FFF2-40B4-BE49-F238E27FC236}">
                <a16:creationId xmlns:a16="http://schemas.microsoft.com/office/drawing/2014/main" id="{E5C569B4-C6FB-4FF5-861C-163AE34E7DA8}"/>
              </a:ext>
            </a:extLst>
          </p:cNvPr>
          <p:cNvPicPr>
            <a:picLocks noChangeAspect="1"/>
          </p:cNvPicPr>
          <p:nvPr/>
        </p:nvPicPr>
        <p:blipFill>
          <a:blip r:embed="rId2"/>
          <a:stretch>
            <a:fillRect/>
          </a:stretch>
        </p:blipFill>
        <p:spPr>
          <a:xfrm>
            <a:off x="2514600" y="3048001"/>
            <a:ext cx="5530702" cy="2333574"/>
          </a:xfrm>
          <a:prstGeom prst="rect">
            <a:avLst/>
          </a:prstGeom>
        </p:spPr>
      </p:pic>
    </p:spTree>
    <p:extLst>
      <p:ext uri="{BB962C8B-B14F-4D97-AF65-F5344CB8AC3E}">
        <p14:creationId xmlns:p14="http://schemas.microsoft.com/office/powerpoint/2010/main" val="3584926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F2458882-083B-417F-A0F1-569DE982D522}"/>
              </a:ext>
            </a:extLst>
          </p:cNvPr>
          <p:cNvPicPr>
            <a:picLocks noChangeAspect="1"/>
          </p:cNvPicPr>
          <p:nvPr/>
        </p:nvPicPr>
        <p:blipFill>
          <a:blip r:embed="rId2"/>
          <a:stretch>
            <a:fillRect/>
          </a:stretch>
        </p:blipFill>
        <p:spPr>
          <a:xfrm>
            <a:off x="1600200" y="1752600"/>
            <a:ext cx="5943600" cy="2510781"/>
          </a:xfrm>
          <a:prstGeom prst="rect">
            <a:avLst/>
          </a:prstGeom>
        </p:spPr>
      </p:pic>
      <p:sp>
        <p:nvSpPr>
          <p:cNvPr id="2" name="標題 1">
            <a:extLst>
              <a:ext uri="{FF2B5EF4-FFF2-40B4-BE49-F238E27FC236}">
                <a16:creationId xmlns:a16="http://schemas.microsoft.com/office/drawing/2014/main" id="{9DD20735-6C0F-42D9-8F21-73740BAE8084}"/>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F9480748-4626-4FB3-B87F-6A275C80F192}"/>
              </a:ext>
            </a:extLst>
          </p:cNvPr>
          <p:cNvSpPr>
            <a:spLocks noGrp="1"/>
          </p:cNvSpPr>
          <p:nvPr>
            <p:ph idx="1"/>
          </p:nvPr>
        </p:nvSpPr>
        <p:spPr>
          <a:xfrm>
            <a:off x="453656" y="1831139"/>
            <a:ext cx="7772400" cy="3657600"/>
          </a:xfrm>
        </p:spPr>
        <p:txBody>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                 Fig.7 max pooling 2</a:t>
            </a:r>
            <a:endParaRPr lang="zh-TW" altLang="en-US" dirty="0"/>
          </a:p>
        </p:txBody>
      </p:sp>
    </p:spTree>
    <p:extLst>
      <p:ext uri="{BB962C8B-B14F-4D97-AF65-F5344CB8AC3E}">
        <p14:creationId xmlns:p14="http://schemas.microsoft.com/office/powerpoint/2010/main" val="2361664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9E587D56-5A96-41CF-A0F7-C48C4C4CFE09}"/>
              </a:ext>
            </a:extLst>
          </p:cNvPr>
          <p:cNvPicPr>
            <a:picLocks noChangeAspect="1"/>
          </p:cNvPicPr>
          <p:nvPr/>
        </p:nvPicPr>
        <p:blipFill>
          <a:blip r:embed="rId2"/>
          <a:stretch>
            <a:fillRect/>
          </a:stretch>
        </p:blipFill>
        <p:spPr>
          <a:xfrm>
            <a:off x="1600200" y="1746128"/>
            <a:ext cx="5943600" cy="2513781"/>
          </a:xfrm>
          <a:prstGeom prst="rect">
            <a:avLst/>
          </a:prstGeom>
        </p:spPr>
      </p:pic>
      <p:sp>
        <p:nvSpPr>
          <p:cNvPr id="2" name="標題 1">
            <a:extLst>
              <a:ext uri="{FF2B5EF4-FFF2-40B4-BE49-F238E27FC236}">
                <a16:creationId xmlns:a16="http://schemas.microsoft.com/office/drawing/2014/main" id="{7F9889D5-7810-4E14-B9DA-31C3B4F1D142}"/>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F6F99970-4A67-4A1B-BD0F-EAE8757FB0E6}"/>
              </a:ext>
            </a:extLst>
          </p:cNvPr>
          <p:cNvSpPr>
            <a:spLocks noGrp="1"/>
          </p:cNvSpPr>
          <p:nvPr>
            <p:ph idx="1"/>
          </p:nvPr>
        </p:nvSpPr>
        <p:spPr>
          <a:xfrm>
            <a:off x="990600" y="1981200"/>
            <a:ext cx="6858000" cy="4038600"/>
          </a:xfrm>
        </p:spPr>
        <p:txBody>
          <a:bodyPr>
            <a:normAutofit fontScale="92500" lnSpcReduction="20000"/>
          </a:bodyPr>
          <a:lstStyle/>
          <a:p>
            <a:endParaRPr lang="en-US" altLang="zh-TW" dirty="0"/>
          </a:p>
          <a:p>
            <a:endParaRPr lang="en-US" altLang="zh-TW" dirty="0"/>
          </a:p>
          <a:p>
            <a:endParaRPr lang="en-US" altLang="zh-TW" dirty="0"/>
          </a:p>
          <a:p>
            <a:endParaRPr lang="en-US" altLang="zh-TW" dirty="0"/>
          </a:p>
          <a:p>
            <a:endParaRPr lang="en-US" altLang="zh-TW" dirty="0"/>
          </a:p>
          <a:p>
            <a:r>
              <a:rPr lang="en-US" altLang="zh-TW" dirty="0"/>
              <a:t>          Fig.8 max pooling 3</a:t>
            </a:r>
          </a:p>
          <a:p>
            <a:r>
              <a:rPr lang="en-US" altLang="zh-TW" dirty="0"/>
              <a:t>          </a:t>
            </a:r>
            <a:r>
              <a:rPr lang="en-US" altLang="zh-TW" dirty="0" err="1"/>
              <a:t>kenel</a:t>
            </a:r>
            <a:r>
              <a:rPr lang="en-US" altLang="zh-TW" dirty="0"/>
              <a:t> 2X2, Stride 1</a:t>
            </a:r>
          </a:p>
          <a:p>
            <a:r>
              <a:rPr lang="en-US" altLang="zh-TW" dirty="0"/>
              <a:t>           stride 1: reduce 2/3</a:t>
            </a:r>
          </a:p>
          <a:p>
            <a:r>
              <a:rPr lang="en-US" altLang="zh-TW" dirty="0"/>
              <a:t>           stride 2: reduce 1/2</a:t>
            </a:r>
          </a:p>
          <a:p>
            <a:r>
              <a:rPr lang="en-US" altLang="zh-TW" dirty="0"/>
              <a:t>           </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1955739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DA6220E-B303-4505-B770-27F1BB470D80}"/>
              </a:ext>
            </a:extLst>
          </p:cNvPr>
          <p:cNvPicPr>
            <a:picLocks noChangeAspect="1"/>
          </p:cNvPicPr>
          <p:nvPr/>
        </p:nvPicPr>
        <p:blipFill>
          <a:blip r:embed="rId2"/>
          <a:stretch>
            <a:fillRect/>
          </a:stretch>
        </p:blipFill>
        <p:spPr>
          <a:xfrm>
            <a:off x="3352800" y="1978818"/>
            <a:ext cx="2085975" cy="1450181"/>
          </a:xfrm>
          <a:prstGeom prst="rect">
            <a:avLst/>
          </a:prstGeom>
        </p:spPr>
      </p:pic>
      <p:pic>
        <p:nvPicPr>
          <p:cNvPr id="5" name="圖片 4">
            <a:extLst>
              <a:ext uri="{FF2B5EF4-FFF2-40B4-BE49-F238E27FC236}">
                <a16:creationId xmlns:a16="http://schemas.microsoft.com/office/drawing/2014/main" id="{7498520C-8EDC-4EA4-B442-2E068F459ADB}"/>
              </a:ext>
            </a:extLst>
          </p:cNvPr>
          <p:cNvPicPr>
            <a:picLocks noChangeAspect="1"/>
          </p:cNvPicPr>
          <p:nvPr/>
        </p:nvPicPr>
        <p:blipFill>
          <a:blip r:embed="rId3"/>
          <a:stretch>
            <a:fillRect/>
          </a:stretch>
        </p:blipFill>
        <p:spPr>
          <a:xfrm>
            <a:off x="4508897" y="3616737"/>
            <a:ext cx="735806" cy="557213"/>
          </a:xfrm>
          <a:prstGeom prst="rect">
            <a:avLst/>
          </a:prstGeom>
        </p:spPr>
      </p:pic>
      <p:sp>
        <p:nvSpPr>
          <p:cNvPr id="2" name="標題 1">
            <a:extLst>
              <a:ext uri="{FF2B5EF4-FFF2-40B4-BE49-F238E27FC236}">
                <a16:creationId xmlns:a16="http://schemas.microsoft.com/office/drawing/2014/main" id="{12C07695-4F71-492A-AB97-0543CEB10747}"/>
              </a:ext>
            </a:extLst>
          </p:cNvPr>
          <p:cNvSpPr>
            <a:spLocks noGrp="1"/>
          </p:cNvSpPr>
          <p:nvPr>
            <p:ph type="title"/>
          </p:nvPr>
        </p:nvSpPr>
        <p:spPr>
          <a:xfrm>
            <a:off x="893135" y="741949"/>
            <a:ext cx="8229600" cy="1143000"/>
          </a:xfrm>
        </p:spPr>
        <p:txBody>
          <a:bodyPr/>
          <a:lstStyle/>
          <a:p>
            <a:r>
              <a:rPr lang="en-US" altLang="zh-TW" dirty="0"/>
              <a:t>32X28X28</a:t>
            </a:r>
            <a:r>
              <a:rPr lang="en-US" altLang="zh-TW" dirty="0">
                <a:latin typeface="標楷體" panose="03000509000000000000" pitchFamily="65" charset="-120"/>
                <a:ea typeface="標楷體" panose="03000509000000000000" pitchFamily="65" charset="-120"/>
              </a:rPr>
              <a:t>→</a:t>
            </a:r>
            <a:r>
              <a:rPr lang="en-US" altLang="zh-TW" dirty="0">
                <a:ea typeface="標楷體" panose="03000509000000000000" pitchFamily="65" charset="-120"/>
              </a:rPr>
              <a:t>32X14X14</a:t>
            </a:r>
            <a:endParaRPr lang="zh-TW" altLang="en-US" dirty="0"/>
          </a:p>
        </p:txBody>
      </p:sp>
      <p:sp>
        <p:nvSpPr>
          <p:cNvPr id="3" name="內容版面配置區 2">
            <a:extLst>
              <a:ext uri="{FF2B5EF4-FFF2-40B4-BE49-F238E27FC236}">
                <a16:creationId xmlns:a16="http://schemas.microsoft.com/office/drawing/2014/main" id="{AD95DF01-C83D-48E1-A7EC-31978E8CB731}"/>
              </a:ext>
            </a:extLst>
          </p:cNvPr>
          <p:cNvSpPr>
            <a:spLocks noGrp="1"/>
          </p:cNvSpPr>
          <p:nvPr>
            <p:ph idx="1"/>
          </p:nvPr>
        </p:nvSpPr>
        <p:spPr>
          <a:xfrm>
            <a:off x="914400" y="1868646"/>
            <a:ext cx="8229600" cy="4389120"/>
          </a:xfrm>
        </p:spPr>
        <p:txBody>
          <a:bodyPr/>
          <a:lstStyle/>
          <a:p>
            <a:endParaRPr lang="en-US" altLang="zh-TW" dirty="0"/>
          </a:p>
          <a:p>
            <a:endParaRPr lang="en-US" altLang="zh-TW" dirty="0"/>
          </a:p>
          <a:p>
            <a:endParaRPr lang="en-US" altLang="zh-TW" dirty="0"/>
          </a:p>
          <a:p>
            <a:endParaRPr lang="en-US" altLang="zh-TW" dirty="0"/>
          </a:p>
          <a:p>
            <a:endParaRPr lang="en-US" altLang="zh-TW" dirty="0"/>
          </a:p>
          <a:p>
            <a:r>
              <a:rPr lang="en-US" altLang="zh-TW" dirty="0"/>
              <a:t>                          </a:t>
            </a:r>
            <a:r>
              <a:rPr lang="en-US" altLang="zh-TW" dirty="0" err="1"/>
              <a:t>kenel</a:t>
            </a:r>
            <a:r>
              <a:rPr lang="en-US" altLang="zh-TW" dirty="0"/>
              <a:t> = 2X2</a:t>
            </a:r>
          </a:p>
          <a:p>
            <a:r>
              <a:rPr lang="en-US" altLang="zh-TW" dirty="0"/>
              <a:t>                          Stride = 2</a:t>
            </a:r>
          </a:p>
          <a:p>
            <a:r>
              <a:rPr lang="en-US" altLang="zh-TW" dirty="0"/>
              <a:t>                      </a:t>
            </a:r>
            <a:endParaRPr lang="zh-TW" altLang="en-US" dirty="0"/>
          </a:p>
        </p:txBody>
      </p:sp>
    </p:spTree>
    <p:extLst>
      <p:ext uri="{BB962C8B-B14F-4D97-AF65-F5344CB8AC3E}">
        <p14:creationId xmlns:p14="http://schemas.microsoft.com/office/powerpoint/2010/main" val="3585832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258580-BABF-4ECD-8BAE-6134341FEF76}"/>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C2A31D50-B508-4FA6-87DE-1D88C3F8FDF7}"/>
              </a:ext>
            </a:extLst>
          </p:cNvPr>
          <p:cNvSpPr>
            <a:spLocks noGrp="1"/>
          </p:cNvSpPr>
          <p:nvPr>
            <p:ph idx="1"/>
          </p:nvPr>
        </p:nvSpPr>
        <p:spPr/>
        <p:txBody>
          <a:bodyPr/>
          <a:lstStyle/>
          <a:p>
            <a:r>
              <a:rPr lang="en-US" altLang="zh-TW" dirty="0"/>
              <a:t>3.3  </a:t>
            </a:r>
            <a:r>
              <a:rPr lang="en-US" altLang="zh-TW" dirty="0" err="1"/>
              <a:t>RelU</a:t>
            </a:r>
            <a:r>
              <a:rPr lang="en-US" altLang="zh-TW" dirty="0"/>
              <a:t> (Rectified Linear Unit) Activation Function</a:t>
            </a:r>
          </a:p>
          <a:p>
            <a:r>
              <a:rPr lang="en-US" altLang="zh-TW" dirty="0"/>
              <a:t>Activation functions introduce non-linearity to the model which allows it to learn complex functional mappings between the inputs and response variables. There are quite a few different activation functions like sigmoid, tanh, </a:t>
            </a:r>
            <a:r>
              <a:rPr lang="en-US" altLang="zh-TW" dirty="0" err="1"/>
              <a:t>RelU</a:t>
            </a:r>
            <a:r>
              <a:rPr lang="en-US" altLang="zh-TW" dirty="0"/>
              <a:t>, Leaky </a:t>
            </a:r>
            <a:r>
              <a:rPr lang="en-US" altLang="zh-TW" dirty="0" err="1"/>
              <a:t>RelU</a:t>
            </a:r>
            <a:r>
              <a:rPr lang="en-US" altLang="zh-TW" dirty="0"/>
              <a:t>, etc.</a:t>
            </a:r>
          </a:p>
          <a:p>
            <a:r>
              <a:rPr lang="en-US" altLang="zh-TW" dirty="0"/>
              <a:t> </a:t>
            </a:r>
            <a:endParaRPr lang="zh-TW" altLang="en-US" dirty="0"/>
          </a:p>
        </p:txBody>
      </p:sp>
    </p:spTree>
    <p:extLst>
      <p:ext uri="{BB962C8B-B14F-4D97-AF65-F5344CB8AC3E}">
        <p14:creationId xmlns:p14="http://schemas.microsoft.com/office/powerpoint/2010/main" val="3429404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BBA5135-5363-4499-90DD-6155EABDC4A1}"/>
              </a:ext>
            </a:extLst>
          </p:cNvPr>
          <p:cNvPicPr>
            <a:picLocks noChangeAspect="1"/>
          </p:cNvPicPr>
          <p:nvPr/>
        </p:nvPicPr>
        <p:blipFill>
          <a:blip r:embed="rId2"/>
          <a:stretch>
            <a:fillRect/>
          </a:stretch>
        </p:blipFill>
        <p:spPr>
          <a:xfrm>
            <a:off x="4495800" y="2133600"/>
            <a:ext cx="4777834" cy="3335383"/>
          </a:xfrm>
          <a:prstGeom prst="rect">
            <a:avLst/>
          </a:prstGeom>
        </p:spPr>
      </p:pic>
      <p:sp>
        <p:nvSpPr>
          <p:cNvPr id="5" name="標題 4">
            <a:extLst>
              <a:ext uri="{FF2B5EF4-FFF2-40B4-BE49-F238E27FC236}">
                <a16:creationId xmlns:a16="http://schemas.microsoft.com/office/drawing/2014/main" id="{D6C6519C-0B17-41F5-8E43-64102D23D162}"/>
              </a:ext>
            </a:extLst>
          </p:cNvPr>
          <p:cNvSpPr>
            <a:spLocks noGrp="1"/>
          </p:cNvSpPr>
          <p:nvPr>
            <p:ph type="title"/>
          </p:nvPr>
        </p:nvSpPr>
        <p:spPr/>
        <p:txBody>
          <a:bodyPr/>
          <a:lstStyle/>
          <a:p>
            <a:endParaRPr lang="zh-TW" altLang="en-US"/>
          </a:p>
        </p:txBody>
      </p:sp>
      <p:sp>
        <p:nvSpPr>
          <p:cNvPr id="6" name="內容版面配置區 5">
            <a:extLst>
              <a:ext uri="{FF2B5EF4-FFF2-40B4-BE49-F238E27FC236}">
                <a16:creationId xmlns:a16="http://schemas.microsoft.com/office/drawing/2014/main" id="{2987E3C1-4CBD-42BF-BDDE-96FC62C0D081}"/>
              </a:ext>
            </a:extLst>
          </p:cNvPr>
          <p:cNvSpPr>
            <a:spLocks noGrp="1"/>
          </p:cNvSpPr>
          <p:nvPr>
            <p:ph sz="half" idx="1"/>
          </p:nvPr>
        </p:nvSpPr>
        <p:spPr/>
        <p:txBody>
          <a:bodyPr/>
          <a:lstStyle/>
          <a:p>
            <a:r>
              <a:rPr lang="en-US" altLang="zh-TW" dirty="0" err="1"/>
              <a:t>RelU</a:t>
            </a:r>
            <a:r>
              <a:rPr lang="en-US" altLang="zh-TW" dirty="0"/>
              <a:t> function is a piecewise linear function that outputs the input directly if is positive i.e. &gt; 0, otherwise, it will output zero.</a:t>
            </a:r>
          </a:p>
          <a:p>
            <a:r>
              <a:rPr lang="en-US" altLang="zh-TW" dirty="0" err="1"/>
              <a:t>ReLU</a:t>
            </a:r>
            <a:r>
              <a:rPr lang="en-US" altLang="zh-TW" dirty="0"/>
              <a:t>(x)=max(0,x)</a:t>
            </a:r>
            <a:endParaRPr lang="zh-TW" altLang="en-US" dirty="0"/>
          </a:p>
        </p:txBody>
      </p:sp>
      <p:sp>
        <p:nvSpPr>
          <p:cNvPr id="7" name="內容版面配置區 6">
            <a:extLst>
              <a:ext uri="{FF2B5EF4-FFF2-40B4-BE49-F238E27FC236}">
                <a16:creationId xmlns:a16="http://schemas.microsoft.com/office/drawing/2014/main" id="{2FF1EE9F-FD3D-4DB5-B5E8-FCDC33BACE1C}"/>
              </a:ext>
            </a:extLst>
          </p:cNvPr>
          <p:cNvSpPr>
            <a:spLocks noGrp="1"/>
          </p:cNvSpPr>
          <p:nvPr>
            <p:ph sz="half" idx="2"/>
          </p:nvPr>
        </p:nvSpPr>
        <p:spPr/>
        <p:txBody>
          <a:bodyPr/>
          <a:lstStyle/>
          <a:p>
            <a:endParaRPr lang="zh-TW" altLang="en-US" dirty="0"/>
          </a:p>
        </p:txBody>
      </p:sp>
    </p:spTree>
    <p:extLst>
      <p:ext uri="{BB962C8B-B14F-4D97-AF65-F5344CB8AC3E}">
        <p14:creationId xmlns:p14="http://schemas.microsoft.com/office/powerpoint/2010/main" val="4234055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AD4F053-8651-40B2-A062-B17D5059CCEF}"/>
              </a:ext>
            </a:extLst>
          </p:cNvPr>
          <p:cNvSpPr>
            <a:spLocks noGrp="1"/>
          </p:cNvSpPr>
          <p:nvPr>
            <p:ph type="title"/>
          </p:nvPr>
        </p:nvSpPr>
        <p:spPr/>
        <p:txBody>
          <a:bodyPr>
            <a:normAutofit fontScale="90000"/>
          </a:bodyPr>
          <a:lstStyle/>
          <a:p>
            <a:r>
              <a:rPr lang="en-US" altLang="zh-TW" dirty="0"/>
              <a:t>32X14X14→64X14X14</a:t>
            </a:r>
            <a:r>
              <a:rPr lang="en-US" altLang="zh-TW" dirty="0">
                <a:latin typeface="標楷體" panose="03000509000000000000" pitchFamily="65" charset="-120"/>
                <a:ea typeface="標楷體" panose="03000509000000000000" pitchFamily="65" charset="-120"/>
              </a:rPr>
              <a:t>→</a:t>
            </a:r>
            <a:r>
              <a:rPr lang="en-US" altLang="zh-TW" dirty="0">
                <a:ea typeface="標楷體" panose="03000509000000000000" pitchFamily="65" charset="-120"/>
              </a:rPr>
              <a:t>64X7X7</a:t>
            </a:r>
            <a:endParaRPr lang="zh-TW" altLang="en-US" dirty="0"/>
          </a:p>
        </p:txBody>
      </p:sp>
      <p:sp>
        <p:nvSpPr>
          <p:cNvPr id="6" name="內容版面配置區 5">
            <a:extLst>
              <a:ext uri="{FF2B5EF4-FFF2-40B4-BE49-F238E27FC236}">
                <a16:creationId xmlns:a16="http://schemas.microsoft.com/office/drawing/2014/main" id="{7B3EE5B6-5B87-4C2B-B22E-390A88FF3676}"/>
              </a:ext>
            </a:extLst>
          </p:cNvPr>
          <p:cNvSpPr>
            <a:spLocks noGrp="1"/>
          </p:cNvSpPr>
          <p:nvPr>
            <p:ph idx="1"/>
          </p:nvPr>
        </p:nvSpPr>
        <p:spPr/>
        <p:txBody>
          <a:bodyPr/>
          <a:lstStyle/>
          <a:p>
            <a:r>
              <a:rPr lang="en-US" altLang="zh-TW" dirty="0"/>
              <a:t>Convolution again with 64 </a:t>
            </a:r>
            <a:r>
              <a:rPr lang="en-US" altLang="zh-TW" dirty="0" err="1"/>
              <a:t>kenel</a:t>
            </a:r>
            <a:r>
              <a:rPr lang="en-US" altLang="zh-TW" dirty="0"/>
              <a:t> which is 2X2, then max pooling to half the scale </a:t>
            </a:r>
            <a:r>
              <a:rPr lang="en-US" altLang="zh-TW" dirty="0" err="1"/>
              <a:t>asll</a:t>
            </a:r>
            <a:endParaRPr lang="zh-TW" altLang="en-US" dirty="0"/>
          </a:p>
        </p:txBody>
      </p:sp>
      <p:pic>
        <p:nvPicPr>
          <p:cNvPr id="7" name="Picture 2" descr="https://miro.medium.com/max/3744/1*SGPGG7oeSvVlV5sOSQ2iZw.png">
            <a:extLst>
              <a:ext uri="{FF2B5EF4-FFF2-40B4-BE49-F238E27FC236}">
                <a16:creationId xmlns:a16="http://schemas.microsoft.com/office/drawing/2014/main" id="{0A822CC1-DE58-4F9A-90AD-04F8C14FAA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124200"/>
            <a:ext cx="5943600" cy="2470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310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61348C-0EAA-47AF-A4A1-EC6000F3415C}"/>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60B3E5D3-2996-42F8-8EBE-7C1D94D74797}"/>
              </a:ext>
            </a:extLst>
          </p:cNvPr>
          <p:cNvSpPr>
            <a:spLocks noGrp="1"/>
          </p:cNvSpPr>
          <p:nvPr>
            <p:ph idx="1"/>
          </p:nvPr>
        </p:nvSpPr>
        <p:spPr/>
        <p:txBody>
          <a:bodyPr/>
          <a:lstStyle/>
          <a:p>
            <a:endParaRPr lang="zh-TW" altLang="en-US" dirty="0"/>
          </a:p>
        </p:txBody>
      </p:sp>
      <p:pic>
        <p:nvPicPr>
          <p:cNvPr id="4" name="Picture 2" descr="https://miro.medium.com/max/3744/1*SGPGG7oeSvVlV5sOSQ2iZw.png">
            <a:extLst>
              <a:ext uri="{FF2B5EF4-FFF2-40B4-BE49-F238E27FC236}">
                <a16:creationId xmlns:a16="http://schemas.microsoft.com/office/drawing/2014/main" id="{1A7F40E3-4CF1-484C-8A34-27E9D3980E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124200"/>
            <a:ext cx="5943600" cy="247030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單箭頭接點 5">
            <a:extLst>
              <a:ext uri="{FF2B5EF4-FFF2-40B4-BE49-F238E27FC236}">
                <a16:creationId xmlns:a16="http://schemas.microsoft.com/office/drawing/2014/main" id="{229ACDC1-3783-4405-93A8-E3A91F3E1843}"/>
              </a:ext>
            </a:extLst>
          </p:cNvPr>
          <p:cNvCxnSpPr/>
          <p:nvPr/>
        </p:nvCxnSpPr>
        <p:spPr>
          <a:xfrm flipV="1">
            <a:off x="2057400" y="4572000"/>
            <a:ext cx="3048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F7B4B3D8-B0E9-433A-A7EC-F8A160D21AFA}"/>
              </a:ext>
            </a:extLst>
          </p:cNvPr>
          <p:cNvCxnSpPr/>
          <p:nvPr/>
        </p:nvCxnSpPr>
        <p:spPr>
          <a:xfrm flipV="1">
            <a:off x="3352800" y="4495800"/>
            <a:ext cx="381000" cy="515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680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DF8A33F-42AC-456C-95FE-9D252BC669E3}"/>
              </a:ext>
            </a:extLst>
          </p:cNvPr>
          <p:cNvSpPr>
            <a:spLocks noGrp="1"/>
          </p:cNvSpPr>
          <p:nvPr>
            <p:ph type="title"/>
          </p:nvPr>
        </p:nvSpPr>
        <p:spPr/>
        <p:txBody>
          <a:bodyPr/>
          <a:lstStyle/>
          <a:p>
            <a:r>
              <a:rPr lang="en-US" altLang="zh-TW" dirty="0"/>
              <a:t>2D-1D</a:t>
            </a:r>
            <a:endParaRPr lang="zh-TW" altLang="en-US" dirty="0"/>
          </a:p>
        </p:txBody>
      </p:sp>
      <p:sp>
        <p:nvSpPr>
          <p:cNvPr id="3" name="內容版面配置區 2">
            <a:extLst>
              <a:ext uri="{FF2B5EF4-FFF2-40B4-BE49-F238E27FC236}">
                <a16:creationId xmlns:a16="http://schemas.microsoft.com/office/drawing/2014/main" id="{64B98A10-E29E-4879-804B-4F78EAC15714}"/>
              </a:ext>
            </a:extLst>
          </p:cNvPr>
          <p:cNvSpPr>
            <a:spLocks noGrp="1"/>
          </p:cNvSpPr>
          <p:nvPr>
            <p:ph sz="half" idx="1"/>
          </p:nvPr>
        </p:nvSpPr>
        <p:spPr/>
        <p:txBody>
          <a:bodyPr/>
          <a:lstStyle/>
          <a:p>
            <a:r>
              <a:rPr lang="en-US" altLang="zh-TW" dirty="0"/>
              <a:t>3.4 Fully Connected layers</a:t>
            </a:r>
          </a:p>
          <a:p>
            <a:endParaRPr lang="en-US" altLang="zh-TW" dirty="0"/>
          </a:p>
          <a:p>
            <a:r>
              <a:rPr lang="en-US" altLang="zh-TW" dirty="0"/>
              <a:t>28X28 = 784pixels were modified (or adjusted or featured or learned or </a:t>
            </a:r>
            <a:r>
              <a:rPr lang="en-US" altLang="zh-TW" dirty="0" err="1"/>
              <a:t>Aied</a:t>
            </a:r>
            <a:r>
              <a:rPr lang="en-US" altLang="zh-TW" dirty="0"/>
              <a:t>) to 3136 pixels, then to 128, then to 10</a:t>
            </a:r>
          </a:p>
          <a:p>
            <a:endParaRPr lang="en-US" altLang="zh-TW" dirty="0"/>
          </a:p>
          <a:p>
            <a:r>
              <a:rPr lang="en-US" altLang="zh-TW" dirty="0"/>
              <a:t> </a:t>
            </a:r>
          </a:p>
          <a:p>
            <a:endParaRPr lang="zh-TW" altLang="en-US" dirty="0"/>
          </a:p>
        </p:txBody>
      </p:sp>
      <p:sp>
        <p:nvSpPr>
          <p:cNvPr id="5" name="內容版面配置區 4">
            <a:extLst>
              <a:ext uri="{FF2B5EF4-FFF2-40B4-BE49-F238E27FC236}">
                <a16:creationId xmlns:a16="http://schemas.microsoft.com/office/drawing/2014/main" id="{DE69090A-1ECC-4624-A737-1E931A57896B}"/>
              </a:ext>
            </a:extLst>
          </p:cNvPr>
          <p:cNvSpPr>
            <a:spLocks noGrp="1"/>
          </p:cNvSpPr>
          <p:nvPr>
            <p:ph sz="half" idx="2"/>
          </p:nvPr>
        </p:nvSpPr>
        <p:spPr/>
        <p:txBody>
          <a:bodyPr/>
          <a:lstStyle/>
          <a:p>
            <a:endParaRPr lang="zh-TW" altLang="en-US"/>
          </a:p>
        </p:txBody>
      </p:sp>
      <p:pic>
        <p:nvPicPr>
          <p:cNvPr id="6" name="Picture 2" descr="https://miro.medium.com/max/3744/1*SGPGG7oeSvVlV5sOSQ2iZw.png">
            <a:extLst>
              <a:ext uri="{FF2B5EF4-FFF2-40B4-BE49-F238E27FC236}">
                <a16:creationId xmlns:a16="http://schemas.microsoft.com/office/drawing/2014/main" id="{CB7FAEAF-D2A4-4BC5-90B9-427883DCFD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2902350"/>
            <a:ext cx="5943600" cy="2470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496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95C8FE9E-3674-44B5-8A96-DC694DEAE87B}"/>
              </a:ext>
            </a:extLst>
          </p:cNvPr>
          <p:cNvPicPr>
            <a:picLocks noChangeAspect="1"/>
          </p:cNvPicPr>
          <p:nvPr/>
        </p:nvPicPr>
        <p:blipFill>
          <a:blip r:embed="rId2"/>
          <a:stretch>
            <a:fillRect/>
          </a:stretch>
        </p:blipFill>
        <p:spPr>
          <a:xfrm>
            <a:off x="4777825" y="2113176"/>
            <a:ext cx="4248230" cy="2631647"/>
          </a:xfrm>
          <a:prstGeom prst="rect">
            <a:avLst/>
          </a:prstGeom>
        </p:spPr>
      </p:pic>
      <p:sp>
        <p:nvSpPr>
          <p:cNvPr id="7" name="標題 6">
            <a:extLst>
              <a:ext uri="{FF2B5EF4-FFF2-40B4-BE49-F238E27FC236}">
                <a16:creationId xmlns:a16="http://schemas.microsoft.com/office/drawing/2014/main" id="{C9AF8849-42F6-4CEB-8333-08AEC282BB39}"/>
              </a:ext>
            </a:extLst>
          </p:cNvPr>
          <p:cNvSpPr>
            <a:spLocks noGrp="1"/>
          </p:cNvSpPr>
          <p:nvPr>
            <p:ph type="title"/>
          </p:nvPr>
        </p:nvSpPr>
        <p:spPr/>
        <p:txBody>
          <a:bodyPr/>
          <a:lstStyle/>
          <a:p>
            <a:endParaRPr lang="zh-TW" altLang="en-US" dirty="0"/>
          </a:p>
        </p:txBody>
      </p:sp>
      <p:sp>
        <p:nvSpPr>
          <p:cNvPr id="6" name="內容版面配置區 5">
            <a:extLst>
              <a:ext uri="{FF2B5EF4-FFF2-40B4-BE49-F238E27FC236}">
                <a16:creationId xmlns:a16="http://schemas.microsoft.com/office/drawing/2014/main" id="{13A300A6-B09F-4C00-B944-3127517A46E5}"/>
              </a:ext>
            </a:extLst>
          </p:cNvPr>
          <p:cNvSpPr>
            <a:spLocks noGrp="1"/>
          </p:cNvSpPr>
          <p:nvPr>
            <p:ph sz="half" idx="1"/>
          </p:nvPr>
        </p:nvSpPr>
        <p:spPr/>
        <p:txBody>
          <a:bodyPr>
            <a:normAutofit fontScale="92500" lnSpcReduction="10000"/>
          </a:bodyPr>
          <a:lstStyle/>
          <a:p>
            <a:r>
              <a:rPr lang="en-US" altLang="zh-TW" dirty="0"/>
              <a:t>Two fully connected layers  are used. It passes a flattened version of the feature maps to the first fully connected layer. Hence it has to be of dimension 64 x 7 x 7 which is equal to </a:t>
            </a:r>
            <a:r>
              <a:rPr lang="en-US" altLang="zh-TW" dirty="0">
                <a:solidFill>
                  <a:srgbClr val="FF0000"/>
                </a:solidFill>
              </a:rPr>
              <a:t>3136 nodes</a:t>
            </a:r>
            <a:r>
              <a:rPr lang="en-US" altLang="zh-TW" dirty="0"/>
              <a:t>. </a:t>
            </a:r>
            <a:endParaRPr lang="zh-TW" altLang="en-US" dirty="0"/>
          </a:p>
        </p:txBody>
      </p:sp>
      <p:sp>
        <p:nvSpPr>
          <p:cNvPr id="8" name="內容版面配置區 7">
            <a:extLst>
              <a:ext uri="{FF2B5EF4-FFF2-40B4-BE49-F238E27FC236}">
                <a16:creationId xmlns:a16="http://schemas.microsoft.com/office/drawing/2014/main" id="{2979B162-3B04-4589-9B3A-B4ED4B0411CC}"/>
              </a:ext>
            </a:extLst>
          </p:cNvPr>
          <p:cNvSpPr>
            <a:spLocks noGrp="1"/>
          </p:cNvSpPr>
          <p:nvPr>
            <p:ph sz="half" idx="2"/>
          </p:nvPr>
        </p:nvSpPr>
        <p:spPr>
          <a:xfrm>
            <a:off x="5105400" y="1838228"/>
            <a:ext cx="4038600" cy="4434840"/>
          </a:xfrm>
        </p:spPr>
        <p:txBody>
          <a:bodyPr>
            <a:normAutofit fontScale="92500" lnSpcReduction="10000"/>
          </a:bodyPr>
          <a:lstStyle/>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Now are nodes in stead of pixels.</a:t>
            </a:r>
            <a:endParaRPr lang="zh-TW" altLang="en-US" dirty="0"/>
          </a:p>
        </p:txBody>
      </p:sp>
    </p:spTree>
    <p:extLst>
      <p:ext uri="{BB962C8B-B14F-4D97-AF65-F5344CB8AC3E}">
        <p14:creationId xmlns:p14="http://schemas.microsoft.com/office/powerpoint/2010/main" val="3100145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0D528B21-00CD-44E9-8681-2EA86D77BC80}"/>
              </a:ext>
            </a:extLst>
          </p:cNvPr>
          <p:cNvPicPr>
            <a:picLocks noChangeAspect="1"/>
          </p:cNvPicPr>
          <p:nvPr/>
        </p:nvPicPr>
        <p:blipFill>
          <a:blip r:embed="rId2"/>
          <a:stretch>
            <a:fillRect/>
          </a:stretch>
        </p:blipFill>
        <p:spPr>
          <a:xfrm>
            <a:off x="5257800" y="1847088"/>
            <a:ext cx="4249280" cy="2633700"/>
          </a:xfrm>
          <a:prstGeom prst="rect">
            <a:avLst/>
          </a:prstGeom>
        </p:spPr>
      </p:pic>
      <p:sp>
        <p:nvSpPr>
          <p:cNvPr id="2" name="標題 1">
            <a:extLst>
              <a:ext uri="{FF2B5EF4-FFF2-40B4-BE49-F238E27FC236}">
                <a16:creationId xmlns:a16="http://schemas.microsoft.com/office/drawing/2014/main" id="{86460C39-944A-4658-B050-04232730BF5F}"/>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8E0ECFE6-1286-4ECD-B018-3D3628A1B6FE}"/>
              </a:ext>
            </a:extLst>
          </p:cNvPr>
          <p:cNvSpPr>
            <a:spLocks noGrp="1"/>
          </p:cNvSpPr>
          <p:nvPr>
            <p:ph sz="half" idx="1"/>
          </p:nvPr>
        </p:nvSpPr>
        <p:spPr/>
        <p:txBody>
          <a:bodyPr>
            <a:normAutofit fontScale="92500" lnSpcReduction="10000"/>
          </a:bodyPr>
          <a:lstStyle/>
          <a:p>
            <a:r>
              <a:rPr lang="en-US" altLang="zh-TW" dirty="0"/>
              <a:t>This layer(3136 nodes) will connect to another fully connected layer with 128 nodes. </a:t>
            </a:r>
          </a:p>
          <a:p>
            <a:r>
              <a:rPr lang="en-US" altLang="zh-TW" dirty="0"/>
              <a:t>This (128 nodes)will be our final layer so the output dimension should match the total classes which is 10. So we have two fully connected layers of size 3136 x 128 followed up by 128 x 10.</a:t>
            </a:r>
            <a:endParaRPr lang="zh-TW" altLang="en-US" dirty="0"/>
          </a:p>
        </p:txBody>
      </p:sp>
      <p:sp>
        <p:nvSpPr>
          <p:cNvPr id="4" name="內容版面配置區 3">
            <a:extLst>
              <a:ext uri="{FF2B5EF4-FFF2-40B4-BE49-F238E27FC236}">
                <a16:creationId xmlns:a16="http://schemas.microsoft.com/office/drawing/2014/main" id="{151F23F2-28A3-4DA8-A7C8-F78C92611BBE}"/>
              </a:ext>
            </a:extLst>
          </p:cNvPr>
          <p:cNvSpPr>
            <a:spLocks noGrp="1"/>
          </p:cNvSpPr>
          <p:nvPr>
            <p:ph sz="half" idx="2"/>
          </p:nvPr>
        </p:nvSpPr>
        <p:spPr>
          <a:xfrm>
            <a:off x="5468480" y="3457921"/>
            <a:ext cx="4038600" cy="4434840"/>
          </a:xfrm>
        </p:spPr>
        <p:txBody>
          <a:bodyPr>
            <a:normAutofit fontScale="92500" lnSpcReduction="10000"/>
          </a:bodyPr>
          <a:lstStyle/>
          <a:p>
            <a:pPr lvl="5"/>
            <a:endParaRPr lang="zh-TW" altLang="en-US" dirty="0"/>
          </a:p>
        </p:txBody>
      </p:sp>
    </p:spTree>
    <p:extLst>
      <p:ext uri="{BB962C8B-B14F-4D97-AF65-F5344CB8AC3E}">
        <p14:creationId xmlns:p14="http://schemas.microsoft.com/office/powerpoint/2010/main" val="2176093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標題 8">
            <a:extLst>
              <a:ext uri="{FF2B5EF4-FFF2-40B4-BE49-F238E27FC236}">
                <a16:creationId xmlns:a16="http://schemas.microsoft.com/office/drawing/2014/main" id="{C871F75F-65EC-4582-AD01-382EA6773088}"/>
              </a:ext>
            </a:extLst>
          </p:cNvPr>
          <p:cNvSpPr>
            <a:spLocks noGrp="1"/>
          </p:cNvSpPr>
          <p:nvPr>
            <p:ph type="title"/>
          </p:nvPr>
        </p:nvSpPr>
        <p:spPr/>
        <p:txBody>
          <a:bodyPr/>
          <a:lstStyle/>
          <a:p>
            <a:endParaRPr lang="zh-TW" altLang="en-US"/>
          </a:p>
        </p:txBody>
      </p:sp>
      <p:sp>
        <p:nvSpPr>
          <p:cNvPr id="6" name="內容版面配置區 5">
            <a:extLst>
              <a:ext uri="{FF2B5EF4-FFF2-40B4-BE49-F238E27FC236}">
                <a16:creationId xmlns:a16="http://schemas.microsoft.com/office/drawing/2014/main" id="{CB5D4B7C-FBAB-4BDF-92CA-B3C02CA04C8E}"/>
              </a:ext>
            </a:extLst>
          </p:cNvPr>
          <p:cNvSpPr>
            <a:spLocks noGrp="1"/>
          </p:cNvSpPr>
          <p:nvPr>
            <p:ph sz="half" idx="1"/>
          </p:nvPr>
        </p:nvSpPr>
        <p:spPr/>
        <p:txBody>
          <a:bodyPr>
            <a:normAutofit fontScale="92500" lnSpcReduction="20000"/>
          </a:bodyPr>
          <a:lstStyle/>
          <a:p>
            <a:r>
              <a:rPr lang="en-US" altLang="zh-TW" dirty="0"/>
              <a:t>In a fully connected layer the input layer nodes are connected to every node in the second layer. We use one or more fully connected layers at the end of a CNN. </a:t>
            </a:r>
          </a:p>
          <a:p>
            <a:endParaRPr lang="en-US" altLang="zh-TW" dirty="0"/>
          </a:p>
          <a:p>
            <a:r>
              <a:rPr lang="en-US" altLang="zh-TW" dirty="0"/>
              <a:t>Adding a fully-connected layer helps learn non-linear combinations of the high-level features outputted by the convolutional layers.</a:t>
            </a:r>
          </a:p>
          <a:p>
            <a:endParaRPr lang="zh-TW" altLang="en-US" dirty="0"/>
          </a:p>
        </p:txBody>
      </p:sp>
      <p:pic>
        <p:nvPicPr>
          <p:cNvPr id="11" name="內容版面配置區 10">
            <a:extLst>
              <a:ext uri="{FF2B5EF4-FFF2-40B4-BE49-F238E27FC236}">
                <a16:creationId xmlns:a16="http://schemas.microsoft.com/office/drawing/2014/main" id="{9D70481A-4224-4007-90BE-D164C5521353}"/>
              </a:ext>
            </a:extLst>
          </p:cNvPr>
          <p:cNvPicPr>
            <a:picLocks noGrp="1" noChangeAspect="1"/>
          </p:cNvPicPr>
          <p:nvPr>
            <p:ph sz="half" idx="2"/>
          </p:nvPr>
        </p:nvPicPr>
        <p:blipFill>
          <a:blip r:embed="rId2"/>
          <a:stretch>
            <a:fillRect/>
          </a:stretch>
        </p:blipFill>
        <p:spPr>
          <a:xfrm>
            <a:off x="4648200" y="2886259"/>
            <a:ext cx="4038600" cy="2503120"/>
          </a:xfrm>
          <a:prstGeom prst="rect">
            <a:avLst/>
          </a:prstGeom>
        </p:spPr>
      </p:pic>
    </p:spTree>
    <p:extLst>
      <p:ext uri="{BB962C8B-B14F-4D97-AF65-F5344CB8AC3E}">
        <p14:creationId xmlns:p14="http://schemas.microsoft.com/office/powerpoint/2010/main" val="882638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A4784B51-A872-4D19-A268-CF72AE97DF62}"/>
              </a:ext>
            </a:extLst>
          </p:cNvPr>
          <p:cNvSpPr>
            <a:spLocks noGrp="1"/>
          </p:cNvSpPr>
          <p:nvPr>
            <p:ph type="title"/>
          </p:nvPr>
        </p:nvSpPr>
        <p:spPr/>
        <p:txBody>
          <a:bodyPr/>
          <a:lstStyle/>
          <a:p>
            <a:endParaRPr lang="zh-TW" altLang="en-US"/>
          </a:p>
        </p:txBody>
      </p:sp>
      <p:sp>
        <p:nvSpPr>
          <p:cNvPr id="6" name="內容版面配置區 5">
            <a:extLst>
              <a:ext uri="{FF2B5EF4-FFF2-40B4-BE49-F238E27FC236}">
                <a16:creationId xmlns:a16="http://schemas.microsoft.com/office/drawing/2014/main" id="{2238C185-45A3-4547-A4B9-5984A786EF59}"/>
              </a:ext>
            </a:extLst>
          </p:cNvPr>
          <p:cNvSpPr>
            <a:spLocks noGrp="1"/>
          </p:cNvSpPr>
          <p:nvPr>
            <p:ph idx="1"/>
          </p:nvPr>
        </p:nvSpPr>
        <p:spPr/>
        <p:txBody>
          <a:bodyPr/>
          <a:lstStyle/>
          <a:p>
            <a:r>
              <a:rPr lang="en-US" altLang="zh-TW" dirty="0"/>
              <a:t>Usually, </a:t>
            </a:r>
            <a:r>
              <a:rPr lang="en-US" altLang="zh-TW" dirty="0">
                <a:solidFill>
                  <a:srgbClr val="FF0000"/>
                </a:solidFill>
              </a:rPr>
              <a:t>activation function and dropout layer </a:t>
            </a:r>
            <a:r>
              <a:rPr lang="en-US" altLang="zh-TW" dirty="0"/>
              <a:t>are used between two consecutive fully connected layers to introduce non-linearity and reduce over-fitting respectively.</a:t>
            </a:r>
            <a:endParaRPr lang="zh-TW" altLang="en-US" dirty="0"/>
          </a:p>
        </p:txBody>
      </p:sp>
    </p:spTree>
    <p:extLst>
      <p:ext uri="{BB962C8B-B14F-4D97-AF65-F5344CB8AC3E}">
        <p14:creationId xmlns:p14="http://schemas.microsoft.com/office/powerpoint/2010/main" val="907829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6C0F575-9C97-4009-BA55-2DE1574FB241}"/>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21A56DF5-EF3B-4376-94B9-319632C54974}"/>
              </a:ext>
            </a:extLst>
          </p:cNvPr>
          <p:cNvSpPr>
            <a:spLocks noGrp="1"/>
          </p:cNvSpPr>
          <p:nvPr>
            <p:ph sz="half" idx="1"/>
          </p:nvPr>
        </p:nvSpPr>
        <p:spPr/>
        <p:txBody>
          <a:bodyPr>
            <a:normAutofit fontScale="85000" lnSpcReduction="20000"/>
          </a:bodyPr>
          <a:lstStyle/>
          <a:p>
            <a:r>
              <a:rPr lang="en-US" altLang="zh-TW" dirty="0"/>
              <a:t>At the last fully connected layer we choose the output size based on our application. </a:t>
            </a:r>
          </a:p>
          <a:p>
            <a:endParaRPr lang="en-US" altLang="zh-TW" dirty="0"/>
          </a:p>
          <a:p>
            <a:r>
              <a:rPr lang="en-US" altLang="zh-TW" dirty="0"/>
              <a:t>For classifying the MNIST handwritten digits the last layer will be of size 10 i.e. one node for each digit and we will take a </a:t>
            </a:r>
            <a:r>
              <a:rPr lang="en-US" altLang="zh-TW" dirty="0" err="1"/>
              <a:t>softmax</a:t>
            </a:r>
            <a:r>
              <a:rPr lang="en-US" altLang="zh-TW" dirty="0"/>
              <a:t> of the output which gives us a 10 dimensional vector containing probabilities (a number ranging from 0–1) for each of the digits.</a:t>
            </a:r>
            <a:endParaRPr lang="zh-TW" altLang="en-US" dirty="0"/>
          </a:p>
        </p:txBody>
      </p:sp>
      <p:pic>
        <p:nvPicPr>
          <p:cNvPr id="6" name="內容版面配置區 5">
            <a:extLst>
              <a:ext uri="{FF2B5EF4-FFF2-40B4-BE49-F238E27FC236}">
                <a16:creationId xmlns:a16="http://schemas.microsoft.com/office/drawing/2014/main" id="{BD6E7DF6-E78D-4CF8-BF5F-59B51AA74FD9}"/>
              </a:ext>
            </a:extLst>
          </p:cNvPr>
          <p:cNvPicPr>
            <a:picLocks noGrp="1" noChangeAspect="1"/>
          </p:cNvPicPr>
          <p:nvPr>
            <p:ph sz="half" idx="2"/>
          </p:nvPr>
        </p:nvPicPr>
        <p:blipFill>
          <a:blip r:embed="rId2"/>
          <a:stretch>
            <a:fillRect/>
          </a:stretch>
        </p:blipFill>
        <p:spPr>
          <a:xfrm>
            <a:off x="4648200" y="2886259"/>
            <a:ext cx="4038600" cy="2503120"/>
          </a:xfrm>
          <a:prstGeom prst="rect">
            <a:avLst/>
          </a:prstGeom>
        </p:spPr>
      </p:pic>
    </p:spTree>
    <p:extLst>
      <p:ext uri="{BB962C8B-B14F-4D97-AF65-F5344CB8AC3E}">
        <p14:creationId xmlns:p14="http://schemas.microsoft.com/office/powerpoint/2010/main" val="3310689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69082E-7449-40B7-BC3F-7B74953EFB09}"/>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EB9B46C1-8195-4F25-810D-5E038A556805}"/>
              </a:ext>
            </a:extLst>
          </p:cNvPr>
          <p:cNvSpPr>
            <a:spLocks noGrp="1"/>
          </p:cNvSpPr>
          <p:nvPr>
            <p:ph idx="1"/>
          </p:nvPr>
        </p:nvSpPr>
        <p:spPr/>
        <p:txBody>
          <a:bodyPr>
            <a:normAutofit fontScale="92500"/>
          </a:bodyPr>
          <a:lstStyle/>
          <a:p>
            <a:r>
              <a:rPr lang="en-US" altLang="zh-TW" dirty="0"/>
              <a:t>References:</a:t>
            </a:r>
          </a:p>
          <a:p>
            <a:r>
              <a:rPr lang="en-US" altLang="zh-TW" dirty="0"/>
              <a:t>1. Francois </a:t>
            </a:r>
            <a:r>
              <a:rPr lang="en-US" altLang="zh-TW" dirty="0" err="1"/>
              <a:t>Chollet</a:t>
            </a:r>
            <a:r>
              <a:rPr lang="en-US" altLang="zh-TW" dirty="0"/>
              <a:t> , “Deep learning with Python”,</a:t>
            </a:r>
          </a:p>
          <a:p>
            <a:r>
              <a:rPr lang="en-US" altLang="zh-TW" dirty="0"/>
              <a:t>     Manning</a:t>
            </a:r>
            <a:r>
              <a:rPr lang="zh-TW" altLang="en-US" dirty="0"/>
              <a:t> </a:t>
            </a:r>
            <a:r>
              <a:rPr lang="en-US" altLang="zh-TW" dirty="0"/>
              <a:t>Publications</a:t>
            </a:r>
            <a:r>
              <a:rPr lang="zh-TW" altLang="en-US" dirty="0"/>
              <a:t> </a:t>
            </a:r>
            <a:r>
              <a:rPr lang="en-US" altLang="zh-TW" dirty="0"/>
              <a:t>Co.,</a:t>
            </a:r>
            <a:r>
              <a:rPr lang="zh-TW" altLang="en-US" dirty="0"/>
              <a:t> </a:t>
            </a:r>
            <a:r>
              <a:rPr lang="en-US" altLang="zh-TW" dirty="0"/>
              <a:t>2018</a:t>
            </a:r>
          </a:p>
          <a:p>
            <a:pPr marL="0" indent="0">
              <a:buNone/>
            </a:pPr>
            <a:r>
              <a:rPr lang="zh-TW" altLang="en-US" dirty="0"/>
              <a:t>   </a:t>
            </a:r>
            <a:r>
              <a:rPr lang="en-US" altLang="zh-TW" dirty="0"/>
              <a:t>2. </a:t>
            </a:r>
            <a:r>
              <a:rPr lang="en-US" altLang="zh-TW" dirty="0">
                <a:hlinkClick r:id="rId2"/>
              </a:rPr>
              <a:t>https://towardsdatascience.com/convolution-neural-networks-a-beginners-guide-implementing-a-mnist-hand-written-digit-8aa60330d022</a:t>
            </a:r>
            <a:endParaRPr lang="en-US" altLang="zh-TW" dirty="0"/>
          </a:p>
          <a:p>
            <a:pPr marL="0" indent="0">
              <a:buNone/>
            </a:pPr>
            <a:r>
              <a:rPr lang="en-US" altLang="zh-TW" dirty="0"/>
              <a:t>3. Yann </a:t>
            </a:r>
            <a:r>
              <a:rPr lang="en-US" altLang="zh-TW" dirty="0" err="1"/>
              <a:t>LeCun</a:t>
            </a:r>
            <a:r>
              <a:rPr lang="en-US" altLang="zh-TW" dirty="0"/>
              <a:t>, etc., “Gradient-based learning applied to document recognition”, Proceedings of the IEEE, Vol. 86, No. 11, pp.2278-2323</a:t>
            </a:r>
          </a:p>
          <a:p>
            <a:pPr marL="0" indent="0">
              <a:buNone/>
            </a:pPr>
            <a:r>
              <a:rPr lang="en-US" altLang="zh-TW" dirty="0"/>
              <a:t>4.https://en.wikipedia.org/wiki/Support-vector_machine</a:t>
            </a:r>
          </a:p>
        </p:txBody>
      </p:sp>
    </p:spTree>
    <p:extLst>
      <p:ext uri="{BB962C8B-B14F-4D97-AF65-F5344CB8AC3E}">
        <p14:creationId xmlns:p14="http://schemas.microsoft.com/office/powerpoint/2010/main" val="290430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0B10621-4B23-4857-869E-F585000C0307}"/>
              </a:ext>
            </a:extLst>
          </p:cNvPr>
          <p:cNvSpPr>
            <a:spLocks noGrp="1"/>
          </p:cNvSpPr>
          <p:nvPr>
            <p:ph type="title"/>
          </p:nvPr>
        </p:nvSpPr>
        <p:spPr>
          <a:xfrm>
            <a:off x="647700" y="-68425"/>
            <a:ext cx="8229600" cy="1143000"/>
          </a:xfrm>
        </p:spPr>
        <p:txBody>
          <a:bodyPr/>
          <a:lstStyle/>
          <a:p>
            <a:r>
              <a:rPr lang="en-US" altLang="zh-TW" dirty="0"/>
              <a:t>1. AI, ML, DL</a:t>
            </a:r>
            <a:endParaRPr lang="zh-TW" altLang="en-US" dirty="0"/>
          </a:p>
        </p:txBody>
      </p:sp>
      <p:sp>
        <p:nvSpPr>
          <p:cNvPr id="5" name="內容版面配置區 4">
            <a:extLst>
              <a:ext uri="{FF2B5EF4-FFF2-40B4-BE49-F238E27FC236}">
                <a16:creationId xmlns:a16="http://schemas.microsoft.com/office/drawing/2014/main" id="{FF7585D9-474D-492C-993B-82C233A9449D}"/>
              </a:ext>
            </a:extLst>
          </p:cNvPr>
          <p:cNvSpPr>
            <a:spLocks noGrp="1"/>
          </p:cNvSpPr>
          <p:nvPr>
            <p:ph sz="half" idx="1"/>
          </p:nvPr>
        </p:nvSpPr>
        <p:spPr>
          <a:xfrm>
            <a:off x="457200" y="990600"/>
            <a:ext cx="4038600" cy="4434840"/>
          </a:xfrm>
        </p:spPr>
        <p:txBody>
          <a:bodyPr/>
          <a:lstStyle/>
          <a:p>
            <a:pPr marL="0" indent="0">
              <a:buNone/>
            </a:pPr>
            <a:r>
              <a:rPr lang="en-US" altLang="zh-TW" dirty="0"/>
              <a:t>AI: Artificial Intelligence</a:t>
            </a:r>
          </a:p>
          <a:p>
            <a:pPr marL="0" indent="0">
              <a:buNone/>
            </a:pPr>
            <a:r>
              <a:rPr lang="en-US" altLang="zh-TW" dirty="0"/>
              <a:t>ML: Machine Learning</a:t>
            </a:r>
          </a:p>
          <a:p>
            <a:pPr marL="0" indent="0">
              <a:buNone/>
            </a:pPr>
            <a:r>
              <a:rPr lang="en-US" altLang="zh-TW" dirty="0"/>
              <a:t>DL: Deep Learning</a:t>
            </a:r>
          </a:p>
          <a:p>
            <a:pPr marL="0" indent="0">
              <a:buNone/>
            </a:pPr>
            <a:endParaRPr lang="zh-TW" altLang="en-US" dirty="0"/>
          </a:p>
        </p:txBody>
      </p:sp>
      <p:sp>
        <p:nvSpPr>
          <p:cNvPr id="7" name="內容版面配置區 6">
            <a:extLst>
              <a:ext uri="{FF2B5EF4-FFF2-40B4-BE49-F238E27FC236}">
                <a16:creationId xmlns:a16="http://schemas.microsoft.com/office/drawing/2014/main" id="{0A0CD4AD-EA6D-4460-B30A-1BE05DC11DB8}"/>
              </a:ext>
            </a:extLst>
          </p:cNvPr>
          <p:cNvSpPr>
            <a:spLocks noGrp="1"/>
          </p:cNvSpPr>
          <p:nvPr>
            <p:ph sz="half" idx="2"/>
          </p:nvPr>
        </p:nvSpPr>
        <p:spPr/>
        <p:txBody>
          <a:bodyPr/>
          <a:lstStyle/>
          <a:p>
            <a:endParaRPr lang="zh-TW" altLang="en-US"/>
          </a:p>
        </p:txBody>
      </p:sp>
      <p:pic>
        <p:nvPicPr>
          <p:cNvPr id="8" name="Picture 2">
            <a:extLst>
              <a:ext uri="{FF2B5EF4-FFF2-40B4-BE49-F238E27FC236}">
                <a16:creationId xmlns:a16="http://schemas.microsoft.com/office/drawing/2014/main" id="{7607F695-4BEE-4154-AB6F-8BFE41D7C223}"/>
              </a:ext>
            </a:extLst>
          </p:cNvPr>
          <p:cNvPicPr>
            <a:picLocks noChangeAspect="1"/>
          </p:cNvPicPr>
          <p:nvPr/>
        </p:nvPicPr>
        <p:blipFill>
          <a:blip r:embed="rId2"/>
          <a:stretch>
            <a:fillRect/>
          </a:stretch>
        </p:blipFill>
        <p:spPr>
          <a:xfrm>
            <a:off x="190500" y="2541445"/>
            <a:ext cx="8610600" cy="3615780"/>
          </a:xfrm>
          <a:prstGeom prst="rect">
            <a:avLst/>
          </a:prstGeom>
          <a:solidFill>
            <a:schemeClr val="bg1"/>
          </a:solidFill>
        </p:spPr>
      </p:pic>
    </p:spTree>
    <p:extLst>
      <p:ext uri="{BB962C8B-B14F-4D97-AF65-F5344CB8AC3E}">
        <p14:creationId xmlns:p14="http://schemas.microsoft.com/office/powerpoint/2010/main" val="571887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4F3900-2AC7-4480-96FD-338910C4F6EB}"/>
              </a:ext>
            </a:extLst>
          </p:cNvPr>
          <p:cNvSpPr>
            <a:spLocks noGrp="1"/>
          </p:cNvSpPr>
          <p:nvPr>
            <p:ph type="title"/>
          </p:nvPr>
        </p:nvSpPr>
        <p:spPr/>
        <p:txBody>
          <a:bodyPr/>
          <a:lstStyle/>
          <a:p>
            <a:r>
              <a:rPr lang="en-US" altLang="zh-TW" dirty="0"/>
              <a:t>2.Machine VS. Deep learning[1]</a:t>
            </a:r>
            <a:endParaRPr lang="zh-TW" altLang="en-US" dirty="0"/>
          </a:p>
        </p:txBody>
      </p:sp>
      <p:sp>
        <p:nvSpPr>
          <p:cNvPr id="3" name="內容版面配置區 2">
            <a:extLst>
              <a:ext uri="{FF2B5EF4-FFF2-40B4-BE49-F238E27FC236}">
                <a16:creationId xmlns:a16="http://schemas.microsoft.com/office/drawing/2014/main" id="{2E98792E-7B7E-4A7A-AB60-F0821691B07F}"/>
              </a:ext>
            </a:extLst>
          </p:cNvPr>
          <p:cNvSpPr>
            <a:spLocks noGrp="1"/>
          </p:cNvSpPr>
          <p:nvPr>
            <p:ph idx="1"/>
          </p:nvPr>
        </p:nvSpPr>
        <p:spPr/>
        <p:txBody>
          <a:bodyPr/>
          <a:lstStyle/>
          <a:p>
            <a:r>
              <a:rPr lang="en-US" altLang="zh-TW" dirty="0"/>
              <a:t>To define </a:t>
            </a:r>
            <a:r>
              <a:rPr lang="en-US" altLang="zh-TW" i="1" dirty="0"/>
              <a:t>deep learning </a:t>
            </a:r>
            <a:r>
              <a:rPr lang="en-US" altLang="zh-TW" dirty="0"/>
              <a:t>and understand the difference between deep learning and other machine-learning approaches, first we need some idea of what machine learning algorithms </a:t>
            </a:r>
            <a:r>
              <a:rPr lang="en-US" altLang="zh-TW" i="1" dirty="0"/>
              <a:t>do</a:t>
            </a:r>
            <a:r>
              <a:rPr lang="en-US" altLang="zh-TW" dirty="0"/>
              <a:t>.</a:t>
            </a:r>
          </a:p>
          <a:p>
            <a:r>
              <a:rPr lang="en-US" altLang="zh-TW" dirty="0"/>
              <a:t> It can be  stated that machine learning discovers rules to execute a data-processing task, given examples of what’s expected. So, to do machine learning,</a:t>
            </a:r>
          </a:p>
          <a:p>
            <a:r>
              <a:rPr lang="en-US" altLang="zh-TW" dirty="0"/>
              <a:t>we need three things:</a:t>
            </a:r>
            <a:endParaRPr lang="zh-TW" altLang="en-US" dirty="0"/>
          </a:p>
        </p:txBody>
      </p:sp>
    </p:spTree>
    <p:extLst>
      <p:ext uri="{BB962C8B-B14F-4D97-AF65-F5344CB8AC3E}">
        <p14:creationId xmlns:p14="http://schemas.microsoft.com/office/powerpoint/2010/main" val="1424670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E033A0-956E-448D-A139-7F25B2CF5CD1}"/>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B2E9EDEA-7BCB-427B-983F-6F06AA5F5013}"/>
              </a:ext>
            </a:extLst>
          </p:cNvPr>
          <p:cNvSpPr>
            <a:spLocks noGrp="1"/>
          </p:cNvSpPr>
          <p:nvPr>
            <p:ph idx="1"/>
          </p:nvPr>
        </p:nvSpPr>
        <p:spPr/>
        <p:txBody>
          <a:bodyPr>
            <a:normAutofit fontScale="85000" lnSpcReduction="20000"/>
          </a:bodyPr>
          <a:lstStyle/>
          <a:p>
            <a:r>
              <a:rPr lang="en-US" altLang="zh-TW" dirty="0"/>
              <a:t>So, to do machine learning, we need three things:</a:t>
            </a:r>
          </a:p>
          <a:p>
            <a:endParaRPr lang="zh-TW" altLang="en-US" dirty="0"/>
          </a:p>
          <a:p>
            <a:r>
              <a:rPr lang="en-US" altLang="zh-TW" dirty="0"/>
              <a:t>1. </a:t>
            </a:r>
            <a:r>
              <a:rPr lang="en-US" altLang="zh-TW" i="1" dirty="0"/>
              <a:t>Input data points</a:t>
            </a:r>
            <a:r>
              <a:rPr lang="en-US" altLang="zh-TW" dirty="0"/>
              <a:t>—For instance, if the task is speech recognition, these data</a:t>
            </a:r>
            <a:r>
              <a:rPr lang="zh-TW" altLang="en-US" dirty="0"/>
              <a:t> </a:t>
            </a:r>
            <a:r>
              <a:rPr lang="en-US" altLang="zh-TW" dirty="0"/>
              <a:t>points could be sound files of people speaking. If the task is image tagging,</a:t>
            </a:r>
            <a:r>
              <a:rPr lang="zh-TW" altLang="en-US" dirty="0"/>
              <a:t> </a:t>
            </a:r>
            <a:r>
              <a:rPr lang="en-US" altLang="zh-TW" dirty="0"/>
              <a:t>they could be pictures.</a:t>
            </a:r>
          </a:p>
          <a:p>
            <a:r>
              <a:rPr lang="en-US" altLang="zh-TW" dirty="0"/>
              <a:t>2. </a:t>
            </a:r>
            <a:r>
              <a:rPr lang="en-US" altLang="zh-TW" i="1" dirty="0"/>
              <a:t>Examples of the expected output</a:t>
            </a:r>
            <a:r>
              <a:rPr lang="en-US" altLang="zh-TW" dirty="0"/>
              <a:t>—In a speech-recognition task, these could be</a:t>
            </a:r>
            <a:r>
              <a:rPr lang="zh-TW" altLang="en-US" dirty="0"/>
              <a:t> </a:t>
            </a:r>
            <a:r>
              <a:rPr lang="en-US" altLang="zh-TW" dirty="0"/>
              <a:t>human-generated transcripts of sound files. In an image task, expected outputs</a:t>
            </a:r>
            <a:r>
              <a:rPr lang="zh-TW" altLang="en-US" dirty="0"/>
              <a:t> </a:t>
            </a:r>
            <a:r>
              <a:rPr lang="en-US" altLang="zh-TW" dirty="0"/>
              <a:t>could be tags such as “dog,” “cat,” and so on.</a:t>
            </a:r>
          </a:p>
          <a:p>
            <a:r>
              <a:rPr lang="en-US" altLang="zh-TW" dirty="0"/>
              <a:t>3. </a:t>
            </a:r>
            <a:r>
              <a:rPr lang="en-US" altLang="zh-TW" i="1" dirty="0"/>
              <a:t>A way to measure whether the algorithm is doing a good job</a:t>
            </a:r>
            <a:r>
              <a:rPr lang="en-US" altLang="zh-TW" dirty="0"/>
              <a:t>—This is necessary in</a:t>
            </a:r>
            <a:r>
              <a:rPr lang="zh-TW" altLang="en-US" dirty="0"/>
              <a:t> </a:t>
            </a:r>
            <a:r>
              <a:rPr lang="en-US" altLang="zh-TW" dirty="0"/>
              <a:t>order to determine the distance between the algorithm’s current output and</a:t>
            </a:r>
            <a:r>
              <a:rPr lang="zh-TW" altLang="en-US" dirty="0"/>
              <a:t> </a:t>
            </a:r>
            <a:r>
              <a:rPr lang="en-US" altLang="zh-TW" dirty="0"/>
              <a:t>its expected output. The measurement is used as a </a:t>
            </a:r>
            <a:r>
              <a:rPr lang="en-US" altLang="zh-TW" dirty="0">
                <a:solidFill>
                  <a:srgbClr val="FF0000"/>
                </a:solidFill>
              </a:rPr>
              <a:t>feedback signal </a:t>
            </a:r>
            <a:r>
              <a:rPr lang="en-US" altLang="zh-TW" dirty="0"/>
              <a:t>to </a:t>
            </a:r>
            <a:r>
              <a:rPr lang="en-US" altLang="zh-TW" dirty="0">
                <a:solidFill>
                  <a:srgbClr val="0070C0"/>
                </a:solidFill>
              </a:rPr>
              <a:t>adjust</a:t>
            </a:r>
            <a:r>
              <a:rPr lang="zh-TW" altLang="en-US" dirty="0">
                <a:solidFill>
                  <a:srgbClr val="0070C0"/>
                </a:solidFill>
              </a:rPr>
              <a:t> </a:t>
            </a:r>
            <a:r>
              <a:rPr lang="en-US" altLang="zh-TW" dirty="0">
                <a:solidFill>
                  <a:srgbClr val="0070C0"/>
                </a:solidFill>
              </a:rPr>
              <a:t>the way </a:t>
            </a:r>
            <a:r>
              <a:rPr lang="en-US" altLang="zh-TW" dirty="0"/>
              <a:t>the algorithm works. </a:t>
            </a:r>
            <a:r>
              <a:rPr lang="en-US" altLang="zh-TW" dirty="0">
                <a:solidFill>
                  <a:srgbClr val="0070C0"/>
                </a:solidFill>
              </a:rPr>
              <a:t>This adjustment step is what we call </a:t>
            </a:r>
            <a:r>
              <a:rPr lang="en-US" altLang="zh-TW" i="1" dirty="0">
                <a:solidFill>
                  <a:srgbClr val="0070C0"/>
                </a:solidFill>
              </a:rPr>
              <a:t>learning</a:t>
            </a:r>
            <a:r>
              <a:rPr lang="en-US" altLang="zh-TW" dirty="0"/>
              <a:t>.</a:t>
            </a:r>
            <a:endParaRPr lang="zh-TW" altLang="en-US" dirty="0"/>
          </a:p>
        </p:txBody>
      </p:sp>
    </p:spTree>
    <p:extLst>
      <p:ext uri="{BB962C8B-B14F-4D97-AF65-F5344CB8AC3E}">
        <p14:creationId xmlns:p14="http://schemas.microsoft.com/office/powerpoint/2010/main" val="1205586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E0783D-7F13-4DDE-9C48-125045A47DCF}"/>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3796EA80-120B-4961-9BE9-5702220D7147}"/>
              </a:ext>
            </a:extLst>
          </p:cNvPr>
          <p:cNvSpPr>
            <a:spLocks noGrp="1"/>
          </p:cNvSpPr>
          <p:nvPr>
            <p:ph idx="1"/>
          </p:nvPr>
        </p:nvSpPr>
        <p:spPr/>
        <p:txBody>
          <a:bodyPr/>
          <a:lstStyle/>
          <a:p>
            <a:r>
              <a:rPr lang="en-US" altLang="zh-TW" dirty="0"/>
              <a:t>Deep learning is a specific subfield of machine learning: a new take on learning representations</a:t>
            </a:r>
          </a:p>
          <a:p>
            <a:r>
              <a:rPr lang="en-US" altLang="zh-TW" dirty="0"/>
              <a:t>from data that puts an emphasis on learning successive </a:t>
            </a:r>
            <a:r>
              <a:rPr lang="en-US" altLang="zh-TW" i="1" dirty="0"/>
              <a:t>layers </a:t>
            </a:r>
            <a:r>
              <a:rPr lang="en-US" altLang="zh-TW" dirty="0"/>
              <a:t>of increasingly</a:t>
            </a:r>
            <a:r>
              <a:rPr lang="zh-TW" altLang="en-US" dirty="0"/>
              <a:t> </a:t>
            </a:r>
            <a:r>
              <a:rPr lang="en-US" altLang="zh-TW" dirty="0"/>
              <a:t>meaningful representations. The </a:t>
            </a:r>
            <a:r>
              <a:rPr lang="en-US" altLang="zh-TW" i="1" dirty="0">
                <a:solidFill>
                  <a:srgbClr val="FF0000"/>
                </a:solidFill>
              </a:rPr>
              <a:t>deep</a:t>
            </a:r>
            <a:r>
              <a:rPr lang="en-US" altLang="zh-TW" i="1" dirty="0"/>
              <a:t> </a:t>
            </a:r>
            <a:r>
              <a:rPr lang="en-US" altLang="zh-TW" dirty="0"/>
              <a:t>in </a:t>
            </a:r>
            <a:r>
              <a:rPr lang="en-US" altLang="zh-TW" i="1" dirty="0"/>
              <a:t>deep learning </a:t>
            </a:r>
            <a:r>
              <a:rPr lang="en-US" altLang="zh-TW" dirty="0">
                <a:solidFill>
                  <a:srgbClr val="FF0000"/>
                </a:solidFill>
              </a:rPr>
              <a:t>isn’t a reference </a:t>
            </a:r>
            <a:r>
              <a:rPr lang="en-US" altLang="zh-TW" dirty="0"/>
              <a:t>to any kind of</a:t>
            </a:r>
          </a:p>
          <a:p>
            <a:r>
              <a:rPr lang="en-US" altLang="zh-TW" dirty="0"/>
              <a:t>deeper understanding achieved by the approach; </a:t>
            </a:r>
            <a:r>
              <a:rPr lang="en-US" altLang="zh-TW" dirty="0">
                <a:solidFill>
                  <a:srgbClr val="FF0000"/>
                </a:solidFill>
              </a:rPr>
              <a:t>rather</a:t>
            </a:r>
            <a:r>
              <a:rPr lang="en-US" altLang="zh-TW" dirty="0"/>
              <a:t>, it stands for this idea of </a:t>
            </a:r>
            <a:r>
              <a:rPr lang="en-US" altLang="zh-TW" dirty="0">
                <a:solidFill>
                  <a:srgbClr val="FF0000"/>
                </a:solidFill>
              </a:rPr>
              <a:t>successive</a:t>
            </a:r>
            <a:r>
              <a:rPr lang="zh-TW" altLang="en-US" dirty="0">
                <a:solidFill>
                  <a:srgbClr val="FF0000"/>
                </a:solidFill>
              </a:rPr>
              <a:t> </a:t>
            </a:r>
            <a:r>
              <a:rPr lang="en-US" altLang="zh-TW" dirty="0">
                <a:solidFill>
                  <a:srgbClr val="FF0000"/>
                </a:solidFill>
              </a:rPr>
              <a:t>layers of representations</a:t>
            </a:r>
            <a:r>
              <a:rPr lang="en-US" altLang="zh-TW" dirty="0"/>
              <a:t>.</a:t>
            </a:r>
            <a:endParaRPr lang="zh-TW" altLang="en-US" dirty="0"/>
          </a:p>
        </p:txBody>
      </p:sp>
    </p:spTree>
    <p:extLst>
      <p:ext uri="{BB962C8B-B14F-4D97-AF65-F5344CB8AC3E}">
        <p14:creationId xmlns:p14="http://schemas.microsoft.com/office/powerpoint/2010/main" val="1096812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052821-DC27-4A9F-9481-E0856BE64859}"/>
              </a:ext>
            </a:extLst>
          </p:cNvPr>
          <p:cNvSpPr>
            <a:spLocks noGrp="1"/>
          </p:cNvSpPr>
          <p:nvPr>
            <p:ph type="title"/>
          </p:nvPr>
        </p:nvSpPr>
        <p:spPr/>
        <p:txBody>
          <a:bodyPr>
            <a:noAutofit/>
          </a:bodyPr>
          <a:lstStyle/>
          <a:p>
            <a:r>
              <a:rPr lang="en-US" altLang="zh-TW" sz="2400" b="1" dirty="0"/>
              <a:t>3. Convolutional Neural Networks — A Beginner’s Guide[2]</a:t>
            </a:r>
            <a:br>
              <a:rPr lang="en-US" altLang="zh-TW" sz="2400" b="1" dirty="0"/>
            </a:br>
            <a:endParaRPr lang="zh-TW" altLang="en-US" sz="2400" dirty="0"/>
          </a:p>
        </p:txBody>
      </p:sp>
      <p:sp>
        <p:nvSpPr>
          <p:cNvPr id="3" name="內容版面配置區 2">
            <a:extLst>
              <a:ext uri="{FF2B5EF4-FFF2-40B4-BE49-F238E27FC236}">
                <a16:creationId xmlns:a16="http://schemas.microsoft.com/office/drawing/2014/main" id="{BA96EECA-30B5-42BB-9643-3C23C287A8AB}"/>
              </a:ext>
            </a:extLst>
          </p:cNvPr>
          <p:cNvSpPr>
            <a:spLocks noGrp="1"/>
          </p:cNvSpPr>
          <p:nvPr>
            <p:ph idx="1"/>
          </p:nvPr>
        </p:nvSpPr>
        <p:spPr/>
        <p:txBody>
          <a:bodyPr>
            <a:normAutofit lnSpcReduction="10000"/>
          </a:bodyPr>
          <a:lstStyle/>
          <a:p>
            <a:r>
              <a:rPr lang="en-US" altLang="zh-TW" dirty="0"/>
              <a:t>3.1  Convolution Layer</a:t>
            </a:r>
          </a:p>
          <a:p>
            <a:r>
              <a:rPr lang="en-US" altLang="zh-TW" dirty="0"/>
              <a:t>Before digging into what a convolution layer is, let’s understand why use them in the first place.</a:t>
            </a:r>
          </a:p>
          <a:p>
            <a:br>
              <a:rPr lang="en-US" altLang="zh-TW" dirty="0">
                <a:hlinkClick r:id="rId2"/>
              </a:rPr>
            </a:br>
            <a:r>
              <a:rPr lang="en-US" altLang="zh-TW" dirty="0"/>
              <a:t>3.1.1 Why use a Convolution Layer?</a:t>
            </a:r>
          </a:p>
          <a:p>
            <a:r>
              <a:rPr lang="en-US" altLang="zh-TW" dirty="0"/>
              <a:t>Before the concept of convolution was presented by Yann </a:t>
            </a:r>
            <a:r>
              <a:rPr lang="en-US" altLang="zh-TW" dirty="0" err="1"/>
              <a:t>LeCun</a:t>
            </a:r>
            <a:r>
              <a:rPr lang="en-US" altLang="zh-TW" dirty="0"/>
              <a:t> in 1998 [3]for digit classification, people used other methods like support vector machine, </a:t>
            </a:r>
            <a:r>
              <a:rPr lang="en-US" altLang="zh-TW" dirty="0" err="1"/>
              <a:t>knn</a:t>
            </a:r>
            <a:r>
              <a:rPr lang="en-US" altLang="zh-TW" dirty="0"/>
              <a:t>, logistic regression, </a:t>
            </a:r>
            <a:r>
              <a:rPr lang="en-US" altLang="zh-TW" dirty="0" err="1"/>
              <a:t>etc</a:t>
            </a:r>
            <a:r>
              <a:rPr lang="en-US" altLang="zh-TW" dirty="0"/>
              <a:t> to classify images. In those algorithms, pixel values were considered </a:t>
            </a:r>
            <a:r>
              <a:rPr lang="en-US" altLang="zh-TW" dirty="0">
                <a:solidFill>
                  <a:srgbClr val="FF0000"/>
                </a:solidFill>
              </a:rPr>
              <a:t>as features i.e. for a 28x28 image there would be 784 features</a:t>
            </a:r>
            <a:r>
              <a:rPr lang="en-US" altLang="zh-TW" dirty="0"/>
              <a:t>.</a:t>
            </a:r>
          </a:p>
          <a:p>
            <a:endParaRPr lang="zh-TW" altLang="en-US" dirty="0"/>
          </a:p>
        </p:txBody>
      </p:sp>
    </p:spTree>
    <p:extLst>
      <p:ext uri="{BB962C8B-B14F-4D97-AF65-F5344CB8AC3E}">
        <p14:creationId xmlns:p14="http://schemas.microsoft.com/office/powerpoint/2010/main" val="168994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07CB2D-DD1D-4ED7-8AFE-616A12B36030}"/>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E16B5FCB-E2A4-4A31-9984-4C1D8D486984}"/>
              </a:ext>
            </a:extLst>
          </p:cNvPr>
          <p:cNvSpPr>
            <a:spLocks noGrp="1"/>
          </p:cNvSpPr>
          <p:nvPr>
            <p:ph idx="1"/>
          </p:nvPr>
        </p:nvSpPr>
        <p:spPr/>
        <p:txBody>
          <a:bodyPr/>
          <a:lstStyle/>
          <a:p>
            <a:r>
              <a:rPr lang="en-US" altLang="zh-TW" dirty="0"/>
              <a:t>There are a lot of algorithms that people used for image classification before convolution became popular. People used to create features from images and then feed those features into some classification algorithm like SVM[4]. </a:t>
            </a:r>
            <a:endParaRPr lang="zh-TW" altLang="en-US" dirty="0"/>
          </a:p>
        </p:txBody>
      </p:sp>
    </p:spTree>
    <p:extLst>
      <p:ext uri="{BB962C8B-B14F-4D97-AF65-F5344CB8AC3E}">
        <p14:creationId xmlns:p14="http://schemas.microsoft.com/office/powerpoint/2010/main" val="2424185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3201</TotalTime>
  <Words>1799</Words>
  <Application>Microsoft Office PowerPoint</Application>
  <PresentationFormat>如螢幕大小 (4:3)</PresentationFormat>
  <Paragraphs>193</Paragraphs>
  <Slides>36</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36</vt:i4>
      </vt:variant>
    </vt:vector>
  </HeadingPairs>
  <TitlesOfParts>
    <vt:vector size="46" baseType="lpstr">
      <vt:lpstr>微軟正黑體</vt:lpstr>
      <vt:lpstr>微軟正黑體 Light</vt:lpstr>
      <vt:lpstr>新細明體</vt:lpstr>
      <vt:lpstr>新細明體</vt:lpstr>
      <vt:lpstr>標楷體</vt:lpstr>
      <vt:lpstr>Arial</vt:lpstr>
      <vt:lpstr>Calibri</vt:lpstr>
      <vt:lpstr>Constantia</vt:lpstr>
      <vt:lpstr>Wingdings 2</vt:lpstr>
      <vt:lpstr>Flow</vt:lpstr>
      <vt:lpstr>Digital Image processing 9</vt:lpstr>
      <vt:lpstr>PowerPoint 簡報</vt:lpstr>
      <vt:lpstr>PowerPoint 簡報</vt:lpstr>
      <vt:lpstr>1. AI, ML, DL</vt:lpstr>
      <vt:lpstr>2.Machine VS. Deep learning[1]</vt:lpstr>
      <vt:lpstr>PowerPoint 簡報</vt:lpstr>
      <vt:lpstr>PowerPoint 簡報</vt:lpstr>
      <vt:lpstr>3. Convolutional Neural Networks — A Beginner’s Guide[2]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28X28→32X28X28</vt:lpstr>
      <vt:lpstr>PowerPoint 簡報</vt:lpstr>
      <vt:lpstr>PowerPoint 簡報</vt:lpstr>
      <vt:lpstr>PowerPoint 簡報</vt:lpstr>
      <vt:lpstr>PowerPoint 簡報</vt:lpstr>
      <vt:lpstr>32X28X28→32X14X14</vt:lpstr>
      <vt:lpstr>PowerPoint 簡報</vt:lpstr>
      <vt:lpstr>PowerPoint 簡報</vt:lpstr>
      <vt:lpstr>32X14X14→64X14X14→64X7X7</vt:lpstr>
      <vt:lpstr>2D-1D</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6</dc:title>
  <dc:creator>aaa</dc:creator>
  <cp:lastModifiedBy>陳榮燊</cp:lastModifiedBy>
  <cp:revision>189</cp:revision>
  <dcterms:created xsi:type="dcterms:W3CDTF">2020-11-09T14:10:29Z</dcterms:created>
  <dcterms:modified xsi:type="dcterms:W3CDTF">2021-05-23T15:04:33Z</dcterms:modified>
</cp:coreProperties>
</file>