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92" r:id="rId3"/>
    <p:sldId id="449" r:id="rId4"/>
    <p:sldId id="450" r:id="rId5"/>
    <p:sldId id="451" r:id="rId6"/>
    <p:sldId id="452" r:id="rId7"/>
    <p:sldId id="453" r:id="rId8"/>
    <p:sldId id="454" r:id="rId9"/>
    <p:sldId id="455" r:id="rId10"/>
    <p:sldId id="456"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445"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0" d="100"/>
          <a:sy n="110" d="100"/>
        </p:scale>
        <p:origin x="168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a:t>Click to edit Master subtitle style</a:t>
            </a:r>
            <a:endParaRPr kumimoji="0" lang="en-US"/>
          </a:p>
        </p:txBody>
      </p:sp>
      <p:sp>
        <p:nvSpPr>
          <p:cNvPr id="30" name="Date Placeholder 29"/>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a:t>Click to edit Master text styles</a:t>
            </a:r>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7" name="Date Placeholder 6"/>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Date Placeholder 2"/>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a:t>Click to edit Master text styles</a:t>
            </a:r>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B37BC7F7-12FB-4405-9E5E-5CB5AF6F6515}"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a:t>Click to edit Master text styles</a:t>
            </a:r>
          </a:p>
          <a:p>
            <a:pPr lvl="1" eaLnBrk="1" latinLnBrk="0" hangingPunct="1"/>
            <a:r>
              <a:rPr kumimoji="0" lang="en-US" altLang="zh-TW"/>
              <a:t>Second level</a:t>
            </a:r>
          </a:p>
          <a:p>
            <a:pPr lvl="2" eaLnBrk="1" latinLnBrk="0" hangingPunct="1"/>
            <a:r>
              <a:rPr kumimoji="0" lang="en-US" altLang="zh-TW"/>
              <a:t>Third level</a:t>
            </a:r>
          </a:p>
          <a:p>
            <a:pPr lvl="3" eaLnBrk="1" latinLnBrk="0" hangingPunct="1"/>
            <a:r>
              <a:rPr kumimoji="0" lang="en-US" altLang="zh-TW"/>
              <a:t>Fourth level</a:t>
            </a:r>
          </a:p>
          <a:p>
            <a:pPr lvl="4" eaLnBrk="1" latinLnBrk="0" hangingPunct="1"/>
            <a:r>
              <a:rPr kumimoji="0" lang="en-US" altLang="zh-TW"/>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A3E116-8DD6-4400-9D1D-A0ABE578916B}" type="datetimeFigureOut">
              <a:rPr lang="zh-TW" altLang="en-US" smtClean="0"/>
              <a:pPr/>
              <a:t>2021/6/8</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7BC7F7-12FB-4405-9E5E-5CB5AF6F6515}"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Digital Image processing 10</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a:t>Dep. of Computer Science &amp; Information Engineering,</a:t>
            </a:r>
            <a:r>
              <a:rPr lang="zh-TW" altLang="en-US" dirty="0"/>
              <a:t> </a:t>
            </a:r>
            <a:r>
              <a:rPr lang="en-US" altLang="zh-TW" dirty="0"/>
              <a:t>Asia University</a:t>
            </a:r>
          </a:p>
          <a:p>
            <a:r>
              <a:rPr lang="en-US" altLang="zh-TW" dirty="0"/>
              <a:t>Associate Professor</a:t>
            </a:r>
          </a:p>
          <a:p>
            <a:r>
              <a:rPr lang="en-US" altLang="zh-TW" dirty="0"/>
              <a:t>Rung-</a:t>
            </a:r>
            <a:r>
              <a:rPr lang="en-US" altLang="zh-TW" dirty="0" err="1"/>
              <a:t>Sheng</a:t>
            </a:r>
            <a:r>
              <a:rPr lang="en-US" altLang="zh-TW" dirty="0"/>
              <a:t> Chen</a:t>
            </a:r>
            <a:endParaRPr lang="zh-TW" altLang="en-US" dirty="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05B54BB-C250-4B54-9016-DA1BD8C69BAC}"/>
              </a:ext>
            </a:extLst>
          </p:cNvPr>
          <p:cNvPicPr>
            <a:picLocks noChangeAspect="1"/>
          </p:cNvPicPr>
          <p:nvPr/>
        </p:nvPicPr>
        <p:blipFill>
          <a:blip r:embed="rId2"/>
          <a:stretch>
            <a:fillRect/>
          </a:stretch>
        </p:blipFill>
        <p:spPr>
          <a:xfrm>
            <a:off x="4876800" y="2771775"/>
            <a:ext cx="2895600" cy="657225"/>
          </a:xfrm>
          <a:prstGeom prst="rect">
            <a:avLst/>
          </a:prstGeom>
        </p:spPr>
      </p:pic>
      <p:sp>
        <p:nvSpPr>
          <p:cNvPr id="5" name="標題 4">
            <a:extLst>
              <a:ext uri="{FF2B5EF4-FFF2-40B4-BE49-F238E27FC236}">
                <a16:creationId xmlns:a16="http://schemas.microsoft.com/office/drawing/2014/main" id="{B80DBCBD-1B91-4F2F-BF33-7F9AEA51777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7CBCA337-70FF-410D-9669-7601D009ADE2}"/>
              </a:ext>
            </a:extLst>
          </p:cNvPr>
          <p:cNvSpPr>
            <a:spLocks noGrp="1"/>
          </p:cNvSpPr>
          <p:nvPr>
            <p:ph sz="half" idx="1"/>
          </p:nvPr>
        </p:nvSpPr>
        <p:spPr/>
        <p:txBody>
          <a:bodyPr/>
          <a:lstStyle/>
          <a:p>
            <a:r>
              <a:rPr lang="en-US" altLang="zh-TW" dirty="0"/>
              <a:t>Additionally, to check if your GPU driver and CUDA is enabled and accessible by </a:t>
            </a:r>
            <a:r>
              <a:rPr lang="en-US" altLang="zh-TW" dirty="0" err="1"/>
              <a:t>PyTorch</a:t>
            </a:r>
            <a:r>
              <a:rPr lang="en-US" altLang="zh-TW" dirty="0"/>
              <a:t>, run the following commands to return whether or not the CUDA driver is enabled:</a:t>
            </a:r>
          </a:p>
          <a:p>
            <a:r>
              <a:rPr lang="en-US" altLang="zh-TW" dirty="0"/>
              <a:t>import torch</a:t>
            </a:r>
          </a:p>
          <a:p>
            <a:r>
              <a:rPr lang="en-US" altLang="zh-TW" dirty="0" err="1"/>
              <a:t>torch.cuda.is_available</a:t>
            </a:r>
            <a:r>
              <a:rPr lang="en-US" altLang="zh-TW" dirty="0"/>
              <a:t>()</a:t>
            </a:r>
          </a:p>
          <a:p>
            <a:endParaRPr lang="zh-TW" altLang="en-US" dirty="0"/>
          </a:p>
        </p:txBody>
      </p:sp>
      <p:sp>
        <p:nvSpPr>
          <p:cNvPr id="6" name="內容版面配置區 5">
            <a:extLst>
              <a:ext uri="{FF2B5EF4-FFF2-40B4-BE49-F238E27FC236}">
                <a16:creationId xmlns:a16="http://schemas.microsoft.com/office/drawing/2014/main" id="{584608E6-7F22-4195-9E47-BE40DCD002D8}"/>
              </a:ext>
            </a:extLst>
          </p:cNvPr>
          <p:cNvSpPr>
            <a:spLocks noGrp="1"/>
          </p:cNvSpPr>
          <p:nvPr>
            <p:ph sz="half" idx="2"/>
          </p:nvPr>
        </p:nvSpPr>
        <p:spPr/>
        <p:txBody>
          <a:bodyPr/>
          <a:lstStyle/>
          <a:p>
            <a:endParaRPr lang="zh-TW" altLang="en-US" dirty="0"/>
          </a:p>
        </p:txBody>
      </p:sp>
    </p:spTree>
    <p:extLst>
      <p:ext uri="{BB962C8B-B14F-4D97-AF65-F5344CB8AC3E}">
        <p14:creationId xmlns:p14="http://schemas.microsoft.com/office/powerpoint/2010/main" val="404364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FB9BE3-B2C2-4A8B-B161-3A892118D509}"/>
              </a:ext>
            </a:extLst>
          </p:cNvPr>
          <p:cNvSpPr>
            <a:spLocks noGrp="1"/>
          </p:cNvSpPr>
          <p:nvPr>
            <p:ph type="title"/>
          </p:nvPr>
        </p:nvSpPr>
        <p:spPr/>
        <p:txBody>
          <a:bodyPr/>
          <a:lstStyle/>
          <a:p>
            <a:r>
              <a:rPr lang="en-US" altLang="zh-TW" dirty="0"/>
              <a:t>Step 1 — Knowing The Dataset</a:t>
            </a:r>
            <a:endParaRPr lang="zh-TW" altLang="en-US" dirty="0"/>
          </a:p>
        </p:txBody>
      </p:sp>
      <p:sp>
        <p:nvSpPr>
          <p:cNvPr id="4" name="內容版面配置區 3">
            <a:extLst>
              <a:ext uri="{FF2B5EF4-FFF2-40B4-BE49-F238E27FC236}">
                <a16:creationId xmlns:a16="http://schemas.microsoft.com/office/drawing/2014/main" id="{21B4F254-082A-4607-8E2A-3E1F0C6816CD}"/>
              </a:ext>
            </a:extLst>
          </p:cNvPr>
          <p:cNvSpPr>
            <a:spLocks noGrp="1"/>
          </p:cNvSpPr>
          <p:nvPr>
            <p:ph sz="half" idx="1"/>
          </p:nvPr>
        </p:nvSpPr>
        <p:spPr/>
        <p:txBody>
          <a:bodyPr>
            <a:normAutofit fontScale="92500" lnSpcReduction="10000"/>
          </a:bodyPr>
          <a:lstStyle/>
          <a:p>
            <a:r>
              <a:rPr lang="en-US" altLang="zh-TW" dirty="0"/>
              <a:t>The most crucial task as a Data Scientist is to gather the perfect dataset and to understand it thoroughly. Trust me, the rest is a lot easier. For this project, we will be using the popular MNIST database. It is a collection of 70000 handwritten digits split into training and test set of 60000 and 10000 images respectively.</a:t>
            </a:r>
          </a:p>
          <a:p>
            <a:endParaRPr lang="zh-TW" altLang="en-US" dirty="0"/>
          </a:p>
        </p:txBody>
      </p:sp>
      <p:sp>
        <p:nvSpPr>
          <p:cNvPr id="5" name="內容版面配置區 4">
            <a:extLst>
              <a:ext uri="{FF2B5EF4-FFF2-40B4-BE49-F238E27FC236}">
                <a16:creationId xmlns:a16="http://schemas.microsoft.com/office/drawing/2014/main" id="{FAC2CE5E-1DAC-4E6C-A9DE-621517B2AA78}"/>
              </a:ext>
            </a:extLst>
          </p:cNvPr>
          <p:cNvSpPr>
            <a:spLocks noGrp="1"/>
          </p:cNvSpPr>
          <p:nvPr>
            <p:ph sz="half" idx="2"/>
          </p:nvPr>
        </p:nvSpPr>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Source: Wikimedia</a:t>
            </a:r>
            <a:endParaRPr lang="zh-TW" altLang="en-US" dirty="0"/>
          </a:p>
        </p:txBody>
      </p:sp>
      <p:pic>
        <p:nvPicPr>
          <p:cNvPr id="6" name="圖片 5">
            <a:extLst>
              <a:ext uri="{FF2B5EF4-FFF2-40B4-BE49-F238E27FC236}">
                <a16:creationId xmlns:a16="http://schemas.microsoft.com/office/drawing/2014/main" id="{E00E0CA7-E76F-47FF-AEEE-C241E2EA6168}"/>
              </a:ext>
            </a:extLst>
          </p:cNvPr>
          <p:cNvPicPr>
            <a:picLocks noChangeAspect="1"/>
          </p:cNvPicPr>
          <p:nvPr/>
        </p:nvPicPr>
        <p:blipFill>
          <a:blip r:embed="rId2"/>
          <a:stretch>
            <a:fillRect/>
          </a:stretch>
        </p:blipFill>
        <p:spPr>
          <a:xfrm>
            <a:off x="4933950" y="2465343"/>
            <a:ext cx="4210050" cy="2558633"/>
          </a:xfrm>
          <a:prstGeom prst="rect">
            <a:avLst/>
          </a:prstGeom>
        </p:spPr>
      </p:pic>
    </p:spTree>
    <p:extLst>
      <p:ext uri="{BB962C8B-B14F-4D97-AF65-F5344CB8AC3E}">
        <p14:creationId xmlns:p14="http://schemas.microsoft.com/office/powerpoint/2010/main" val="180076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7FFECAB-98E8-4485-A332-20B23F94381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79BE37D3-77FD-4394-9AC4-87455F92D2F5}"/>
              </a:ext>
            </a:extLst>
          </p:cNvPr>
          <p:cNvSpPr>
            <a:spLocks noGrp="1"/>
          </p:cNvSpPr>
          <p:nvPr>
            <p:ph sz="half" idx="1"/>
          </p:nvPr>
        </p:nvSpPr>
        <p:spPr/>
        <p:txBody>
          <a:bodyPr>
            <a:normAutofit fontScale="92500" lnSpcReduction="20000"/>
          </a:bodyPr>
          <a:lstStyle/>
          <a:p>
            <a:r>
              <a:rPr lang="en-US" altLang="zh-TW" dirty="0"/>
              <a:t>The data set is originally available on Yann </a:t>
            </a:r>
            <a:r>
              <a:rPr lang="en-US" altLang="zh-TW" dirty="0" err="1"/>
              <a:t>Lecun’s</a:t>
            </a:r>
            <a:r>
              <a:rPr lang="en-US" altLang="zh-TW" dirty="0"/>
              <a:t> website. Cleaning the data is one of the biggest tasks. Don’t forget — “Garbage in, garbage out !”. Luckily, for us </a:t>
            </a:r>
            <a:r>
              <a:rPr lang="en-US" altLang="zh-TW" dirty="0" err="1"/>
              <a:t>PyTorch</a:t>
            </a:r>
            <a:r>
              <a:rPr lang="en-US" altLang="zh-TW" dirty="0"/>
              <a:t> provides an easy implementation to download the cleaned and already prepared data, using a few lines of code. Before starting, we need to make all the necessary imports.</a:t>
            </a:r>
            <a:endParaRPr lang="zh-TW" altLang="en-US" dirty="0"/>
          </a:p>
        </p:txBody>
      </p:sp>
      <p:sp>
        <p:nvSpPr>
          <p:cNvPr id="5" name="內容版面配置區 4">
            <a:extLst>
              <a:ext uri="{FF2B5EF4-FFF2-40B4-BE49-F238E27FC236}">
                <a16:creationId xmlns:a16="http://schemas.microsoft.com/office/drawing/2014/main" id="{D03C7BD1-AB39-4018-A615-B44CBDE80E17}"/>
              </a:ext>
            </a:extLst>
          </p:cNvPr>
          <p:cNvSpPr>
            <a:spLocks noGrp="1"/>
          </p:cNvSpPr>
          <p:nvPr>
            <p:ph sz="half" idx="2"/>
          </p:nvPr>
        </p:nvSpPr>
        <p:spPr>
          <a:xfrm>
            <a:off x="4343400" y="1920085"/>
            <a:ext cx="4953000" cy="4434840"/>
          </a:xfrm>
        </p:spPr>
        <p:txBody>
          <a:bodyPr>
            <a:normAutofit fontScale="92500" lnSpcReduction="20000"/>
          </a:bodyPr>
          <a:lstStyle/>
          <a:p>
            <a:r>
              <a:rPr lang="en-US" altLang="zh-TW" dirty="0"/>
              <a:t>import </a:t>
            </a:r>
            <a:r>
              <a:rPr lang="en-US" altLang="zh-TW" dirty="0" err="1"/>
              <a:t>numpy</a:t>
            </a:r>
            <a:r>
              <a:rPr lang="en-US" altLang="zh-TW" dirty="0"/>
              <a:t> as np</a:t>
            </a:r>
            <a:br>
              <a:rPr lang="en-US" altLang="zh-TW" dirty="0"/>
            </a:br>
            <a:r>
              <a:rPr lang="en-US" altLang="zh-TW" dirty="0"/>
              <a:t>import torch</a:t>
            </a:r>
            <a:br>
              <a:rPr lang="en-US" altLang="zh-TW" dirty="0"/>
            </a:br>
            <a:r>
              <a:rPr lang="en-US" altLang="zh-TW" dirty="0"/>
              <a:t>import </a:t>
            </a:r>
            <a:r>
              <a:rPr lang="en-US" altLang="zh-TW" dirty="0" err="1"/>
              <a:t>torchvision</a:t>
            </a:r>
            <a:br>
              <a:rPr lang="en-US" altLang="zh-TW" dirty="0"/>
            </a:br>
            <a:r>
              <a:rPr lang="en-US" altLang="zh-TW" dirty="0"/>
              <a:t>import </a:t>
            </a:r>
            <a:r>
              <a:rPr lang="en-US" altLang="zh-TW" dirty="0" err="1"/>
              <a:t>matplotlib.pyplot</a:t>
            </a:r>
            <a:r>
              <a:rPr lang="en-US" altLang="zh-TW" dirty="0"/>
              <a:t> as </a:t>
            </a:r>
            <a:r>
              <a:rPr lang="en-US" altLang="zh-TW" dirty="0" err="1"/>
              <a:t>plt</a:t>
            </a:r>
            <a:br>
              <a:rPr lang="en-US" altLang="zh-TW" dirty="0"/>
            </a:br>
            <a:r>
              <a:rPr lang="en-US" altLang="zh-TW" dirty="0"/>
              <a:t>from time import time</a:t>
            </a:r>
            <a:br>
              <a:rPr lang="en-US" altLang="zh-TW" dirty="0"/>
            </a:br>
            <a:r>
              <a:rPr lang="en-US" altLang="zh-TW" dirty="0"/>
              <a:t>from </a:t>
            </a:r>
            <a:r>
              <a:rPr lang="en-US" altLang="zh-TW" dirty="0" err="1"/>
              <a:t>torchvision</a:t>
            </a:r>
            <a:r>
              <a:rPr lang="en-US" altLang="zh-TW" dirty="0"/>
              <a:t> import datasets, transforms</a:t>
            </a:r>
            <a:br>
              <a:rPr lang="en-US" altLang="zh-TW" dirty="0"/>
            </a:br>
            <a:r>
              <a:rPr lang="en-US" altLang="zh-TW" dirty="0"/>
              <a:t>from torch import </a:t>
            </a:r>
            <a:r>
              <a:rPr lang="en-US" altLang="zh-TW" dirty="0" err="1"/>
              <a:t>nn</a:t>
            </a:r>
            <a:r>
              <a:rPr lang="en-US" altLang="zh-TW" dirty="0"/>
              <a:t>, </a:t>
            </a:r>
            <a:r>
              <a:rPr lang="en-US" altLang="zh-TW" dirty="0" err="1"/>
              <a:t>optim</a:t>
            </a:r>
            <a:endParaRPr lang="zh-TW" altLang="en-US" dirty="0"/>
          </a:p>
        </p:txBody>
      </p:sp>
    </p:spTree>
    <p:extLst>
      <p:ext uri="{BB962C8B-B14F-4D97-AF65-F5344CB8AC3E}">
        <p14:creationId xmlns:p14="http://schemas.microsoft.com/office/powerpoint/2010/main" val="292841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8D98BE-7791-494E-944A-1B9447911CAE}"/>
              </a:ext>
            </a:extLst>
          </p:cNvPr>
          <p:cNvSpPr>
            <a:spLocks noGrp="1"/>
          </p:cNvSpPr>
          <p:nvPr>
            <p:ph type="title"/>
          </p:nvPr>
        </p:nvSpPr>
        <p:spPr/>
        <p:txBody>
          <a:bodyPr>
            <a:normAutofit/>
          </a:bodyPr>
          <a:lstStyle/>
          <a:p>
            <a:r>
              <a:rPr lang="en-US" altLang="zh-TW" sz="2800" dirty="0"/>
              <a:t>define what are the transformations we want to perform </a:t>
            </a:r>
            <a:endParaRPr lang="zh-TW" altLang="en-US" sz="2800" dirty="0"/>
          </a:p>
        </p:txBody>
      </p:sp>
      <p:sp>
        <p:nvSpPr>
          <p:cNvPr id="3" name="內容版面配置區 2">
            <a:extLst>
              <a:ext uri="{FF2B5EF4-FFF2-40B4-BE49-F238E27FC236}">
                <a16:creationId xmlns:a16="http://schemas.microsoft.com/office/drawing/2014/main" id="{E707E327-4FF1-4B59-A37B-817B653A8FC1}"/>
              </a:ext>
            </a:extLst>
          </p:cNvPr>
          <p:cNvSpPr>
            <a:spLocks noGrp="1"/>
          </p:cNvSpPr>
          <p:nvPr>
            <p:ph sz="half" idx="1"/>
          </p:nvPr>
        </p:nvSpPr>
        <p:spPr/>
        <p:txBody>
          <a:bodyPr>
            <a:normAutofit fontScale="85000" lnSpcReduction="10000"/>
          </a:bodyPr>
          <a:lstStyle/>
          <a:p>
            <a:r>
              <a:rPr lang="en-US" altLang="zh-TW" dirty="0"/>
              <a:t> </a:t>
            </a:r>
            <a:r>
              <a:rPr lang="en-US" altLang="zh-TW" dirty="0">
                <a:latin typeface="標楷體" panose="03000509000000000000" pitchFamily="65" charset="-120"/>
                <a:ea typeface="標楷體" panose="03000509000000000000" pitchFamily="65" charset="-120"/>
              </a:rPr>
              <a:t>【</a:t>
            </a:r>
            <a:r>
              <a:rPr lang="pt-BR" altLang="zh-TW" dirty="0"/>
              <a:t>transform=transforms.Compose([transforms.ToTensor(),transforms.Normalize((0.5,), (0.5,)),])</a:t>
            </a:r>
            <a:r>
              <a:rPr lang="pt-BR" altLang="zh-TW" dirty="0">
                <a:latin typeface="標楷體" panose="03000509000000000000" pitchFamily="65" charset="-120"/>
                <a:ea typeface="標楷體" panose="03000509000000000000" pitchFamily="65" charset="-120"/>
              </a:rPr>
              <a:t>】</a:t>
            </a:r>
            <a:endParaRPr lang="pt-BR" altLang="zh-TW" dirty="0"/>
          </a:p>
          <a:p>
            <a:endParaRPr lang="zh-TW" altLang="en-US" dirty="0"/>
          </a:p>
        </p:txBody>
      </p:sp>
      <p:sp>
        <p:nvSpPr>
          <p:cNvPr id="4" name="內容版面配置區 3">
            <a:extLst>
              <a:ext uri="{FF2B5EF4-FFF2-40B4-BE49-F238E27FC236}">
                <a16:creationId xmlns:a16="http://schemas.microsoft.com/office/drawing/2014/main" id="{1D349E4F-7E02-40C1-B59C-4248535080AA}"/>
              </a:ext>
            </a:extLst>
          </p:cNvPr>
          <p:cNvSpPr>
            <a:spLocks noGrp="1"/>
          </p:cNvSpPr>
          <p:nvPr>
            <p:ph sz="half" idx="2"/>
          </p:nvPr>
        </p:nvSpPr>
        <p:spPr/>
        <p:txBody>
          <a:bodyPr>
            <a:normAutofit fontScale="85000" lnSpcReduction="10000"/>
          </a:bodyPr>
          <a:lstStyle/>
          <a:p>
            <a:pPr marL="0" indent="0">
              <a:buNone/>
            </a:pPr>
            <a:r>
              <a:rPr lang="en-US" altLang="zh-TW" dirty="0"/>
              <a:t>1.transforms.ToTensor() — converts the image into numbers, that are understandable by the system. It separates the image into three color channels (separate images): red, green &amp; blue. Then it converts the pixels of each image to the brightness of their color between 0 and 255. These values are then scaled down to a range between 0 and 1. The image is now a Torch Tensor.</a:t>
            </a:r>
            <a:endParaRPr lang="zh-TW" altLang="en-US" dirty="0"/>
          </a:p>
        </p:txBody>
      </p:sp>
    </p:spTree>
    <p:extLst>
      <p:ext uri="{BB962C8B-B14F-4D97-AF65-F5344CB8AC3E}">
        <p14:creationId xmlns:p14="http://schemas.microsoft.com/office/powerpoint/2010/main" val="80006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8256E1-B496-4CF7-B84F-7D26B217E9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260912B-93CA-436B-8DA7-D33B11A4E79B}"/>
              </a:ext>
            </a:extLst>
          </p:cNvPr>
          <p:cNvSpPr>
            <a:spLocks noGrp="1"/>
          </p:cNvSpPr>
          <p:nvPr>
            <p:ph sz="half" idx="1"/>
          </p:nvPr>
        </p:nvSpPr>
        <p:spPr/>
        <p:txBody>
          <a:bodyPr/>
          <a:lstStyle/>
          <a:p>
            <a:r>
              <a:rPr lang="pt-BR" altLang="zh-TW" dirty="0">
                <a:latin typeface="標楷體" panose="03000509000000000000" pitchFamily="65" charset="-120"/>
                <a:ea typeface="標楷體" panose="03000509000000000000" pitchFamily="65" charset="-120"/>
              </a:rPr>
              <a:t>【</a:t>
            </a:r>
            <a:r>
              <a:rPr lang="pt-BR" altLang="zh-TW" dirty="0"/>
              <a:t>transform=transforms.Compose([transforms.ToTensor(),transforms.Normalize((0.5,), (0.5,)),])</a:t>
            </a:r>
            <a:r>
              <a:rPr lang="pt-BR" altLang="zh-TW" dirty="0">
                <a:latin typeface="標楷體" panose="03000509000000000000" pitchFamily="65" charset="-120"/>
                <a:ea typeface="標楷體" panose="03000509000000000000" pitchFamily="65" charset="-120"/>
              </a:rPr>
              <a:t>】</a:t>
            </a:r>
            <a:endParaRPr lang="pt-BR" altLang="zh-TW" dirty="0"/>
          </a:p>
          <a:p>
            <a:endParaRPr lang="zh-TW" altLang="en-US" dirty="0"/>
          </a:p>
        </p:txBody>
      </p:sp>
      <p:sp>
        <p:nvSpPr>
          <p:cNvPr id="4" name="內容版面配置區 3">
            <a:extLst>
              <a:ext uri="{FF2B5EF4-FFF2-40B4-BE49-F238E27FC236}">
                <a16:creationId xmlns:a16="http://schemas.microsoft.com/office/drawing/2014/main" id="{65B59ED0-D950-4071-82C1-D4E186BF15E2}"/>
              </a:ext>
            </a:extLst>
          </p:cNvPr>
          <p:cNvSpPr>
            <a:spLocks noGrp="1"/>
          </p:cNvSpPr>
          <p:nvPr>
            <p:ph sz="half" idx="2"/>
          </p:nvPr>
        </p:nvSpPr>
        <p:spPr/>
        <p:txBody>
          <a:bodyPr/>
          <a:lstStyle/>
          <a:p>
            <a:r>
              <a:rPr lang="en-US" altLang="zh-TW" dirty="0"/>
              <a:t>2.transforms.Normalize() — normalizes the tensor with a mean and standard deviation which goes as the two parameters respectively.</a:t>
            </a:r>
            <a:endParaRPr lang="zh-TW" altLang="en-US" dirty="0"/>
          </a:p>
        </p:txBody>
      </p:sp>
    </p:spTree>
    <p:extLst>
      <p:ext uri="{BB962C8B-B14F-4D97-AF65-F5344CB8AC3E}">
        <p14:creationId xmlns:p14="http://schemas.microsoft.com/office/powerpoint/2010/main" val="179650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D2FE69-F063-4B57-A110-24EE6AE15F40}"/>
              </a:ext>
            </a:extLst>
          </p:cNvPr>
          <p:cNvSpPr>
            <a:spLocks noGrp="1"/>
          </p:cNvSpPr>
          <p:nvPr>
            <p:ph type="title"/>
          </p:nvPr>
        </p:nvSpPr>
        <p:spPr/>
        <p:txBody>
          <a:bodyPr>
            <a:normAutofit/>
          </a:bodyPr>
          <a:lstStyle/>
          <a:p>
            <a:r>
              <a:rPr lang="en-US" altLang="zh-TW" sz="3200" dirty="0"/>
              <a:t>download the data sets</a:t>
            </a:r>
            <a:br>
              <a:rPr lang="zh-TW" altLang="en-US" sz="3200" dirty="0"/>
            </a:br>
            <a:endParaRPr lang="zh-TW" altLang="en-US" sz="3200" dirty="0"/>
          </a:p>
        </p:txBody>
      </p:sp>
      <p:sp>
        <p:nvSpPr>
          <p:cNvPr id="3" name="內容版面配置區 2">
            <a:extLst>
              <a:ext uri="{FF2B5EF4-FFF2-40B4-BE49-F238E27FC236}">
                <a16:creationId xmlns:a16="http://schemas.microsoft.com/office/drawing/2014/main" id="{7077D218-5859-4FE3-A66E-BC28279D0D04}"/>
              </a:ext>
            </a:extLst>
          </p:cNvPr>
          <p:cNvSpPr>
            <a:spLocks noGrp="1"/>
          </p:cNvSpPr>
          <p:nvPr>
            <p:ph idx="1"/>
          </p:nvPr>
        </p:nvSpPr>
        <p:spPr/>
        <p:txBody>
          <a:bodyPr>
            <a:normAutofit fontScale="85000" lnSpcReduction="20000"/>
          </a:bodyPr>
          <a:lstStyle/>
          <a:p>
            <a:r>
              <a:rPr lang="en-US" altLang="zh-TW" dirty="0"/>
              <a:t>download the data sets, shuffle them and transform each of them. We download the data sets and load them to </a:t>
            </a:r>
            <a:r>
              <a:rPr lang="en-US" altLang="zh-TW" dirty="0" err="1"/>
              <a:t>DataLoader</a:t>
            </a:r>
            <a:r>
              <a:rPr lang="en-US" altLang="zh-TW" dirty="0"/>
              <a:t>, which combines the data-set and a sampler and provides single- or multi-process iterators over the data-set.</a:t>
            </a:r>
          </a:p>
          <a:p>
            <a:r>
              <a:rPr lang="en-US" altLang="zh-TW" dirty="0">
                <a:latin typeface="標楷體" panose="03000509000000000000" pitchFamily="65" charset="-120"/>
                <a:ea typeface="標楷體" panose="03000509000000000000" pitchFamily="65" charset="-120"/>
              </a:rPr>
              <a:t>【</a:t>
            </a:r>
            <a:r>
              <a:rPr lang="en-US" altLang="zh-TW" dirty="0"/>
              <a:t>trainset = </a:t>
            </a:r>
            <a:r>
              <a:rPr lang="en-US" altLang="zh-TW" dirty="0" err="1"/>
              <a:t>datasets.MNIST</a:t>
            </a:r>
            <a:r>
              <a:rPr lang="en-US" altLang="zh-TW" dirty="0"/>
              <a:t>('PATH_TO_STORE_TRAINSET', download=True, train=True, transform=transform)</a:t>
            </a:r>
          </a:p>
          <a:p>
            <a:r>
              <a:rPr lang="en-US" altLang="zh-TW" dirty="0" err="1"/>
              <a:t>valset</a:t>
            </a:r>
            <a:r>
              <a:rPr lang="en-US" altLang="zh-TW" dirty="0"/>
              <a:t> = </a:t>
            </a:r>
            <a:r>
              <a:rPr lang="en-US" altLang="zh-TW" dirty="0" err="1"/>
              <a:t>datasets.MNIST</a:t>
            </a:r>
            <a:r>
              <a:rPr lang="en-US" altLang="zh-TW" dirty="0"/>
              <a:t>('PATH_TO_STORE_TESTSET', download=True, train=False, transform=transform)</a:t>
            </a:r>
          </a:p>
          <a:p>
            <a:r>
              <a:rPr lang="en-US" altLang="zh-TW" dirty="0" err="1"/>
              <a:t>trainloader</a:t>
            </a:r>
            <a:r>
              <a:rPr lang="en-US" altLang="zh-TW" dirty="0"/>
              <a:t> = </a:t>
            </a:r>
            <a:r>
              <a:rPr lang="en-US" altLang="zh-TW" dirty="0" err="1"/>
              <a:t>torch.utils.data.DataLoader</a:t>
            </a:r>
            <a:r>
              <a:rPr lang="en-US" altLang="zh-TW" dirty="0"/>
              <a:t>(trainset, </a:t>
            </a:r>
            <a:r>
              <a:rPr lang="en-US" altLang="zh-TW" dirty="0" err="1"/>
              <a:t>batch_size</a:t>
            </a:r>
            <a:r>
              <a:rPr lang="en-US" altLang="zh-TW" dirty="0"/>
              <a:t>=64, shuffle=True)</a:t>
            </a:r>
          </a:p>
          <a:p>
            <a:r>
              <a:rPr lang="en-US" altLang="zh-TW" dirty="0" err="1"/>
              <a:t>valloader</a:t>
            </a:r>
            <a:r>
              <a:rPr lang="en-US" altLang="zh-TW" dirty="0"/>
              <a:t> = </a:t>
            </a:r>
            <a:r>
              <a:rPr lang="en-US" altLang="zh-TW" dirty="0" err="1"/>
              <a:t>torch.utils.data.DataLoader</a:t>
            </a:r>
            <a:r>
              <a:rPr lang="en-US" altLang="zh-TW" dirty="0"/>
              <a:t>(</a:t>
            </a:r>
            <a:r>
              <a:rPr lang="en-US" altLang="zh-TW" dirty="0" err="1"/>
              <a:t>valset</a:t>
            </a:r>
            <a:r>
              <a:rPr lang="en-US" altLang="zh-TW" dirty="0"/>
              <a:t>, </a:t>
            </a:r>
            <a:r>
              <a:rPr lang="en-US" altLang="zh-TW" dirty="0" err="1"/>
              <a:t>batch_size</a:t>
            </a:r>
            <a:r>
              <a:rPr lang="en-US" altLang="zh-TW" dirty="0"/>
              <a:t>=64, shuffle=True)</a:t>
            </a:r>
            <a:r>
              <a:rPr lang="en-US" altLang="zh-TW" dirty="0">
                <a:latin typeface="標楷體" panose="03000509000000000000" pitchFamily="65" charset="-120"/>
                <a:ea typeface="標楷體" panose="03000509000000000000" pitchFamily="65" charset="-120"/>
              </a:rPr>
              <a:t>】</a:t>
            </a:r>
          </a:p>
          <a:p>
            <a:r>
              <a:rPr lang="en-US" altLang="zh-TW" dirty="0"/>
              <a:t>In one line, batch size is the number of images we want to read in one go.</a:t>
            </a:r>
            <a:endParaRPr lang="zh-TW" altLang="en-US" dirty="0"/>
          </a:p>
        </p:txBody>
      </p:sp>
    </p:spTree>
    <p:extLst>
      <p:ext uri="{BB962C8B-B14F-4D97-AF65-F5344CB8AC3E}">
        <p14:creationId xmlns:p14="http://schemas.microsoft.com/office/powerpoint/2010/main" val="118590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4D2AB-6D99-4093-8E4F-50054954AE53}"/>
              </a:ext>
            </a:extLst>
          </p:cNvPr>
          <p:cNvSpPr>
            <a:spLocks noGrp="1"/>
          </p:cNvSpPr>
          <p:nvPr>
            <p:ph type="title"/>
          </p:nvPr>
        </p:nvSpPr>
        <p:spPr/>
        <p:txBody>
          <a:bodyPr>
            <a:normAutofit/>
          </a:bodyPr>
          <a:lstStyle/>
          <a:p>
            <a:r>
              <a:rPr lang="en-US" altLang="zh-TW" sz="2800" dirty="0"/>
              <a:t>Step 2 — Knowing The Dataset Better</a:t>
            </a:r>
            <a:endParaRPr lang="zh-TW" altLang="en-US" sz="2800" dirty="0"/>
          </a:p>
        </p:txBody>
      </p:sp>
      <p:sp>
        <p:nvSpPr>
          <p:cNvPr id="3" name="內容版面配置區 2">
            <a:extLst>
              <a:ext uri="{FF2B5EF4-FFF2-40B4-BE49-F238E27FC236}">
                <a16:creationId xmlns:a16="http://schemas.microsoft.com/office/drawing/2014/main" id="{67D32ABC-DD37-4213-A336-BA412599053B}"/>
              </a:ext>
            </a:extLst>
          </p:cNvPr>
          <p:cNvSpPr>
            <a:spLocks noGrp="1"/>
          </p:cNvSpPr>
          <p:nvPr>
            <p:ph idx="1"/>
          </p:nvPr>
        </p:nvSpPr>
        <p:spPr/>
        <p:txBody>
          <a:bodyPr/>
          <a:lstStyle/>
          <a:p>
            <a:r>
              <a:rPr lang="en-US" altLang="zh-TW" dirty="0"/>
              <a:t>In this phase, we will be doing some exploratory data analysis on our images and tensors. Let us check out the shape of the images and the labels.</a:t>
            </a:r>
          </a:p>
          <a:p>
            <a:r>
              <a:rPr lang="en-US" altLang="zh-TW" dirty="0">
                <a:latin typeface="標楷體" panose="03000509000000000000" pitchFamily="65" charset="-120"/>
                <a:ea typeface="標楷體" panose="03000509000000000000" pitchFamily="65" charset="-120"/>
              </a:rPr>
              <a:t>【</a:t>
            </a:r>
            <a:r>
              <a:rPr lang="en-US" altLang="zh-TW" dirty="0" err="1"/>
              <a:t>dataiter</a:t>
            </a:r>
            <a:r>
              <a:rPr lang="en-US" altLang="zh-TW" dirty="0"/>
              <a:t> = </a:t>
            </a:r>
            <a:r>
              <a:rPr lang="en-US" altLang="zh-TW" dirty="0" err="1"/>
              <a:t>iter</a:t>
            </a:r>
            <a:r>
              <a:rPr lang="en-US" altLang="zh-TW" dirty="0"/>
              <a:t>(</a:t>
            </a:r>
            <a:r>
              <a:rPr lang="en-US" altLang="zh-TW" dirty="0" err="1"/>
              <a:t>trainloader</a:t>
            </a:r>
            <a:r>
              <a:rPr lang="en-US" altLang="zh-TW" dirty="0"/>
              <a:t>)</a:t>
            </a:r>
          </a:p>
          <a:p>
            <a:r>
              <a:rPr lang="en-US" altLang="zh-TW" dirty="0"/>
              <a:t>images, labels = </a:t>
            </a:r>
            <a:r>
              <a:rPr lang="en-US" altLang="zh-TW" dirty="0" err="1"/>
              <a:t>dataiter.next</a:t>
            </a:r>
            <a:r>
              <a:rPr lang="en-US" altLang="zh-TW" dirty="0"/>
              <a:t>()</a:t>
            </a:r>
          </a:p>
          <a:p>
            <a:endParaRPr lang="en-US" altLang="zh-TW" dirty="0"/>
          </a:p>
          <a:p>
            <a:r>
              <a:rPr lang="en-US" altLang="zh-TW" dirty="0"/>
              <a:t>print(</a:t>
            </a:r>
            <a:r>
              <a:rPr lang="en-US" altLang="zh-TW" dirty="0" err="1"/>
              <a:t>images.shape</a:t>
            </a:r>
            <a:r>
              <a:rPr lang="en-US" altLang="zh-TW" dirty="0"/>
              <a:t>)</a:t>
            </a:r>
          </a:p>
          <a:p>
            <a:r>
              <a:rPr lang="en-US" altLang="zh-TW" dirty="0"/>
              <a:t>print(</a:t>
            </a:r>
            <a:r>
              <a:rPr lang="en-US" altLang="zh-TW" dirty="0" err="1"/>
              <a:t>labels.shape</a:t>
            </a:r>
            <a:r>
              <a:rPr lang="en-US" altLang="zh-TW" dirty="0"/>
              <a:t>)</a:t>
            </a:r>
            <a:r>
              <a:rPr lang="en-US" altLang="zh-TW" dirty="0">
                <a:latin typeface="標楷體" panose="03000509000000000000" pitchFamily="65" charset="-120"/>
                <a:ea typeface="標楷體" panose="03000509000000000000" pitchFamily="65" charset="-120"/>
              </a:rPr>
              <a:t>】</a:t>
            </a:r>
          </a:p>
          <a:p>
            <a:endParaRPr lang="zh-TW" altLang="en-US" dirty="0"/>
          </a:p>
        </p:txBody>
      </p:sp>
      <p:pic>
        <p:nvPicPr>
          <p:cNvPr id="4" name="圖片 3">
            <a:extLst>
              <a:ext uri="{FF2B5EF4-FFF2-40B4-BE49-F238E27FC236}">
                <a16:creationId xmlns:a16="http://schemas.microsoft.com/office/drawing/2014/main" id="{EDB16C37-4F9D-4E3D-8196-6D166213E906}"/>
              </a:ext>
            </a:extLst>
          </p:cNvPr>
          <p:cNvPicPr>
            <a:picLocks noChangeAspect="1"/>
          </p:cNvPicPr>
          <p:nvPr/>
        </p:nvPicPr>
        <p:blipFill>
          <a:blip r:embed="rId2"/>
          <a:stretch>
            <a:fillRect/>
          </a:stretch>
        </p:blipFill>
        <p:spPr>
          <a:xfrm>
            <a:off x="990600" y="5745494"/>
            <a:ext cx="2264569" cy="421481"/>
          </a:xfrm>
          <a:prstGeom prst="rect">
            <a:avLst/>
          </a:prstGeom>
        </p:spPr>
      </p:pic>
    </p:spTree>
    <p:extLst>
      <p:ext uri="{BB962C8B-B14F-4D97-AF65-F5344CB8AC3E}">
        <p14:creationId xmlns:p14="http://schemas.microsoft.com/office/powerpoint/2010/main" val="1568128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F7FB975-818F-4AE8-805D-447E860703D0}"/>
              </a:ext>
            </a:extLst>
          </p:cNvPr>
          <p:cNvPicPr>
            <a:picLocks noChangeAspect="1"/>
          </p:cNvPicPr>
          <p:nvPr/>
        </p:nvPicPr>
        <p:blipFill>
          <a:blip r:embed="rId2"/>
          <a:stretch>
            <a:fillRect/>
          </a:stretch>
        </p:blipFill>
        <p:spPr>
          <a:xfrm>
            <a:off x="5105400" y="2667000"/>
            <a:ext cx="2261812" cy="420660"/>
          </a:xfrm>
          <a:prstGeom prst="rect">
            <a:avLst/>
          </a:prstGeom>
        </p:spPr>
      </p:pic>
      <p:sp>
        <p:nvSpPr>
          <p:cNvPr id="4" name="標題 3">
            <a:extLst>
              <a:ext uri="{FF2B5EF4-FFF2-40B4-BE49-F238E27FC236}">
                <a16:creationId xmlns:a16="http://schemas.microsoft.com/office/drawing/2014/main" id="{8B6D2865-AC0E-473A-A2D5-D20FF0B15864}"/>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9F78D569-D44E-493D-8D44-FF89CA5A7F3D}"/>
              </a:ext>
            </a:extLst>
          </p:cNvPr>
          <p:cNvSpPr>
            <a:spLocks noGrp="1"/>
          </p:cNvSpPr>
          <p:nvPr>
            <p:ph sz="half" idx="1"/>
          </p:nvPr>
        </p:nvSpPr>
        <p:spPr/>
        <p:txBody>
          <a:bodyPr>
            <a:normAutofit fontScale="92500" lnSpcReduction="10000"/>
          </a:bodyPr>
          <a:lstStyle/>
          <a:p>
            <a:r>
              <a:rPr lang="en-US" altLang="zh-TW" dirty="0"/>
              <a:t>The shape of images as you’ll find out is, </a:t>
            </a:r>
            <a:r>
              <a:rPr lang="en-US" altLang="zh-TW" dirty="0" err="1"/>
              <a:t>torch.Size</a:t>
            </a:r>
            <a:r>
              <a:rPr lang="en-US" altLang="zh-TW" dirty="0"/>
              <a:t>([64,1,28,28]), which suggests that there are 64 images in each batch and each image has a dimension of 28 x 28 pixels. Similarly, the labels have a shape as </a:t>
            </a:r>
            <a:r>
              <a:rPr lang="en-US" altLang="zh-TW" dirty="0" err="1"/>
              <a:t>torch.Size</a:t>
            </a:r>
            <a:r>
              <a:rPr lang="en-US" altLang="zh-TW" dirty="0"/>
              <a:t>([64]). Guess why? — Yes, you’re right! 64 images should have 64 labels respectively. That’s it. Easy!</a:t>
            </a:r>
          </a:p>
          <a:p>
            <a:endParaRPr lang="zh-TW" altLang="en-US" dirty="0"/>
          </a:p>
        </p:txBody>
      </p:sp>
      <p:sp>
        <p:nvSpPr>
          <p:cNvPr id="5" name="內容版面配置區 4">
            <a:extLst>
              <a:ext uri="{FF2B5EF4-FFF2-40B4-BE49-F238E27FC236}">
                <a16:creationId xmlns:a16="http://schemas.microsoft.com/office/drawing/2014/main" id="{63D3DEEB-74A9-4932-943F-821767C1C4A4}"/>
              </a:ext>
            </a:extLst>
          </p:cNvPr>
          <p:cNvSpPr>
            <a:spLocks noGrp="1"/>
          </p:cNvSpPr>
          <p:nvPr>
            <p:ph sz="half" idx="2"/>
          </p:nvPr>
        </p:nvSpPr>
        <p:spPr/>
        <p:txBody>
          <a:bodyPr>
            <a:normAutofit fontScale="92500" lnSpcReduction="10000"/>
          </a:bodyPr>
          <a:lstStyle/>
          <a:p>
            <a:endParaRPr lang="zh-TW" altLang="en-US" dirty="0"/>
          </a:p>
        </p:txBody>
      </p:sp>
    </p:spTree>
    <p:extLst>
      <p:ext uri="{BB962C8B-B14F-4D97-AF65-F5344CB8AC3E}">
        <p14:creationId xmlns:p14="http://schemas.microsoft.com/office/powerpoint/2010/main" val="378134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652310F-DEBB-4E83-A110-9F25A67CC8E0}"/>
              </a:ext>
            </a:extLst>
          </p:cNvPr>
          <p:cNvPicPr>
            <a:picLocks noChangeAspect="1"/>
          </p:cNvPicPr>
          <p:nvPr/>
        </p:nvPicPr>
        <p:blipFill>
          <a:blip r:embed="rId2"/>
          <a:stretch>
            <a:fillRect/>
          </a:stretch>
        </p:blipFill>
        <p:spPr>
          <a:xfrm>
            <a:off x="4652554" y="3232118"/>
            <a:ext cx="5129213" cy="2921794"/>
          </a:xfrm>
          <a:prstGeom prst="rect">
            <a:avLst/>
          </a:prstGeom>
        </p:spPr>
      </p:pic>
      <p:sp>
        <p:nvSpPr>
          <p:cNvPr id="2" name="標題 1">
            <a:extLst>
              <a:ext uri="{FF2B5EF4-FFF2-40B4-BE49-F238E27FC236}">
                <a16:creationId xmlns:a16="http://schemas.microsoft.com/office/drawing/2014/main" id="{F3727B17-51D8-4B78-AAA4-07FA311D9E5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6116672-ADDF-4B5A-AE21-3924755E46C6}"/>
              </a:ext>
            </a:extLst>
          </p:cNvPr>
          <p:cNvSpPr>
            <a:spLocks noGrp="1"/>
          </p:cNvSpPr>
          <p:nvPr>
            <p:ph sz="half" idx="1"/>
          </p:nvPr>
        </p:nvSpPr>
        <p:spPr/>
        <p:txBody>
          <a:bodyPr/>
          <a:lstStyle/>
          <a:p>
            <a:r>
              <a:rPr lang="en-US" altLang="zh-TW" dirty="0"/>
              <a:t>Let’s display one image from the training set, for example, the first one.</a:t>
            </a:r>
          </a:p>
          <a:p>
            <a:endParaRPr lang="en-US" altLang="zh-TW" dirty="0"/>
          </a:p>
          <a:p>
            <a:r>
              <a:rPr lang="en-US" altLang="zh-TW" dirty="0">
                <a:latin typeface="標楷體" panose="03000509000000000000" pitchFamily="65" charset="-120"/>
                <a:ea typeface="標楷體" panose="03000509000000000000" pitchFamily="65" charset="-120"/>
              </a:rPr>
              <a:t>【</a:t>
            </a:r>
            <a:r>
              <a:rPr lang="en-US" altLang="zh-TW" dirty="0" err="1"/>
              <a:t>plt.imshow</a:t>
            </a:r>
            <a:r>
              <a:rPr lang="en-US" altLang="zh-TW" dirty="0"/>
              <a:t>(images[3].</a:t>
            </a:r>
            <a:r>
              <a:rPr lang="en-US" altLang="zh-TW" dirty="0" err="1"/>
              <a:t>numpy</a:t>
            </a:r>
            <a:r>
              <a:rPr lang="en-US" altLang="zh-TW" dirty="0"/>
              <a:t>().squeeze(), </a:t>
            </a:r>
            <a:r>
              <a:rPr lang="en-US" altLang="zh-TW" dirty="0" err="1"/>
              <a:t>cmap</a:t>
            </a:r>
            <a:r>
              <a:rPr lang="en-US" altLang="zh-TW" dirty="0"/>
              <a:t>='</a:t>
            </a:r>
            <a:r>
              <a:rPr lang="en-US" altLang="zh-TW" dirty="0" err="1"/>
              <a:t>gray_r</a:t>
            </a:r>
            <a:r>
              <a:rPr lang="en-US" altLang="zh-TW" dirty="0"/>
              <a:t>')</a:t>
            </a:r>
            <a:r>
              <a:rPr lang="en-US" altLang="zh-TW" dirty="0">
                <a:latin typeface="標楷體" panose="03000509000000000000" pitchFamily="65" charset="-120"/>
                <a:ea typeface="標楷體" panose="03000509000000000000" pitchFamily="65" charset="-120"/>
              </a:rPr>
              <a:t>】</a:t>
            </a:r>
            <a:endParaRPr lang="zh-TW" altLang="en-US" dirty="0"/>
          </a:p>
        </p:txBody>
      </p:sp>
      <p:sp>
        <p:nvSpPr>
          <p:cNvPr id="4" name="內容版面配置區 3">
            <a:extLst>
              <a:ext uri="{FF2B5EF4-FFF2-40B4-BE49-F238E27FC236}">
                <a16:creationId xmlns:a16="http://schemas.microsoft.com/office/drawing/2014/main" id="{2DE11DBA-9D2C-4267-9114-7E441BFAD19E}"/>
              </a:ext>
            </a:extLst>
          </p:cNvPr>
          <p:cNvSpPr>
            <a:spLocks noGrp="1"/>
          </p:cNvSpPr>
          <p:nvPr>
            <p:ph sz="half" idx="2"/>
          </p:nvPr>
        </p:nvSpPr>
        <p:spPr/>
        <p:txBody>
          <a:bodyPr/>
          <a:lstStyle/>
          <a:p>
            <a:endParaRPr lang="zh-TW" altLang="en-US"/>
          </a:p>
        </p:txBody>
      </p:sp>
    </p:spTree>
    <p:extLst>
      <p:ext uri="{BB962C8B-B14F-4D97-AF65-F5344CB8AC3E}">
        <p14:creationId xmlns:p14="http://schemas.microsoft.com/office/powerpoint/2010/main" val="328476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DA3A71B-CE40-4C2F-8778-7C76A14F70B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96838DE-880B-4443-833C-F4BC7E09391D}"/>
              </a:ext>
            </a:extLst>
          </p:cNvPr>
          <p:cNvSpPr>
            <a:spLocks noGrp="1"/>
          </p:cNvSpPr>
          <p:nvPr>
            <p:ph idx="1"/>
          </p:nvPr>
        </p:nvSpPr>
        <p:spPr/>
        <p:txBody>
          <a:bodyPr>
            <a:normAutofit/>
          </a:bodyPr>
          <a:lstStyle/>
          <a:p>
            <a:r>
              <a:rPr lang="en-US" altLang="zh-TW" dirty="0"/>
              <a:t>Let’s display some more images, this will give us a feel of how the dataset looks like.</a:t>
            </a:r>
          </a:p>
          <a:p>
            <a:r>
              <a:rPr lang="en-US" altLang="zh-TW" dirty="0">
                <a:latin typeface="標楷體" panose="03000509000000000000" pitchFamily="65" charset="-120"/>
                <a:ea typeface="標楷體" panose="03000509000000000000" pitchFamily="65" charset="-120"/>
              </a:rPr>
              <a:t>【</a:t>
            </a:r>
            <a:r>
              <a:rPr lang="en-US" altLang="zh-TW" dirty="0"/>
              <a:t>figure = </a:t>
            </a:r>
            <a:r>
              <a:rPr lang="en-US" altLang="zh-TW" dirty="0" err="1"/>
              <a:t>plt.figure</a:t>
            </a:r>
            <a:r>
              <a:rPr lang="en-US" altLang="zh-TW" dirty="0"/>
              <a:t>()</a:t>
            </a:r>
          </a:p>
          <a:p>
            <a:r>
              <a:rPr lang="en-US" altLang="zh-TW" dirty="0" err="1"/>
              <a:t>num_of_images</a:t>
            </a:r>
            <a:r>
              <a:rPr lang="en-US" altLang="zh-TW" dirty="0"/>
              <a:t> = 60</a:t>
            </a:r>
          </a:p>
          <a:p>
            <a:r>
              <a:rPr lang="en-US" altLang="zh-TW" dirty="0"/>
              <a:t>for index in range(1, </a:t>
            </a:r>
            <a:r>
              <a:rPr lang="en-US" altLang="zh-TW" dirty="0" err="1"/>
              <a:t>num_of_images</a:t>
            </a:r>
            <a:r>
              <a:rPr lang="en-US" altLang="zh-TW" dirty="0"/>
              <a:t> + 1):</a:t>
            </a:r>
          </a:p>
          <a:p>
            <a:r>
              <a:rPr lang="en-US" altLang="zh-TW" dirty="0"/>
              <a:t>    </a:t>
            </a:r>
            <a:r>
              <a:rPr lang="en-US" altLang="zh-TW" dirty="0" err="1"/>
              <a:t>plt.subplot</a:t>
            </a:r>
            <a:r>
              <a:rPr lang="en-US" altLang="zh-TW" dirty="0"/>
              <a:t>(6, 10, index)</a:t>
            </a:r>
          </a:p>
          <a:p>
            <a:r>
              <a:rPr lang="en-US" altLang="zh-TW" dirty="0"/>
              <a:t>    </a:t>
            </a:r>
            <a:r>
              <a:rPr lang="en-US" altLang="zh-TW" dirty="0" err="1"/>
              <a:t>plt.axis</a:t>
            </a:r>
            <a:r>
              <a:rPr lang="en-US" altLang="zh-TW" dirty="0"/>
              <a:t>('off')</a:t>
            </a:r>
          </a:p>
          <a:p>
            <a:r>
              <a:rPr lang="en-US" altLang="zh-TW" dirty="0"/>
              <a:t>    </a:t>
            </a:r>
            <a:r>
              <a:rPr lang="en-US" altLang="zh-TW" dirty="0" err="1"/>
              <a:t>plt.imshow</a:t>
            </a:r>
            <a:r>
              <a:rPr lang="en-US" altLang="zh-TW" dirty="0"/>
              <a:t>(images[index].</a:t>
            </a:r>
            <a:r>
              <a:rPr lang="en-US" altLang="zh-TW" dirty="0" err="1"/>
              <a:t>numpy</a:t>
            </a:r>
            <a:r>
              <a:rPr lang="en-US" altLang="zh-TW" dirty="0"/>
              <a:t>().squeeze(), </a:t>
            </a:r>
            <a:r>
              <a:rPr lang="en-US" altLang="zh-TW" dirty="0" err="1"/>
              <a:t>cmap</a:t>
            </a:r>
            <a:r>
              <a:rPr lang="en-US" altLang="zh-TW" dirty="0"/>
              <a:t>='</a:t>
            </a:r>
            <a:r>
              <a:rPr lang="en-US" altLang="zh-TW" dirty="0" err="1"/>
              <a:t>gray_r</a:t>
            </a:r>
            <a:r>
              <a:rPr lang="en-US" altLang="zh-TW" dirty="0"/>
              <a:t>')</a:t>
            </a:r>
            <a:r>
              <a:rPr lang="en-US" altLang="zh-TW" dirty="0">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62999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364C1C-E75E-49AF-86F1-D8E9824A4FA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1DF6179-1700-4F32-B949-413D87359B1E}"/>
              </a:ext>
            </a:extLst>
          </p:cNvPr>
          <p:cNvSpPr>
            <a:spLocks noGrp="1"/>
          </p:cNvSpPr>
          <p:nvPr>
            <p:ph idx="1"/>
          </p:nvPr>
        </p:nvSpPr>
        <p:spPr/>
        <p:txBody>
          <a:bodyPr/>
          <a:lstStyle/>
          <a:p>
            <a:r>
              <a:rPr lang="en-US" altLang="zh-TW" dirty="0"/>
              <a:t>installation </a:t>
            </a:r>
            <a:r>
              <a:rPr lang="en-US" altLang="zh-TW" dirty="0" err="1"/>
              <a:t>Pytorch</a:t>
            </a:r>
            <a:endParaRPr lang="en-US" altLang="zh-TW" dirty="0"/>
          </a:p>
          <a:p>
            <a:endParaRPr lang="en-US" altLang="zh-TW" dirty="0"/>
          </a:p>
          <a:p>
            <a:r>
              <a:rPr lang="en-US" altLang="zh-TW" dirty="0"/>
              <a:t>Step 1 — Knowing The Dataset</a:t>
            </a:r>
            <a:endParaRPr lang="zh-TW" altLang="en-US" dirty="0"/>
          </a:p>
        </p:txBody>
      </p:sp>
    </p:spTree>
    <p:extLst>
      <p:ext uri="{BB962C8B-B14F-4D97-AF65-F5344CB8AC3E}">
        <p14:creationId xmlns:p14="http://schemas.microsoft.com/office/powerpoint/2010/main" val="108790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1B8F75E-F7B6-48DB-88A6-968491047926}"/>
              </a:ext>
            </a:extLst>
          </p:cNvPr>
          <p:cNvPicPr>
            <a:picLocks noChangeAspect="1"/>
          </p:cNvPicPr>
          <p:nvPr/>
        </p:nvPicPr>
        <p:blipFill>
          <a:blip r:embed="rId2"/>
          <a:stretch>
            <a:fillRect/>
          </a:stretch>
        </p:blipFill>
        <p:spPr>
          <a:xfrm>
            <a:off x="2878931" y="2339578"/>
            <a:ext cx="3386138" cy="2178844"/>
          </a:xfrm>
          <a:prstGeom prst="rect">
            <a:avLst/>
          </a:prstGeom>
        </p:spPr>
      </p:pic>
      <p:sp>
        <p:nvSpPr>
          <p:cNvPr id="2" name="標題 1">
            <a:extLst>
              <a:ext uri="{FF2B5EF4-FFF2-40B4-BE49-F238E27FC236}">
                <a16:creationId xmlns:a16="http://schemas.microsoft.com/office/drawing/2014/main" id="{2D7E1E3E-E899-4A4A-BBC2-EB7AE12CBB7C}"/>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74C936C3-D767-4934-976C-429F88F98F3B}"/>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69845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E6A96-1C86-4708-8EE3-44F6848C10CB}"/>
              </a:ext>
            </a:extLst>
          </p:cNvPr>
          <p:cNvSpPr>
            <a:spLocks noGrp="1"/>
          </p:cNvSpPr>
          <p:nvPr>
            <p:ph type="title"/>
          </p:nvPr>
        </p:nvSpPr>
        <p:spPr/>
        <p:txBody>
          <a:bodyPr>
            <a:normAutofit/>
          </a:bodyPr>
          <a:lstStyle/>
          <a:p>
            <a:r>
              <a:rPr lang="en-US" altLang="zh-TW" sz="3200" dirty="0"/>
              <a:t>Step 3 — Build The Neural Network</a:t>
            </a:r>
            <a:br>
              <a:rPr lang="en-US" altLang="zh-TW" sz="3200" dirty="0"/>
            </a:br>
            <a:endParaRPr lang="zh-TW" altLang="en-US" sz="3200" dirty="0"/>
          </a:p>
        </p:txBody>
      </p:sp>
      <p:sp>
        <p:nvSpPr>
          <p:cNvPr id="3" name="內容版面配置區 2">
            <a:extLst>
              <a:ext uri="{FF2B5EF4-FFF2-40B4-BE49-F238E27FC236}">
                <a16:creationId xmlns:a16="http://schemas.microsoft.com/office/drawing/2014/main" id="{4A18E159-862A-4B68-B2DB-349B9C0F0C62}"/>
              </a:ext>
            </a:extLst>
          </p:cNvPr>
          <p:cNvSpPr>
            <a:spLocks noGrp="1"/>
          </p:cNvSpPr>
          <p:nvPr>
            <p:ph sz="half" idx="1"/>
          </p:nvPr>
        </p:nvSpPr>
        <p:spPr/>
        <p:txBody>
          <a:bodyPr/>
          <a:lstStyle/>
          <a:p>
            <a:r>
              <a:rPr lang="en-US" altLang="zh-TW" dirty="0"/>
              <a:t>We will be building the following network, as you can see it contains an </a:t>
            </a:r>
            <a:r>
              <a:rPr lang="en-US" altLang="zh-TW" dirty="0">
                <a:solidFill>
                  <a:srgbClr val="FF0000"/>
                </a:solidFill>
              </a:rPr>
              <a:t>input layer </a:t>
            </a:r>
            <a:r>
              <a:rPr lang="en-US" altLang="zh-TW" dirty="0"/>
              <a:t>(the first layer), an </a:t>
            </a:r>
            <a:r>
              <a:rPr lang="en-US" altLang="zh-TW" dirty="0">
                <a:solidFill>
                  <a:srgbClr val="FF0000"/>
                </a:solidFill>
              </a:rPr>
              <a:t>output layer</a:t>
            </a:r>
            <a:r>
              <a:rPr lang="en-US" altLang="zh-TW" dirty="0"/>
              <a:t> of ten neurons (or units, the circles) and </a:t>
            </a:r>
            <a:r>
              <a:rPr lang="en-US" altLang="zh-TW" dirty="0">
                <a:solidFill>
                  <a:srgbClr val="FF0000"/>
                </a:solidFill>
              </a:rPr>
              <a:t>two hidden layers</a:t>
            </a:r>
            <a:r>
              <a:rPr lang="en-US" altLang="zh-TW" dirty="0"/>
              <a:t> in between.</a:t>
            </a:r>
          </a:p>
          <a:p>
            <a:endParaRPr lang="zh-TW" altLang="en-US" dirty="0"/>
          </a:p>
        </p:txBody>
      </p:sp>
      <p:pic>
        <p:nvPicPr>
          <p:cNvPr id="1030" name="Picture 6" descr="https://miro.medium.com/max/1181/1*HWhBextdDSkxYvz0kEMTVg.png">
            <a:extLst>
              <a:ext uri="{FF2B5EF4-FFF2-40B4-BE49-F238E27FC236}">
                <a16:creationId xmlns:a16="http://schemas.microsoft.com/office/drawing/2014/main" id="{39E4317C-26B6-46A8-8F75-09F13ABF5E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00600" y="2410370"/>
            <a:ext cx="4038600" cy="203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4CE2314-7008-4279-8D48-41ED18DD9822}"/>
              </a:ext>
            </a:extLst>
          </p:cNvPr>
          <p:cNvPicPr>
            <a:picLocks noChangeAspect="1"/>
          </p:cNvPicPr>
          <p:nvPr/>
        </p:nvPicPr>
        <p:blipFill>
          <a:blip r:embed="rId2"/>
          <a:stretch>
            <a:fillRect/>
          </a:stretch>
        </p:blipFill>
        <p:spPr>
          <a:xfrm>
            <a:off x="2057400" y="-76200"/>
            <a:ext cx="4035902" cy="2042337"/>
          </a:xfrm>
          <a:prstGeom prst="rect">
            <a:avLst/>
          </a:prstGeom>
        </p:spPr>
      </p:pic>
      <p:sp>
        <p:nvSpPr>
          <p:cNvPr id="2" name="標題 1">
            <a:extLst>
              <a:ext uri="{FF2B5EF4-FFF2-40B4-BE49-F238E27FC236}">
                <a16:creationId xmlns:a16="http://schemas.microsoft.com/office/drawing/2014/main" id="{D61EBD62-1F5B-49B9-8049-208FE6887F3D}"/>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3ADFB548-B3EE-48FC-9B8D-367BBC7ED41C}"/>
              </a:ext>
            </a:extLst>
          </p:cNvPr>
          <p:cNvSpPr>
            <a:spLocks noGrp="1"/>
          </p:cNvSpPr>
          <p:nvPr>
            <p:ph idx="1"/>
          </p:nvPr>
        </p:nvSpPr>
        <p:spPr>
          <a:xfrm>
            <a:off x="762000" y="1955251"/>
            <a:ext cx="8229600" cy="4389120"/>
          </a:xfrm>
        </p:spPr>
        <p:txBody>
          <a:bodyPr>
            <a:normAutofit fontScale="77500" lnSpcReduction="20000"/>
          </a:bodyPr>
          <a:lstStyle/>
          <a:p>
            <a:pPr marL="0" indent="0">
              <a:buNone/>
            </a:pPr>
            <a:r>
              <a:rPr lang="en-US" altLang="zh-TW" dirty="0" err="1"/>
              <a:t>PyTorch’s</a:t>
            </a:r>
            <a:r>
              <a:rPr lang="en-US" altLang="zh-TW" dirty="0"/>
              <a:t> </a:t>
            </a:r>
            <a:r>
              <a:rPr lang="en-US" altLang="zh-TW" dirty="0" err="1"/>
              <a:t>torch.nn</a:t>
            </a:r>
            <a:r>
              <a:rPr lang="en-US" altLang="zh-TW" dirty="0"/>
              <a:t> module allows us to build the above network very simply. It is extremely easy to understand as well. Look at the code below.</a:t>
            </a:r>
          </a:p>
          <a:p>
            <a:pPr marL="0" indent="0">
              <a:buNone/>
            </a:pPr>
            <a:r>
              <a:rPr lang="en-US" altLang="zh-TW" dirty="0">
                <a:latin typeface="標楷體" panose="03000509000000000000" pitchFamily="65" charset="-120"/>
                <a:ea typeface="標楷體" panose="03000509000000000000" pitchFamily="65" charset="-120"/>
              </a:rPr>
              <a:t>【</a:t>
            </a:r>
            <a:r>
              <a:rPr lang="en-US" altLang="zh-TW" dirty="0" err="1"/>
              <a:t>input_size</a:t>
            </a:r>
            <a:r>
              <a:rPr lang="en-US" altLang="zh-TW" dirty="0"/>
              <a:t> = 784</a:t>
            </a:r>
          </a:p>
          <a:p>
            <a:pPr marL="0" indent="0">
              <a:buNone/>
            </a:pPr>
            <a:r>
              <a:rPr lang="en-US" altLang="zh-TW" dirty="0" err="1"/>
              <a:t>hidden_sizes</a:t>
            </a:r>
            <a:r>
              <a:rPr lang="en-US" altLang="zh-TW" dirty="0"/>
              <a:t> = [128, 64]</a:t>
            </a:r>
          </a:p>
          <a:p>
            <a:pPr marL="0" indent="0">
              <a:buNone/>
            </a:pPr>
            <a:r>
              <a:rPr lang="en-US" altLang="zh-TW" dirty="0" err="1"/>
              <a:t>output_size</a:t>
            </a:r>
            <a:r>
              <a:rPr lang="en-US" altLang="zh-TW" dirty="0"/>
              <a:t> = 10</a:t>
            </a:r>
          </a:p>
          <a:p>
            <a:pPr marL="0" indent="0">
              <a:buNone/>
            </a:pPr>
            <a:endParaRPr lang="en-US" altLang="zh-TW" dirty="0"/>
          </a:p>
          <a:p>
            <a:pPr marL="0" indent="0">
              <a:buNone/>
            </a:pPr>
            <a:r>
              <a:rPr lang="en-US" altLang="zh-TW" dirty="0"/>
              <a:t>model = </a:t>
            </a:r>
            <a:r>
              <a:rPr lang="en-US" altLang="zh-TW" dirty="0" err="1"/>
              <a:t>nn.Sequential</a:t>
            </a:r>
            <a:r>
              <a:rPr lang="en-US" altLang="zh-TW" dirty="0"/>
              <a:t>(</a:t>
            </a:r>
            <a:r>
              <a:rPr lang="en-US" altLang="zh-TW" dirty="0" err="1"/>
              <a:t>nn.Linear</a:t>
            </a:r>
            <a:r>
              <a:rPr lang="en-US" altLang="zh-TW" dirty="0"/>
              <a:t>(</a:t>
            </a:r>
            <a:r>
              <a:rPr lang="en-US" altLang="zh-TW" dirty="0" err="1"/>
              <a:t>input_size</a:t>
            </a:r>
            <a:r>
              <a:rPr lang="en-US" altLang="zh-TW" dirty="0"/>
              <a:t>, </a:t>
            </a:r>
            <a:r>
              <a:rPr lang="en-US" altLang="zh-TW" dirty="0" err="1"/>
              <a:t>hidden_sizes</a:t>
            </a:r>
            <a:r>
              <a:rPr lang="en-US" altLang="zh-TW" dirty="0"/>
              <a:t>[0]),</a:t>
            </a:r>
          </a:p>
          <a:p>
            <a:pPr marL="0" indent="0">
              <a:buNone/>
            </a:pPr>
            <a:r>
              <a:rPr lang="en-US" altLang="zh-TW" dirty="0"/>
              <a:t>                      </a:t>
            </a:r>
            <a:r>
              <a:rPr lang="en-US" altLang="zh-TW" dirty="0" err="1"/>
              <a:t>nn.ReLU</a:t>
            </a:r>
            <a:r>
              <a:rPr lang="en-US" altLang="zh-TW" dirty="0"/>
              <a:t>(),</a:t>
            </a:r>
          </a:p>
          <a:p>
            <a:pPr marL="0" indent="0">
              <a:buNone/>
            </a:pPr>
            <a:r>
              <a:rPr lang="en-US" altLang="zh-TW" dirty="0"/>
              <a:t>                      </a:t>
            </a:r>
            <a:r>
              <a:rPr lang="en-US" altLang="zh-TW" dirty="0" err="1"/>
              <a:t>nn.Linear</a:t>
            </a:r>
            <a:r>
              <a:rPr lang="en-US" altLang="zh-TW" dirty="0"/>
              <a:t>(</a:t>
            </a:r>
            <a:r>
              <a:rPr lang="en-US" altLang="zh-TW" dirty="0" err="1"/>
              <a:t>hidden_sizes</a:t>
            </a:r>
            <a:r>
              <a:rPr lang="en-US" altLang="zh-TW" dirty="0"/>
              <a:t>[0], </a:t>
            </a:r>
            <a:r>
              <a:rPr lang="en-US" altLang="zh-TW" dirty="0" err="1"/>
              <a:t>hidden_sizes</a:t>
            </a:r>
            <a:r>
              <a:rPr lang="en-US" altLang="zh-TW" dirty="0"/>
              <a:t>[1]),</a:t>
            </a:r>
          </a:p>
          <a:p>
            <a:pPr marL="0" indent="0">
              <a:buNone/>
            </a:pPr>
            <a:r>
              <a:rPr lang="en-US" altLang="zh-TW" dirty="0"/>
              <a:t>                      </a:t>
            </a:r>
            <a:r>
              <a:rPr lang="en-US" altLang="zh-TW" dirty="0" err="1"/>
              <a:t>nn.ReLU</a:t>
            </a:r>
            <a:r>
              <a:rPr lang="en-US" altLang="zh-TW" dirty="0"/>
              <a:t>(),</a:t>
            </a:r>
          </a:p>
          <a:p>
            <a:pPr marL="0" indent="0">
              <a:buNone/>
            </a:pPr>
            <a:r>
              <a:rPr lang="en-US" altLang="zh-TW" dirty="0"/>
              <a:t>                      </a:t>
            </a:r>
            <a:r>
              <a:rPr lang="en-US" altLang="zh-TW" dirty="0" err="1"/>
              <a:t>nn.Linear</a:t>
            </a:r>
            <a:r>
              <a:rPr lang="en-US" altLang="zh-TW" dirty="0"/>
              <a:t>(</a:t>
            </a:r>
            <a:r>
              <a:rPr lang="en-US" altLang="zh-TW" dirty="0" err="1"/>
              <a:t>hidden_sizes</a:t>
            </a:r>
            <a:r>
              <a:rPr lang="en-US" altLang="zh-TW" dirty="0"/>
              <a:t>[1], </a:t>
            </a:r>
            <a:r>
              <a:rPr lang="en-US" altLang="zh-TW" dirty="0" err="1"/>
              <a:t>output_size</a:t>
            </a:r>
            <a:r>
              <a:rPr lang="en-US" altLang="zh-TW" dirty="0"/>
              <a:t>),</a:t>
            </a:r>
          </a:p>
          <a:p>
            <a:pPr marL="0" indent="0">
              <a:buNone/>
            </a:pPr>
            <a:r>
              <a:rPr lang="en-US" altLang="zh-TW" dirty="0"/>
              <a:t>                      </a:t>
            </a:r>
            <a:r>
              <a:rPr lang="en-US" altLang="zh-TW" dirty="0" err="1"/>
              <a:t>nn.LogSoftmax</a:t>
            </a:r>
            <a:r>
              <a:rPr lang="en-US" altLang="zh-TW" dirty="0"/>
              <a:t>(dim=1))</a:t>
            </a:r>
          </a:p>
          <a:p>
            <a:pPr marL="0" indent="0">
              <a:buNone/>
            </a:pPr>
            <a:r>
              <a:rPr lang="en-US" altLang="zh-TW" dirty="0"/>
              <a:t>print(model)</a:t>
            </a:r>
            <a:r>
              <a:rPr lang="en-US" altLang="zh-TW" dirty="0">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63919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37ED4E-FFEA-45DE-B98B-2360AAAE47D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718861C-448B-41F5-82FD-372EE9124828}"/>
              </a:ext>
            </a:extLst>
          </p:cNvPr>
          <p:cNvSpPr>
            <a:spLocks noGrp="1"/>
          </p:cNvSpPr>
          <p:nvPr>
            <p:ph idx="1"/>
          </p:nvPr>
        </p:nvSpPr>
        <p:spPr/>
        <p:txBody>
          <a:bodyPr/>
          <a:lstStyle/>
          <a:p>
            <a:endParaRPr lang="en-US" altLang="zh-TW" dirty="0"/>
          </a:p>
          <a:p>
            <a:r>
              <a:rPr lang="en-US" altLang="zh-TW" dirty="0"/>
              <a:t> you must be wondering why do we have 784 units in the first layer. Good! It is because we flatten out each image before sending it inside the neural network. (28 x 28 = 784)</a:t>
            </a:r>
            <a:endParaRPr lang="zh-TW" altLang="en-US" dirty="0"/>
          </a:p>
        </p:txBody>
      </p:sp>
      <p:pic>
        <p:nvPicPr>
          <p:cNvPr id="4" name="圖片 3">
            <a:extLst>
              <a:ext uri="{FF2B5EF4-FFF2-40B4-BE49-F238E27FC236}">
                <a16:creationId xmlns:a16="http://schemas.microsoft.com/office/drawing/2014/main" id="{1523CE95-1B2E-423F-A011-5AC73FF2A9FB}"/>
              </a:ext>
            </a:extLst>
          </p:cNvPr>
          <p:cNvPicPr>
            <a:picLocks noChangeAspect="1"/>
          </p:cNvPicPr>
          <p:nvPr/>
        </p:nvPicPr>
        <p:blipFill>
          <a:blip r:embed="rId2"/>
          <a:stretch>
            <a:fillRect/>
          </a:stretch>
        </p:blipFill>
        <p:spPr>
          <a:xfrm>
            <a:off x="2057400" y="-76200"/>
            <a:ext cx="4035902" cy="2042337"/>
          </a:xfrm>
          <a:prstGeom prst="rect">
            <a:avLst/>
          </a:prstGeom>
        </p:spPr>
      </p:pic>
    </p:spTree>
    <p:extLst>
      <p:ext uri="{BB962C8B-B14F-4D97-AF65-F5344CB8AC3E}">
        <p14:creationId xmlns:p14="http://schemas.microsoft.com/office/powerpoint/2010/main" val="611851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D4FF2-732D-4CB9-8884-CDFB62571B3F}"/>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425AAE83-09D0-4BBA-9408-0B1C62319149}"/>
              </a:ext>
            </a:extLst>
          </p:cNvPr>
          <p:cNvSpPr>
            <a:spLocks noGrp="1"/>
          </p:cNvSpPr>
          <p:nvPr>
            <p:ph idx="1"/>
          </p:nvPr>
        </p:nvSpPr>
        <p:spPr/>
        <p:txBody>
          <a:bodyPr>
            <a:normAutofit fontScale="70000" lnSpcReduction="20000"/>
          </a:bodyPr>
          <a:lstStyle/>
          <a:p>
            <a:r>
              <a:rPr lang="en-US" altLang="zh-TW" dirty="0"/>
              <a:t>【</a:t>
            </a:r>
            <a:r>
              <a:rPr lang="en-US" altLang="zh-TW" dirty="0" err="1"/>
              <a:t>input_size</a:t>
            </a:r>
            <a:r>
              <a:rPr lang="en-US" altLang="zh-TW" dirty="0"/>
              <a:t> = 784</a:t>
            </a:r>
          </a:p>
          <a:p>
            <a:r>
              <a:rPr lang="en-US" altLang="zh-TW" dirty="0" err="1"/>
              <a:t>hidden_sizes</a:t>
            </a:r>
            <a:r>
              <a:rPr lang="en-US" altLang="zh-TW" dirty="0"/>
              <a:t> = [128, 64]</a:t>
            </a:r>
          </a:p>
          <a:p>
            <a:r>
              <a:rPr lang="en-US" altLang="zh-TW" dirty="0" err="1"/>
              <a:t>output_size</a:t>
            </a:r>
            <a:r>
              <a:rPr lang="en-US" altLang="zh-TW" dirty="0"/>
              <a:t> = 10</a:t>
            </a:r>
          </a:p>
          <a:p>
            <a:endParaRPr lang="en-US" altLang="zh-TW" dirty="0"/>
          </a:p>
          <a:p>
            <a:r>
              <a:rPr lang="en-US" altLang="zh-TW" dirty="0"/>
              <a:t>model = </a:t>
            </a:r>
            <a:r>
              <a:rPr lang="en-US" altLang="zh-TW" dirty="0" err="1"/>
              <a:t>nn.Sequential</a:t>
            </a:r>
            <a:r>
              <a:rPr lang="en-US" altLang="zh-TW" dirty="0"/>
              <a:t>(</a:t>
            </a:r>
            <a:r>
              <a:rPr lang="en-US" altLang="zh-TW" dirty="0" err="1"/>
              <a:t>nn.Linear</a:t>
            </a:r>
            <a:r>
              <a:rPr lang="en-US" altLang="zh-TW" dirty="0"/>
              <a:t>(</a:t>
            </a:r>
            <a:r>
              <a:rPr lang="en-US" altLang="zh-TW" dirty="0" err="1"/>
              <a:t>input_size</a:t>
            </a:r>
            <a:r>
              <a:rPr lang="en-US" altLang="zh-TW" dirty="0"/>
              <a:t>, </a:t>
            </a:r>
            <a:r>
              <a:rPr lang="en-US" altLang="zh-TW" dirty="0" err="1"/>
              <a:t>hidden_sizes</a:t>
            </a:r>
            <a:r>
              <a:rPr lang="en-US" altLang="zh-TW" dirty="0"/>
              <a:t>[0]),</a:t>
            </a:r>
          </a:p>
          <a:p>
            <a:r>
              <a:rPr lang="en-US" altLang="zh-TW" dirty="0"/>
              <a:t>                      </a:t>
            </a:r>
            <a:r>
              <a:rPr lang="en-US" altLang="zh-TW" dirty="0" err="1"/>
              <a:t>nn.ReLU</a:t>
            </a:r>
            <a:r>
              <a:rPr lang="en-US" altLang="zh-TW" dirty="0"/>
              <a:t>(),</a:t>
            </a:r>
          </a:p>
          <a:p>
            <a:r>
              <a:rPr lang="en-US" altLang="zh-TW" dirty="0"/>
              <a:t>                      </a:t>
            </a:r>
            <a:r>
              <a:rPr lang="en-US" altLang="zh-TW" dirty="0" err="1"/>
              <a:t>nn.Linear</a:t>
            </a:r>
            <a:r>
              <a:rPr lang="en-US" altLang="zh-TW" dirty="0"/>
              <a:t>(</a:t>
            </a:r>
            <a:r>
              <a:rPr lang="en-US" altLang="zh-TW" dirty="0" err="1"/>
              <a:t>hidden_sizes</a:t>
            </a:r>
            <a:r>
              <a:rPr lang="en-US" altLang="zh-TW" dirty="0"/>
              <a:t>[0], </a:t>
            </a:r>
            <a:r>
              <a:rPr lang="en-US" altLang="zh-TW" dirty="0" err="1"/>
              <a:t>hidden_sizes</a:t>
            </a:r>
            <a:r>
              <a:rPr lang="en-US" altLang="zh-TW" dirty="0"/>
              <a:t>[1]),</a:t>
            </a:r>
          </a:p>
          <a:p>
            <a:r>
              <a:rPr lang="en-US" altLang="zh-TW" dirty="0"/>
              <a:t>                      </a:t>
            </a:r>
            <a:r>
              <a:rPr lang="en-US" altLang="zh-TW" dirty="0" err="1"/>
              <a:t>nn.ReLU</a:t>
            </a:r>
            <a:r>
              <a:rPr lang="en-US" altLang="zh-TW" dirty="0"/>
              <a:t>(),</a:t>
            </a:r>
          </a:p>
          <a:p>
            <a:r>
              <a:rPr lang="en-US" altLang="zh-TW" dirty="0"/>
              <a:t>                      </a:t>
            </a:r>
            <a:r>
              <a:rPr lang="en-US" altLang="zh-TW" dirty="0" err="1"/>
              <a:t>nn.Linear</a:t>
            </a:r>
            <a:r>
              <a:rPr lang="en-US" altLang="zh-TW" dirty="0"/>
              <a:t>(</a:t>
            </a:r>
            <a:r>
              <a:rPr lang="en-US" altLang="zh-TW" dirty="0" err="1"/>
              <a:t>hidden_sizes</a:t>
            </a:r>
            <a:r>
              <a:rPr lang="en-US" altLang="zh-TW" dirty="0"/>
              <a:t>[1], </a:t>
            </a:r>
            <a:r>
              <a:rPr lang="en-US" altLang="zh-TW" dirty="0" err="1"/>
              <a:t>output_size</a:t>
            </a:r>
            <a:r>
              <a:rPr lang="en-US" altLang="zh-TW" dirty="0"/>
              <a:t>),</a:t>
            </a:r>
          </a:p>
          <a:p>
            <a:r>
              <a:rPr lang="en-US" altLang="zh-TW" dirty="0"/>
              <a:t>                      </a:t>
            </a:r>
            <a:r>
              <a:rPr lang="en-US" altLang="zh-TW" dirty="0" err="1"/>
              <a:t>nn.LogSoftmax</a:t>
            </a:r>
            <a:r>
              <a:rPr lang="en-US" altLang="zh-TW" dirty="0"/>
              <a:t>(dim=1))</a:t>
            </a:r>
          </a:p>
          <a:p>
            <a:r>
              <a:rPr lang="en-US" altLang="zh-TW" dirty="0"/>
              <a:t>print(model)】</a:t>
            </a:r>
          </a:p>
          <a:p>
            <a:endParaRPr lang="en-US" altLang="zh-TW" dirty="0"/>
          </a:p>
          <a:p>
            <a:pPr marL="0" indent="0">
              <a:buNone/>
            </a:pPr>
            <a:r>
              <a:rPr lang="en-US" altLang="zh-TW" dirty="0"/>
              <a:t>The </a:t>
            </a:r>
            <a:r>
              <a:rPr lang="en-US" altLang="zh-TW" dirty="0" err="1"/>
              <a:t>nn.Sequential</a:t>
            </a:r>
            <a:r>
              <a:rPr lang="en-US" altLang="zh-TW" dirty="0"/>
              <a:t> wraps the layers in the network. There are three linear layers with </a:t>
            </a:r>
            <a:r>
              <a:rPr lang="en-US" altLang="zh-TW" dirty="0" err="1"/>
              <a:t>ReLU</a:t>
            </a:r>
            <a:r>
              <a:rPr lang="en-US" altLang="zh-TW" dirty="0"/>
              <a:t> activation ( a simple function which allows positive values to pass through, whereas negative values are modified to zero ). The output layer is a linear layer with </a:t>
            </a:r>
            <a:r>
              <a:rPr lang="en-US" altLang="zh-TW" dirty="0" err="1"/>
              <a:t>LogSoftmax</a:t>
            </a:r>
            <a:r>
              <a:rPr lang="en-US" altLang="zh-TW" dirty="0"/>
              <a:t> activation because this is a classification problem.</a:t>
            </a:r>
            <a:endParaRPr lang="zh-TW" altLang="en-US" dirty="0"/>
          </a:p>
        </p:txBody>
      </p:sp>
    </p:spTree>
    <p:extLst>
      <p:ext uri="{BB962C8B-B14F-4D97-AF65-F5344CB8AC3E}">
        <p14:creationId xmlns:p14="http://schemas.microsoft.com/office/powerpoint/2010/main" val="341741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533972-B702-48C2-9DB5-19DA388DCD6B}"/>
              </a:ext>
            </a:extLst>
          </p:cNvPr>
          <p:cNvSpPr>
            <a:spLocks noGrp="1"/>
          </p:cNvSpPr>
          <p:nvPr>
            <p:ph type="title"/>
          </p:nvPr>
        </p:nvSpPr>
        <p:spPr/>
        <p:txBody>
          <a:bodyPr/>
          <a:lstStyle/>
          <a:p>
            <a:r>
              <a:rPr lang="en-US" altLang="zh-TW" dirty="0"/>
              <a:t>Step 4 — Adjusting Weights</a:t>
            </a:r>
            <a:endParaRPr lang="zh-TW" altLang="en-US" dirty="0"/>
          </a:p>
        </p:txBody>
      </p:sp>
      <p:sp>
        <p:nvSpPr>
          <p:cNvPr id="3" name="內容版面配置區 2">
            <a:extLst>
              <a:ext uri="{FF2B5EF4-FFF2-40B4-BE49-F238E27FC236}">
                <a16:creationId xmlns:a16="http://schemas.microsoft.com/office/drawing/2014/main" id="{0672289C-850C-471D-9284-1EE5BB38279F}"/>
              </a:ext>
            </a:extLst>
          </p:cNvPr>
          <p:cNvSpPr>
            <a:spLocks noGrp="1"/>
          </p:cNvSpPr>
          <p:nvPr>
            <p:ph idx="1"/>
          </p:nvPr>
        </p:nvSpPr>
        <p:spPr/>
        <p:txBody>
          <a:bodyPr/>
          <a:lstStyle/>
          <a:p>
            <a:r>
              <a:rPr lang="en-US" altLang="zh-TW" dirty="0"/>
              <a:t>A neural network learns by iterating multiple times over the available data. The terms learn refers to the adjustment of weights of the network to minimize the loss. Let’s visualize how it works.</a:t>
            </a:r>
          </a:p>
          <a:p>
            <a:r>
              <a:rPr lang="en-US" altLang="zh-TW" dirty="0">
                <a:latin typeface="標楷體" panose="03000509000000000000" pitchFamily="65" charset="-120"/>
                <a:ea typeface="標楷體" panose="03000509000000000000" pitchFamily="65" charset="-120"/>
              </a:rPr>
              <a:t>【</a:t>
            </a:r>
            <a:r>
              <a:rPr lang="en-US" altLang="zh-TW" dirty="0"/>
              <a:t>print('Before backward pass: \n', model[0].</a:t>
            </a:r>
            <a:r>
              <a:rPr lang="en-US" altLang="zh-TW" dirty="0" err="1"/>
              <a:t>weight.grad</a:t>
            </a:r>
            <a:r>
              <a:rPr lang="en-US" altLang="zh-TW" dirty="0"/>
              <a:t>)</a:t>
            </a:r>
          </a:p>
          <a:p>
            <a:r>
              <a:rPr lang="en-US" altLang="zh-TW" dirty="0" err="1"/>
              <a:t>loss.backward</a:t>
            </a:r>
            <a:r>
              <a:rPr lang="en-US" altLang="zh-TW" dirty="0"/>
              <a:t>()</a:t>
            </a:r>
          </a:p>
          <a:p>
            <a:r>
              <a:rPr lang="en-US" altLang="zh-TW" dirty="0"/>
              <a:t>print('After backward pass: \n', model[0].</a:t>
            </a:r>
            <a:r>
              <a:rPr lang="en-US" altLang="zh-TW" dirty="0" err="1"/>
              <a:t>weight.grad</a:t>
            </a:r>
            <a:r>
              <a:rPr lang="en-US" altLang="zh-TW" dirty="0"/>
              <a:t>)</a:t>
            </a:r>
            <a:r>
              <a:rPr lang="en-US" altLang="zh-TW" dirty="0">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1638556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09427B7-36EF-4519-85ED-4753D2700465}"/>
              </a:ext>
            </a:extLst>
          </p:cNvPr>
          <p:cNvPicPr>
            <a:picLocks noChangeAspect="1"/>
          </p:cNvPicPr>
          <p:nvPr/>
        </p:nvPicPr>
        <p:blipFill>
          <a:blip r:embed="rId2"/>
          <a:stretch>
            <a:fillRect/>
          </a:stretch>
        </p:blipFill>
        <p:spPr>
          <a:xfrm>
            <a:off x="1143000" y="3031494"/>
            <a:ext cx="5591175" cy="1704975"/>
          </a:xfrm>
          <a:prstGeom prst="rect">
            <a:avLst/>
          </a:prstGeom>
        </p:spPr>
      </p:pic>
      <p:sp>
        <p:nvSpPr>
          <p:cNvPr id="2" name="標題 1">
            <a:extLst>
              <a:ext uri="{FF2B5EF4-FFF2-40B4-BE49-F238E27FC236}">
                <a16:creationId xmlns:a16="http://schemas.microsoft.com/office/drawing/2014/main" id="{20A45EA8-6A78-4962-AE20-102F181CBDD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512A2F4B-8294-47CE-81D6-5D4CEDAD0A6B}"/>
              </a:ext>
            </a:extLst>
          </p:cNvPr>
          <p:cNvSpPr>
            <a:spLocks noGrp="1"/>
          </p:cNvSpPr>
          <p:nvPr>
            <p:ph idx="1"/>
          </p:nvPr>
        </p:nvSpPr>
        <p:spPr>
          <a:xfrm>
            <a:off x="762000" y="1492567"/>
            <a:ext cx="8229600" cy="4389120"/>
          </a:xfrm>
        </p:spPr>
        <p:txBody>
          <a:bodyPr/>
          <a:lstStyle/>
          <a:p>
            <a:r>
              <a:rPr lang="en-US" altLang="zh-TW" dirty="0"/>
              <a:t>Before the backward pass, the model weights are set to default none values. Once, we call the backward() function the weights are updated.</a:t>
            </a:r>
          </a:p>
          <a:p>
            <a:endParaRPr lang="zh-TW" altLang="en-US" dirty="0"/>
          </a:p>
        </p:txBody>
      </p:sp>
    </p:spTree>
    <p:extLst>
      <p:ext uri="{BB962C8B-B14F-4D97-AF65-F5344CB8AC3E}">
        <p14:creationId xmlns:p14="http://schemas.microsoft.com/office/powerpoint/2010/main" val="2657194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9D2932B4-04B3-456E-A968-FABFB70AB26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56FCC17-C6C1-4E60-A2D0-505761AF22A6}"/>
              </a:ext>
            </a:extLst>
          </p:cNvPr>
          <p:cNvSpPr>
            <a:spLocks noGrp="1"/>
          </p:cNvSpPr>
          <p:nvPr>
            <p:ph sz="half" idx="1"/>
          </p:nvPr>
        </p:nvSpPr>
        <p:spPr/>
        <p:txBody>
          <a:bodyPr>
            <a:normAutofit fontScale="40000" lnSpcReduction="20000"/>
          </a:bodyPr>
          <a:lstStyle/>
          <a:p>
            <a:r>
              <a:rPr lang="en-US" altLang="zh-TW" sz="5000" dirty="0"/>
              <a:t>It makes use of </a:t>
            </a:r>
            <a:r>
              <a:rPr lang="en-US" altLang="zh-TW" sz="5000" dirty="0" err="1"/>
              <a:t>torch.optim</a:t>
            </a:r>
            <a:r>
              <a:rPr lang="en-US" altLang="zh-TW" sz="5000" dirty="0"/>
              <a:t> which is a module provided by </a:t>
            </a:r>
            <a:r>
              <a:rPr lang="en-US" altLang="zh-TW" sz="5000" dirty="0" err="1"/>
              <a:t>PyTorch</a:t>
            </a:r>
            <a:r>
              <a:rPr lang="en-US" altLang="zh-TW" sz="5000" dirty="0"/>
              <a:t> to optimize the model, </a:t>
            </a:r>
            <a:r>
              <a:rPr lang="en-US" altLang="zh-TW" sz="5000" dirty="0">
                <a:solidFill>
                  <a:srgbClr val="FF0000"/>
                </a:solidFill>
              </a:rPr>
              <a:t>perform gradient descent </a:t>
            </a:r>
            <a:r>
              <a:rPr lang="en-US" altLang="zh-TW" sz="5000" dirty="0"/>
              <a:t>and </a:t>
            </a:r>
            <a:r>
              <a:rPr lang="en-US" altLang="zh-TW" sz="5000" dirty="0">
                <a:solidFill>
                  <a:srgbClr val="FF0000"/>
                </a:solidFill>
              </a:rPr>
              <a:t>update the weights by back-propagation</a:t>
            </a:r>
            <a:r>
              <a:rPr lang="en-US" altLang="zh-TW" sz="5000" dirty="0"/>
              <a:t>. Thus in each epoch (number of times we iterate over the training set), we will be seeing a gradual decrease in training loss.</a:t>
            </a:r>
          </a:p>
          <a:p>
            <a:endParaRPr lang="zh-TW" altLang="en-US" dirty="0"/>
          </a:p>
        </p:txBody>
      </p:sp>
      <p:sp>
        <p:nvSpPr>
          <p:cNvPr id="8" name="內容版面配置區 7">
            <a:extLst>
              <a:ext uri="{FF2B5EF4-FFF2-40B4-BE49-F238E27FC236}">
                <a16:creationId xmlns:a16="http://schemas.microsoft.com/office/drawing/2014/main" id="{F74563FA-ECBD-412A-AE78-BDA7C8CCF2FC}"/>
              </a:ext>
            </a:extLst>
          </p:cNvPr>
          <p:cNvSpPr>
            <a:spLocks noGrp="1"/>
          </p:cNvSpPr>
          <p:nvPr>
            <p:ph sz="half" idx="2"/>
          </p:nvPr>
        </p:nvSpPr>
        <p:spPr/>
        <p:txBody>
          <a:bodyPr>
            <a:normAutofit fontScale="40000" lnSpcReduction="20000"/>
          </a:bodyPr>
          <a:lstStyle/>
          <a:p>
            <a:r>
              <a:rPr lang="en-US" altLang="zh-TW" dirty="0">
                <a:latin typeface="標楷體" panose="03000509000000000000" pitchFamily="65" charset="-120"/>
                <a:ea typeface="標楷體" panose="03000509000000000000" pitchFamily="65" charset="-120"/>
              </a:rPr>
              <a:t>【</a:t>
            </a:r>
            <a:r>
              <a:rPr lang="en-US" altLang="zh-TW" dirty="0"/>
              <a:t>optimizer = </a:t>
            </a:r>
            <a:r>
              <a:rPr lang="en-US" altLang="zh-TW" dirty="0" err="1"/>
              <a:t>optim.SGD</a:t>
            </a:r>
            <a:r>
              <a:rPr lang="en-US" altLang="zh-TW" dirty="0"/>
              <a:t>(</a:t>
            </a:r>
            <a:r>
              <a:rPr lang="en-US" altLang="zh-TW" dirty="0" err="1"/>
              <a:t>model.parameters</a:t>
            </a:r>
            <a:r>
              <a:rPr lang="en-US" altLang="zh-TW" dirty="0"/>
              <a:t>(), </a:t>
            </a:r>
            <a:r>
              <a:rPr lang="en-US" altLang="zh-TW" dirty="0" err="1"/>
              <a:t>lr</a:t>
            </a:r>
            <a:r>
              <a:rPr lang="en-US" altLang="zh-TW" dirty="0"/>
              <a:t>=0.003, momentum=0.9)</a:t>
            </a:r>
          </a:p>
          <a:p>
            <a:r>
              <a:rPr lang="en-US" altLang="zh-TW" dirty="0"/>
              <a:t>time0 = time()</a:t>
            </a:r>
          </a:p>
          <a:p>
            <a:r>
              <a:rPr lang="en-US" altLang="zh-TW" dirty="0"/>
              <a:t>epochs = 15</a:t>
            </a:r>
          </a:p>
          <a:p>
            <a:r>
              <a:rPr lang="en-US" altLang="zh-TW" dirty="0"/>
              <a:t>for e in range(epochs):</a:t>
            </a:r>
          </a:p>
          <a:p>
            <a:r>
              <a:rPr lang="en-US" altLang="zh-TW" dirty="0"/>
              <a:t>    </a:t>
            </a:r>
            <a:r>
              <a:rPr lang="en-US" altLang="zh-TW" dirty="0" err="1"/>
              <a:t>running_loss</a:t>
            </a:r>
            <a:r>
              <a:rPr lang="en-US" altLang="zh-TW" dirty="0"/>
              <a:t> = 0</a:t>
            </a:r>
          </a:p>
          <a:p>
            <a:r>
              <a:rPr lang="en-US" altLang="zh-TW" dirty="0"/>
              <a:t>    for images, labels in </a:t>
            </a:r>
            <a:r>
              <a:rPr lang="en-US" altLang="zh-TW" dirty="0" err="1"/>
              <a:t>trainloader</a:t>
            </a:r>
            <a:r>
              <a:rPr lang="en-US" altLang="zh-TW" dirty="0"/>
              <a:t>:</a:t>
            </a:r>
          </a:p>
          <a:p>
            <a:r>
              <a:rPr lang="en-US" altLang="zh-TW" dirty="0"/>
              <a:t>        # Flatten MNIST images into a 784 long vector</a:t>
            </a:r>
          </a:p>
          <a:p>
            <a:r>
              <a:rPr lang="en-US" altLang="zh-TW" dirty="0"/>
              <a:t>        images = </a:t>
            </a:r>
            <a:r>
              <a:rPr lang="en-US" altLang="zh-TW" dirty="0" err="1"/>
              <a:t>images.view</a:t>
            </a:r>
            <a:r>
              <a:rPr lang="en-US" altLang="zh-TW" dirty="0"/>
              <a:t>(</a:t>
            </a:r>
            <a:r>
              <a:rPr lang="en-US" altLang="zh-TW" dirty="0" err="1"/>
              <a:t>images.shape</a:t>
            </a:r>
            <a:r>
              <a:rPr lang="en-US" altLang="zh-TW" dirty="0"/>
              <a:t>[0], -1)</a:t>
            </a:r>
          </a:p>
          <a:p>
            <a:r>
              <a:rPr lang="en-US" altLang="zh-TW" dirty="0"/>
              <a:t>    </a:t>
            </a:r>
          </a:p>
          <a:p>
            <a:r>
              <a:rPr lang="en-US" altLang="zh-TW" dirty="0"/>
              <a:t>        # Training pass</a:t>
            </a:r>
          </a:p>
          <a:p>
            <a:r>
              <a:rPr lang="en-US" altLang="zh-TW" dirty="0"/>
              <a:t>        </a:t>
            </a:r>
            <a:r>
              <a:rPr lang="en-US" altLang="zh-TW" dirty="0" err="1"/>
              <a:t>optimizer.zero_grad</a:t>
            </a:r>
            <a:r>
              <a:rPr lang="en-US" altLang="zh-TW" dirty="0"/>
              <a:t>()</a:t>
            </a:r>
          </a:p>
          <a:p>
            <a:r>
              <a:rPr lang="en-US" altLang="zh-TW" dirty="0"/>
              <a:t>        </a:t>
            </a:r>
          </a:p>
          <a:p>
            <a:r>
              <a:rPr lang="en-US" altLang="zh-TW" dirty="0"/>
              <a:t>        output = model(images)</a:t>
            </a:r>
          </a:p>
          <a:p>
            <a:r>
              <a:rPr lang="en-US" altLang="zh-TW" dirty="0"/>
              <a:t>        loss = criterion(output, labels)</a:t>
            </a:r>
          </a:p>
          <a:p>
            <a:r>
              <a:rPr lang="en-US" altLang="zh-TW" dirty="0"/>
              <a:t>        </a:t>
            </a:r>
          </a:p>
          <a:p>
            <a:r>
              <a:rPr lang="en-US" altLang="zh-TW" dirty="0"/>
              <a:t>        #This is where the model learns by backpropagating</a:t>
            </a:r>
          </a:p>
          <a:p>
            <a:r>
              <a:rPr lang="en-US" altLang="zh-TW" dirty="0"/>
              <a:t>        </a:t>
            </a:r>
            <a:r>
              <a:rPr lang="en-US" altLang="zh-TW" dirty="0" err="1"/>
              <a:t>loss.backward</a:t>
            </a:r>
            <a:r>
              <a:rPr lang="en-US" altLang="zh-TW" dirty="0"/>
              <a:t>()</a:t>
            </a:r>
          </a:p>
          <a:p>
            <a:r>
              <a:rPr lang="en-US" altLang="zh-TW" dirty="0"/>
              <a:t>        </a:t>
            </a:r>
          </a:p>
          <a:p>
            <a:r>
              <a:rPr lang="en-US" altLang="zh-TW" dirty="0"/>
              <a:t>        #And optimizes its weights here</a:t>
            </a:r>
          </a:p>
          <a:p>
            <a:r>
              <a:rPr lang="en-US" altLang="zh-TW" dirty="0"/>
              <a:t>        </a:t>
            </a:r>
            <a:r>
              <a:rPr lang="en-US" altLang="zh-TW" dirty="0" err="1"/>
              <a:t>optimizer.step</a:t>
            </a:r>
            <a:r>
              <a:rPr lang="en-US" altLang="zh-TW" dirty="0"/>
              <a:t>()</a:t>
            </a:r>
          </a:p>
          <a:p>
            <a:r>
              <a:rPr lang="en-US" altLang="zh-TW" dirty="0"/>
              <a:t>        </a:t>
            </a:r>
          </a:p>
          <a:p>
            <a:r>
              <a:rPr lang="en-US" altLang="zh-TW" dirty="0"/>
              <a:t>        </a:t>
            </a:r>
            <a:r>
              <a:rPr lang="en-US" altLang="zh-TW" dirty="0" err="1"/>
              <a:t>running_loss</a:t>
            </a:r>
            <a:r>
              <a:rPr lang="en-US" altLang="zh-TW" dirty="0"/>
              <a:t> += </a:t>
            </a:r>
            <a:r>
              <a:rPr lang="en-US" altLang="zh-TW" dirty="0" err="1"/>
              <a:t>loss.item</a:t>
            </a:r>
            <a:r>
              <a:rPr lang="en-US" altLang="zh-TW" dirty="0"/>
              <a:t>()</a:t>
            </a:r>
          </a:p>
          <a:p>
            <a:r>
              <a:rPr lang="en-US" altLang="zh-TW" dirty="0"/>
              <a:t>    else:</a:t>
            </a:r>
          </a:p>
          <a:p>
            <a:r>
              <a:rPr lang="en-US" altLang="zh-TW" dirty="0"/>
              <a:t>        print("Epoch {} - Training loss: {}".format(e, </a:t>
            </a:r>
            <a:r>
              <a:rPr lang="en-US" altLang="zh-TW" dirty="0" err="1"/>
              <a:t>running_loss</a:t>
            </a:r>
            <a:r>
              <a:rPr lang="en-US" altLang="zh-TW" dirty="0"/>
              <a:t>/</a:t>
            </a:r>
            <a:r>
              <a:rPr lang="en-US" altLang="zh-TW" dirty="0" err="1"/>
              <a:t>len</a:t>
            </a:r>
            <a:r>
              <a:rPr lang="en-US" altLang="zh-TW" dirty="0"/>
              <a:t>(</a:t>
            </a:r>
            <a:r>
              <a:rPr lang="en-US" altLang="zh-TW" dirty="0" err="1"/>
              <a:t>trainloader</a:t>
            </a:r>
            <a:r>
              <a:rPr lang="en-US" altLang="zh-TW" dirty="0"/>
              <a:t>)))</a:t>
            </a:r>
          </a:p>
          <a:p>
            <a:r>
              <a:rPr lang="en-US" altLang="zh-TW" dirty="0"/>
              <a:t>print("\</a:t>
            </a:r>
            <a:r>
              <a:rPr lang="en-US" altLang="zh-TW" dirty="0" err="1"/>
              <a:t>nTraining</a:t>
            </a:r>
            <a:r>
              <a:rPr lang="en-US" altLang="zh-TW" dirty="0"/>
              <a:t> Time (in minutes) =",(time()-time0)/60)</a:t>
            </a:r>
            <a:r>
              <a:rPr lang="en-US" altLang="zh-TW" dirty="0">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276212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7A9A5D-A474-4550-B580-B5FF5A42F8F6}"/>
              </a:ext>
            </a:extLst>
          </p:cNvPr>
          <p:cNvSpPr>
            <a:spLocks noGrp="1"/>
          </p:cNvSpPr>
          <p:nvPr>
            <p:ph type="title"/>
          </p:nvPr>
        </p:nvSpPr>
        <p:spPr/>
        <p:txBody>
          <a:bodyPr>
            <a:normAutofit fontScale="90000"/>
          </a:bodyPr>
          <a:lstStyle/>
          <a:p>
            <a:r>
              <a:rPr lang="en-US" altLang="zh-TW" sz="4000" dirty="0"/>
              <a:t>Step 6 — Testing &amp; Evaluation</a:t>
            </a:r>
            <a:br>
              <a:rPr lang="en-US" altLang="zh-TW" dirty="0"/>
            </a:br>
            <a:endParaRPr lang="zh-TW" altLang="en-US" dirty="0"/>
          </a:p>
        </p:txBody>
      </p:sp>
      <p:sp>
        <p:nvSpPr>
          <p:cNvPr id="6" name="內容版面配置區 5">
            <a:extLst>
              <a:ext uri="{FF2B5EF4-FFF2-40B4-BE49-F238E27FC236}">
                <a16:creationId xmlns:a16="http://schemas.microsoft.com/office/drawing/2014/main" id="{E6345611-8CA3-4F29-981C-D7D93598EB93}"/>
              </a:ext>
            </a:extLst>
          </p:cNvPr>
          <p:cNvSpPr>
            <a:spLocks noGrp="1"/>
          </p:cNvSpPr>
          <p:nvPr>
            <p:ph sz="half" idx="1"/>
          </p:nvPr>
        </p:nvSpPr>
        <p:spPr/>
        <p:txBody>
          <a:bodyPr>
            <a:normAutofit fontScale="62500" lnSpcReduction="20000"/>
          </a:bodyPr>
          <a:lstStyle/>
          <a:p>
            <a:r>
              <a:rPr lang="en-US" altLang="zh-TW" dirty="0"/>
              <a:t>The model is ready, but we have to evaluate it first. I created a utility function </a:t>
            </a:r>
            <a:r>
              <a:rPr lang="en-US" altLang="zh-TW" b="1" dirty="0" err="1"/>
              <a:t>view_classify</a:t>
            </a:r>
            <a:r>
              <a:rPr lang="en-US" altLang="zh-TW" b="1" dirty="0"/>
              <a:t>() </a:t>
            </a:r>
            <a:r>
              <a:rPr lang="en-US" altLang="zh-TW" dirty="0"/>
              <a:t>to show the image and class probabilities that were predicted. The code is available on GitHub.</a:t>
            </a:r>
            <a:endParaRPr lang="zh-TW" altLang="en-US" dirty="0"/>
          </a:p>
        </p:txBody>
      </p:sp>
      <p:sp>
        <p:nvSpPr>
          <p:cNvPr id="7" name="內容版面配置區 6">
            <a:extLst>
              <a:ext uri="{FF2B5EF4-FFF2-40B4-BE49-F238E27FC236}">
                <a16:creationId xmlns:a16="http://schemas.microsoft.com/office/drawing/2014/main" id="{75F67EFB-8A51-45E7-AE26-EC8E6C37568C}"/>
              </a:ext>
            </a:extLst>
          </p:cNvPr>
          <p:cNvSpPr>
            <a:spLocks noGrp="1"/>
          </p:cNvSpPr>
          <p:nvPr>
            <p:ph sz="half" idx="2"/>
          </p:nvPr>
        </p:nvSpPr>
        <p:spPr/>
        <p:txBody>
          <a:bodyPr>
            <a:normAutofit fontScale="62500" lnSpcReduction="20000"/>
          </a:bodyPr>
          <a:lstStyle/>
          <a:p>
            <a:r>
              <a:rPr lang="en-US" altLang="zh-TW" dirty="0">
                <a:latin typeface="標楷體" panose="03000509000000000000" pitchFamily="65" charset="-120"/>
                <a:ea typeface="標楷體" panose="03000509000000000000" pitchFamily="65" charset="-120"/>
              </a:rPr>
              <a:t>【</a:t>
            </a:r>
            <a:r>
              <a:rPr lang="en-US" altLang="zh-TW" dirty="0"/>
              <a:t>def </a:t>
            </a:r>
            <a:r>
              <a:rPr lang="en-US" altLang="zh-TW" dirty="0" err="1"/>
              <a:t>view_classify</a:t>
            </a:r>
            <a:r>
              <a:rPr lang="en-US" altLang="zh-TW" dirty="0"/>
              <a:t>(</a:t>
            </a:r>
            <a:r>
              <a:rPr lang="en-US" altLang="zh-TW" dirty="0" err="1"/>
              <a:t>img</a:t>
            </a:r>
            <a:r>
              <a:rPr lang="en-US" altLang="zh-TW" dirty="0"/>
              <a:t>, </a:t>
            </a:r>
            <a:r>
              <a:rPr lang="en-US" altLang="zh-TW" dirty="0" err="1"/>
              <a:t>ps</a:t>
            </a:r>
            <a:r>
              <a:rPr lang="en-US" altLang="zh-TW" dirty="0"/>
              <a:t>):</a:t>
            </a:r>
          </a:p>
          <a:p>
            <a:r>
              <a:rPr lang="en-US" altLang="zh-TW" dirty="0"/>
              <a:t>    ''' Function for viewing an image and it's predicted classes.</a:t>
            </a:r>
          </a:p>
          <a:p>
            <a:r>
              <a:rPr lang="en-US" altLang="zh-TW" dirty="0"/>
              <a:t>    '''</a:t>
            </a:r>
          </a:p>
          <a:p>
            <a:r>
              <a:rPr lang="en-US" altLang="zh-TW" dirty="0"/>
              <a:t>    </a:t>
            </a:r>
            <a:r>
              <a:rPr lang="en-US" altLang="zh-TW" dirty="0" err="1"/>
              <a:t>ps</a:t>
            </a:r>
            <a:r>
              <a:rPr lang="en-US" altLang="zh-TW" dirty="0"/>
              <a:t> = </a:t>
            </a:r>
            <a:r>
              <a:rPr lang="en-US" altLang="zh-TW" dirty="0" err="1"/>
              <a:t>ps.data.numpy</a:t>
            </a:r>
            <a:r>
              <a:rPr lang="en-US" altLang="zh-TW" dirty="0"/>
              <a:t>().squeeze()</a:t>
            </a:r>
          </a:p>
          <a:p>
            <a:endParaRPr lang="en-US" altLang="zh-TW" dirty="0"/>
          </a:p>
          <a:p>
            <a:r>
              <a:rPr lang="en-US" altLang="zh-TW" dirty="0"/>
              <a:t>    fig, (ax1, ax2) = </a:t>
            </a:r>
            <a:r>
              <a:rPr lang="en-US" altLang="zh-TW" dirty="0" err="1"/>
              <a:t>plt.subplots</a:t>
            </a:r>
            <a:r>
              <a:rPr lang="en-US" altLang="zh-TW" dirty="0"/>
              <a:t>(</a:t>
            </a:r>
            <a:r>
              <a:rPr lang="en-US" altLang="zh-TW" dirty="0" err="1"/>
              <a:t>figsize</a:t>
            </a:r>
            <a:r>
              <a:rPr lang="en-US" altLang="zh-TW" dirty="0"/>
              <a:t>=(6,9), </a:t>
            </a:r>
            <a:r>
              <a:rPr lang="en-US" altLang="zh-TW" dirty="0" err="1"/>
              <a:t>ncols</a:t>
            </a:r>
            <a:r>
              <a:rPr lang="en-US" altLang="zh-TW" dirty="0"/>
              <a:t>=2)</a:t>
            </a:r>
          </a:p>
          <a:p>
            <a:r>
              <a:rPr lang="en-US" altLang="zh-TW" dirty="0"/>
              <a:t>    ax1.imshow(</a:t>
            </a:r>
            <a:r>
              <a:rPr lang="en-US" altLang="zh-TW" dirty="0" err="1"/>
              <a:t>img.resize</a:t>
            </a:r>
            <a:r>
              <a:rPr lang="en-US" altLang="zh-TW" dirty="0"/>
              <a:t>_(1, 28, 28).</a:t>
            </a:r>
            <a:r>
              <a:rPr lang="en-US" altLang="zh-TW" dirty="0" err="1"/>
              <a:t>numpy</a:t>
            </a:r>
            <a:r>
              <a:rPr lang="en-US" altLang="zh-TW" dirty="0"/>
              <a:t>().squeeze())</a:t>
            </a:r>
          </a:p>
          <a:p>
            <a:r>
              <a:rPr lang="en-US" altLang="zh-TW" dirty="0"/>
              <a:t>    ax1.axis('off')</a:t>
            </a:r>
          </a:p>
          <a:p>
            <a:r>
              <a:rPr lang="en-US" altLang="zh-TW" dirty="0"/>
              <a:t>    ax2.barh(</a:t>
            </a:r>
            <a:r>
              <a:rPr lang="en-US" altLang="zh-TW" dirty="0" err="1"/>
              <a:t>np.arange</a:t>
            </a:r>
            <a:r>
              <a:rPr lang="en-US" altLang="zh-TW" dirty="0"/>
              <a:t>(10), </a:t>
            </a:r>
            <a:r>
              <a:rPr lang="en-US" altLang="zh-TW" dirty="0" err="1"/>
              <a:t>ps</a:t>
            </a:r>
            <a:r>
              <a:rPr lang="en-US" altLang="zh-TW" dirty="0"/>
              <a:t>)</a:t>
            </a:r>
          </a:p>
          <a:p>
            <a:r>
              <a:rPr lang="en-US" altLang="zh-TW" dirty="0"/>
              <a:t>    ax2.set_aspect(0.1)</a:t>
            </a:r>
          </a:p>
          <a:p>
            <a:r>
              <a:rPr lang="en-US" altLang="zh-TW" dirty="0"/>
              <a:t>    ax2.set_yticks(</a:t>
            </a:r>
            <a:r>
              <a:rPr lang="en-US" altLang="zh-TW" dirty="0" err="1"/>
              <a:t>np.arange</a:t>
            </a:r>
            <a:r>
              <a:rPr lang="en-US" altLang="zh-TW" dirty="0"/>
              <a:t>(10))</a:t>
            </a:r>
          </a:p>
          <a:p>
            <a:r>
              <a:rPr lang="en-US" altLang="zh-TW" dirty="0"/>
              <a:t>    ax2.set_yticklabels(</a:t>
            </a:r>
            <a:r>
              <a:rPr lang="en-US" altLang="zh-TW" dirty="0" err="1"/>
              <a:t>np.arange</a:t>
            </a:r>
            <a:r>
              <a:rPr lang="en-US" altLang="zh-TW" dirty="0"/>
              <a:t>(10))</a:t>
            </a:r>
          </a:p>
          <a:p>
            <a:r>
              <a:rPr lang="en-US" altLang="zh-TW" dirty="0"/>
              <a:t>    ax2.set_title('Class Probability')</a:t>
            </a:r>
          </a:p>
          <a:p>
            <a:r>
              <a:rPr lang="en-US" altLang="zh-TW" dirty="0"/>
              <a:t>    ax2.set_xlim(0, 1.1)</a:t>
            </a:r>
          </a:p>
          <a:p>
            <a:r>
              <a:rPr lang="en-US" altLang="zh-TW" dirty="0"/>
              <a:t>    </a:t>
            </a:r>
            <a:r>
              <a:rPr lang="en-US" altLang="zh-TW" dirty="0" err="1"/>
              <a:t>plt.tight_layout</a:t>
            </a:r>
            <a:r>
              <a:rPr lang="en-US" altLang="zh-TW" dirty="0"/>
              <a:t>() </a:t>
            </a:r>
            <a:r>
              <a:rPr lang="en-US" altLang="zh-TW" dirty="0">
                <a:latin typeface="標楷體" panose="03000509000000000000" pitchFamily="65" charset="-120"/>
                <a:ea typeface="標楷體" panose="03000509000000000000" pitchFamily="65" charset="-120"/>
              </a:rPr>
              <a:t>】</a:t>
            </a:r>
            <a:endParaRPr lang="zh-TW" altLang="en-US" dirty="0"/>
          </a:p>
        </p:txBody>
      </p:sp>
    </p:spTree>
    <p:extLst>
      <p:ext uri="{BB962C8B-B14F-4D97-AF65-F5344CB8AC3E}">
        <p14:creationId xmlns:p14="http://schemas.microsoft.com/office/powerpoint/2010/main" val="1214330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1C23F-4C42-434D-8206-F72C693B191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F950F9A-ED40-4ED1-863C-D0094A6C6BB0}"/>
              </a:ext>
            </a:extLst>
          </p:cNvPr>
          <p:cNvSpPr>
            <a:spLocks noGrp="1"/>
          </p:cNvSpPr>
          <p:nvPr>
            <p:ph sz="half" idx="1"/>
          </p:nvPr>
        </p:nvSpPr>
        <p:spPr/>
        <p:txBody>
          <a:bodyPr>
            <a:normAutofit fontScale="85000" lnSpcReduction="20000"/>
          </a:bodyPr>
          <a:lstStyle/>
          <a:p>
            <a:r>
              <a:rPr lang="en-US" altLang="zh-TW" dirty="0"/>
              <a:t>Passing an image to the trained model from the validation set that we created earlier, it can see how the model works.</a:t>
            </a:r>
          </a:p>
          <a:p>
            <a:endParaRPr lang="zh-TW" altLang="en-US" dirty="0"/>
          </a:p>
        </p:txBody>
      </p:sp>
      <p:sp>
        <p:nvSpPr>
          <p:cNvPr id="4" name="內容版面配置區 3">
            <a:extLst>
              <a:ext uri="{FF2B5EF4-FFF2-40B4-BE49-F238E27FC236}">
                <a16:creationId xmlns:a16="http://schemas.microsoft.com/office/drawing/2014/main" id="{8351A7DC-80C5-4720-9F31-73801257B471}"/>
              </a:ext>
            </a:extLst>
          </p:cNvPr>
          <p:cNvSpPr>
            <a:spLocks noGrp="1"/>
          </p:cNvSpPr>
          <p:nvPr>
            <p:ph sz="half" idx="2"/>
          </p:nvPr>
        </p:nvSpPr>
        <p:spPr/>
        <p:txBody>
          <a:bodyPr>
            <a:normAutofit fontScale="85000" lnSpcReduction="20000"/>
          </a:bodyPr>
          <a:lstStyle/>
          <a:p>
            <a:r>
              <a:rPr lang="en-US" altLang="zh-TW" dirty="0">
                <a:latin typeface="標楷體" panose="03000509000000000000" pitchFamily="65" charset="-120"/>
                <a:ea typeface="標楷體" panose="03000509000000000000" pitchFamily="65" charset="-120"/>
              </a:rPr>
              <a:t>【</a:t>
            </a:r>
            <a:r>
              <a:rPr lang="en-US" altLang="zh-TW" dirty="0"/>
              <a:t>images, labels = next(</a:t>
            </a:r>
            <a:r>
              <a:rPr lang="en-US" altLang="zh-TW" dirty="0" err="1"/>
              <a:t>iter</a:t>
            </a:r>
            <a:r>
              <a:rPr lang="en-US" altLang="zh-TW" dirty="0"/>
              <a:t>(</a:t>
            </a:r>
            <a:r>
              <a:rPr lang="en-US" altLang="zh-TW" dirty="0" err="1"/>
              <a:t>valloader</a:t>
            </a:r>
            <a:r>
              <a:rPr lang="en-US" altLang="zh-TW" dirty="0"/>
              <a:t>))</a:t>
            </a:r>
          </a:p>
          <a:p>
            <a:endParaRPr lang="en-US" altLang="zh-TW" dirty="0"/>
          </a:p>
          <a:p>
            <a:r>
              <a:rPr lang="en-US" altLang="zh-TW" dirty="0" err="1"/>
              <a:t>img</a:t>
            </a:r>
            <a:r>
              <a:rPr lang="en-US" altLang="zh-TW" dirty="0"/>
              <a:t> = images[1].view(1, 784)</a:t>
            </a:r>
          </a:p>
          <a:p>
            <a:r>
              <a:rPr lang="en-US" altLang="zh-TW" dirty="0"/>
              <a:t>with </a:t>
            </a:r>
            <a:r>
              <a:rPr lang="en-US" altLang="zh-TW" dirty="0" err="1"/>
              <a:t>torch.no_grad</a:t>
            </a:r>
            <a:r>
              <a:rPr lang="en-US" altLang="zh-TW" dirty="0"/>
              <a:t>():</a:t>
            </a:r>
          </a:p>
          <a:p>
            <a:r>
              <a:rPr lang="en-US" altLang="zh-TW" dirty="0"/>
              <a:t>    </a:t>
            </a:r>
            <a:r>
              <a:rPr lang="en-US" altLang="zh-TW" dirty="0" err="1"/>
              <a:t>logps</a:t>
            </a:r>
            <a:r>
              <a:rPr lang="en-US" altLang="zh-TW" dirty="0"/>
              <a:t> = model(</a:t>
            </a:r>
            <a:r>
              <a:rPr lang="en-US" altLang="zh-TW" dirty="0" err="1"/>
              <a:t>img</a:t>
            </a:r>
            <a:r>
              <a:rPr lang="en-US" altLang="zh-TW" dirty="0"/>
              <a:t>)</a:t>
            </a:r>
          </a:p>
          <a:p>
            <a:endParaRPr lang="en-US" altLang="zh-TW" dirty="0"/>
          </a:p>
          <a:p>
            <a:r>
              <a:rPr lang="en-US" altLang="zh-TW" dirty="0" err="1"/>
              <a:t>ps</a:t>
            </a:r>
            <a:r>
              <a:rPr lang="en-US" altLang="zh-TW" dirty="0"/>
              <a:t> = </a:t>
            </a:r>
            <a:r>
              <a:rPr lang="en-US" altLang="zh-TW" dirty="0" err="1"/>
              <a:t>torch.exp</a:t>
            </a:r>
            <a:r>
              <a:rPr lang="en-US" altLang="zh-TW" dirty="0"/>
              <a:t>(</a:t>
            </a:r>
            <a:r>
              <a:rPr lang="en-US" altLang="zh-TW" dirty="0" err="1"/>
              <a:t>logps</a:t>
            </a:r>
            <a:r>
              <a:rPr lang="en-US" altLang="zh-TW" dirty="0"/>
              <a:t>)</a:t>
            </a:r>
          </a:p>
          <a:p>
            <a:r>
              <a:rPr lang="en-US" altLang="zh-TW" dirty="0" err="1"/>
              <a:t>probab</a:t>
            </a:r>
            <a:r>
              <a:rPr lang="en-US" altLang="zh-TW" dirty="0"/>
              <a:t> = list(</a:t>
            </a:r>
            <a:r>
              <a:rPr lang="en-US" altLang="zh-TW" dirty="0" err="1"/>
              <a:t>ps.numpy</a:t>
            </a:r>
            <a:r>
              <a:rPr lang="en-US" altLang="zh-TW" dirty="0"/>
              <a:t>()[0])</a:t>
            </a:r>
          </a:p>
          <a:p>
            <a:r>
              <a:rPr lang="en-US" altLang="zh-TW" dirty="0"/>
              <a:t>print("Predicted Digit =", </a:t>
            </a:r>
            <a:r>
              <a:rPr lang="en-US" altLang="zh-TW" dirty="0" err="1"/>
              <a:t>probab.index</a:t>
            </a:r>
            <a:r>
              <a:rPr lang="en-US" altLang="zh-TW" dirty="0"/>
              <a:t>(max(</a:t>
            </a:r>
            <a:r>
              <a:rPr lang="en-US" altLang="zh-TW" dirty="0" err="1"/>
              <a:t>probab</a:t>
            </a:r>
            <a:r>
              <a:rPr lang="en-US" altLang="zh-TW" dirty="0"/>
              <a:t>)))</a:t>
            </a:r>
          </a:p>
          <a:p>
            <a:r>
              <a:rPr lang="en-US" altLang="zh-TW" dirty="0" err="1"/>
              <a:t>view_classify</a:t>
            </a:r>
            <a:r>
              <a:rPr lang="en-US" altLang="zh-TW" dirty="0"/>
              <a:t>(</a:t>
            </a:r>
            <a:r>
              <a:rPr lang="en-US" altLang="zh-TW" dirty="0" err="1"/>
              <a:t>img.view</a:t>
            </a:r>
            <a:r>
              <a:rPr lang="en-US" altLang="zh-TW" dirty="0"/>
              <a:t>(1, 28, 28), </a:t>
            </a:r>
            <a:r>
              <a:rPr lang="en-US" altLang="zh-TW" dirty="0" err="1"/>
              <a:t>ps</a:t>
            </a:r>
            <a:r>
              <a:rPr lang="en-US" altLang="zh-TW" dirty="0"/>
              <a:t>)</a:t>
            </a:r>
            <a:r>
              <a:rPr lang="en-US" altLang="zh-TW" dirty="0">
                <a:latin typeface="標楷體" panose="03000509000000000000" pitchFamily="65" charset="-120"/>
                <a:ea typeface="標楷體" panose="03000509000000000000" pitchFamily="65" charset="-120"/>
              </a:rPr>
              <a:t>】</a:t>
            </a:r>
            <a:endParaRPr lang="zh-TW" altLang="en-US" dirty="0"/>
          </a:p>
        </p:txBody>
      </p:sp>
      <p:pic>
        <p:nvPicPr>
          <p:cNvPr id="5" name="圖片 4">
            <a:extLst>
              <a:ext uri="{FF2B5EF4-FFF2-40B4-BE49-F238E27FC236}">
                <a16:creationId xmlns:a16="http://schemas.microsoft.com/office/drawing/2014/main" id="{97F6151D-3DCD-4A45-9EC4-532CE98A8EC8}"/>
              </a:ext>
            </a:extLst>
          </p:cNvPr>
          <p:cNvPicPr>
            <a:picLocks noChangeAspect="1"/>
          </p:cNvPicPr>
          <p:nvPr/>
        </p:nvPicPr>
        <p:blipFill>
          <a:blip r:embed="rId2"/>
          <a:stretch>
            <a:fillRect/>
          </a:stretch>
        </p:blipFill>
        <p:spPr>
          <a:xfrm>
            <a:off x="259896" y="3505200"/>
            <a:ext cx="4333875" cy="2524125"/>
          </a:xfrm>
          <a:prstGeom prst="rect">
            <a:avLst/>
          </a:prstGeom>
        </p:spPr>
      </p:pic>
    </p:spTree>
    <p:extLst>
      <p:ext uri="{BB962C8B-B14F-4D97-AF65-F5344CB8AC3E}">
        <p14:creationId xmlns:p14="http://schemas.microsoft.com/office/powerpoint/2010/main" val="60489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0DDC0C-E205-451D-A103-5C586C0E9FF8}"/>
              </a:ext>
            </a:extLst>
          </p:cNvPr>
          <p:cNvSpPr>
            <a:spLocks noGrp="1"/>
          </p:cNvSpPr>
          <p:nvPr>
            <p:ph type="title"/>
          </p:nvPr>
        </p:nvSpPr>
        <p:spPr>
          <a:xfrm>
            <a:off x="457200" y="704088"/>
            <a:ext cx="8229600" cy="1143000"/>
          </a:xfrm>
        </p:spPr>
        <p:txBody>
          <a:bodyPr/>
          <a:lstStyle/>
          <a:p>
            <a:endParaRPr lang="zh-TW" altLang="en-US" dirty="0"/>
          </a:p>
        </p:txBody>
      </p:sp>
      <p:sp>
        <p:nvSpPr>
          <p:cNvPr id="3" name="內容版面配置區 2">
            <a:extLst>
              <a:ext uri="{FF2B5EF4-FFF2-40B4-BE49-F238E27FC236}">
                <a16:creationId xmlns:a16="http://schemas.microsoft.com/office/drawing/2014/main" id="{5817C13F-6784-439A-B7B0-05BD6188F3E4}"/>
              </a:ext>
            </a:extLst>
          </p:cNvPr>
          <p:cNvSpPr>
            <a:spLocks noGrp="1"/>
          </p:cNvSpPr>
          <p:nvPr>
            <p:ph sz="half" idx="1"/>
          </p:nvPr>
        </p:nvSpPr>
        <p:spPr/>
        <p:txBody>
          <a:bodyPr/>
          <a:lstStyle/>
          <a:p>
            <a:r>
              <a:rPr lang="en-US" altLang="zh-TW" dirty="0"/>
              <a:t>https://pytorch.org/[1]</a:t>
            </a:r>
            <a:endParaRPr lang="zh-TW" altLang="en-US" dirty="0"/>
          </a:p>
        </p:txBody>
      </p:sp>
      <p:pic>
        <p:nvPicPr>
          <p:cNvPr id="8" name="內容版面配置區 7">
            <a:extLst>
              <a:ext uri="{FF2B5EF4-FFF2-40B4-BE49-F238E27FC236}">
                <a16:creationId xmlns:a16="http://schemas.microsoft.com/office/drawing/2014/main" id="{B24A6003-1893-4FE0-82AC-E3C8B6327EDE}"/>
              </a:ext>
            </a:extLst>
          </p:cNvPr>
          <p:cNvPicPr>
            <a:picLocks noGrp="1" noChangeAspect="1"/>
          </p:cNvPicPr>
          <p:nvPr>
            <p:ph sz="half" idx="2"/>
          </p:nvPr>
        </p:nvPicPr>
        <p:blipFill>
          <a:blip r:embed="rId2"/>
          <a:stretch>
            <a:fillRect/>
          </a:stretch>
        </p:blipFill>
        <p:spPr>
          <a:xfrm>
            <a:off x="4648200" y="2678303"/>
            <a:ext cx="4038600" cy="2919032"/>
          </a:xfrm>
          <a:prstGeom prst="rect">
            <a:avLst/>
          </a:prstGeom>
        </p:spPr>
      </p:pic>
    </p:spTree>
    <p:extLst>
      <p:ext uri="{BB962C8B-B14F-4D97-AF65-F5344CB8AC3E}">
        <p14:creationId xmlns:p14="http://schemas.microsoft.com/office/powerpoint/2010/main" val="19794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E4AA4-3F3C-43DE-9D4E-2329093BA46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41681CA-B3B5-4AF6-9C4C-2B7F6C84C857}"/>
              </a:ext>
            </a:extLst>
          </p:cNvPr>
          <p:cNvSpPr>
            <a:spLocks noGrp="1"/>
          </p:cNvSpPr>
          <p:nvPr>
            <p:ph sz="half" idx="1"/>
          </p:nvPr>
        </p:nvSpPr>
        <p:spPr/>
        <p:txBody>
          <a:bodyPr>
            <a:normAutofit fontScale="62500" lnSpcReduction="20000"/>
          </a:bodyPr>
          <a:lstStyle/>
          <a:p>
            <a:r>
              <a:rPr lang="en-US" altLang="zh-TW" dirty="0"/>
              <a:t>Now we iterate through the validation set using a for loop and calculate the total number of correct predictions. This is how we can calculate the accuracy.</a:t>
            </a:r>
          </a:p>
          <a:p>
            <a:endParaRPr lang="en-US" altLang="zh-TW" dirty="0"/>
          </a:p>
          <a:p>
            <a:endParaRPr lang="en-US" altLang="zh-TW" dirty="0"/>
          </a:p>
          <a:p>
            <a:endParaRPr lang="en-US" altLang="zh-TW" dirty="0"/>
          </a:p>
          <a:p>
            <a:endParaRPr lang="en-US" altLang="zh-TW" dirty="0"/>
          </a:p>
          <a:p>
            <a:r>
              <a:rPr lang="en-US" altLang="zh-TW" dirty="0"/>
              <a:t>We got over 97.2% accuracy. That’s something to celebrate. The reason we got such a high accuracy was that our data-set was clean, had a variety of well-shuffled images and a large number of them. This made our model well prepared to recognize a large number of unseen digits.</a:t>
            </a:r>
            <a:endParaRPr lang="zh-TW" altLang="en-US" dirty="0"/>
          </a:p>
        </p:txBody>
      </p:sp>
      <p:sp>
        <p:nvSpPr>
          <p:cNvPr id="4" name="內容版面配置區 3">
            <a:extLst>
              <a:ext uri="{FF2B5EF4-FFF2-40B4-BE49-F238E27FC236}">
                <a16:creationId xmlns:a16="http://schemas.microsoft.com/office/drawing/2014/main" id="{A216FAF3-55F9-4C24-B449-9A447CB26C03}"/>
              </a:ext>
            </a:extLst>
          </p:cNvPr>
          <p:cNvSpPr>
            <a:spLocks noGrp="1"/>
          </p:cNvSpPr>
          <p:nvPr>
            <p:ph sz="half" idx="2"/>
          </p:nvPr>
        </p:nvSpPr>
        <p:spPr/>
        <p:txBody>
          <a:bodyPr>
            <a:normAutofit fontScale="62500" lnSpcReduction="20000"/>
          </a:bodyPr>
          <a:lstStyle/>
          <a:p>
            <a:r>
              <a:rPr lang="en-US" altLang="zh-TW" dirty="0">
                <a:latin typeface="標楷體" panose="03000509000000000000" pitchFamily="65" charset="-120"/>
                <a:ea typeface="標楷體" panose="03000509000000000000" pitchFamily="65" charset="-120"/>
              </a:rPr>
              <a:t>【</a:t>
            </a:r>
            <a:r>
              <a:rPr lang="en-US" altLang="zh-TW" dirty="0" err="1"/>
              <a:t>correct_count</a:t>
            </a:r>
            <a:r>
              <a:rPr lang="en-US" altLang="zh-TW" dirty="0"/>
              <a:t>, </a:t>
            </a:r>
            <a:r>
              <a:rPr lang="en-US" altLang="zh-TW" dirty="0" err="1"/>
              <a:t>all_count</a:t>
            </a:r>
            <a:r>
              <a:rPr lang="en-US" altLang="zh-TW" dirty="0"/>
              <a:t> = 0, 0</a:t>
            </a:r>
            <a:br>
              <a:rPr lang="en-US" altLang="zh-TW" dirty="0"/>
            </a:br>
            <a:r>
              <a:rPr lang="en-US" altLang="zh-TW" b="1" dirty="0"/>
              <a:t>for</a:t>
            </a:r>
            <a:r>
              <a:rPr lang="en-US" altLang="zh-TW" dirty="0"/>
              <a:t> </a:t>
            </a:r>
            <a:r>
              <a:rPr lang="en-US" altLang="zh-TW" dirty="0" err="1"/>
              <a:t>images,labels</a:t>
            </a:r>
            <a:r>
              <a:rPr lang="en-US" altLang="zh-TW" dirty="0"/>
              <a:t> </a:t>
            </a:r>
            <a:r>
              <a:rPr lang="en-US" altLang="zh-TW" b="1" dirty="0"/>
              <a:t>in</a:t>
            </a:r>
            <a:r>
              <a:rPr lang="en-US" altLang="zh-TW" dirty="0"/>
              <a:t> </a:t>
            </a:r>
            <a:r>
              <a:rPr lang="en-US" altLang="zh-TW" dirty="0" err="1"/>
              <a:t>valloader</a:t>
            </a:r>
            <a:r>
              <a:rPr lang="en-US" altLang="zh-TW" dirty="0"/>
              <a:t>:</a:t>
            </a:r>
            <a:br>
              <a:rPr lang="en-US" altLang="zh-TW" dirty="0"/>
            </a:br>
            <a:r>
              <a:rPr lang="en-US" altLang="zh-TW" b="1" dirty="0"/>
              <a:t>for</a:t>
            </a:r>
            <a:r>
              <a:rPr lang="en-US" altLang="zh-TW" dirty="0"/>
              <a:t> </a:t>
            </a:r>
            <a:r>
              <a:rPr lang="en-US" altLang="zh-TW" dirty="0" err="1"/>
              <a:t>i</a:t>
            </a:r>
            <a:r>
              <a:rPr lang="en-US" altLang="zh-TW" dirty="0"/>
              <a:t> </a:t>
            </a:r>
            <a:r>
              <a:rPr lang="en-US" altLang="zh-TW" b="1" dirty="0"/>
              <a:t>in</a:t>
            </a:r>
            <a:r>
              <a:rPr lang="en-US" altLang="zh-TW" dirty="0"/>
              <a:t> range(</a:t>
            </a:r>
            <a:r>
              <a:rPr lang="en-US" altLang="zh-TW" dirty="0" err="1"/>
              <a:t>len</a:t>
            </a:r>
            <a:r>
              <a:rPr lang="en-US" altLang="zh-TW" dirty="0"/>
              <a:t>(labels)):</a:t>
            </a:r>
            <a:br>
              <a:rPr lang="en-US" altLang="zh-TW" dirty="0"/>
            </a:br>
            <a:r>
              <a:rPr lang="en-US" altLang="zh-TW" dirty="0" err="1"/>
              <a:t>img</a:t>
            </a:r>
            <a:r>
              <a:rPr lang="en-US" altLang="zh-TW" dirty="0"/>
              <a:t> = images[</a:t>
            </a:r>
            <a:r>
              <a:rPr lang="en-US" altLang="zh-TW" dirty="0" err="1"/>
              <a:t>i</a:t>
            </a:r>
            <a:r>
              <a:rPr lang="en-US" altLang="zh-TW" dirty="0"/>
              <a:t>].view(1, 784)</a:t>
            </a:r>
            <a:br>
              <a:rPr lang="en-US" altLang="zh-TW" dirty="0"/>
            </a:br>
            <a:r>
              <a:rPr lang="en-US" altLang="zh-TW" b="1" dirty="0"/>
              <a:t>with</a:t>
            </a:r>
            <a:r>
              <a:rPr lang="en-US" altLang="zh-TW" dirty="0"/>
              <a:t> </a:t>
            </a:r>
            <a:r>
              <a:rPr lang="en-US" altLang="zh-TW" dirty="0" err="1"/>
              <a:t>torch.no_grad</a:t>
            </a:r>
            <a:r>
              <a:rPr lang="en-US" altLang="zh-TW" dirty="0"/>
              <a:t>():</a:t>
            </a:r>
            <a:br>
              <a:rPr lang="en-US" altLang="zh-TW" dirty="0"/>
            </a:br>
            <a:r>
              <a:rPr lang="en-US" altLang="zh-TW" dirty="0" err="1"/>
              <a:t>logps</a:t>
            </a:r>
            <a:r>
              <a:rPr lang="en-US" altLang="zh-TW" dirty="0"/>
              <a:t> = model(</a:t>
            </a:r>
            <a:r>
              <a:rPr lang="en-US" altLang="zh-TW" dirty="0" err="1"/>
              <a:t>img</a:t>
            </a:r>
            <a:r>
              <a:rPr lang="en-US" altLang="zh-TW" dirty="0"/>
              <a:t>)</a:t>
            </a:r>
            <a:br>
              <a:rPr lang="en-US" altLang="zh-TW" dirty="0"/>
            </a:br>
            <a:br>
              <a:rPr lang="en-US" altLang="zh-TW" dirty="0"/>
            </a:br>
            <a:br>
              <a:rPr lang="en-US" altLang="zh-TW" dirty="0"/>
            </a:br>
            <a:r>
              <a:rPr lang="en-US" altLang="zh-TW" dirty="0" err="1"/>
              <a:t>ps</a:t>
            </a:r>
            <a:r>
              <a:rPr lang="en-US" altLang="zh-TW" dirty="0"/>
              <a:t> = </a:t>
            </a:r>
            <a:r>
              <a:rPr lang="en-US" altLang="zh-TW" dirty="0" err="1"/>
              <a:t>torch.exp</a:t>
            </a:r>
            <a:r>
              <a:rPr lang="en-US" altLang="zh-TW" dirty="0"/>
              <a:t>(</a:t>
            </a:r>
            <a:r>
              <a:rPr lang="en-US" altLang="zh-TW" dirty="0" err="1"/>
              <a:t>logps</a:t>
            </a:r>
            <a:r>
              <a:rPr lang="en-US" altLang="zh-TW" dirty="0"/>
              <a:t>)</a:t>
            </a:r>
            <a:br>
              <a:rPr lang="en-US" altLang="zh-TW" dirty="0"/>
            </a:br>
            <a:r>
              <a:rPr lang="en-US" altLang="zh-TW" dirty="0" err="1"/>
              <a:t>probab</a:t>
            </a:r>
            <a:r>
              <a:rPr lang="en-US" altLang="zh-TW" dirty="0"/>
              <a:t> = list(</a:t>
            </a:r>
            <a:r>
              <a:rPr lang="en-US" altLang="zh-TW" dirty="0" err="1"/>
              <a:t>ps.numpy</a:t>
            </a:r>
            <a:r>
              <a:rPr lang="en-US" altLang="zh-TW" dirty="0"/>
              <a:t>()[0])</a:t>
            </a:r>
            <a:br>
              <a:rPr lang="en-US" altLang="zh-TW" dirty="0"/>
            </a:br>
            <a:r>
              <a:rPr lang="en-US" altLang="zh-TW" dirty="0" err="1"/>
              <a:t>pred_label</a:t>
            </a:r>
            <a:r>
              <a:rPr lang="en-US" altLang="zh-TW" dirty="0"/>
              <a:t> = </a:t>
            </a:r>
            <a:r>
              <a:rPr lang="en-US" altLang="zh-TW" dirty="0" err="1"/>
              <a:t>probab.index</a:t>
            </a:r>
            <a:r>
              <a:rPr lang="en-US" altLang="zh-TW" dirty="0"/>
              <a:t>(max(</a:t>
            </a:r>
            <a:r>
              <a:rPr lang="en-US" altLang="zh-TW" dirty="0" err="1"/>
              <a:t>probab</a:t>
            </a:r>
            <a:r>
              <a:rPr lang="en-US" altLang="zh-TW" dirty="0"/>
              <a:t>))</a:t>
            </a:r>
            <a:br>
              <a:rPr lang="en-US" altLang="zh-TW" dirty="0"/>
            </a:br>
            <a:r>
              <a:rPr lang="en-US" altLang="zh-TW" dirty="0" err="1"/>
              <a:t>true_label</a:t>
            </a:r>
            <a:r>
              <a:rPr lang="en-US" altLang="zh-TW" dirty="0"/>
              <a:t> = </a:t>
            </a:r>
            <a:r>
              <a:rPr lang="en-US" altLang="zh-TW" dirty="0" err="1"/>
              <a:t>labels.numpy</a:t>
            </a:r>
            <a:r>
              <a:rPr lang="en-US" altLang="zh-TW" dirty="0"/>
              <a:t>()[</a:t>
            </a:r>
            <a:r>
              <a:rPr lang="en-US" altLang="zh-TW" dirty="0" err="1"/>
              <a:t>i</a:t>
            </a:r>
            <a:r>
              <a:rPr lang="en-US" altLang="zh-TW" dirty="0"/>
              <a:t>]</a:t>
            </a:r>
            <a:br>
              <a:rPr lang="en-US" altLang="zh-TW" dirty="0"/>
            </a:br>
            <a:r>
              <a:rPr lang="en-US" altLang="zh-TW" b="1" dirty="0"/>
              <a:t>if</a:t>
            </a:r>
            <a:r>
              <a:rPr lang="en-US" altLang="zh-TW" dirty="0"/>
              <a:t>(</a:t>
            </a:r>
            <a:r>
              <a:rPr lang="en-US" altLang="zh-TW" dirty="0" err="1"/>
              <a:t>true_label</a:t>
            </a:r>
            <a:r>
              <a:rPr lang="en-US" altLang="zh-TW" dirty="0"/>
              <a:t> == </a:t>
            </a:r>
            <a:r>
              <a:rPr lang="en-US" altLang="zh-TW" dirty="0" err="1"/>
              <a:t>pred_label</a:t>
            </a:r>
            <a:r>
              <a:rPr lang="en-US" altLang="zh-TW" dirty="0"/>
              <a:t>):</a:t>
            </a:r>
            <a:br>
              <a:rPr lang="en-US" altLang="zh-TW" dirty="0"/>
            </a:br>
            <a:r>
              <a:rPr lang="en-US" altLang="zh-TW" dirty="0" err="1"/>
              <a:t>correct_count</a:t>
            </a:r>
            <a:r>
              <a:rPr lang="en-US" altLang="zh-TW" dirty="0"/>
              <a:t> += 1</a:t>
            </a:r>
            <a:br>
              <a:rPr lang="en-US" altLang="zh-TW" dirty="0"/>
            </a:br>
            <a:r>
              <a:rPr lang="en-US" altLang="zh-TW" dirty="0" err="1"/>
              <a:t>all_count</a:t>
            </a:r>
            <a:r>
              <a:rPr lang="en-US" altLang="zh-TW" dirty="0"/>
              <a:t> += 1</a:t>
            </a:r>
            <a:br>
              <a:rPr lang="en-US" altLang="zh-TW" dirty="0"/>
            </a:br>
            <a:br>
              <a:rPr lang="en-US" altLang="zh-TW" dirty="0"/>
            </a:br>
            <a:r>
              <a:rPr lang="en-US" altLang="zh-TW" dirty="0"/>
              <a:t>print("Number Of Images Tested =", </a:t>
            </a:r>
            <a:r>
              <a:rPr lang="en-US" altLang="zh-TW" dirty="0" err="1"/>
              <a:t>all_count</a:t>
            </a:r>
            <a:r>
              <a:rPr lang="en-US" altLang="zh-TW" dirty="0"/>
              <a:t>)</a:t>
            </a:r>
            <a:br>
              <a:rPr lang="en-US" altLang="zh-TW" dirty="0"/>
            </a:br>
            <a:r>
              <a:rPr lang="en-US" altLang="zh-TW" dirty="0"/>
              <a:t>print("</a:t>
            </a:r>
            <a:r>
              <a:rPr lang="en-US" altLang="zh-TW" b="1" dirty="0"/>
              <a:t>\</a:t>
            </a:r>
            <a:r>
              <a:rPr lang="en-US" altLang="zh-TW" b="1" dirty="0" err="1"/>
              <a:t>n</a:t>
            </a:r>
            <a:r>
              <a:rPr lang="en-US" altLang="zh-TW" dirty="0" err="1"/>
              <a:t>Model</a:t>
            </a:r>
            <a:r>
              <a:rPr lang="en-US" altLang="zh-TW" dirty="0"/>
              <a:t> Accuracy =", (</a:t>
            </a:r>
            <a:r>
              <a:rPr lang="en-US" altLang="zh-TW" dirty="0" err="1"/>
              <a:t>correct_count</a:t>
            </a:r>
            <a:r>
              <a:rPr lang="en-US" altLang="zh-TW" dirty="0"/>
              <a:t>/</a:t>
            </a:r>
            <a:r>
              <a:rPr lang="en-US" altLang="zh-TW" dirty="0" err="1"/>
              <a:t>all_count</a:t>
            </a:r>
            <a:r>
              <a:rPr lang="en-US" altLang="zh-TW" dirty="0"/>
              <a:t>))</a:t>
            </a:r>
            <a:r>
              <a:rPr lang="en-US" altLang="zh-TW" dirty="0">
                <a:latin typeface="標楷體" panose="03000509000000000000" pitchFamily="65" charset="-120"/>
                <a:ea typeface="標楷體" panose="03000509000000000000" pitchFamily="65" charset="-120"/>
              </a:rPr>
              <a:t>】</a:t>
            </a:r>
          </a:p>
          <a:p>
            <a:endParaRPr lang="zh-TW" altLang="en-US" dirty="0"/>
          </a:p>
        </p:txBody>
      </p:sp>
      <p:pic>
        <p:nvPicPr>
          <p:cNvPr id="5" name="圖片 4">
            <a:extLst>
              <a:ext uri="{FF2B5EF4-FFF2-40B4-BE49-F238E27FC236}">
                <a16:creationId xmlns:a16="http://schemas.microsoft.com/office/drawing/2014/main" id="{0E07DB05-2557-4C5B-9AD2-CB3891BA03B6}"/>
              </a:ext>
            </a:extLst>
          </p:cNvPr>
          <p:cNvPicPr>
            <a:picLocks noChangeAspect="1"/>
          </p:cNvPicPr>
          <p:nvPr/>
        </p:nvPicPr>
        <p:blipFill>
          <a:blip r:embed="rId2"/>
          <a:stretch>
            <a:fillRect/>
          </a:stretch>
        </p:blipFill>
        <p:spPr>
          <a:xfrm>
            <a:off x="756285" y="2838450"/>
            <a:ext cx="2533650" cy="590550"/>
          </a:xfrm>
          <a:prstGeom prst="rect">
            <a:avLst/>
          </a:prstGeom>
        </p:spPr>
      </p:pic>
    </p:spTree>
    <p:extLst>
      <p:ext uri="{BB962C8B-B14F-4D97-AF65-F5344CB8AC3E}">
        <p14:creationId xmlns:p14="http://schemas.microsoft.com/office/powerpoint/2010/main" val="2311791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29FBD4-CB73-478B-BC14-4D6E0E5E233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8F9E14-B74B-4399-B2B7-23E02D5D7423}"/>
              </a:ext>
            </a:extLst>
          </p:cNvPr>
          <p:cNvSpPr>
            <a:spLocks noGrp="1"/>
          </p:cNvSpPr>
          <p:nvPr>
            <p:ph idx="1"/>
          </p:nvPr>
        </p:nvSpPr>
        <p:spPr/>
        <p:txBody>
          <a:bodyPr>
            <a:normAutofit/>
          </a:bodyPr>
          <a:lstStyle/>
          <a:p>
            <a:r>
              <a:rPr lang="en-US" altLang="zh-TW" dirty="0"/>
              <a:t>1. https://pytorch.org/</a:t>
            </a:r>
          </a:p>
          <a:p>
            <a:r>
              <a:rPr lang="en-US" altLang="zh-TW" dirty="0"/>
              <a:t>2. https://towardsdatascience.com/handwritten-digit-mnist-pytorch-977b5338e627</a:t>
            </a:r>
          </a:p>
          <a:p>
            <a:endParaRPr lang="zh-TW" altLang="en-US" dirty="0"/>
          </a:p>
        </p:txBody>
      </p:sp>
    </p:spTree>
    <p:extLst>
      <p:ext uri="{BB962C8B-B14F-4D97-AF65-F5344CB8AC3E}">
        <p14:creationId xmlns:p14="http://schemas.microsoft.com/office/powerpoint/2010/main" val="103428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4031B71-1256-48B6-831D-A96BB8ED8235}"/>
              </a:ext>
            </a:extLst>
          </p:cNvPr>
          <p:cNvPicPr>
            <a:picLocks noChangeAspect="1"/>
          </p:cNvPicPr>
          <p:nvPr/>
        </p:nvPicPr>
        <p:blipFill>
          <a:blip r:embed="rId2"/>
          <a:stretch>
            <a:fillRect/>
          </a:stretch>
        </p:blipFill>
        <p:spPr>
          <a:xfrm>
            <a:off x="419100" y="2828925"/>
            <a:ext cx="8305800" cy="1200150"/>
          </a:xfrm>
          <a:prstGeom prst="rect">
            <a:avLst/>
          </a:prstGeom>
        </p:spPr>
      </p:pic>
      <p:sp>
        <p:nvSpPr>
          <p:cNvPr id="2" name="標題 1">
            <a:extLst>
              <a:ext uri="{FF2B5EF4-FFF2-40B4-BE49-F238E27FC236}">
                <a16:creationId xmlns:a16="http://schemas.microsoft.com/office/drawing/2014/main" id="{74D352A3-9EB6-49C1-9FAE-6F732D234B2C}"/>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E05AD71-AD25-4D42-B069-300A34BB0173}"/>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12258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0F86304-FF42-40F2-A758-96C5ECA570E3}"/>
              </a:ext>
            </a:extLst>
          </p:cNvPr>
          <p:cNvPicPr>
            <a:picLocks noChangeAspect="1"/>
          </p:cNvPicPr>
          <p:nvPr/>
        </p:nvPicPr>
        <p:blipFill>
          <a:blip r:embed="rId2"/>
          <a:stretch>
            <a:fillRect/>
          </a:stretch>
        </p:blipFill>
        <p:spPr>
          <a:xfrm>
            <a:off x="1905000" y="2040167"/>
            <a:ext cx="7239000" cy="3769687"/>
          </a:xfrm>
          <a:prstGeom prst="rect">
            <a:avLst/>
          </a:prstGeom>
        </p:spPr>
      </p:pic>
      <p:sp>
        <p:nvSpPr>
          <p:cNvPr id="2" name="標題 1">
            <a:extLst>
              <a:ext uri="{FF2B5EF4-FFF2-40B4-BE49-F238E27FC236}">
                <a16:creationId xmlns:a16="http://schemas.microsoft.com/office/drawing/2014/main" id="{C85EF892-0804-428C-949E-412AFE5E7671}"/>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D84E0671-D5B0-48F8-B8B5-D643067869B2}"/>
              </a:ext>
            </a:extLst>
          </p:cNvPr>
          <p:cNvSpPr>
            <a:spLocks noGrp="1"/>
          </p:cNvSpPr>
          <p:nvPr>
            <p:ph sz="half" idx="1"/>
          </p:nvPr>
        </p:nvSpPr>
        <p:spPr/>
        <p:txBody>
          <a:bodyPr/>
          <a:lstStyle/>
          <a:p>
            <a:endParaRPr lang="zh-TW" altLang="en-US"/>
          </a:p>
        </p:txBody>
      </p:sp>
      <p:sp>
        <p:nvSpPr>
          <p:cNvPr id="4" name="內容版面配置區 3">
            <a:extLst>
              <a:ext uri="{FF2B5EF4-FFF2-40B4-BE49-F238E27FC236}">
                <a16:creationId xmlns:a16="http://schemas.microsoft.com/office/drawing/2014/main" id="{DB8478E9-B68C-45CD-A477-19566E4248A2}"/>
              </a:ext>
            </a:extLst>
          </p:cNvPr>
          <p:cNvSpPr>
            <a:spLocks noGrp="1"/>
          </p:cNvSpPr>
          <p:nvPr>
            <p:ph sz="half" idx="2"/>
          </p:nvPr>
        </p:nvSpPr>
        <p:spPr/>
        <p:txBody>
          <a:bodyPr/>
          <a:lstStyle/>
          <a:p>
            <a:endParaRPr lang="zh-TW" altLang="en-US"/>
          </a:p>
        </p:txBody>
      </p:sp>
    </p:spTree>
    <p:extLst>
      <p:ext uri="{BB962C8B-B14F-4D97-AF65-F5344CB8AC3E}">
        <p14:creationId xmlns:p14="http://schemas.microsoft.com/office/powerpoint/2010/main" val="333828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039E00B-C5B1-4DA9-8D4A-1C3FE58C330C}"/>
              </a:ext>
            </a:extLst>
          </p:cNvPr>
          <p:cNvPicPr>
            <a:picLocks noChangeAspect="1"/>
          </p:cNvPicPr>
          <p:nvPr/>
        </p:nvPicPr>
        <p:blipFill>
          <a:blip r:embed="rId2"/>
          <a:stretch>
            <a:fillRect/>
          </a:stretch>
        </p:blipFill>
        <p:spPr>
          <a:xfrm>
            <a:off x="1919873" y="2653702"/>
            <a:ext cx="7224127" cy="3736099"/>
          </a:xfrm>
          <a:prstGeom prst="rect">
            <a:avLst/>
          </a:prstGeom>
        </p:spPr>
      </p:pic>
      <p:sp>
        <p:nvSpPr>
          <p:cNvPr id="2" name="標題 1">
            <a:extLst>
              <a:ext uri="{FF2B5EF4-FFF2-40B4-BE49-F238E27FC236}">
                <a16:creationId xmlns:a16="http://schemas.microsoft.com/office/drawing/2014/main" id="{A79632F1-F95B-4AAE-91A3-CC91FCD14F0D}"/>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240ACCC8-5BE4-403A-910D-4A1A96B23DE8}"/>
              </a:ext>
            </a:extLst>
          </p:cNvPr>
          <p:cNvSpPr>
            <a:spLocks noGrp="1"/>
          </p:cNvSpPr>
          <p:nvPr>
            <p:ph idx="1"/>
          </p:nvPr>
        </p:nvSpPr>
        <p:spPr/>
        <p:txBody>
          <a:bodyPr/>
          <a:lstStyle/>
          <a:p>
            <a:r>
              <a:rPr lang="en-US" altLang="zh-TW" dirty="0"/>
              <a:t>Install </a:t>
            </a:r>
            <a:r>
              <a:rPr lang="en-US" altLang="zh-TW" dirty="0" err="1"/>
              <a:t>pytorch</a:t>
            </a:r>
            <a:endParaRPr lang="en-US" altLang="zh-TW" dirty="0"/>
          </a:p>
          <a:p>
            <a:r>
              <a:rPr lang="en-US" altLang="zh-TW" dirty="0"/>
              <a:t>It takes about 20-25 mins.</a:t>
            </a:r>
            <a:endParaRPr lang="zh-TW" altLang="en-US" dirty="0"/>
          </a:p>
        </p:txBody>
      </p:sp>
    </p:spTree>
    <p:extLst>
      <p:ext uri="{BB962C8B-B14F-4D97-AF65-F5344CB8AC3E}">
        <p14:creationId xmlns:p14="http://schemas.microsoft.com/office/powerpoint/2010/main" val="330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B1E624A-7112-43F7-BE49-C8B8D3DA0527}"/>
              </a:ext>
            </a:extLst>
          </p:cNvPr>
          <p:cNvPicPr>
            <a:picLocks noChangeAspect="1"/>
          </p:cNvPicPr>
          <p:nvPr/>
        </p:nvPicPr>
        <p:blipFill>
          <a:blip r:embed="rId2"/>
          <a:stretch>
            <a:fillRect/>
          </a:stretch>
        </p:blipFill>
        <p:spPr>
          <a:xfrm>
            <a:off x="2166144" y="2209800"/>
            <a:ext cx="6977855" cy="3536124"/>
          </a:xfrm>
          <a:prstGeom prst="rect">
            <a:avLst/>
          </a:prstGeom>
        </p:spPr>
      </p:pic>
      <p:sp>
        <p:nvSpPr>
          <p:cNvPr id="2" name="標題 1">
            <a:extLst>
              <a:ext uri="{FF2B5EF4-FFF2-40B4-BE49-F238E27FC236}">
                <a16:creationId xmlns:a16="http://schemas.microsoft.com/office/drawing/2014/main" id="{CEE92EA2-CBF7-4C1F-92D4-85F51A8AC60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FBA2D71E-AB7E-4FD2-89D4-08B25704E9CF}"/>
              </a:ext>
            </a:extLst>
          </p:cNvPr>
          <p:cNvSpPr>
            <a:spLocks noGrp="1"/>
          </p:cNvSpPr>
          <p:nvPr>
            <p:ph idx="1"/>
          </p:nvPr>
        </p:nvSpPr>
        <p:spPr/>
        <p:txBody>
          <a:bodyPr/>
          <a:lstStyle/>
          <a:p>
            <a:r>
              <a:rPr lang="en-US" altLang="zh-TW" dirty="0"/>
              <a:t>Install </a:t>
            </a:r>
            <a:r>
              <a:rPr lang="en-US" altLang="zh-TW" dirty="0" err="1"/>
              <a:t>cuda</a:t>
            </a:r>
            <a:endParaRPr lang="zh-TW" altLang="en-US" dirty="0"/>
          </a:p>
        </p:txBody>
      </p:sp>
    </p:spTree>
    <p:extLst>
      <p:ext uri="{BB962C8B-B14F-4D97-AF65-F5344CB8AC3E}">
        <p14:creationId xmlns:p14="http://schemas.microsoft.com/office/powerpoint/2010/main" val="381526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AF85E8B-D696-4C09-992B-800788D14379}"/>
              </a:ext>
            </a:extLst>
          </p:cNvPr>
          <p:cNvPicPr>
            <a:picLocks noChangeAspect="1"/>
          </p:cNvPicPr>
          <p:nvPr/>
        </p:nvPicPr>
        <p:blipFill>
          <a:blip r:embed="rId2"/>
          <a:stretch>
            <a:fillRect/>
          </a:stretch>
        </p:blipFill>
        <p:spPr>
          <a:xfrm>
            <a:off x="1828800" y="2133600"/>
            <a:ext cx="6705600" cy="3557366"/>
          </a:xfrm>
          <a:prstGeom prst="rect">
            <a:avLst/>
          </a:prstGeom>
        </p:spPr>
      </p:pic>
      <p:sp>
        <p:nvSpPr>
          <p:cNvPr id="2" name="標題 1">
            <a:extLst>
              <a:ext uri="{FF2B5EF4-FFF2-40B4-BE49-F238E27FC236}">
                <a16:creationId xmlns:a16="http://schemas.microsoft.com/office/drawing/2014/main" id="{02606D71-CE2A-40F8-A82C-4894509F1D6F}"/>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70374C3D-B152-4454-A395-C0B9EA55F0C6}"/>
              </a:ext>
            </a:extLst>
          </p:cNvPr>
          <p:cNvSpPr>
            <a:spLocks noGrp="1"/>
          </p:cNvSpPr>
          <p:nvPr>
            <p:ph idx="1"/>
          </p:nvPr>
        </p:nvSpPr>
        <p:spPr/>
        <p:txBody>
          <a:bodyPr/>
          <a:lstStyle/>
          <a:p>
            <a:r>
              <a:rPr lang="en-US" altLang="zh-TW" dirty="0"/>
              <a:t>It takes about 30-40 mins.</a:t>
            </a:r>
          </a:p>
          <a:p>
            <a:endParaRPr lang="zh-TW" altLang="en-US" dirty="0"/>
          </a:p>
        </p:txBody>
      </p:sp>
    </p:spTree>
    <p:extLst>
      <p:ext uri="{BB962C8B-B14F-4D97-AF65-F5344CB8AC3E}">
        <p14:creationId xmlns:p14="http://schemas.microsoft.com/office/powerpoint/2010/main" val="55570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2A12E9-7C55-41CE-A600-0850DE5BC097}"/>
              </a:ext>
            </a:extLst>
          </p:cNvPr>
          <p:cNvSpPr>
            <a:spLocks noGrp="1"/>
          </p:cNvSpPr>
          <p:nvPr>
            <p:ph type="title"/>
          </p:nvPr>
        </p:nvSpPr>
        <p:spPr/>
        <p:txBody>
          <a:bodyPr/>
          <a:lstStyle/>
          <a:p>
            <a:r>
              <a:rPr lang="en-US" altLang="zh-TW" dirty="0"/>
              <a:t>verification</a:t>
            </a:r>
            <a:endParaRPr lang="zh-TW" altLang="en-US" dirty="0"/>
          </a:p>
        </p:txBody>
      </p:sp>
      <p:sp>
        <p:nvSpPr>
          <p:cNvPr id="9" name="內容版面配置區 8">
            <a:extLst>
              <a:ext uri="{FF2B5EF4-FFF2-40B4-BE49-F238E27FC236}">
                <a16:creationId xmlns:a16="http://schemas.microsoft.com/office/drawing/2014/main" id="{82F7B5BE-DA4B-4BD6-B952-043E4AFB1132}"/>
              </a:ext>
            </a:extLst>
          </p:cNvPr>
          <p:cNvSpPr>
            <a:spLocks noGrp="1"/>
          </p:cNvSpPr>
          <p:nvPr>
            <p:ph sz="half" idx="1"/>
          </p:nvPr>
        </p:nvSpPr>
        <p:spPr/>
        <p:txBody>
          <a:bodyPr>
            <a:normAutofit fontScale="85000" lnSpcReduction="10000"/>
          </a:bodyPr>
          <a:lstStyle/>
          <a:p>
            <a:r>
              <a:rPr lang="en-US" altLang="zh-TW" dirty="0"/>
              <a:t>To ensure that </a:t>
            </a:r>
            <a:r>
              <a:rPr lang="en-US" altLang="zh-TW" dirty="0" err="1"/>
              <a:t>PyTorch</a:t>
            </a:r>
            <a:r>
              <a:rPr lang="en-US" altLang="zh-TW" dirty="0"/>
              <a:t> was installed correctly, we can verify the installation by running sample </a:t>
            </a:r>
            <a:r>
              <a:rPr lang="en-US" altLang="zh-TW" dirty="0" err="1"/>
              <a:t>PyTorch</a:t>
            </a:r>
            <a:r>
              <a:rPr lang="en-US" altLang="zh-TW" dirty="0"/>
              <a:t> code. Here we will construct a randomly initialized tensor.</a:t>
            </a:r>
          </a:p>
          <a:p>
            <a:r>
              <a:rPr lang="en-US" altLang="zh-TW" dirty="0"/>
              <a:t>From the command line, type:</a:t>
            </a:r>
          </a:p>
          <a:p>
            <a:r>
              <a:rPr lang="en-US" altLang="zh-TW" dirty="0"/>
              <a:t> python, </a:t>
            </a:r>
          </a:p>
          <a:p>
            <a:r>
              <a:rPr lang="en-US" altLang="zh-TW" dirty="0"/>
              <a:t>Then type </a:t>
            </a:r>
          </a:p>
          <a:p>
            <a:r>
              <a:rPr lang="en-US" altLang="zh-TW" dirty="0"/>
              <a:t>import torch</a:t>
            </a:r>
          </a:p>
          <a:p>
            <a:r>
              <a:rPr lang="en-US" altLang="zh-TW" dirty="0"/>
              <a:t>x = </a:t>
            </a:r>
            <a:r>
              <a:rPr lang="en-US" altLang="zh-TW" dirty="0" err="1"/>
              <a:t>torch.rand</a:t>
            </a:r>
            <a:r>
              <a:rPr lang="en-US" altLang="zh-TW" dirty="0"/>
              <a:t>(5, 3)</a:t>
            </a:r>
          </a:p>
          <a:p>
            <a:r>
              <a:rPr lang="en-US" altLang="zh-TW" dirty="0"/>
              <a:t>print(x)</a:t>
            </a:r>
            <a:endParaRPr lang="zh-TW" altLang="en-US" dirty="0"/>
          </a:p>
        </p:txBody>
      </p:sp>
      <p:sp>
        <p:nvSpPr>
          <p:cNvPr id="12" name="內容版面配置區 11">
            <a:extLst>
              <a:ext uri="{FF2B5EF4-FFF2-40B4-BE49-F238E27FC236}">
                <a16:creationId xmlns:a16="http://schemas.microsoft.com/office/drawing/2014/main" id="{DCCC4399-C7F5-4EAD-B4AA-99DC6187907F}"/>
              </a:ext>
            </a:extLst>
          </p:cNvPr>
          <p:cNvSpPr>
            <a:spLocks noGrp="1"/>
          </p:cNvSpPr>
          <p:nvPr>
            <p:ph sz="half" idx="2"/>
          </p:nvPr>
        </p:nvSpPr>
        <p:spPr/>
        <p:txBody>
          <a:bodyPr>
            <a:normAutofit fontScale="85000" lnSpcReduction="10000"/>
          </a:bodyPr>
          <a:lstStyle/>
          <a:p>
            <a:r>
              <a:rPr lang="en-US" altLang="zh-TW" dirty="0"/>
              <a:t>The output should be something similar to:</a:t>
            </a:r>
            <a:endParaRPr lang="zh-TW" altLang="en-US" dirty="0"/>
          </a:p>
        </p:txBody>
      </p:sp>
      <p:pic>
        <p:nvPicPr>
          <p:cNvPr id="8" name="圖片 7">
            <a:extLst>
              <a:ext uri="{FF2B5EF4-FFF2-40B4-BE49-F238E27FC236}">
                <a16:creationId xmlns:a16="http://schemas.microsoft.com/office/drawing/2014/main" id="{A92AB340-67D5-4C37-9330-13038874D9D9}"/>
              </a:ext>
            </a:extLst>
          </p:cNvPr>
          <p:cNvPicPr>
            <a:picLocks noChangeAspect="1"/>
          </p:cNvPicPr>
          <p:nvPr/>
        </p:nvPicPr>
        <p:blipFill>
          <a:blip r:embed="rId2"/>
          <a:stretch>
            <a:fillRect/>
          </a:stretch>
        </p:blipFill>
        <p:spPr>
          <a:xfrm>
            <a:off x="4943475" y="3010663"/>
            <a:ext cx="8401050" cy="2000250"/>
          </a:xfrm>
          <a:prstGeom prst="rect">
            <a:avLst/>
          </a:prstGeom>
        </p:spPr>
      </p:pic>
    </p:spTree>
    <p:extLst>
      <p:ext uri="{BB962C8B-B14F-4D97-AF65-F5344CB8AC3E}">
        <p14:creationId xmlns:p14="http://schemas.microsoft.com/office/powerpoint/2010/main" val="14637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12565</TotalTime>
  <Words>2192</Words>
  <Application>Microsoft Office PowerPoint</Application>
  <PresentationFormat>如螢幕大小 (4:3)</PresentationFormat>
  <Paragraphs>165</Paragraphs>
  <Slides>31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微軟正黑體</vt:lpstr>
      <vt:lpstr>新細明體</vt:lpstr>
      <vt:lpstr>標楷體</vt:lpstr>
      <vt:lpstr>Calibri</vt:lpstr>
      <vt:lpstr>Constantia</vt:lpstr>
      <vt:lpstr>Wingdings 2</vt:lpstr>
      <vt:lpstr>Flow</vt:lpstr>
      <vt:lpstr>Digital Image processing 10</vt:lpstr>
      <vt:lpstr>PowerPoint 簡報</vt:lpstr>
      <vt:lpstr>PowerPoint 簡報</vt:lpstr>
      <vt:lpstr>PowerPoint 簡報</vt:lpstr>
      <vt:lpstr>PowerPoint 簡報</vt:lpstr>
      <vt:lpstr>PowerPoint 簡報</vt:lpstr>
      <vt:lpstr>PowerPoint 簡報</vt:lpstr>
      <vt:lpstr>PowerPoint 簡報</vt:lpstr>
      <vt:lpstr>verification</vt:lpstr>
      <vt:lpstr>PowerPoint 簡報</vt:lpstr>
      <vt:lpstr>Step 1 — Knowing The Dataset</vt:lpstr>
      <vt:lpstr>PowerPoint 簡報</vt:lpstr>
      <vt:lpstr>define what are the transformations we want to perform </vt:lpstr>
      <vt:lpstr>PowerPoint 簡報</vt:lpstr>
      <vt:lpstr>download the data sets </vt:lpstr>
      <vt:lpstr>Step 2 — Knowing The Dataset Better</vt:lpstr>
      <vt:lpstr>PowerPoint 簡報</vt:lpstr>
      <vt:lpstr>PowerPoint 簡報</vt:lpstr>
      <vt:lpstr>PowerPoint 簡報</vt:lpstr>
      <vt:lpstr>PowerPoint 簡報</vt:lpstr>
      <vt:lpstr>Step 3 — Build The Neural Network </vt:lpstr>
      <vt:lpstr>PowerPoint 簡報</vt:lpstr>
      <vt:lpstr>PowerPoint 簡報</vt:lpstr>
      <vt:lpstr>PowerPoint 簡報</vt:lpstr>
      <vt:lpstr>Step 4 — Adjusting Weights</vt:lpstr>
      <vt:lpstr>PowerPoint 簡報</vt:lpstr>
      <vt:lpstr>PowerPoint 簡報</vt:lpstr>
      <vt:lpstr>Step 6 — Testing &amp; Evaluation </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6</dc:title>
  <dc:creator>aaa</dc:creator>
  <cp:lastModifiedBy>陳榮燊</cp:lastModifiedBy>
  <cp:revision>258</cp:revision>
  <dcterms:created xsi:type="dcterms:W3CDTF">2020-11-09T14:10:29Z</dcterms:created>
  <dcterms:modified xsi:type="dcterms:W3CDTF">2021-06-07T16:37:06Z</dcterms:modified>
</cp:coreProperties>
</file>