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BAA1-EE85-4561-9557-74A2DCB4B02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9CA5-81E3-4BB8-B078-31B7E07417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Frame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pt-BR" sz="5300" b="1" dirty="0" smtClean="0"/>
              <a:t/>
            </a:r>
            <a:br>
              <a:rPr lang="pt-BR" sz="5300" b="1" dirty="0" smtClean="0"/>
            </a:br>
            <a:r>
              <a:rPr lang="pt-BR" sz="5300" b="1" dirty="0" smtClean="0"/>
              <a:t>Modelo do CMM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4392488"/>
          </a:xfrm>
        </p:spPr>
        <p:txBody>
          <a:bodyPr/>
          <a:lstStyle/>
          <a:p>
            <a:endParaRPr lang="pt-BR" sz="24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pt-BR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É um modelo 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específico para a indústria de </a:t>
            </a:r>
            <a:r>
              <a:rPr lang="pt-BR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</a:t>
            </a:r>
          </a:p>
          <a:p>
            <a:endParaRPr lang="pt-BR" sz="2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BR" sz="24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modelo de maturidade é uma coleção estruturada de elementos que descrevem certos aspectos da maturidade de uma organização.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rocess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356992"/>
          </a:xfrm>
        </p:spPr>
      </p:pic>
      <p:pic>
        <p:nvPicPr>
          <p:cNvPr id="6" name="Imagem 5" descr="PROCESSO CM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250" y="2996952"/>
            <a:ext cx="8667750" cy="386104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62068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COMPONENTES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>
            <a:off x="1835696" y="764704"/>
            <a:ext cx="86409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020272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PROCESSO</a:t>
            </a:r>
            <a:endParaRPr lang="pt-BR" dirty="0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6660231" y="3284984"/>
            <a:ext cx="90981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/>
              <a:t/>
            </a:r>
            <a:br>
              <a:rPr lang="pt-BR" sz="3600" b="1" dirty="0" smtClean="0"/>
            </a:br>
            <a:r>
              <a:rPr lang="pt-BR" sz="3600" b="1" dirty="0" smtClean="0"/>
              <a:t>UM MODELO DE MATURIDADE FORNECE, POR EXEMPLO: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pt-BR" sz="2800" dirty="0"/>
              <a:t>Um ponto de </a:t>
            </a:r>
            <a:r>
              <a:rPr lang="pt-BR" sz="2800" dirty="0" smtClean="0"/>
              <a:t>partida</a:t>
            </a:r>
          </a:p>
          <a:p>
            <a:pPr lvl="0">
              <a:buFont typeface="Wingdings" pitchFamily="2" charset="2"/>
              <a:buChar char="Ø"/>
            </a:pPr>
            <a:endParaRPr lang="pt-BR" sz="2800" dirty="0"/>
          </a:p>
          <a:p>
            <a:pPr lvl="0">
              <a:buFont typeface="Wingdings" pitchFamily="2" charset="2"/>
              <a:buChar char="Ø"/>
            </a:pPr>
            <a:r>
              <a:rPr lang="pt-BR" sz="2800" dirty="0"/>
              <a:t>Os benefícios dos usuários em experiências </a:t>
            </a:r>
            <a:r>
              <a:rPr lang="pt-BR" sz="2800" dirty="0" smtClean="0"/>
              <a:t>anteriores</a:t>
            </a:r>
          </a:p>
          <a:p>
            <a:pPr lvl="0">
              <a:buFont typeface="Wingdings" pitchFamily="2" charset="2"/>
              <a:buChar char="Ø"/>
            </a:pPr>
            <a:endParaRPr lang="pt-BR" sz="2800" dirty="0"/>
          </a:p>
          <a:p>
            <a:pPr lvl="0">
              <a:buFont typeface="Wingdings" pitchFamily="2" charset="2"/>
              <a:buChar char="Ø"/>
            </a:pPr>
            <a:r>
              <a:rPr lang="pt-BR" sz="2800" dirty="0"/>
              <a:t>Um vocabulário comum e uma visão </a:t>
            </a:r>
            <a:r>
              <a:rPr lang="pt-BR" sz="2800" dirty="0" smtClean="0"/>
              <a:t>compartilhada</a:t>
            </a:r>
          </a:p>
          <a:p>
            <a:pPr lvl="0">
              <a:buFont typeface="Wingdings" pitchFamily="2" charset="2"/>
              <a:buChar char="Ø"/>
            </a:pPr>
            <a:endParaRPr lang="pt-BR" sz="2800" dirty="0"/>
          </a:p>
          <a:p>
            <a:pPr lvl="0">
              <a:buFont typeface="Wingdings" pitchFamily="2" charset="2"/>
              <a:buChar char="Ø"/>
            </a:pPr>
            <a:r>
              <a:rPr lang="pt-BR" sz="2800" dirty="0"/>
              <a:t>Um </a:t>
            </a:r>
            <a:r>
              <a:rPr lang="pt-BR" sz="2800" i="1" dirty="0">
                <a:hlinkClick r:id="rId2" tooltip="Framework"/>
              </a:rPr>
              <a:t>framework</a:t>
            </a:r>
            <a:r>
              <a:rPr lang="pt-BR" sz="2800" dirty="0"/>
              <a:t> para priorizar </a:t>
            </a:r>
            <a:r>
              <a:rPr lang="pt-BR" sz="2800" dirty="0" smtClean="0"/>
              <a:t>ações</a:t>
            </a:r>
          </a:p>
          <a:p>
            <a:pPr lvl="0">
              <a:buFont typeface="Wingdings" pitchFamily="2" charset="2"/>
              <a:buChar char="Ø"/>
            </a:pPr>
            <a:endParaRPr lang="pt-BR" sz="2800" dirty="0"/>
          </a:p>
          <a:p>
            <a:pPr>
              <a:buFont typeface="Wingdings" pitchFamily="2" charset="2"/>
              <a:buChar char="Ø"/>
            </a:pPr>
            <a:r>
              <a:rPr lang="pt-BR" sz="2800" dirty="0"/>
              <a:t>Uma forma de definir as melhorias mais significativas para uma organização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UTILIZAÇÃO DO CMM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dirty="0"/>
              <a:t>  Um modelo de maturidade pode ser usado como base para avaliar diferentes organizações e estabelecer comparações</a:t>
            </a:r>
            <a:r>
              <a:rPr lang="pt-B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/>
              <a:t>O modelo descreve a maturidade da empresa baseado nos projetos que ela está desenvolvendo e nos clientes relacionados.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0"/>
            <a:endParaRPr lang="pt-BR" dirty="0" smtClean="0"/>
          </a:p>
          <a:p>
            <a:pPr lvl="0">
              <a:buFont typeface="Wingdings" pitchFamily="2" charset="2"/>
              <a:buChar char="Ø"/>
            </a:pPr>
            <a:r>
              <a:rPr lang="pt-BR" dirty="0" smtClean="0"/>
              <a:t>Reflete </a:t>
            </a:r>
            <a:r>
              <a:rPr lang="pt-BR" dirty="0"/>
              <a:t>em que medida ele pode ser definido, gerenciado, medido, controlado e executado de maneira eficaz</a:t>
            </a:r>
            <a:r>
              <a:rPr lang="pt-BR" dirty="0" smtClean="0"/>
              <a:t>.</a:t>
            </a:r>
          </a:p>
          <a:p>
            <a:pPr lvl="0">
              <a:buNone/>
            </a:pPr>
            <a:endParaRPr lang="pt-BR" dirty="0"/>
          </a:p>
          <a:p>
            <a:pPr lvl="0">
              <a:buFont typeface="Wingdings" pitchFamily="2" charset="2"/>
              <a:buChar char="Ø"/>
            </a:pPr>
            <a:endParaRPr lang="pt-BR" dirty="0"/>
          </a:p>
          <a:p>
            <a:pPr lvl="0">
              <a:buFont typeface="Wingdings" pitchFamily="2" charset="2"/>
              <a:buChar char="Ø"/>
            </a:pPr>
            <a:r>
              <a:rPr lang="pt-BR" dirty="0"/>
              <a:t>Condição indispensável para a implantação e sucesso de um programa de melhoria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124</Words>
  <Application>Microsoft Office PowerPoint</Application>
  <PresentationFormat>Apresentação na tela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 Modelo do CMM </vt:lpstr>
      <vt:lpstr>Slide 2</vt:lpstr>
      <vt:lpstr> UM MODELO DE MATURIDADE FORNECE, POR EXEMPLO: </vt:lpstr>
      <vt:lpstr>UTILIZAÇÃO DO CMM</vt:lpstr>
      <vt:lpstr>VANTAGENS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do CMM</dc:title>
  <dc:creator>soros</dc:creator>
  <cp:lastModifiedBy>soros</cp:lastModifiedBy>
  <cp:revision>2</cp:revision>
  <dcterms:created xsi:type="dcterms:W3CDTF">2018-10-29T21:30:33Z</dcterms:created>
  <dcterms:modified xsi:type="dcterms:W3CDTF">2018-10-29T21:50:32Z</dcterms:modified>
</cp:coreProperties>
</file>