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61" r:id="rId7"/>
    <p:sldId id="258" r:id="rId8"/>
    <p:sldId id="259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C09C-5DDC-4778-AB51-D783D49C9CDF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76F9-9F59-40DF-B619-BE1AA8BB919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pt-BR" dirty="0" smtClean="0"/>
              <a:t>REDES NEURAIS</a:t>
            </a:r>
            <a:endParaRPr lang="pt-BR" dirty="0"/>
          </a:p>
        </p:txBody>
      </p:sp>
      <p:pic>
        <p:nvPicPr>
          <p:cNvPr id="4" name="Imagem 3" descr="func-re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676804"/>
            <a:ext cx="8064896" cy="48485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São</a:t>
            </a:r>
            <a:r>
              <a:rPr lang="pt-BR" dirty="0"/>
              <a:t> </a:t>
            </a:r>
            <a:r>
              <a:rPr lang="pt-BR" u="sng" dirty="0" smtClean="0">
                <a:solidFill>
                  <a:srgbClr val="00B050"/>
                </a:solidFill>
              </a:rPr>
              <a:t>modelos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/>
              <a:t>computacionais </a:t>
            </a:r>
            <a:r>
              <a:rPr lang="pt-BR" dirty="0"/>
              <a:t>inspirados pelo </a:t>
            </a:r>
            <a:r>
              <a:rPr lang="pt-BR" u="sng" dirty="0" smtClean="0">
                <a:solidFill>
                  <a:srgbClr val="00B050"/>
                </a:solidFill>
              </a:rPr>
              <a:t>sistema nervoso central</a:t>
            </a:r>
            <a:r>
              <a:rPr lang="pt-BR" dirty="0"/>
              <a:t> de um </a:t>
            </a:r>
            <a:r>
              <a:rPr lang="pt-BR" dirty="0" smtClean="0"/>
              <a:t>animal(particularmente o cérebro).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/>
              <a:t>S</a:t>
            </a:r>
            <a:r>
              <a:rPr lang="pt-BR" dirty="0" smtClean="0"/>
              <a:t>ão </a:t>
            </a:r>
            <a:r>
              <a:rPr lang="pt-BR" dirty="0"/>
              <a:t>capazes de realizar </a:t>
            </a:r>
            <a:r>
              <a:rPr lang="pt-BR" dirty="0" smtClean="0"/>
              <a:t>o </a:t>
            </a:r>
            <a:r>
              <a:rPr lang="pt-BR" u="sng" dirty="0" smtClean="0">
                <a:solidFill>
                  <a:srgbClr val="00B050"/>
                </a:solidFill>
              </a:rPr>
              <a:t>aprendizado de maquina</a:t>
            </a:r>
            <a:r>
              <a:rPr lang="pt-BR" dirty="0" smtClean="0"/>
              <a:t> bem </a:t>
            </a:r>
            <a:r>
              <a:rPr lang="pt-BR" dirty="0"/>
              <a:t>como o </a:t>
            </a:r>
            <a:r>
              <a:rPr lang="pt-BR" u="sng" dirty="0" smtClean="0">
                <a:solidFill>
                  <a:srgbClr val="00B050"/>
                </a:solidFill>
              </a:rPr>
              <a:t>reconhecimento de padrões</a:t>
            </a:r>
            <a:endParaRPr lang="pt-BR" u="sng" dirty="0">
              <a:solidFill>
                <a:srgbClr val="00B05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TIPOS DE REDES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70000" lnSpcReduction="20000"/>
          </a:bodyPr>
          <a:lstStyle/>
          <a:p>
            <a:endParaRPr lang="pt-BR" i="1" u="sng" dirty="0" smtClean="0">
              <a:solidFill>
                <a:srgbClr val="00B050"/>
              </a:solidFill>
            </a:endParaRPr>
          </a:p>
          <a:p>
            <a:r>
              <a:rPr lang="pt-BR" i="1" u="sng" dirty="0" err="1" smtClean="0">
                <a:solidFill>
                  <a:srgbClr val="00B050"/>
                </a:solidFill>
              </a:rPr>
              <a:t>Perceptrons</a:t>
            </a:r>
            <a:r>
              <a:rPr lang="pt-BR" i="1" u="sng" dirty="0">
                <a:solidFill>
                  <a:srgbClr val="00B050"/>
                </a:solidFill>
              </a:rPr>
              <a:t>:</a:t>
            </a:r>
            <a:r>
              <a:rPr lang="pt-BR" dirty="0"/>
              <a:t> podem ser treinados por um algoritmo de aprendizagem simples, chamado geralmente de </a:t>
            </a:r>
            <a:r>
              <a:rPr lang="pt-BR" dirty="0" err="1" smtClean="0"/>
              <a:t>regra-delta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  <a:p>
            <a:r>
              <a:rPr lang="pt-BR" u="sng" dirty="0" err="1">
                <a:solidFill>
                  <a:srgbClr val="00B050"/>
                </a:solidFill>
              </a:rPr>
              <a:t>Perceptrons</a:t>
            </a:r>
            <a:r>
              <a:rPr lang="pt-BR" u="sng" dirty="0">
                <a:solidFill>
                  <a:srgbClr val="00B050"/>
                </a:solidFill>
              </a:rPr>
              <a:t> multicamadas: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Esta classe de rede consiste de múltiplas camadas de unidades computacionais, geralmente interconectadas em uma forma de </a:t>
            </a:r>
            <a:r>
              <a:rPr lang="pt-BR" u="sng" dirty="0" smtClean="0">
                <a:solidFill>
                  <a:srgbClr val="00B050"/>
                </a:solidFill>
              </a:rPr>
              <a:t>alimentação avante</a:t>
            </a:r>
            <a:r>
              <a:rPr lang="pt-BR" dirty="0" smtClean="0"/>
              <a:t>. </a:t>
            </a:r>
          </a:p>
          <a:p>
            <a:endParaRPr lang="pt-BR" dirty="0">
              <a:solidFill>
                <a:srgbClr val="00B050"/>
              </a:solidFill>
            </a:endParaRPr>
          </a:p>
          <a:p>
            <a:r>
              <a:rPr lang="pt-BR" u="sng" dirty="0">
                <a:solidFill>
                  <a:srgbClr val="00B050"/>
                </a:solidFill>
              </a:rPr>
              <a:t>Redes </a:t>
            </a:r>
            <a:r>
              <a:rPr lang="pt-BR" u="sng" dirty="0" err="1">
                <a:solidFill>
                  <a:srgbClr val="00B050"/>
                </a:solidFill>
              </a:rPr>
              <a:t>Arts</a:t>
            </a:r>
            <a:r>
              <a:rPr lang="pt-BR" u="sng" dirty="0">
                <a:solidFill>
                  <a:srgbClr val="00B050"/>
                </a:solidFill>
              </a:rPr>
              <a:t>: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As redes neurais artificiais ART são redes que não precisam da exposição prévia de qualquer número de elementos do conjunto de dados para o seu treinamento. 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r>
              <a:rPr lang="pt-BR" u="sng" dirty="0">
                <a:solidFill>
                  <a:srgbClr val="00B050"/>
                </a:solidFill>
              </a:rPr>
              <a:t>Rede </a:t>
            </a:r>
            <a:r>
              <a:rPr lang="pt-BR" u="sng" dirty="0" err="1">
                <a:solidFill>
                  <a:srgbClr val="00B050"/>
                </a:solidFill>
              </a:rPr>
              <a:t>Hopfield</a:t>
            </a:r>
            <a:r>
              <a:rPr lang="pt-BR" u="sng" dirty="0">
                <a:solidFill>
                  <a:srgbClr val="00B050"/>
                </a:solidFill>
              </a:rPr>
              <a:t>: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dirty="0"/>
              <a:t>Em 1982 houve uma nova evolução nos trabalhos das redes neurais iniciado por John </a:t>
            </a:r>
            <a:r>
              <a:rPr lang="pt-BR" dirty="0" err="1" smtClean="0"/>
              <a:t>Hopfield</a:t>
            </a:r>
            <a:r>
              <a:rPr lang="pt-BR" dirty="0" smtClean="0"/>
              <a:t>,</a:t>
            </a:r>
            <a:r>
              <a:rPr lang="pt-BR" u="sng" baseline="30000" dirty="0"/>
              <a:t> </a:t>
            </a:r>
            <a:r>
              <a:rPr lang="pt-BR" dirty="0" smtClean="0"/>
              <a:t>nascido </a:t>
            </a:r>
            <a:r>
              <a:rPr lang="pt-BR" dirty="0"/>
              <a:t>em 15 de julho de 1933 é um americano Cientista mais conhecido pela invenção de uma rede neural </a:t>
            </a:r>
            <a:r>
              <a:rPr lang="pt-BR" dirty="0" smtClean="0"/>
              <a:t>associativa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endParaRPr lang="pt-BR" i="1" u="sng" dirty="0" smtClean="0">
              <a:solidFill>
                <a:srgbClr val="00B050"/>
              </a:solidFill>
            </a:endParaRPr>
          </a:p>
          <a:p>
            <a:r>
              <a:rPr lang="pt-BR" i="1" u="sng" dirty="0" smtClean="0">
                <a:solidFill>
                  <a:srgbClr val="00B050"/>
                </a:solidFill>
              </a:rPr>
              <a:t>Feedforward</a:t>
            </a:r>
            <a:r>
              <a:rPr lang="pt-BR" i="1" dirty="0" smtClean="0"/>
              <a:t>: </a:t>
            </a:r>
            <a:r>
              <a:rPr lang="pt-BR" dirty="0" smtClean="0"/>
              <a:t>são </a:t>
            </a:r>
            <a:r>
              <a:rPr lang="pt-BR" dirty="0"/>
              <a:t>redes sem realimentação têm neurônios agrupados em </a:t>
            </a:r>
            <a:r>
              <a:rPr lang="pt-BR" dirty="0" smtClean="0"/>
              <a:t>camadas</a:t>
            </a:r>
          </a:p>
          <a:p>
            <a:endParaRPr lang="pt-BR" dirty="0"/>
          </a:p>
          <a:p>
            <a:r>
              <a:rPr lang="pt-BR" i="1" u="sng" dirty="0" err="1" smtClean="0">
                <a:solidFill>
                  <a:srgbClr val="00B050"/>
                </a:solidFill>
              </a:rPr>
              <a:t>Recurrent</a:t>
            </a:r>
            <a:r>
              <a:rPr lang="pt-BR" dirty="0" smtClean="0">
                <a:solidFill>
                  <a:srgbClr val="00B050"/>
                </a:solidFill>
              </a:rPr>
              <a:t>: </a:t>
            </a:r>
            <a:r>
              <a:rPr lang="pt-BR" dirty="0" smtClean="0"/>
              <a:t>são </a:t>
            </a:r>
            <a:r>
              <a:rPr lang="pt-BR" dirty="0"/>
              <a:t>redes com realimentação ou recorrentes, a saída de alguns neurônios alimentam neurônios da mesma camada (inclusive o próprio) ou de camadas anteriores.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TIPO DE ENTRADAS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lvl="0"/>
            <a:endParaRPr lang="pt-BR" sz="2800" dirty="0" smtClean="0"/>
          </a:p>
          <a:p>
            <a:pPr lvl="0"/>
            <a:r>
              <a:rPr lang="pt-BR" sz="2800" u="sng" dirty="0" smtClean="0">
                <a:solidFill>
                  <a:srgbClr val="00B050"/>
                </a:solidFill>
              </a:rPr>
              <a:t>Redes </a:t>
            </a:r>
            <a:r>
              <a:rPr lang="pt-BR" sz="2800" u="sng" dirty="0">
                <a:solidFill>
                  <a:srgbClr val="00B050"/>
                </a:solidFill>
              </a:rPr>
              <a:t>analógicas: </a:t>
            </a:r>
            <a:r>
              <a:rPr lang="pt-BR" sz="2800" dirty="0" smtClean="0"/>
              <a:t>Processam </a:t>
            </a:r>
            <a:r>
              <a:rPr lang="pt-BR" sz="2800" dirty="0"/>
              <a:t>dados de entrada com valores contínuos e, geralmente limitados. Exemplo deste tipo de rede são: </a:t>
            </a:r>
            <a:r>
              <a:rPr lang="pt-BR" sz="2800" dirty="0" err="1"/>
              <a:t>Hopfield</a:t>
            </a:r>
            <a:r>
              <a:rPr lang="pt-BR" sz="2800" dirty="0"/>
              <a:t>, </a:t>
            </a:r>
            <a:r>
              <a:rPr lang="pt-BR" sz="2800" dirty="0" err="1"/>
              <a:t>Kohonen</a:t>
            </a:r>
            <a:r>
              <a:rPr lang="pt-BR" sz="2800" dirty="0"/>
              <a:t> e as redes de aprendizagem competitivo</a:t>
            </a:r>
            <a:r>
              <a:rPr lang="pt-BR" sz="2800" dirty="0" smtClean="0"/>
              <a:t>.</a:t>
            </a:r>
          </a:p>
          <a:p>
            <a:pPr lvl="0"/>
            <a:endParaRPr lang="pt-BR" sz="2800" dirty="0"/>
          </a:p>
          <a:p>
            <a:pPr lvl="0"/>
            <a:r>
              <a:rPr lang="pt-BR" sz="2800" u="sng" dirty="0">
                <a:solidFill>
                  <a:srgbClr val="00B050"/>
                </a:solidFill>
              </a:rPr>
              <a:t>Redes discretas: </a:t>
            </a:r>
            <a:r>
              <a:rPr lang="pt-BR" sz="2800" dirty="0"/>
              <a:t>P</a:t>
            </a:r>
            <a:r>
              <a:rPr lang="pt-BR" sz="2800" dirty="0" smtClean="0"/>
              <a:t>rocessam </a:t>
            </a:r>
            <a:r>
              <a:rPr lang="pt-BR" sz="2800" dirty="0"/>
              <a:t>dados de entrada de natureza discreta, geralmente valores lógicos booleanos. Exemplo deste segundo tipo de rede são as máquinas de Boltzmann e </a:t>
            </a:r>
            <a:r>
              <a:rPr lang="pt-BR" sz="2800" dirty="0" err="1"/>
              <a:t>Cauchy</a:t>
            </a:r>
            <a:r>
              <a:rPr lang="pt-BR" sz="2800" dirty="0"/>
              <a:t>, e a rede discreta de </a:t>
            </a:r>
            <a:r>
              <a:rPr lang="pt-BR" sz="2800" dirty="0" err="1"/>
              <a:t>Hopfield</a:t>
            </a:r>
            <a:r>
              <a:rPr lang="pt-BR" sz="2800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APRENDIZADO OU TREINO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lvl="0"/>
            <a:r>
              <a:rPr lang="pt-BR" sz="2600" dirty="0">
                <a:solidFill>
                  <a:srgbClr val="00B050"/>
                </a:solidFill>
              </a:rPr>
              <a:t>Aprendizado Supervisionado: </a:t>
            </a:r>
            <a:r>
              <a:rPr lang="pt-BR" sz="2600" dirty="0"/>
              <a:t>é apresentado um conjunto de treino, consistindo de entradas e correspondentes saídas desejadas</a:t>
            </a:r>
            <a:r>
              <a:rPr lang="pt-BR" sz="2600" dirty="0" smtClean="0"/>
              <a:t>.</a:t>
            </a:r>
            <a:endParaRPr lang="pt-BR" sz="2600" dirty="0"/>
          </a:p>
          <a:p>
            <a:pPr lvl="0">
              <a:buNone/>
            </a:pPr>
            <a:endParaRPr lang="pt-BR" sz="2600" dirty="0"/>
          </a:p>
          <a:p>
            <a:pPr lvl="0"/>
            <a:r>
              <a:rPr lang="pt-BR" sz="2600" dirty="0">
                <a:solidFill>
                  <a:srgbClr val="00B050"/>
                </a:solidFill>
              </a:rPr>
              <a:t>Aprendizado por Reforço</a:t>
            </a:r>
            <a:r>
              <a:rPr lang="pt-BR" sz="2600" dirty="0"/>
              <a:t>: para cada entrada apresentada, é produzida uma indicação (reforço) sobre a adequação das saídas correspondentes produzidas pela rede</a:t>
            </a:r>
            <a:r>
              <a:rPr lang="pt-BR" sz="2600" dirty="0" smtClean="0"/>
              <a:t>.</a:t>
            </a:r>
          </a:p>
          <a:p>
            <a:pPr lvl="0">
              <a:buNone/>
            </a:pPr>
            <a:endParaRPr lang="pt-BR" sz="2600" dirty="0"/>
          </a:p>
          <a:p>
            <a:pPr lvl="0"/>
            <a:r>
              <a:rPr lang="pt-BR" sz="2600" dirty="0">
                <a:solidFill>
                  <a:srgbClr val="00B050"/>
                </a:solidFill>
              </a:rPr>
              <a:t>Aprendizado </a:t>
            </a:r>
            <a:r>
              <a:rPr lang="pt-BR" sz="2600" dirty="0" err="1">
                <a:solidFill>
                  <a:srgbClr val="00B050"/>
                </a:solidFill>
              </a:rPr>
              <a:t>Não-supervisionado</a:t>
            </a:r>
            <a:r>
              <a:rPr lang="pt-BR" sz="2600" dirty="0"/>
              <a:t>: A rede atualiza seus pesos sem o uso de pares </a:t>
            </a:r>
            <a:r>
              <a:rPr lang="pt-BR" sz="2600" dirty="0" err="1"/>
              <a:t>entrada-saídas</a:t>
            </a:r>
            <a:r>
              <a:rPr lang="pt-BR" sz="2600" dirty="0"/>
              <a:t> desejadas e sem indicações sobre a adequação das saídas produzidas.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VANTAGENS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70000" lnSpcReduction="20000"/>
          </a:bodyPr>
          <a:lstStyle/>
          <a:p>
            <a:r>
              <a:rPr lang="pt-BR" u="sng" dirty="0">
                <a:solidFill>
                  <a:srgbClr val="00B050"/>
                </a:solidFill>
              </a:rPr>
              <a:t>Sua </a:t>
            </a:r>
            <a:r>
              <a:rPr lang="pt-BR" u="sng" dirty="0" smtClean="0">
                <a:solidFill>
                  <a:srgbClr val="00B050"/>
                </a:solidFill>
              </a:rPr>
              <a:t>Aprendizagem</a:t>
            </a:r>
            <a:r>
              <a:rPr lang="pt-BR" dirty="0">
                <a:solidFill>
                  <a:srgbClr val="00B050"/>
                </a:solidFill>
              </a:rPr>
              <a:t>:</a:t>
            </a:r>
            <a:r>
              <a:rPr lang="pt-BR" dirty="0" smtClean="0"/>
              <a:t>Trata-se </a:t>
            </a:r>
            <a:r>
              <a:rPr lang="pt-BR" dirty="0"/>
              <a:t>de fornecer dados como entrada RNA, por sua vez, informando qual é a saída (resposta) que é esperada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  <a:p>
            <a:r>
              <a:rPr lang="pt-BR" u="sng" dirty="0">
                <a:solidFill>
                  <a:srgbClr val="00B050"/>
                </a:solidFill>
              </a:rPr>
              <a:t>Auto-organização</a:t>
            </a:r>
            <a:r>
              <a:rPr lang="pt-BR" dirty="0">
                <a:solidFill>
                  <a:srgbClr val="00B050"/>
                </a:solidFill>
              </a:rPr>
              <a:t>: </a:t>
            </a:r>
            <a:r>
              <a:rPr lang="pt-BR" dirty="0"/>
              <a:t>uma RNA cria sua própria representação de informação no seu interior, descarregando ao usuário isto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u="sng" dirty="0">
                <a:solidFill>
                  <a:srgbClr val="00B050"/>
                </a:solidFill>
              </a:rPr>
              <a:t>Tolerância a falhas: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Como uma RNA armazena informações de forma redundante, pode continuar a </a:t>
            </a:r>
            <a:r>
              <a:rPr lang="pt-BR" u="sng" dirty="0"/>
              <a:t>responder de uma forma aceitável, mesmo que esteja parcialmente danificada</a:t>
            </a:r>
            <a:r>
              <a:rPr lang="pt-BR" u="sng" dirty="0" smtClean="0"/>
              <a:t>.</a:t>
            </a:r>
          </a:p>
          <a:p>
            <a:pPr>
              <a:buNone/>
            </a:pPr>
            <a:endParaRPr lang="pt-BR" dirty="0"/>
          </a:p>
          <a:p>
            <a:r>
              <a:rPr lang="pt-BR" u="sng" dirty="0">
                <a:solidFill>
                  <a:srgbClr val="00B050"/>
                </a:solidFill>
              </a:rPr>
              <a:t>Flexibilidade</a:t>
            </a:r>
            <a:r>
              <a:rPr lang="pt-BR" dirty="0">
                <a:solidFill>
                  <a:srgbClr val="00B050"/>
                </a:solidFill>
              </a:rPr>
              <a:t>: </a:t>
            </a:r>
            <a:r>
              <a:rPr lang="pt-BR" dirty="0"/>
              <a:t>Uma rede neural pode lidar com grandes mudanças na informação de entrada, tais como sinais ruidosos ou outras alterações </a:t>
            </a:r>
            <a:r>
              <a:rPr lang="pt-BR" dirty="0" smtClean="0"/>
              <a:t>na entrada.</a:t>
            </a:r>
          </a:p>
          <a:p>
            <a:pPr>
              <a:buNone/>
            </a:pPr>
            <a:endParaRPr lang="pt-BR" dirty="0">
              <a:solidFill>
                <a:srgbClr val="00B050"/>
              </a:solidFill>
            </a:endParaRPr>
          </a:p>
          <a:p>
            <a:r>
              <a:rPr lang="pt-BR" u="sng" dirty="0">
                <a:solidFill>
                  <a:srgbClr val="00B050"/>
                </a:solidFill>
              </a:rPr>
              <a:t>Real Time: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A estrutura de uma RNA é paralela, de modo que se for implementado com computadores ou dispositivos eletrônicos especiais, podem obter respostas em tempo real.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 smtClean="0"/>
              <a:t>UTILIDADES E APLICAÇÕES REAIS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sz="3000" dirty="0" smtClean="0"/>
              <a:t>Reconhecimento </a:t>
            </a:r>
            <a:r>
              <a:rPr lang="pt-BR" sz="3000" dirty="0"/>
              <a:t>Automático de Alvos; Reconhecimento de Caracteres; Robótica; Diagnóstico Médico; Sensoriamento Remoto; Processamento de Voz; Biometria; Análise de dados </a:t>
            </a:r>
            <a:r>
              <a:rPr lang="pt-BR" sz="3000" dirty="0">
                <a:solidFill>
                  <a:srgbClr val="00B050"/>
                </a:solidFill>
              </a:rPr>
              <a:t>(</a:t>
            </a:r>
            <a:r>
              <a:rPr lang="pt-BR" sz="3000" i="1" dirty="0">
                <a:solidFill>
                  <a:srgbClr val="00B050"/>
                </a:solidFill>
              </a:rPr>
              <a:t>Data </a:t>
            </a:r>
            <a:r>
              <a:rPr lang="pt-BR" sz="3000" i="1" dirty="0" err="1">
                <a:solidFill>
                  <a:srgbClr val="00B050"/>
                </a:solidFill>
              </a:rPr>
              <a:t>Mining</a:t>
            </a:r>
            <a:r>
              <a:rPr lang="pt-BR" sz="3000" dirty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endParaRPr lang="pt-BR" dirty="0"/>
          </a:p>
          <a:p>
            <a:pPr lvl="0"/>
            <a:r>
              <a:rPr lang="pt-BR" sz="3000" dirty="0"/>
              <a:t>Aproximação de funções;</a:t>
            </a:r>
          </a:p>
          <a:p>
            <a:pPr lvl="0"/>
            <a:r>
              <a:rPr lang="pt-BR" sz="3000" dirty="0"/>
              <a:t>Previsão de séries temporais;</a:t>
            </a:r>
          </a:p>
          <a:p>
            <a:pPr lvl="0"/>
            <a:r>
              <a:rPr lang="pt-BR" sz="3000" dirty="0"/>
              <a:t>Classificações;</a:t>
            </a:r>
          </a:p>
          <a:p>
            <a:pPr lvl="0"/>
            <a:r>
              <a:rPr lang="pt-BR" sz="3000" dirty="0"/>
              <a:t>Reconhecimento de padrões.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375</Words>
  <Application>Microsoft Office PowerPoint</Application>
  <PresentationFormat>Apresentação na tela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REDES NEURAIS</vt:lpstr>
      <vt:lpstr>O QUE É?</vt:lpstr>
      <vt:lpstr>TIPOS DE REDES</vt:lpstr>
      <vt:lpstr>ARQUITETURA</vt:lpstr>
      <vt:lpstr>TIPO DE ENTRADAS</vt:lpstr>
      <vt:lpstr>APRENDIZADO OU TREINO</vt:lpstr>
      <vt:lpstr>VANTAGENS </vt:lpstr>
      <vt:lpstr>UTILIDADES E APLICAÇÕES REAIS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</dc:title>
  <dc:creator>soros</dc:creator>
  <cp:lastModifiedBy>soros</cp:lastModifiedBy>
  <cp:revision>3</cp:revision>
  <dcterms:created xsi:type="dcterms:W3CDTF">2018-10-23T01:02:46Z</dcterms:created>
  <dcterms:modified xsi:type="dcterms:W3CDTF">2018-10-23T01:28:53Z</dcterms:modified>
</cp:coreProperties>
</file>