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9"/>
  </p:notesMasterIdLst>
  <p:handoutMasterIdLst>
    <p:handoutMasterId r:id="rId20"/>
  </p:handoutMasterIdLst>
  <p:sldIdLst>
    <p:sldId id="256" r:id="rId5"/>
    <p:sldId id="259" r:id="rId6"/>
    <p:sldId id="262" r:id="rId7"/>
    <p:sldId id="265" r:id="rId8"/>
    <p:sldId id="263" r:id="rId9"/>
    <p:sldId id="264" r:id="rId10"/>
    <p:sldId id="266" r:id="rId11"/>
    <p:sldId id="267" r:id="rId12"/>
    <p:sldId id="268" r:id="rId13"/>
    <p:sldId id="269" r:id="rId14"/>
    <p:sldId id="270" r:id="rId15"/>
    <p:sldId id="274"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F51945-9990-4A80-8260-54F0AED4F39C}">
          <p14:sldIdLst>
            <p14:sldId id="256"/>
          </p14:sldIdLst>
        </p14:section>
        <p14:section name="Untitled Section" id="{B0D4F798-5A77-4568-8FC8-2487B2C7357A}">
          <p14:sldIdLst>
            <p14:sldId id="259"/>
            <p14:sldId id="262"/>
            <p14:sldId id="265"/>
            <p14:sldId id="263"/>
            <p14:sldId id="264"/>
            <p14:sldId id="266"/>
            <p14:sldId id="267"/>
            <p14:sldId id="268"/>
            <p14:sldId id="269"/>
            <p14:sldId id="270"/>
            <p14:sldId id="274"/>
            <p14:sldId id="271"/>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B8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48" autoAdjust="0"/>
  </p:normalViewPr>
  <p:slideViewPr>
    <p:cSldViewPr snapToGrid="0">
      <p:cViewPr varScale="1">
        <p:scale>
          <a:sx n="115" d="100"/>
          <a:sy n="115" d="100"/>
        </p:scale>
        <p:origin x="108"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La définition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fr-FR" dirty="0"/>
            <a:t>Les exemples de la bionique</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81547664-6E8F-48A9-99A2-B09642B78E5C}">
      <dgm:prSet phldrT="[Text]" custT="1"/>
      <dgm:spPr/>
      <dgm:t>
        <a:bodyPr/>
        <a:lstStyle/>
        <a:p>
          <a:pPr>
            <a:lnSpc>
              <a:spcPct val="100000"/>
            </a:lnSpc>
          </a:pPr>
          <a:r>
            <a:rPr lang="fr-FR" sz="1800" dirty="0"/>
            <a:t>La définition de la prothése bionique </a:t>
          </a:r>
          <a:endParaRPr lang="en-US" sz="1800" dirty="0"/>
        </a:p>
      </dgm:t>
    </dgm:pt>
    <dgm:pt modelId="{A7246637-CF04-4BCB-AC2C-C7208795515D}" type="parTrans" cxnId="{752E064A-4A2A-448E-AC69-A3CAC063F515}">
      <dgm:prSet/>
      <dgm:spPr/>
      <dgm:t>
        <a:bodyPr/>
        <a:lstStyle/>
        <a:p>
          <a:endParaRPr lang="en-US"/>
        </a:p>
      </dgm:t>
    </dgm:pt>
    <dgm:pt modelId="{5647C1A7-AE55-46AF-950A-9CEF54CA148A}" type="sibTrans" cxnId="{752E064A-4A2A-448E-AC69-A3CAC063F515}">
      <dgm:prSet/>
      <dgm:spPr/>
      <dgm:t>
        <a:bodyPr/>
        <a:lstStyle/>
        <a:p>
          <a:endParaRPr lang="en-US"/>
        </a:p>
      </dgm:t>
    </dgm:pt>
    <dgm:pt modelId="{22AE673B-C9F1-4543-8CE4-3280E2D556F4}">
      <dgm:prSet phldrT="[Text]"/>
      <dgm:spPr/>
      <dgm:t>
        <a:bodyPr/>
        <a:lstStyle/>
        <a:p>
          <a:pPr>
            <a:lnSpc>
              <a:spcPct val="100000"/>
            </a:lnSpc>
          </a:pPr>
          <a:r>
            <a:rPr lang="fr-FR" b="0" dirty="0"/>
            <a:t>Les différents types de la prothése bionique</a:t>
          </a:r>
          <a:endParaRPr lang="en-US" b="0" dirty="0"/>
        </a:p>
      </dgm:t>
    </dgm:pt>
    <dgm:pt modelId="{847BE18E-CD56-45AD-BC91-084CEEF9B0D7}" type="parTrans" cxnId="{1C865293-162E-427E-9773-346AD3376CC7}">
      <dgm:prSet/>
      <dgm:spPr/>
      <dgm:t>
        <a:bodyPr/>
        <a:lstStyle/>
        <a:p>
          <a:endParaRPr lang="en-US"/>
        </a:p>
      </dgm:t>
    </dgm:pt>
    <dgm:pt modelId="{C3B85887-3ECF-4AF5-BC86-DB6660842B4B}" type="sibTrans" cxnId="{1C865293-162E-427E-9773-346AD3376CC7}">
      <dgm:prSet/>
      <dgm:spPr/>
      <dgm:t>
        <a:bodyPr/>
        <a:lstStyle/>
        <a:p>
          <a:endParaRPr lang="en-US"/>
        </a:p>
      </dgm:t>
    </dgm:pt>
    <dgm:pt modelId="{45159572-08ED-4FA2-975E-33BFD0A28774}">
      <dgm:prSet phldrT="[Text]"/>
      <dgm:spPr/>
      <dgm:t>
        <a:bodyPr/>
        <a:lstStyle/>
        <a:p>
          <a:pPr>
            <a:lnSpc>
              <a:spcPct val="100000"/>
            </a:lnSpc>
          </a:pPr>
          <a:r>
            <a:rPr lang="fr-FR" dirty="0"/>
            <a:t>Les avantages et les limites</a:t>
          </a:r>
          <a:endParaRPr lang="en-US" dirty="0"/>
        </a:p>
      </dgm:t>
    </dgm:pt>
    <dgm:pt modelId="{B3451FBD-B5B1-4FFD-94DB-74CB33496229}" type="parTrans" cxnId="{BE5CA66F-5677-4203-B28B-1F7B5262742D}">
      <dgm:prSet/>
      <dgm:spPr/>
      <dgm:t>
        <a:bodyPr/>
        <a:lstStyle/>
        <a:p>
          <a:endParaRPr lang="en-US"/>
        </a:p>
      </dgm:t>
    </dgm:pt>
    <dgm:pt modelId="{552C9903-4591-4833-96BA-FC087BC1C522}" type="sibTrans" cxnId="{BE5CA66F-5677-4203-B28B-1F7B5262742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95DE6538-27BD-44AF-A1A8-CA8F6B10FDD2}" type="pres">
      <dgm:prSet presAssocID="{0BEF68B8-1228-47BB-83B5-7B9CD1E3F84E}" presName="text_2" presStyleLbl="node1" presStyleIdx="1" presStyleCnt="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5"/>
      <dgm:spPr/>
    </dgm:pt>
    <dgm:pt modelId="{1AB7D906-AE77-4422-B3D6-BAA8FCBCFDCA}" type="pres">
      <dgm:prSet presAssocID="{81547664-6E8F-48A9-99A2-B09642B78E5C}" presName="text_3" presStyleLbl="node1" presStyleIdx="2" presStyleCnt="5">
        <dgm:presLayoutVars>
          <dgm:bulletEnabled val="1"/>
        </dgm:presLayoutVars>
      </dgm:prSet>
      <dgm:spPr/>
    </dgm:pt>
    <dgm:pt modelId="{7050175B-6AC9-476C-8025-D2978E975E6F}" type="pres">
      <dgm:prSet presAssocID="{81547664-6E8F-48A9-99A2-B09642B78E5C}" presName="accent_3" presStyleCnt="0"/>
      <dgm:spPr/>
    </dgm:pt>
    <dgm:pt modelId="{AE53B3BC-28F8-4E63-8135-2A85CCC9708A}" type="pres">
      <dgm:prSet presAssocID="{81547664-6E8F-48A9-99A2-B09642B78E5C}" presName="accentRepeatNode" presStyleLbl="solidFgAcc1" presStyleIdx="2" presStyleCnt="5"/>
      <dgm:spPr/>
    </dgm:pt>
    <dgm:pt modelId="{7409EA60-F522-4B96-89C8-8C6092D8994D}" type="pres">
      <dgm:prSet presAssocID="{22AE673B-C9F1-4543-8CE4-3280E2D556F4}" presName="text_4" presStyleLbl="node1" presStyleIdx="3" presStyleCnt="5">
        <dgm:presLayoutVars>
          <dgm:bulletEnabled val="1"/>
        </dgm:presLayoutVars>
      </dgm:prSet>
      <dgm:spPr/>
    </dgm:pt>
    <dgm:pt modelId="{FD4DF86D-1B50-4444-959B-67FC63F50419}" type="pres">
      <dgm:prSet presAssocID="{22AE673B-C9F1-4543-8CE4-3280E2D556F4}" presName="accent_4" presStyleCnt="0"/>
      <dgm:spPr/>
    </dgm:pt>
    <dgm:pt modelId="{0434B169-AAEB-4454-91E6-9753ECCE147A}" type="pres">
      <dgm:prSet presAssocID="{22AE673B-C9F1-4543-8CE4-3280E2D556F4}" presName="accentRepeatNode" presStyleLbl="solidFgAcc1" presStyleIdx="3" presStyleCnt="5"/>
      <dgm:spPr/>
    </dgm:pt>
    <dgm:pt modelId="{E8553AA9-2899-4C26-8084-AE047EFF6B0E}" type="pres">
      <dgm:prSet presAssocID="{45159572-08ED-4FA2-975E-33BFD0A28774}" presName="text_5" presStyleLbl="node1" presStyleIdx="4" presStyleCnt="5">
        <dgm:presLayoutVars>
          <dgm:bulletEnabled val="1"/>
        </dgm:presLayoutVars>
      </dgm:prSet>
      <dgm:spPr/>
    </dgm:pt>
    <dgm:pt modelId="{9B0E9ADD-4593-48E9-A745-333E4C2CECA4}" type="pres">
      <dgm:prSet presAssocID="{45159572-08ED-4FA2-975E-33BFD0A28774}" presName="accent_5" presStyleCnt="0"/>
      <dgm:spPr/>
    </dgm:pt>
    <dgm:pt modelId="{52D0ADFB-9D58-4E10-B97B-0DF54A6103A6}" type="pres">
      <dgm:prSet presAssocID="{45159572-08ED-4FA2-975E-33BFD0A28774}" presName="accentRepeatNode" presStyleLbl="solidFgAcc1" presStyleIdx="4" presStyleCnt="5"/>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52E064A-4A2A-448E-AC69-A3CAC063F515}" srcId="{7E5AA53B-3EEE-4DE4-BB81-9044890C2946}" destId="{81547664-6E8F-48A9-99A2-B09642B78E5C}" srcOrd="2" destOrd="0" parTransId="{A7246637-CF04-4BCB-AC2C-C7208795515D}" sibTransId="{5647C1A7-AE55-46AF-950A-9CEF54CA148A}"/>
    <dgm:cxn modelId="{29DA474E-5DFA-4C66-882F-319C49ABBB19}" type="presOf" srcId="{6750AC01-D39D-4F3A-9DC8-2A211EE986A2}" destId="{58319267-C71E-43C9-94E1-827D0616C7A7}" srcOrd="0" destOrd="0" presId="urn:microsoft.com/office/officeart/2008/layout/VerticalCurvedList"/>
    <dgm:cxn modelId="{BE5CA66F-5677-4203-B28B-1F7B5262742D}" srcId="{7E5AA53B-3EEE-4DE4-BB81-9044890C2946}" destId="{45159572-08ED-4FA2-975E-33BFD0A28774}" srcOrd="4" destOrd="0" parTransId="{B3451FBD-B5B1-4FFD-94DB-74CB33496229}" sibTransId="{552C9903-4591-4833-96BA-FC087BC1C522}"/>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1C865293-162E-427E-9773-346AD3376CC7}" srcId="{7E5AA53B-3EEE-4DE4-BB81-9044890C2946}" destId="{22AE673B-C9F1-4543-8CE4-3280E2D556F4}" srcOrd="3" destOrd="0" parTransId="{847BE18E-CD56-45AD-BC91-084CEEF9B0D7}" sibTransId="{C3B85887-3ECF-4AF5-BC86-DB6660842B4B}"/>
    <dgm:cxn modelId="{8E35C99C-03F4-4F84-BF28-D30600659064}" type="presOf" srcId="{45159572-08ED-4FA2-975E-33BFD0A28774}" destId="{E8553AA9-2899-4C26-8084-AE047EFF6B0E}" srcOrd="0" destOrd="0" presId="urn:microsoft.com/office/officeart/2008/layout/VerticalCurvedList"/>
    <dgm:cxn modelId="{67105E9F-A9A3-4CF4-A8DA-47297EEE54B7}" type="presOf" srcId="{81547664-6E8F-48A9-99A2-B09642B78E5C}" destId="{1AB7D906-AE77-4422-B3D6-BAA8FCBCFDCA}" srcOrd="0" destOrd="0" presId="urn:microsoft.com/office/officeart/2008/layout/VerticalCurvedList"/>
    <dgm:cxn modelId="{A13924A2-B2B2-4A50-9E39-497BB8CF6938}" type="presOf" srcId="{22AE673B-C9F1-4543-8CE4-3280E2D556F4}" destId="{7409EA60-F522-4B96-89C8-8C6092D8994D}"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CEAFF7D1-F22A-4E0C-B2E9-91137B409614}" type="presParOf" srcId="{90561C55-3C6E-4D53-85E1-2C50BCDDA392}" destId="{1AB7D906-AE77-4422-B3D6-BAA8FCBCFDCA}" srcOrd="5" destOrd="0" presId="urn:microsoft.com/office/officeart/2008/layout/VerticalCurvedList"/>
    <dgm:cxn modelId="{64154171-1AB3-4E78-9ACE-357D08ADCB35}" type="presParOf" srcId="{90561C55-3C6E-4D53-85E1-2C50BCDDA392}" destId="{7050175B-6AC9-476C-8025-D2978E975E6F}" srcOrd="6" destOrd="0" presId="urn:microsoft.com/office/officeart/2008/layout/VerticalCurvedList"/>
    <dgm:cxn modelId="{5FE31BD7-7B40-41E8-9B8A-53EF54BBD814}" type="presParOf" srcId="{7050175B-6AC9-476C-8025-D2978E975E6F}" destId="{AE53B3BC-28F8-4E63-8135-2A85CCC9708A}" srcOrd="0" destOrd="0" presId="urn:microsoft.com/office/officeart/2008/layout/VerticalCurvedList"/>
    <dgm:cxn modelId="{670879E6-97A9-4405-B006-1F99162D399E}" type="presParOf" srcId="{90561C55-3C6E-4D53-85E1-2C50BCDDA392}" destId="{7409EA60-F522-4B96-89C8-8C6092D8994D}" srcOrd="7" destOrd="0" presId="urn:microsoft.com/office/officeart/2008/layout/VerticalCurvedList"/>
    <dgm:cxn modelId="{0BFC196D-309E-41BF-B852-86487C02A9B5}" type="presParOf" srcId="{90561C55-3C6E-4D53-85E1-2C50BCDDA392}" destId="{FD4DF86D-1B50-4444-959B-67FC63F50419}" srcOrd="8" destOrd="0" presId="urn:microsoft.com/office/officeart/2008/layout/VerticalCurvedList"/>
    <dgm:cxn modelId="{82837AB6-4943-410D-B0CC-D0799155E007}" type="presParOf" srcId="{FD4DF86D-1B50-4444-959B-67FC63F50419}" destId="{0434B169-AAEB-4454-91E6-9753ECCE147A}" srcOrd="0" destOrd="0" presId="urn:microsoft.com/office/officeart/2008/layout/VerticalCurvedList"/>
    <dgm:cxn modelId="{5F6BC605-E0A3-4926-82A6-69ABBFAD720C}" type="presParOf" srcId="{90561C55-3C6E-4D53-85E1-2C50BCDDA392}" destId="{E8553AA9-2899-4C26-8084-AE047EFF6B0E}" srcOrd="9" destOrd="0" presId="urn:microsoft.com/office/officeart/2008/layout/VerticalCurvedList"/>
    <dgm:cxn modelId="{438BC399-E251-433C-9CE4-FA0C356B55A8}" type="presParOf" srcId="{90561C55-3C6E-4D53-85E1-2C50BCDDA392}" destId="{9B0E9ADD-4593-48E9-A745-333E4C2CECA4}" srcOrd="10" destOrd="0" presId="urn:microsoft.com/office/officeart/2008/layout/VerticalCurvedList"/>
    <dgm:cxn modelId="{BCE3991E-A396-4DCE-A627-9B35A75CE643}" type="presParOf" srcId="{9B0E9ADD-4593-48E9-A745-333E4C2CECA4}" destId="{52D0ADFB-9D58-4E10-B97B-0DF54A6103A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La définition	</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7658" y="890913"/>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fr-FR" sz="2200" kern="1200" dirty="0"/>
            <a:t>Les exemples de la bionique</a:t>
          </a:r>
          <a:endParaRPr lang="en-US" sz="2200" kern="1200" dirty="0"/>
        </a:p>
      </dsp:txBody>
      <dsp:txXfrm>
        <a:off x="657658" y="890913"/>
        <a:ext cx="6149301" cy="445634"/>
      </dsp:txXfrm>
    </dsp:sp>
    <dsp:sp modelId="{3F8116AC-FAC3-4E95-9865-93CCFEB191B9}">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B7D906-AE77-4422-B3D6-BAA8FCBCFDCA}">
      <dsp:nvSpPr>
        <dsp:cNvPr id="0" name=""/>
        <dsp:cNvSpPr/>
      </dsp:nvSpPr>
      <dsp:spPr>
        <a:xfrm>
          <a:off x="755666" y="1559151"/>
          <a:ext cx="605129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5720" rIns="45720" bIns="45720" numCol="1" spcCol="1270" anchor="ctr" anchorCtr="0">
          <a:noAutofit/>
        </a:bodyPr>
        <a:lstStyle/>
        <a:p>
          <a:pPr marL="0" lvl="0" indent="0" algn="l" defTabSz="800100">
            <a:lnSpc>
              <a:spcPct val="100000"/>
            </a:lnSpc>
            <a:spcBef>
              <a:spcPct val="0"/>
            </a:spcBef>
            <a:spcAft>
              <a:spcPct val="35000"/>
            </a:spcAft>
            <a:buNone/>
          </a:pPr>
          <a:r>
            <a:rPr lang="fr-FR" sz="1800" kern="1200" dirty="0"/>
            <a:t>La définition de la prothése bionique </a:t>
          </a:r>
          <a:endParaRPr lang="en-US" sz="1800" kern="1200" dirty="0"/>
        </a:p>
      </dsp:txBody>
      <dsp:txXfrm>
        <a:off x="755666" y="1559151"/>
        <a:ext cx="6051292" cy="445634"/>
      </dsp:txXfrm>
    </dsp:sp>
    <dsp:sp modelId="{AE53B3BC-28F8-4E63-8135-2A85CCC9708A}">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409EA60-F522-4B96-89C8-8C6092D8994D}">
      <dsp:nvSpPr>
        <dsp:cNvPr id="0" name=""/>
        <dsp:cNvSpPr/>
      </dsp:nvSpPr>
      <dsp:spPr>
        <a:xfrm>
          <a:off x="657658" y="2227389"/>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fr-FR" sz="2200" b="0" kern="1200" dirty="0"/>
            <a:t>Les différents types de la prothése bionique</a:t>
          </a:r>
          <a:endParaRPr lang="en-US" sz="2200" b="0" kern="1200" dirty="0"/>
        </a:p>
      </dsp:txBody>
      <dsp:txXfrm>
        <a:off x="657658" y="2227389"/>
        <a:ext cx="6149301" cy="445634"/>
      </dsp:txXfrm>
    </dsp:sp>
    <dsp:sp modelId="{0434B169-AAEB-4454-91E6-9753ECCE147A}">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553AA9-2899-4C26-8084-AE047EFF6B0E}">
      <dsp:nvSpPr>
        <dsp:cNvPr id="0" name=""/>
        <dsp:cNvSpPr/>
      </dsp:nvSpPr>
      <dsp:spPr>
        <a:xfrm>
          <a:off x="338329" y="2895628"/>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fr-FR" sz="2200" kern="1200" dirty="0"/>
            <a:t>Les avantages et les limites</a:t>
          </a:r>
          <a:endParaRPr lang="en-US" sz="2200" kern="1200" dirty="0"/>
        </a:p>
      </dsp:txBody>
      <dsp:txXfrm>
        <a:off x="338329" y="2895628"/>
        <a:ext cx="6468629" cy="445634"/>
      </dsp:txXfrm>
    </dsp:sp>
    <dsp:sp modelId="{52D0ADFB-9D58-4E10-B97B-0DF54A6103A6}">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3/3/2020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2T22:43:11.8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317 1,'-7'7,"-12"12,-5 9,-7 8,-6 6,-1 4,-1-2,5-2,5-6,4-7,5-3,7-7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2T22:43:16.7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66,'11'-10,"0"0,1 1,1 0,2 0,-12 6,1 1,0 0,-1 0,1 0,0 0,1 1,-1 0,0 0,0 0,0 0,1 1,-1-1,0 1,1 0,-1 0,3 1,-5 0,0 0,0 1,1-1,-1 0,0 1,0-1,-1 1,1 0,0 0,0-1,-1 1,1 0,-1 1,0-1,0 0,0 0,0 0,0 1,0-1,0 1,0 0,10 56,-10-52,2 9,-1-1,-1 0,0 1,-1 0,0-1,-1 1,-1-1,-1 1,0-1,-1 0,0 0,-7 14,-4-5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2T22:43:57.169"/>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0 380,'1'-9,"0"0,1 0,0 0,0 0,1 1,0-1,0 1,1 0,0 0,4-6,53-72,4 12,16-21,-62 76,-13 17,-12 14,-4 2,-2 0,1-1,-1-1,-1 0,-8 6,5-5,1 1,0 0,-11 15,25-27,-1 0,1-1,-1 1,1 0,-1 0,1 0,0 0,0 0,0 1,0-1,0 0,1 0,-1 1,1-1,-1 0,1 1,0-1,0 0,0 1,0-1,0 0,1 1,-1-1,1 0,0 1,-1-1,1 0,0 0,0 0,0 0,1 0,-1 0,0 0,1 0,-1 0,1-1,0 1,-1 0,1-1,0 1,0-1,0 0,2 1,10 5,0 0,1-1,-1 0,1-1,1-1,0 0,-5-1,8 3,0 0,1-1,0-2,0 0,0-1,0 0,0-2,1 0,-1-2,13-2,-30 3,-1 0,1 1,0-1,0 1,-1 0,1 0,0 0,0 0,0 0,-1 0,1 1,0-1,-1 1,1 0,0 0,-2 0,0 0,0 0,0 0,0 0,0 1,-1-1,1 0,0 0,-1 1,1-1,0 1,-1-1,0 0,1 1,-1-1,0 1,0-1,0 1,0-1,0 1,0-1,0 1,0-1,0 0,-1 1,1-1,-1 1,0 0,1-1,-1 0,1 1,-1-1,1 1,-1-1,1 1,0-1,0 1,0-1,0 1,0-1,0 1,0 0,0-1,1 1,-1-1,1 0,-1 1,1-1,-1 1,1-1,0 0,0 1,0-1,0 0,-1 0,2 0,-1 1,1-1,1 0,0 0,0-1,0 1,0-1,0 0,0 0,0 0,0 0,0-1,0 1,0-1,0 0,0 0,0 0,0 0,18-7,-1-1,0-1,-1-1,0-1,5-4,43-26,-66 41,0 0,-1 1,1-1,0 0,0 1,0-1,-1 1,1-1,0 1,0 0,0-1,0 1,0 0,0 0,0 0,0 0,0-1,0 1,0 0,-1 1,1-1,0 0,0 0,0 0,0 1,0-1,0 0,0 1,0-1,0 1,0 0,-1 1,1-1,-1 1,0-1,0 1,0-1,0 1,0 0,0-1,0 1,0-1,-1 1,1-1,0 1,-1-1,1 0,-1 1,-28 59,-14-4,29-40,1 0,0 2,-9 17,89-89,-54 38,21-20,-33 34,-1 0,1 0,0 0,0 0,0 1,0-1,0 0,0 1,0-1,0 0,0 1,1-1,-1 1,0 0,0-1,0 1,1 0,-1 0,0 0,0 0,1 0,-1 0,0 0,0 0,1 0,-1 0,0 1,0-1,0 1,1-1,-1 0,0 1,0-1,0 0,0 0,0 0,0 0,1 0,-1 0,0 0,0 0,0 0,0 0,0-1,1 1,-1-1,0 1,0 0,0-1,0 0,27-17,-22 13,125-89,54-38,-183 130,0 1,1-1,-1 1,0 0,0 0,0 0,1 0,-1 0,1 0,-1 0,1 1,-1-1,2 1,-4 0,0 1,1-1,-1 0,1 0,-1 1,0-1,1 0,-1 1,0-1,1 0,-1 1,0-1,0 1,1-1,-1 0,0 1,0-1,0 1,0-1,0 1,1-1,-1 1,0-1,0 0,0 1,0-1,0 1,0-1,0 1,-1-1,1 1,0-1,0 1,0-1,0 1,-1-1,1 1,-28 60,21-49,6-10,0-1,0 1,0-1,0 1,1-1,-1 1,0 0,1-1,-1 1,1 0,0 0,0-1,-1 1,1 0,0 0,1-1,-1 1,0 0,0 0,1 0,-1-2,1 1,0 0,0-1,-1 1,1-1,0 1,0-1,0 0,0 1,-1-1,1 0,0 1,0-1,0 0,0 0,0 0,0 0,0 0,0 0,0 0,0 0,0 0,-1-1,1 1,1-1,8-1,0-2,-1 1,1-2,-1 1,9-6,-18 9,1 0,0 0,0 0,0 0,0 1,0-1,0 0,0 1,0-1,0 1,0-1,0 1,0-1,1 1,-1 0,0-1,0 1,0 0,1 0,-1 0,0 0,0 0,1 0,-1 0,0 1,0-1,0 0,0 1,1-1,-1 1,0-1,0 1,0-1,0 1,0 0,0 0,0-1,0 1,-1 0,1 0,0 0,0 1,9 7,-8-8,-1 0,1 1,-1-1,1 0,0-1,-1 1,1 0,0 0,0-1,0 1,-1-1,1 0,0 1,0-1,0 0,0 0,0 0,0-1,-1 1,1 0,1-1,43-17,-4 1,-41 16,1 0,0 1,0 0,0 0,0-1,0 1,0 0,0 0,0 1,0-1,0 0,0 1,0-1,0 1,-1-1,1 1,0 0,1 1,-2-1,1 0,0 1,-1 0,1-1,-1 1,1 0,-1 0,0 0,0 0,0 0,0 0,0 0,0 2,-1-3,1 1,-1-1,0 1,1-1,-1 0,1 1,0-1,0 0,-1 1,1-1,0 0,0 0,0 0,0 0,0 0,0 0,0 0,1 0,-1 0,0 0,0-1,1 1,-1 0,1-1,-1 1,0-1,1 0,-1 0,1 1,-1-1,1 0,-1 0,1 0,6-1,0-1,0 0,0 0,0-1,0 0,-1 0,0-1,1 0,-1 0,1-2,-2 2,0 0,1 0,-1 1,1 0,0 0,0 0,0 1,1 0,-1 0,0 1,2 0,-7 1,-1 1,1-1,-1 0,1 1,-1-1,1 1,-1-1,0 1,1 0,-1 0,0 0,0-1,1 1,-1 0,0 1,0-1,0 0,0 0,0 0,-1 1,1-1,0 1,0 0,0 0,1-1,-1 1,0-1,0 1,1-1,-1 1,0-1,1 0,0 0,-1 0,1 0,0 0,-1 0,1 0,0 0,0-1,5 1,0-1,0-1,-1 1,1-1,0-1,-1 1,1-1,-1 0,1 0,0-1,25-7,-3 0,0-1,-1 0,-1-3,0 0,-1-1,0-2,10-10,69-40,-74 47,-24 15,0 0,0 0,1 1,-1 0,1 0,0 1,0 0,5-1,-12 4,0 0,-1 0,1 0,0 0,0 0,-1 0,1 0,0 0,-1 0,1 0,0 0,0 0,-1 1,1-1,0 0,-1 1,1-1,0 0,-1 1,1-1,-1 1,1-1,-1 1,1-1,-1 1,1-1,-1 1,1-1,-1 1,4 25,-16 30,10-50,-5 12,6-14,-1 0,1-1,0 1,0 0,0 0,1 0,-1-1,1 5,0-7,0 0,1 0,-1 0,0 0,1 0,0 0,-1 0,1 0,-1 0,1 0,0 0,0 0,-1 0,1 0,0-1,0 1,0 0,0-1,0 1,0 0,0-1,0 1,0-1,1 0,-1 1,0-1,0 0,0 0,0 0,0 0,1 0,0 0,21 2,-20-2,0 0,0 0,-1 0,1 0,0 0,0 0,-1 1,1-1,0 1,0 0,-1 0,1 0,-1 0,1 0,-1 1,0-1,1 1,-1-1,0 1,0 0,0 0,0 0,0 0,0 0,-1 1,1-1,-1 0,0 1,1-1,-1 3,1-2,0 0,0 0,0 0,0 0,1 0,-1 0,1 0,0-1,0 0,0 1,0-1,0 0,0 0,0-1,1 1,-1-1,1 1,-1-1,1 0,0-1,-1 1,1-1,0 1,17 1,1 0,-1-2,16-1,-11 1,198-1,1-10,102-23,184-54,-284 61,-223 26,0 0,1 1,-1-1,0 1,1 0,-1 1,1-1,-1 1,0-1,0 2,1-1,-1 0,0 1,0-1,0 1,0 1,-2-1,0 0,0 0,0 0,-1 0,1 0,-1 0,1 1,-1-1,0 0,0 1,0-1,0 1,-1 0,1-1,-1 1,1-1,-1 1,0 0,0-1,0 1,-1 0,1-1,0 1,-1 0,0-1,0 1,0 0,-1 7,-1 1,0-1,-1-1,0 1,-1-1,0 1,0-1,-1 0,0-1,-1 0,-3 4,-7 7,-1 0,0 0,-2-2,0-1,-1 0,0-1,-13 5,16-11,0-1,0-1,-1 0,1-1,-1-2,-1 0,1 0,-1-2,1-1,-7 0,-844-2,846 2,0 2,0 0,0 2,-19 7,19-6,0 0,0-2,0 0,-23 0,-323-14,281 3,1-4,-1-4,-9-7,37 6,10 1,0 3,-6 2,43 8,0 0,0 1,-1 1,1 0,0 1,0 1,-1 0,1 1,-12 4,-29 18,45-20,1 0,-1 0,0-1,0-1,0 1,0-2,-1 1,-7 0,66-33,-4 6,129-71,152-58,-264 129,1 2,0 3,2 3,0 3,0 3,1 2,36 2,-65 6,-1 1,0 2,0 1,0 2,0 1,-1 2,3 2,40 14,51 8,-60-13,-51-14,0 0,1-2,-1 0,14 1,20 5,-50-10,0 1,0-1,-1 0,1 1,0-1,0 0,0 1,-1-1,1 1,0 0,0-1,-1 1,1 0,-1-1,1 1,0 0,-1-1,0 1,1 0,-1 0,1 0,-1 0,-1 0,1 0,0 0,0 0,-1 0,1 0,-1 0,1 0,-1 0,1 0,-1 0,1 0,-1 0,0-1,1 1,-1 0,0 0,0-1,0 1,0 0,0-1,0 1,0-1,-32 21,-1-2,-1-1,0-1,-2-3,1-1,-14 2,-30 6,-1-4,-39 2,-83-4,1-9,-54-11,72 3,686-18,132-35,-55 2,-390 41,151 12,-416 24,-186 55,-342 91,454-136,-1-6,-1-7,-14-6,-28-4,0-9,1-8,-141-25,408 20,1110-176,-1061 161,-36 7,1 3,88-4,-140 22,-37-2,1 0,0 0,-1 0,1 1,0-1,0 0,-1 0,1 1,0-1,0 0,-1 0,1 1,0-1,0 0,0 1,0-1,-1 0,1 1,0-1,0 0,0 1,0-1,0 0,0 1,0-1,0 0,0 1,0-1,0 1,0-1,0 0,0 1,1-1,-1 0,0 1,0-1,0 0,0 0,1 1,-1-1,0 0,0 1,1-1,-1 0,0 0,0 1,1-1,-1 0,0 0,1 0,-1 0,0 1,1-1,-1 0,0 0,1 0,-1 0,0 0,1 0,-1 0,-21 12,-1-2,-1 0,0-1,0-2,-7 2,-13 4,-112 31,-2-7,-2-6,-155 8,-11-19,-155-16,459-4,-1 0,0-1,0 0,-15-5,36 6,0 0,1 0,-1 0,0 0,0 0,1 0,-1 0,0-1,1 1,-1 0,0 0,1-1,-1 1,0-1,1 1,-1 0,1-1,-1 1,1-1,-1 0,1 1,-1-1,1 1,0-1,-1 0,1 1,-1-1,12-13,35-9,-44 22,190-71,101-20,-237 76,340-90,4 17,148-2,-511 85,5-1,0 3,-1 1,7 2,-46 0,-1 1,1 0,-1 0,1 0,0 1,-1-1,1 0,-1 1,1-1,-1 0,1 1,-1 0,1-1,-1 1,1 0,-2 0,0-1,1 1,-1-1,0 1,0-1,0 0,0 1,0-1,0 1,0-1,0 1,-1-1,1 0,0 1,0-1,0 1,0-1,0 0,-1 1,1-1,0 1,0-1,-1 0,1 1,0-1,-1 0,1 0,0 1,-1-1,1 0,0 0,-1 1,1-1,-48 27,-341 138,295-132,-2-3,0-5,-31 2,1-9,0-5,-1-6,0-6,0-5,-50-11,25-5,2-7,1-7,1-6,-44-22,174 55,-7-1,-1-2,1-1,-10-7,33 18,1-1,0 1,0-1,0 0,0 0,0 1,0-1,0 0,0 0,0 0,0 0,0 0,0 0,1 0,-1 0,0 0,1 0,-1-1,1 1,-1 0,1-1,0 1,0 0,1 0,-1 1,0-1,1 0,-1 0,1 0,-1 1,1-1,-1 0,1 1,-1-1,1 0,0 1,-1-1,1 1,0-1,-1 1,1-1,0 1,0 0,0-1,0 1,56-16,-51 15,137-24,68 0,-167 20,-7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youtu.be/Bb1SxtBsn9U" TargetMode="Externa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2.xml"/><Relationship Id="rId4" Type="http://schemas.openxmlformats.org/officeDocument/2006/relationships/image" Target="../media/image18.png"/><Relationship Id="rId9" Type="http://schemas.openxmlformats.org/officeDocument/2006/relationships/hyperlink" Target="https://www.invivomagazine.com/fr/corpore_sano/innovation/article/92/des-protheses-controlees-par-la-pense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futura-sciences.com/planete/definitions/zoologie-gecko-1305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s://www.futura-sciences.com/tech/definitions/robotique-robot-8433/" TargetMode="External"/><Relationship Id="rId2" Type="http://schemas.openxmlformats.org/officeDocument/2006/relationships/hyperlink" Target="https://www.futura-sciences.com/planete/definitions/zoologie-vibrisse-2424/" TargetMode="Externa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www.futura-sciences.com/tech/definitions/robotique-robotique-603/"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futura-sciences.com/planete/definitions/zoologie-poisson-10415/"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hyperlink" Target="https://www.futura-sciences.com/sante/definitions/medecine-prothese-2824/" TargetMode="External"/><Relationship Id="rId2" Type="http://schemas.openxmlformats.org/officeDocument/2006/relationships/hyperlink" Target="https://www.futura-sciences.com/planete/definitions/zoologie-hybride-2300/" TargetMode="Externa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76179"/>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fr-FR" sz="6000" dirty="0">
                <a:solidFill>
                  <a:schemeClr val="bg1"/>
                </a:solidFill>
              </a:rPr>
              <a:t>B</a:t>
            </a:r>
            <a:r>
              <a:rPr lang="en-US" sz="6000" dirty="0">
                <a:solidFill>
                  <a:schemeClr val="bg1"/>
                </a:solidFill>
              </a:rPr>
              <a:t>ionique</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E6F7-4EF3-463C-88EF-CAAA0C2EC585}"/>
              </a:ext>
            </a:extLst>
          </p:cNvPr>
          <p:cNvSpPr>
            <a:spLocks noGrp="1"/>
          </p:cNvSpPr>
          <p:nvPr>
            <p:ph type="title"/>
          </p:nvPr>
        </p:nvSpPr>
        <p:spPr>
          <a:xfrm>
            <a:off x="581192" y="702156"/>
            <a:ext cx="11029616" cy="1478340"/>
          </a:xfrm>
        </p:spPr>
        <p:txBody>
          <a:bodyPr/>
          <a:lstStyle/>
          <a:p>
            <a:r>
              <a:rPr lang="fr-FR" b="1" dirty="0"/>
              <a:t>LES DIFFERENTS TYPES DE PROTHÈSES BIONIQUES</a:t>
            </a:r>
            <a:br>
              <a:rPr lang="fr-FR" b="1" dirty="0"/>
            </a:br>
            <a:endParaRPr lang="en-US" dirty="0"/>
          </a:p>
        </p:txBody>
      </p:sp>
      <p:sp>
        <p:nvSpPr>
          <p:cNvPr id="3" name="Content Placeholder 2">
            <a:extLst>
              <a:ext uri="{FF2B5EF4-FFF2-40B4-BE49-F238E27FC236}">
                <a16:creationId xmlns:a16="http://schemas.microsoft.com/office/drawing/2014/main" id="{2FAF3152-2EB5-423A-8692-480243048689}"/>
              </a:ext>
            </a:extLst>
          </p:cNvPr>
          <p:cNvSpPr>
            <a:spLocks noGrp="1"/>
          </p:cNvSpPr>
          <p:nvPr>
            <p:ph idx="1"/>
          </p:nvPr>
        </p:nvSpPr>
        <p:spPr>
          <a:xfrm>
            <a:off x="3400165" y="2454693"/>
            <a:ext cx="5457655" cy="3701151"/>
          </a:xfrm>
        </p:spPr>
        <p:txBody>
          <a:bodyPr>
            <a:normAutofit/>
          </a:bodyPr>
          <a:lstStyle/>
          <a:p>
            <a:r>
              <a:rPr lang="en-US" b="1" i="1" cap="all" dirty="0">
                <a:solidFill>
                  <a:schemeClr val="accent1">
                    <a:lumMod val="60000"/>
                    <a:lumOff val="40000"/>
                  </a:schemeClr>
                </a:solidFill>
              </a:rPr>
              <a:t>LES PROTHÈSES MYOÉLÉCTRIQUES :</a:t>
            </a:r>
          </a:p>
          <a:p>
            <a:pPr marL="0" indent="0">
              <a:buNone/>
            </a:pPr>
            <a:r>
              <a:rPr lang="fr-FR" dirty="0"/>
              <a:t>Une prothèse myoélectrique fonctionne grâce à des capteurs. Ces derniers sont situés dans l'emboîture, dans laquelle le moignon est placé et sont collés à la peau. Chaque fois qu’un nerf transmet un signal, une légère tension à la surface de la peau (de l’ordre du microVolt) est produite. Leurs places privilégiées permettent aux électrodes de capter ces signaux électriques, les enregistrer, les amplifier à l’aide d'un système éléctronique. puis les transmettent aux moteurs chargés de l'exécution des mouvements. </a:t>
            </a:r>
          </a:p>
          <a:p>
            <a:pPr marL="0" indent="0">
              <a:buNone/>
            </a:pPr>
            <a:endParaRPr lang="en-US" dirty="0"/>
          </a:p>
        </p:txBody>
      </p:sp>
      <p:sp>
        <p:nvSpPr>
          <p:cNvPr id="8" name="Espace réservé du contenu 2">
            <a:extLst>
              <a:ext uri="{FF2B5EF4-FFF2-40B4-BE49-F238E27FC236}">
                <a16:creationId xmlns:a16="http://schemas.microsoft.com/office/drawing/2014/main" id="{F44F0537-44DF-4E2D-973B-618200FC06DF}"/>
              </a:ext>
            </a:extLst>
          </p:cNvPr>
          <p:cNvSpPr txBox="1">
            <a:spLocks/>
          </p:cNvSpPr>
          <p:nvPr/>
        </p:nvSpPr>
        <p:spPr>
          <a:xfrm>
            <a:off x="4291530" y="6061180"/>
            <a:ext cx="3674923" cy="47126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MA" dirty="0">
                <a:hlinkClick r:id="rId2"/>
              </a:rPr>
              <a:t>https://youtu.be/Bb1SxtBsn9U</a:t>
            </a:r>
            <a:r>
              <a:rPr lang="fr-MA" dirty="0"/>
              <a:t> </a:t>
            </a:r>
          </a:p>
        </p:txBody>
      </p:sp>
      <p:pic>
        <p:nvPicPr>
          <p:cNvPr id="10" name="Image 9">
            <a:extLst>
              <a:ext uri="{FF2B5EF4-FFF2-40B4-BE49-F238E27FC236}">
                <a16:creationId xmlns:a16="http://schemas.microsoft.com/office/drawing/2014/main" id="{F57945E4-6E3B-4633-8D23-1C43EBFE42FD}"/>
              </a:ext>
            </a:extLst>
          </p:cNvPr>
          <p:cNvPicPr>
            <a:picLocks noChangeAspect="1"/>
          </p:cNvPicPr>
          <p:nvPr/>
        </p:nvPicPr>
        <p:blipFill>
          <a:blip r:embed="rId3"/>
          <a:stretch>
            <a:fillRect/>
          </a:stretch>
        </p:blipFill>
        <p:spPr>
          <a:xfrm>
            <a:off x="8712531" y="2860333"/>
            <a:ext cx="2964262" cy="1817172"/>
          </a:xfrm>
          <a:prstGeom prst="rect">
            <a:avLst/>
          </a:prstGeom>
        </p:spPr>
      </p:pic>
      <p:pic>
        <p:nvPicPr>
          <p:cNvPr id="12" name="Image 11">
            <a:extLst>
              <a:ext uri="{FF2B5EF4-FFF2-40B4-BE49-F238E27FC236}">
                <a16:creationId xmlns:a16="http://schemas.microsoft.com/office/drawing/2014/main" id="{A31BA137-21E7-4E8E-B9B5-BC6A238F65C8}"/>
              </a:ext>
            </a:extLst>
          </p:cNvPr>
          <p:cNvPicPr>
            <a:picLocks noChangeAspect="1"/>
          </p:cNvPicPr>
          <p:nvPr/>
        </p:nvPicPr>
        <p:blipFill>
          <a:blip r:embed="rId4"/>
          <a:stretch>
            <a:fillRect/>
          </a:stretch>
        </p:blipFill>
        <p:spPr>
          <a:xfrm>
            <a:off x="65201" y="2882761"/>
            <a:ext cx="3334964" cy="2051003"/>
          </a:xfrm>
          <a:prstGeom prst="rect">
            <a:avLst/>
          </a:prstGeom>
        </p:spPr>
      </p:pic>
    </p:spTree>
    <p:extLst>
      <p:ext uri="{BB962C8B-B14F-4D97-AF65-F5344CB8AC3E}">
        <p14:creationId xmlns:p14="http://schemas.microsoft.com/office/powerpoint/2010/main" val="87039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FB97-3ECC-45AC-A6A9-421C5FDBBCA5}"/>
              </a:ext>
            </a:extLst>
          </p:cNvPr>
          <p:cNvSpPr>
            <a:spLocks noGrp="1"/>
          </p:cNvSpPr>
          <p:nvPr>
            <p:ph type="title"/>
          </p:nvPr>
        </p:nvSpPr>
        <p:spPr/>
        <p:txBody>
          <a:bodyPr/>
          <a:lstStyle/>
          <a:p>
            <a:r>
              <a:rPr lang="fr-FR" b="1" dirty="0"/>
              <a:t>LES DIFFERENTS TYPES DE PROTHÈSES BIONIQUES :</a:t>
            </a:r>
            <a:endParaRPr lang="en-US" dirty="0"/>
          </a:p>
        </p:txBody>
      </p:sp>
      <p:sp>
        <p:nvSpPr>
          <p:cNvPr id="3" name="Content Placeholder 2">
            <a:extLst>
              <a:ext uri="{FF2B5EF4-FFF2-40B4-BE49-F238E27FC236}">
                <a16:creationId xmlns:a16="http://schemas.microsoft.com/office/drawing/2014/main" id="{07E9CCE4-A69C-467D-9173-2703543D2F0F}"/>
              </a:ext>
            </a:extLst>
          </p:cNvPr>
          <p:cNvSpPr>
            <a:spLocks noGrp="1"/>
          </p:cNvSpPr>
          <p:nvPr>
            <p:ph idx="1"/>
          </p:nvPr>
        </p:nvSpPr>
        <p:spPr>
          <a:xfrm>
            <a:off x="581193" y="1920190"/>
            <a:ext cx="7149643" cy="4235654"/>
          </a:xfrm>
        </p:spPr>
        <p:txBody>
          <a:bodyPr>
            <a:normAutofit/>
          </a:bodyPr>
          <a:lstStyle/>
          <a:p>
            <a:r>
              <a:rPr lang="en-US" b="1" i="1" cap="all" dirty="0">
                <a:solidFill>
                  <a:schemeClr val="accent1">
                    <a:lumMod val="60000"/>
                    <a:lumOff val="40000"/>
                  </a:schemeClr>
                </a:solidFill>
              </a:rPr>
              <a:t>LES PROTHÈSES NEURONALES :</a:t>
            </a:r>
          </a:p>
          <a:p>
            <a:pPr marL="0" indent="0">
              <a:buNone/>
            </a:pPr>
            <a:r>
              <a:rPr lang="fr-FR" dirty="0"/>
              <a:t>     Ce type de prothèse est le plus évolué, son fonctionnement consiste à utiliser les terminaisons nerveuses encore actives du moignon et de les relier à des électrodes qui remplacent les nerfs dans la prothèse. Pour cela une opération chirurgicale est nécessaire. Lorsque le bras est totalement amputé, ce sont les nerfs de la poitrine qui sont utilisés. Le capteur neuronal reçoit un signal de la part du nerf, il le transmet, grâce aux fils électriques et indique au moteur d’effectuer un certain mouvement. Contrairement aux capteurs myoélectriques qui récupèrent l’information à la surface de la peau, les capteurs neuronaux la récupèrent directement au niveau des nerfs voir du cerveau lui même.</a:t>
            </a:r>
            <a:endParaRPr lang="en-US" dirty="0"/>
          </a:p>
        </p:txBody>
      </p:sp>
      <p:pic>
        <p:nvPicPr>
          <p:cNvPr id="7" name="Image 6">
            <a:extLst>
              <a:ext uri="{FF2B5EF4-FFF2-40B4-BE49-F238E27FC236}">
                <a16:creationId xmlns:a16="http://schemas.microsoft.com/office/drawing/2014/main" id="{BF1E0FCD-10DF-4644-868A-CFB35AB4B0D3}"/>
              </a:ext>
            </a:extLst>
          </p:cNvPr>
          <p:cNvPicPr>
            <a:picLocks noChangeAspect="1"/>
          </p:cNvPicPr>
          <p:nvPr/>
        </p:nvPicPr>
        <p:blipFill>
          <a:blip r:embed="rId2"/>
          <a:stretch>
            <a:fillRect/>
          </a:stretch>
        </p:blipFill>
        <p:spPr>
          <a:xfrm>
            <a:off x="7730836" y="2161159"/>
            <a:ext cx="4139631" cy="4148202"/>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Encre 7">
                <a:extLst>
                  <a:ext uri="{FF2B5EF4-FFF2-40B4-BE49-F238E27FC236}">
                    <a16:creationId xmlns:a16="http://schemas.microsoft.com/office/drawing/2014/main" id="{FB7E445C-F6A1-41E5-8B60-EEB52421D7D9}"/>
                  </a:ext>
                </a:extLst>
              </p14:cNvPr>
              <p14:cNvContentPartPr/>
              <p14:nvPr/>
            </p14:nvContentPartPr>
            <p14:xfrm>
              <a:off x="9029651" y="6051273"/>
              <a:ext cx="114480" cy="135000"/>
            </p14:xfrm>
          </p:contentPart>
        </mc:Choice>
        <mc:Fallback xmlns="">
          <p:pic>
            <p:nvPicPr>
              <p:cNvPr id="8" name="Encre 7">
                <a:extLst>
                  <a:ext uri="{FF2B5EF4-FFF2-40B4-BE49-F238E27FC236}">
                    <a16:creationId xmlns:a16="http://schemas.microsoft.com/office/drawing/2014/main" id="{FB7E445C-F6A1-41E5-8B60-EEB52421D7D9}"/>
                  </a:ext>
                </a:extLst>
              </p:cNvPr>
              <p:cNvPicPr/>
              <p:nvPr/>
            </p:nvPicPr>
            <p:blipFill>
              <a:blip r:embed="rId4"/>
              <a:stretch>
                <a:fillRect/>
              </a:stretch>
            </p:blipFill>
            <p:spPr>
              <a:xfrm>
                <a:off x="8976011" y="5943633"/>
                <a:ext cx="2221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Encre 8">
                <a:extLst>
                  <a:ext uri="{FF2B5EF4-FFF2-40B4-BE49-F238E27FC236}">
                    <a16:creationId xmlns:a16="http://schemas.microsoft.com/office/drawing/2014/main" id="{E14ECCBD-BED5-45BE-8CB1-9F2C8D393F28}"/>
                  </a:ext>
                </a:extLst>
              </p14:cNvPr>
              <p14:cNvContentPartPr/>
              <p14:nvPr/>
            </p14:nvContentPartPr>
            <p14:xfrm>
              <a:off x="6200771" y="5578593"/>
              <a:ext cx="68040" cy="124920"/>
            </p14:xfrm>
          </p:contentPart>
        </mc:Choice>
        <mc:Fallback xmlns="">
          <p:pic>
            <p:nvPicPr>
              <p:cNvPr id="9" name="Encre 8">
                <a:extLst>
                  <a:ext uri="{FF2B5EF4-FFF2-40B4-BE49-F238E27FC236}">
                    <a16:creationId xmlns:a16="http://schemas.microsoft.com/office/drawing/2014/main" id="{E14ECCBD-BED5-45BE-8CB1-9F2C8D393F28}"/>
                  </a:ext>
                </a:extLst>
              </p:cNvPr>
              <p:cNvPicPr/>
              <p:nvPr/>
            </p:nvPicPr>
            <p:blipFill>
              <a:blip r:embed="rId6"/>
              <a:stretch>
                <a:fillRect/>
              </a:stretch>
            </p:blipFill>
            <p:spPr>
              <a:xfrm>
                <a:off x="6147131" y="5470593"/>
                <a:ext cx="17568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Encre 10">
                <a:extLst>
                  <a:ext uri="{FF2B5EF4-FFF2-40B4-BE49-F238E27FC236}">
                    <a16:creationId xmlns:a16="http://schemas.microsoft.com/office/drawing/2014/main" id="{E90A80F5-5F07-44F2-BFC2-DB69BAEAB623}"/>
                  </a:ext>
                </a:extLst>
              </p14:cNvPr>
              <p14:cNvContentPartPr/>
              <p14:nvPr/>
            </p14:nvContentPartPr>
            <p14:xfrm>
              <a:off x="9060611" y="5981433"/>
              <a:ext cx="1523520" cy="249480"/>
            </p14:xfrm>
          </p:contentPart>
        </mc:Choice>
        <mc:Fallback xmlns="">
          <p:pic>
            <p:nvPicPr>
              <p:cNvPr id="11" name="Encre 10">
                <a:extLst>
                  <a:ext uri="{FF2B5EF4-FFF2-40B4-BE49-F238E27FC236}">
                    <a16:creationId xmlns:a16="http://schemas.microsoft.com/office/drawing/2014/main" id="{E90A80F5-5F07-44F2-BFC2-DB69BAEAB623}"/>
                  </a:ext>
                </a:extLst>
              </p:cNvPr>
              <p:cNvPicPr/>
              <p:nvPr/>
            </p:nvPicPr>
            <p:blipFill>
              <a:blip r:embed="rId8"/>
              <a:stretch>
                <a:fillRect/>
              </a:stretch>
            </p:blipFill>
            <p:spPr>
              <a:xfrm>
                <a:off x="8997611" y="5918793"/>
                <a:ext cx="1649160" cy="375120"/>
              </a:xfrm>
              <a:prstGeom prst="rect">
                <a:avLst/>
              </a:prstGeom>
            </p:spPr>
          </p:pic>
        </mc:Fallback>
      </mc:AlternateContent>
      <p:sp>
        <p:nvSpPr>
          <p:cNvPr id="13" name="Espace réservé du contenu 2">
            <a:extLst>
              <a:ext uri="{FF2B5EF4-FFF2-40B4-BE49-F238E27FC236}">
                <a16:creationId xmlns:a16="http://schemas.microsoft.com/office/drawing/2014/main" id="{BE33A19F-3C5B-4E53-B43D-600148E5C5C7}"/>
              </a:ext>
            </a:extLst>
          </p:cNvPr>
          <p:cNvSpPr txBox="1">
            <a:spLocks/>
          </p:cNvSpPr>
          <p:nvPr/>
        </p:nvSpPr>
        <p:spPr>
          <a:xfrm>
            <a:off x="581192" y="5870541"/>
            <a:ext cx="7571315" cy="47126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MA" dirty="0">
                <a:hlinkClick r:id="rId9"/>
              </a:rPr>
              <a:t>https://www.invivomagazine.com/fr/corpore_sano/innovation/article/92/des-protheses-controlees-par-la-pensee</a:t>
            </a:r>
            <a:r>
              <a:rPr lang="fr-MA" dirty="0"/>
              <a:t> </a:t>
            </a:r>
          </a:p>
        </p:txBody>
      </p:sp>
    </p:spTree>
    <p:extLst>
      <p:ext uri="{BB962C8B-B14F-4D97-AF65-F5344CB8AC3E}">
        <p14:creationId xmlns:p14="http://schemas.microsoft.com/office/powerpoint/2010/main" val="31146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5EB1DCD3-7B03-4785-8E73-9AF987E65C00}"/>
              </a:ext>
            </a:extLst>
          </p:cNvPr>
          <p:cNvPicPr>
            <a:picLocks noGrp="1" noChangeAspect="1"/>
          </p:cNvPicPr>
          <p:nvPr>
            <p:ph idx="1"/>
          </p:nvPr>
        </p:nvPicPr>
        <p:blipFill>
          <a:blip r:embed="rId2"/>
          <a:stretch>
            <a:fillRect/>
          </a:stretch>
        </p:blipFill>
        <p:spPr>
          <a:xfrm>
            <a:off x="3266896" y="2014968"/>
            <a:ext cx="6602902" cy="4637879"/>
          </a:xfrm>
          <a:prstGeom prst="rect">
            <a:avLst/>
          </a:prstGeom>
        </p:spPr>
      </p:pic>
      <p:sp>
        <p:nvSpPr>
          <p:cNvPr id="7" name="Titre 1">
            <a:extLst>
              <a:ext uri="{FF2B5EF4-FFF2-40B4-BE49-F238E27FC236}">
                <a16:creationId xmlns:a16="http://schemas.microsoft.com/office/drawing/2014/main" id="{76170775-5A10-4010-B67B-54C554FDCD8E}"/>
              </a:ext>
            </a:extLst>
          </p:cNvPr>
          <p:cNvSpPr>
            <a:spLocks noGrp="1"/>
          </p:cNvSpPr>
          <p:nvPr>
            <p:ph type="title"/>
          </p:nvPr>
        </p:nvSpPr>
        <p:spPr>
          <a:xfrm>
            <a:off x="581192" y="702156"/>
            <a:ext cx="11029616" cy="1013800"/>
          </a:xfrm>
        </p:spPr>
        <p:txBody>
          <a:bodyPr/>
          <a:lstStyle/>
          <a:p>
            <a:r>
              <a:rPr lang="en-US" b="1" i="1" dirty="0">
                <a:solidFill>
                  <a:schemeClr val="accent1">
                    <a:lumMod val="60000"/>
                    <a:lumOff val="40000"/>
                  </a:schemeClr>
                </a:solidFill>
              </a:rPr>
              <a:t>LES PROTHÈSES NEURONALES :</a:t>
            </a:r>
            <a:endParaRPr lang="fr-MA" dirty="0"/>
          </a:p>
        </p:txBody>
      </p:sp>
    </p:spTree>
    <p:extLst>
      <p:ext uri="{BB962C8B-B14F-4D97-AF65-F5344CB8AC3E}">
        <p14:creationId xmlns:p14="http://schemas.microsoft.com/office/powerpoint/2010/main" val="81900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2762-0226-4607-BAAE-B06AA6427094}"/>
              </a:ext>
            </a:extLst>
          </p:cNvPr>
          <p:cNvSpPr>
            <a:spLocks noGrp="1"/>
          </p:cNvSpPr>
          <p:nvPr>
            <p:ph type="title"/>
          </p:nvPr>
        </p:nvSpPr>
        <p:spPr/>
        <p:txBody>
          <a:bodyPr/>
          <a:lstStyle/>
          <a:p>
            <a:r>
              <a:rPr lang="fr-FR" dirty="0"/>
              <a:t>Les avantages et les limites :</a:t>
            </a:r>
            <a:endParaRPr lang="en-US" dirty="0"/>
          </a:p>
        </p:txBody>
      </p:sp>
      <p:sp>
        <p:nvSpPr>
          <p:cNvPr id="3" name="Content Placeholder 2">
            <a:extLst>
              <a:ext uri="{FF2B5EF4-FFF2-40B4-BE49-F238E27FC236}">
                <a16:creationId xmlns:a16="http://schemas.microsoft.com/office/drawing/2014/main" id="{48454C10-AE4B-4683-A150-BFA2DCBA158F}"/>
              </a:ext>
            </a:extLst>
          </p:cNvPr>
          <p:cNvSpPr>
            <a:spLocks noGrp="1"/>
          </p:cNvSpPr>
          <p:nvPr>
            <p:ph idx="1"/>
          </p:nvPr>
        </p:nvSpPr>
        <p:spPr>
          <a:xfrm>
            <a:off x="531035" y="1986946"/>
            <a:ext cx="11029615" cy="3678303"/>
          </a:xfrm>
        </p:spPr>
        <p:txBody>
          <a:bodyPr/>
          <a:lstStyle/>
          <a:p>
            <a:pPr marL="0" indent="0">
              <a:buNone/>
            </a:pPr>
            <a:r>
              <a:rPr lang="fr-FR" b="1" dirty="0">
                <a:solidFill>
                  <a:schemeClr val="accent1">
                    <a:lumMod val="60000"/>
                    <a:lumOff val="40000"/>
                  </a:schemeClr>
                </a:solidFill>
              </a:rPr>
              <a:t>LES AVANTAGES :</a:t>
            </a:r>
          </a:p>
          <a:p>
            <a:pPr marL="0" indent="0">
              <a:buNone/>
            </a:pPr>
            <a:r>
              <a:rPr lang="fr-FR" dirty="0"/>
              <a:t>Les prothèses ont de nombreux avantages, et elles ont été une révolution dans la vie des amputés. Elles permettent à ces personnes de recouvrir une partie de leurs capacités, ainsi qu'une vie "normale" et de retrouver leur autonomie, de manière à ne pas dépendre totalement de quelqu'un... </a:t>
            </a:r>
          </a:p>
          <a:p>
            <a:pPr marL="0" indent="0">
              <a:buNone/>
            </a:pPr>
            <a:endParaRPr lang="fr-FR" b="1" dirty="0">
              <a:solidFill>
                <a:schemeClr val="accent1">
                  <a:lumMod val="60000"/>
                  <a:lumOff val="40000"/>
                </a:schemeClr>
              </a:solidFill>
            </a:endParaRPr>
          </a:p>
          <a:p>
            <a:pPr marL="0" indent="0">
              <a:buNone/>
            </a:pPr>
            <a:r>
              <a:rPr lang="fr-FR" b="1" dirty="0">
                <a:solidFill>
                  <a:schemeClr val="accent1">
                    <a:lumMod val="60000"/>
                    <a:lumOff val="40000"/>
                  </a:schemeClr>
                </a:solidFill>
              </a:rPr>
              <a:t>LES LIMITES :</a:t>
            </a:r>
          </a:p>
          <a:p>
            <a:pPr marL="0" indent="0">
              <a:buNone/>
            </a:pPr>
            <a:r>
              <a:rPr lang="fr-FR" dirty="0"/>
              <a:t>Leur prix est très élevé, ce qui ne permet pas à tous les concernés de s'en offrir. De plus, elles sont fabriquées à petite échelle, selon les besoins de la société et sont faites sur mesure. Elles ont donc un usage unique. Leur capacité à remplacer pleinement les fonctions d'un membre naturel n'a jamais été totale. </a:t>
            </a:r>
            <a:endParaRPr lang="fr-FR" b="1" dirty="0">
              <a:solidFill>
                <a:schemeClr val="accent1">
                  <a:lumMod val="60000"/>
                  <a:lumOff val="40000"/>
                </a:schemeClr>
              </a:solidFill>
            </a:endParaRPr>
          </a:p>
        </p:txBody>
      </p:sp>
    </p:spTree>
    <p:extLst>
      <p:ext uri="{BB962C8B-B14F-4D97-AF65-F5344CB8AC3E}">
        <p14:creationId xmlns:p14="http://schemas.microsoft.com/office/powerpoint/2010/main" val="367643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CE-F3D7-4008-86A2-EF3189AE5A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8769571-B95D-4F63-A215-E03C0048E797}"/>
              </a:ext>
            </a:extLst>
          </p:cNvPr>
          <p:cNvPicPr>
            <a:picLocks noGrp="1" noChangeAspect="1"/>
          </p:cNvPicPr>
          <p:nvPr>
            <p:ph idx="1"/>
          </p:nvPr>
        </p:nvPicPr>
        <p:blipFill>
          <a:blip r:embed="rId3"/>
          <a:stretch>
            <a:fillRect/>
          </a:stretch>
        </p:blipFill>
        <p:spPr>
          <a:xfrm>
            <a:off x="393539" y="451412"/>
            <a:ext cx="11377913" cy="6076709"/>
          </a:xfrm>
        </p:spPr>
      </p:pic>
    </p:spTree>
    <p:extLst>
      <p:ext uri="{BB962C8B-B14F-4D97-AF65-F5344CB8AC3E}">
        <p14:creationId xmlns:p14="http://schemas.microsoft.com/office/powerpoint/2010/main" val="114839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r>
              <a:rPr lang="fr-FR" dirty="0"/>
              <a:t>Le plan :</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15339767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B7AB-3D39-4628-9666-827C11242DEC}"/>
              </a:ext>
            </a:extLst>
          </p:cNvPr>
          <p:cNvSpPr>
            <a:spLocks noGrp="1"/>
          </p:cNvSpPr>
          <p:nvPr>
            <p:ph type="title"/>
          </p:nvPr>
        </p:nvSpPr>
        <p:spPr/>
        <p:txBody>
          <a:bodyPr/>
          <a:lstStyle/>
          <a:p>
            <a:r>
              <a:rPr lang="fr-FR" dirty="0"/>
              <a:t>La bionique</a:t>
            </a:r>
            <a:endParaRPr lang="en-US" dirty="0"/>
          </a:p>
        </p:txBody>
      </p:sp>
      <p:sp>
        <p:nvSpPr>
          <p:cNvPr id="3" name="Content Placeholder 2">
            <a:extLst>
              <a:ext uri="{FF2B5EF4-FFF2-40B4-BE49-F238E27FC236}">
                <a16:creationId xmlns:a16="http://schemas.microsoft.com/office/drawing/2014/main" id="{A392D378-BBCA-4E99-BB8C-75EC6A60D8EB}"/>
              </a:ext>
            </a:extLst>
          </p:cNvPr>
          <p:cNvSpPr>
            <a:spLocks noGrp="1"/>
          </p:cNvSpPr>
          <p:nvPr>
            <p:ph idx="1"/>
          </p:nvPr>
        </p:nvSpPr>
        <p:spPr>
          <a:xfrm>
            <a:off x="1711036" y="2369005"/>
            <a:ext cx="8769927" cy="2676820"/>
          </a:xfrm>
        </p:spPr>
        <p:txBody>
          <a:bodyPr/>
          <a:lstStyle/>
          <a:p>
            <a:r>
              <a:rPr lang="fr-FR" b="1" dirty="0">
                <a:solidFill>
                  <a:srgbClr val="264B8E"/>
                </a:solidFill>
              </a:rPr>
              <a:t>La bionique </a:t>
            </a:r>
            <a:r>
              <a:rPr lang="fr-FR" dirty="0"/>
              <a:t>: est une science, qui étudie des concepts de la nature et qui les rend utilisables pour la technique moderne .</a:t>
            </a:r>
          </a:p>
          <a:p>
            <a:r>
              <a:rPr lang="fr-FR" dirty="0"/>
              <a:t>La bionique est donc une combinaison entre biologie et technique. C'est une discipline scientifique, dans laquelle les biologistes et les techniciens travaillent étroitement ensemble.</a:t>
            </a:r>
          </a:p>
          <a:p>
            <a:endParaRPr lang="fr-FR" dirty="0"/>
          </a:p>
          <a:p>
            <a:pPr marL="0" indent="0">
              <a:buNone/>
            </a:pPr>
            <a:endParaRPr lang="fr-FR" dirty="0"/>
          </a:p>
        </p:txBody>
      </p:sp>
    </p:spTree>
    <p:extLst>
      <p:ext uri="{BB962C8B-B14F-4D97-AF65-F5344CB8AC3E}">
        <p14:creationId xmlns:p14="http://schemas.microsoft.com/office/powerpoint/2010/main" val="230310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A1A990-4639-42FE-826C-D84898AF9D77}"/>
              </a:ext>
            </a:extLst>
          </p:cNvPr>
          <p:cNvSpPr/>
          <p:nvPr/>
        </p:nvSpPr>
        <p:spPr>
          <a:xfrm>
            <a:off x="519245" y="2201508"/>
            <a:ext cx="6266706" cy="1477328"/>
          </a:xfrm>
          <a:prstGeom prst="rect">
            <a:avLst/>
          </a:prstGeom>
        </p:spPr>
        <p:txBody>
          <a:bodyPr wrap="square">
            <a:spAutoFit/>
          </a:bodyPr>
          <a:lstStyle/>
          <a:p>
            <a:r>
              <a:rPr lang="fr-FR" b="1" dirty="0">
                <a:solidFill>
                  <a:srgbClr val="000000"/>
                </a:solidFill>
              </a:rPr>
              <a:t>Le lézard </a:t>
            </a:r>
            <a:r>
              <a:rPr lang="fr-FR" dirty="0">
                <a:solidFill>
                  <a:srgbClr val="000000"/>
                </a:solidFill>
                <a:hlinkClick r:id="rId2"/>
              </a:rPr>
              <a:t>gecko</a:t>
            </a:r>
            <a:r>
              <a:rPr lang="fr-FR" b="1" dirty="0">
                <a:solidFill>
                  <a:srgbClr val="000000"/>
                </a:solidFill>
              </a:rPr>
              <a:t> a une capacité d'adhésion spectaculaire :</a:t>
            </a:r>
            <a:r>
              <a:rPr lang="fr-FR" dirty="0">
                <a:solidFill>
                  <a:srgbClr val="000000"/>
                </a:solidFill>
              </a:rPr>
              <a:t> </a:t>
            </a:r>
            <a:r>
              <a:rPr lang="fr-FR" b="1" dirty="0">
                <a:solidFill>
                  <a:srgbClr val="000000"/>
                </a:solidFill>
              </a:rPr>
              <a:t>il peut se suspendre à toute surface lisse, rugueuse, humide ou sèche en supportant tout son poids avec un seul doigt. Le robot </a:t>
            </a:r>
            <a:r>
              <a:rPr lang="fr-FR" b="1" dirty="0" err="1">
                <a:solidFill>
                  <a:srgbClr val="000000"/>
                </a:solidFill>
              </a:rPr>
              <a:t>Stickybot</a:t>
            </a:r>
            <a:r>
              <a:rPr lang="fr-FR" b="1" dirty="0">
                <a:solidFill>
                  <a:srgbClr val="000000"/>
                </a:solidFill>
              </a:rPr>
              <a:t> a tout simplement copié cette capacité.</a:t>
            </a:r>
            <a:endParaRPr lang="en-US" dirty="0"/>
          </a:p>
        </p:txBody>
      </p:sp>
      <p:sp>
        <p:nvSpPr>
          <p:cNvPr id="2" name="Rectangle 1">
            <a:extLst>
              <a:ext uri="{FF2B5EF4-FFF2-40B4-BE49-F238E27FC236}">
                <a16:creationId xmlns:a16="http://schemas.microsoft.com/office/drawing/2014/main" id="{EE410B9C-4D2A-4EDF-802B-B0CE4FE6F2F7}"/>
              </a:ext>
            </a:extLst>
          </p:cNvPr>
          <p:cNvSpPr/>
          <p:nvPr/>
        </p:nvSpPr>
        <p:spPr>
          <a:xfrm>
            <a:off x="519245" y="1105142"/>
            <a:ext cx="5436937" cy="523220"/>
          </a:xfrm>
          <a:prstGeom prst="rect">
            <a:avLst/>
          </a:prstGeom>
        </p:spPr>
        <p:txBody>
          <a:bodyPr wrap="square">
            <a:spAutoFit/>
          </a:bodyPr>
          <a:lstStyle/>
          <a:p>
            <a:r>
              <a:rPr lang="fr-FR" sz="2800" dirty="0">
                <a:solidFill>
                  <a:schemeClr val="bg1"/>
                </a:solidFill>
              </a:rPr>
              <a:t>Exemple de la bionique</a:t>
            </a:r>
            <a:endParaRPr lang="en-US" sz="2800" dirty="0">
              <a:solidFill>
                <a:schemeClr val="bg1"/>
              </a:solidFill>
            </a:endParaRPr>
          </a:p>
        </p:txBody>
      </p:sp>
      <p:pic>
        <p:nvPicPr>
          <p:cNvPr id="4" name="Image 3">
            <a:extLst>
              <a:ext uri="{FF2B5EF4-FFF2-40B4-BE49-F238E27FC236}">
                <a16:creationId xmlns:a16="http://schemas.microsoft.com/office/drawing/2014/main" id="{94E7BD9F-62F4-4D0E-8FC6-8BC4B825D41B}"/>
              </a:ext>
            </a:extLst>
          </p:cNvPr>
          <p:cNvPicPr>
            <a:picLocks noChangeAspect="1"/>
          </p:cNvPicPr>
          <p:nvPr/>
        </p:nvPicPr>
        <p:blipFill>
          <a:blip r:embed="rId3"/>
          <a:stretch>
            <a:fillRect/>
          </a:stretch>
        </p:blipFill>
        <p:spPr>
          <a:xfrm>
            <a:off x="1508093" y="3850010"/>
            <a:ext cx="4289009" cy="2679452"/>
          </a:xfrm>
          <a:prstGeom prst="rect">
            <a:avLst/>
          </a:prstGeom>
        </p:spPr>
      </p:pic>
      <p:pic>
        <p:nvPicPr>
          <p:cNvPr id="8" name="Image 7">
            <a:extLst>
              <a:ext uri="{FF2B5EF4-FFF2-40B4-BE49-F238E27FC236}">
                <a16:creationId xmlns:a16="http://schemas.microsoft.com/office/drawing/2014/main" id="{52893080-97D7-48E0-ABBD-BC2A3E193545}"/>
              </a:ext>
            </a:extLst>
          </p:cNvPr>
          <p:cNvPicPr>
            <a:picLocks noChangeAspect="1"/>
          </p:cNvPicPr>
          <p:nvPr/>
        </p:nvPicPr>
        <p:blipFill>
          <a:blip r:embed="rId4"/>
          <a:stretch>
            <a:fillRect/>
          </a:stretch>
        </p:blipFill>
        <p:spPr>
          <a:xfrm>
            <a:off x="6924271" y="2415194"/>
            <a:ext cx="4445000" cy="3390900"/>
          </a:xfrm>
          <a:prstGeom prst="rect">
            <a:avLst/>
          </a:prstGeom>
        </p:spPr>
      </p:pic>
    </p:spTree>
    <p:extLst>
      <p:ext uri="{BB962C8B-B14F-4D97-AF65-F5344CB8AC3E}">
        <p14:creationId xmlns:p14="http://schemas.microsoft.com/office/powerpoint/2010/main" val="388464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3494-2574-4FDD-8AC4-00935E0334F2}"/>
              </a:ext>
            </a:extLst>
          </p:cNvPr>
          <p:cNvSpPr>
            <a:spLocks noGrp="1"/>
          </p:cNvSpPr>
          <p:nvPr>
            <p:ph type="title"/>
          </p:nvPr>
        </p:nvSpPr>
        <p:spPr/>
        <p:txBody>
          <a:bodyPr/>
          <a:lstStyle/>
          <a:p>
            <a:r>
              <a:rPr lang="fr-FR" dirty="0"/>
              <a:t>Exemples</a:t>
            </a:r>
            <a:endParaRPr lang="en-US" dirty="0"/>
          </a:p>
        </p:txBody>
      </p:sp>
      <p:sp>
        <p:nvSpPr>
          <p:cNvPr id="11" name="Rectangle 10">
            <a:extLst>
              <a:ext uri="{FF2B5EF4-FFF2-40B4-BE49-F238E27FC236}">
                <a16:creationId xmlns:a16="http://schemas.microsoft.com/office/drawing/2014/main" id="{30F25B21-8F58-4F9E-9C48-9ED16A3E9710}"/>
              </a:ext>
            </a:extLst>
          </p:cNvPr>
          <p:cNvSpPr/>
          <p:nvPr/>
        </p:nvSpPr>
        <p:spPr>
          <a:xfrm>
            <a:off x="5666628" y="2098507"/>
            <a:ext cx="6096000" cy="1200329"/>
          </a:xfrm>
          <a:prstGeom prst="rect">
            <a:avLst/>
          </a:prstGeom>
        </p:spPr>
        <p:txBody>
          <a:bodyPr>
            <a:spAutoFit/>
          </a:bodyPr>
          <a:lstStyle/>
          <a:p>
            <a:r>
              <a:rPr lang="fr-FR" b="1" dirty="0">
                <a:solidFill>
                  <a:srgbClr val="000000"/>
                </a:solidFill>
                <a:latin typeface="Proxima Nova"/>
              </a:rPr>
              <a:t>Parmi les outils sensoriels reproduits les plus connus se trouvent les </a:t>
            </a:r>
            <a:r>
              <a:rPr lang="fr-FR" dirty="0">
                <a:solidFill>
                  <a:srgbClr val="000000"/>
                </a:solidFill>
                <a:latin typeface="Proxima Nova"/>
                <a:hlinkClick r:id="rId2"/>
              </a:rPr>
              <a:t>vibrisses</a:t>
            </a:r>
            <a:r>
              <a:rPr lang="fr-FR" b="1" dirty="0">
                <a:solidFill>
                  <a:srgbClr val="000000"/>
                </a:solidFill>
                <a:latin typeface="Proxima Nova"/>
              </a:rPr>
              <a:t> du robot-rat </a:t>
            </a:r>
            <a:r>
              <a:rPr lang="fr-FR" b="1" dirty="0" err="1">
                <a:solidFill>
                  <a:srgbClr val="000000"/>
                </a:solidFill>
                <a:latin typeface="Proxima Nova"/>
              </a:rPr>
              <a:t>Psikharpax</a:t>
            </a:r>
            <a:r>
              <a:rPr lang="fr-FR" b="1" dirty="0">
                <a:solidFill>
                  <a:srgbClr val="000000"/>
                </a:solidFill>
                <a:latin typeface="Proxima Nova"/>
              </a:rPr>
              <a:t>. Ce </a:t>
            </a:r>
            <a:r>
              <a:rPr lang="fr-FR" dirty="0">
                <a:solidFill>
                  <a:srgbClr val="000000"/>
                </a:solidFill>
                <a:latin typeface="Proxima Nova"/>
                <a:hlinkClick r:id="rId3"/>
              </a:rPr>
              <a:t>robot</a:t>
            </a:r>
            <a:r>
              <a:rPr lang="fr-FR" b="1" dirty="0">
                <a:solidFill>
                  <a:srgbClr val="000000"/>
                </a:solidFill>
                <a:latin typeface="Proxima Nova"/>
              </a:rPr>
              <a:t> aux moustaches sensitives est assez exceptionnel.</a:t>
            </a:r>
            <a:endParaRPr lang="en-US" dirty="0"/>
          </a:p>
        </p:txBody>
      </p:sp>
      <p:pic>
        <p:nvPicPr>
          <p:cNvPr id="9" name="Image 8">
            <a:extLst>
              <a:ext uri="{FF2B5EF4-FFF2-40B4-BE49-F238E27FC236}">
                <a16:creationId xmlns:a16="http://schemas.microsoft.com/office/drawing/2014/main" id="{C8B22B9F-FCEB-4D07-8BE1-59F603E6169C}"/>
              </a:ext>
            </a:extLst>
          </p:cNvPr>
          <p:cNvPicPr>
            <a:picLocks noChangeAspect="1"/>
          </p:cNvPicPr>
          <p:nvPr/>
        </p:nvPicPr>
        <p:blipFill>
          <a:blip r:embed="rId4"/>
          <a:stretch>
            <a:fillRect/>
          </a:stretch>
        </p:blipFill>
        <p:spPr>
          <a:xfrm>
            <a:off x="6209996" y="3429000"/>
            <a:ext cx="4741057" cy="3136669"/>
          </a:xfrm>
          <a:prstGeom prst="rect">
            <a:avLst/>
          </a:prstGeom>
        </p:spPr>
      </p:pic>
      <p:pic>
        <p:nvPicPr>
          <p:cNvPr id="12" name="Image 11">
            <a:extLst>
              <a:ext uri="{FF2B5EF4-FFF2-40B4-BE49-F238E27FC236}">
                <a16:creationId xmlns:a16="http://schemas.microsoft.com/office/drawing/2014/main" id="{9A2BB82F-3A11-4A95-95C4-AC8731451976}"/>
              </a:ext>
            </a:extLst>
          </p:cNvPr>
          <p:cNvPicPr>
            <a:picLocks noChangeAspect="1"/>
          </p:cNvPicPr>
          <p:nvPr/>
        </p:nvPicPr>
        <p:blipFill>
          <a:blip r:embed="rId5"/>
          <a:stretch>
            <a:fillRect/>
          </a:stretch>
        </p:blipFill>
        <p:spPr>
          <a:xfrm>
            <a:off x="1130012" y="2698671"/>
            <a:ext cx="3962895" cy="2639898"/>
          </a:xfrm>
          <a:prstGeom prst="rect">
            <a:avLst/>
          </a:prstGeom>
        </p:spPr>
      </p:pic>
    </p:spTree>
    <p:extLst>
      <p:ext uri="{BB962C8B-B14F-4D97-AF65-F5344CB8AC3E}">
        <p14:creationId xmlns:p14="http://schemas.microsoft.com/office/powerpoint/2010/main" val="42267086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E591-96DC-4726-8868-76C4ABC77564}"/>
              </a:ext>
            </a:extLst>
          </p:cNvPr>
          <p:cNvSpPr>
            <a:spLocks noGrp="1"/>
          </p:cNvSpPr>
          <p:nvPr>
            <p:ph type="title"/>
          </p:nvPr>
        </p:nvSpPr>
        <p:spPr/>
        <p:txBody>
          <a:bodyPr/>
          <a:lstStyle/>
          <a:p>
            <a:r>
              <a:rPr lang="fr-FR" dirty="0"/>
              <a:t>Exemples</a:t>
            </a:r>
            <a:endParaRPr lang="en-US" dirty="0"/>
          </a:p>
        </p:txBody>
      </p:sp>
      <p:pic>
        <p:nvPicPr>
          <p:cNvPr id="9" name="Picture 8">
            <a:extLst>
              <a:ext uri="{FF2B5EF4-FFF2-40B4-BE49-F238E27FC236}">
                <a16:creationId xmlns:a16="http://schemas.microsoft.com/office/drawing/2014/main" id="{346C3A95-5EC2-4B67-94A0-900AEB1FE41E}"/>
              </a:ext>
            </a:extLst>
          </p:cNvPr>
          <p:cNvPicPr>
            <a:picLocks noChangeAspect="1"/>
          </p:cNvPicPr>
          <p:nvPr/>
        </p:nvPicPr>
        <p:blipFill>
          <a:blip r:embed="rId2"/>
          <a:stretch>
            <a:fillRect/>
          </a:stretch>
        </p:blipFill>
        <p:spPr>
          <a:xfrm>
            <a:off x="6560859" y="1999784"/>
            <a:ext cx="5334000" cy="4769005"/>
          </a:xfrm>
          <a:prstGeom prst="rect">
            <a:avLst/>
          </a:prstGeom>
        </p:spPr>
      </p:pic>
      <p:sp>
        <p:nvSpPr>
          <p:cNvPr id="11" name="Content Placeholder 10">
            <a:extLst>
              <a:ext uri="{FF2B5EF4-FFF2-40B4-BE49-F238E27FC236}">
                <a16:creationId xmlns:a16="http://schemas.microsoft.com/office/drawing/2014/main" id="{8FD0B863-CC9E-4CA2-8770-5516C95BD099}"/>
              </a:ext>
            </a:extLst>
          </p:cNvPr>
          <p:cNvSpPr>
            <a:spLocks noGrp="1"/>
          </p:cNvSpPr>
          <p:nvPr>
            <p:ph idx="1"/>
          </p:nvPr>
        </p:nvSpPr>
        <p:spPr>
          <a:xfrm>
            <a:off x="561278" y="2152988"/>
            <a:ext cx="6111318" cy="1847326"/>
          </a:xfrm>
        </p:spPr>
        <p:txBody>
          <a:bodyPr/>
          <a:lstStyle/>
          <a:p>
            <a:pPr marL="0" indent="0">
              <a:buNone/>
            </a:pPr>
            <a:r>
              <a:rPr lang="fr-FR" b="1" dirty="0"/>
              <a:t>La </a:t>
            </a:r>
            <a:r>
              <a:rPr lang="fr-FR" dirty="0">
                <a:hlinkClick r:id="rId3"/>
              </a:rPr>
              <a:t>robotique</a:t>
            </a:r>
            <a:r>
              <a:rPr lang="fr-FR" b="1" dirty="0"/>
              <a:t> s'intéresse de près au principe du vol, si naturel chez les oiseaux. C'est ainsi qu'est né Entomopter, dont le vol est inspiré directement de celui du papillon de nuit.</a:t>
            </a:r>
            <a:endParaRPr lang="fr-FR" dirty="0"/>
          </a:p>
          <a:p>
            <a:endParaRPr lang="en-US" dirty="0"/>
          </a:p>
        </p:txBody>
      </p:sp>
      <p:pic>
        <p:nvPicPr>
          <p:cNvPr id="13" name="Picture 12">
            <a:extLst>
              <a:ext uri="{FF2B5EF4-FFF2-40B4-BE49-F238E27FC236}">
                <a16:creationId xmlns:a16="http://schemas.microsoft.com/office/drawing/2014/main" id="{705C4807-DE5C-40C5-B9A1-B3AD7CE30682}"/>
              </a:ext>
            </a:extLst>
          </p:cNvPr>
          <p:cNvPicPr>
            <a:picLocks noChangeAspect="1"/>
          </p:cNvPicPr>
          <p:nvPr/>
        </p:nvPicPr>
        <p:blipFill>
          <a:blip r:embed="rId4"/>
          <a:stretch>
            <a:fillRect/>
          </a:stretch>
        </p:blipFill>
        <p:spPr>
          <a:xfrm>
            <a:off x="561278" y="3781349"/>
            <a:ext cx="5887844" cy="2721391"/>
          </a:xfrm>
          <a:prstGeom prst="rect">
            <a:avLst/>
          </a:prstGeom>
        </p:spPr>
      </p:pic>
    </p:spTree>
    <p:extLst>
      <p:ext uri="{BB962C8B-B14F-4D97-AF65-F5344CB8AC3E}">
        <p14:creationId xmlns:p14="http://schemas.microsoft.com/office/powerpoint/2010/main" val="117665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6C77-2A3E-45DB-8542-7050E007F020}"/>
              </a:ext>
            </a:extLst>
          </p:cNvPr>
          <p:cNvSpPr>
            <a:spLocks noGrp="1"/>
          </p:cNvSpPr>
          <p:nvPr>
            <p:ph type="title"/>
          </p:nvPr>
        </p:nvSpPr>
        <p:spPr/>
        <p:txBody>
          <a:bodyPr/>
          <a:lstStyle/>
          <a:p>
            <a:r>
              <a:rPr lang="fr-FR" dirty="0"/>
              <a:t>Exemples</a:t>
            </a:r>
            <a:endParaRPr lang="en-US" dirty="0"/>
          </a:p>
        </p:txBody>
      </p:sp>
      <p:sp>
        <p:nvSpPr>
          <p:cNvPr id="11" name="Content Placeholder 2">
            <a:extLst>
              <a:ext uri="{FF2B5EF4-FFF2-40B4-BE49-F238E27FC236}">
                <a16:creationId xmlns:a16="http://schemas.microsoft.com/office/drawing/2014/main" id="{3538753E-9401-4D04-955F-921BDDD66774}"/>
              </a:ext>
            </a:extLst>
          </p:cNvPr>
          <p:cNvSpPr txBox="1">
            <a:spLocks/>
          </p:cNvSpPr>
          <p:nvPr/>
        </p:nvSpPr>
        <p:spPr>
          <a:xfrm>
            <a:off x="6543908" y="702156"/>
            <a:ext cx="5027871"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b="1" dirty="0"/>
              <a:t>Après le vol, la nage ; Il existe désormais des prototypes de robots-carpes, imitant la nage de ces </a:t>
            </a:r>
            <a:r>
              <a:rPr lang="fr-FR" dirty="0">
                <a:hlinkClick r:id="rId2"/>
              </a:rPr>
              <a:t>poissons</a:t>
            </a:r>
            <a:r>
              <a:rPr lang="fr-FR" b="1" dirty="0"/>
              <a:t>.</a:t>
            </a:r>
            <a:endParaRPr lang="en-US" dirty="0"/>
          </a:p>
        </p:txBody>
      </p:sp>
      <p:pic>
        <p:nvPicPr>
          <p:cNvPr id="12" name="Picture 11">
            <a:extLst>
              <a:ext uri="{FF2B5EF4-FFF2-40B4-BE49-F238E27FC236}">
                <a16:creationId xmlns:a16="http://schemas.microsoft.com/office/drawing/2014/main" id="{F5B70B81-C851-4791-800B-C18771047E1D}"/>
              </a:ext>
            </a:extLst>
          </p:cNvPr>
          <p:cNvPicPr>
            <a:picLocks noChangeAspect="1"/>
          </p:cNvPicPr>
          <p:nvPr/>
        </p:nvPicPr>
        <p:blipFill>
          <a:blip r:embed="rId3"/>
          <a:stretch>
            <a:fillRect/>
          </a:stretch>
        </p:blipFill>
        <p:spPr>
          <a:xfrm>
            <a:off x="6543908" y="3146422"/>
            <a:ext cx="4882906" cy="3390464"/>
          </a:xfrm>
          <a:prstGeom prst="rect">
            <a:avLst/>
          </a:prstGeom>
        </p:spPr>
      </p:pic>
      <p:pic>
        <p:nvPicPr>
          <p:cNvPr id="4" name="Image 3">
            <a:extLst>
              <a:ext uri="{FF2B5EF4-FFF2-40B4-BE49-F238E27FC236}">
                <a16:creationId xmlns:a16="http://schemas.microsoft.com/office/drawing/2014/main" id="{AE55D221-5FA4-4117-AC34-E0D7B182165D}"/>
              </a:ext>
            </a:extLst>
          </p:cNvPr>
          <p:cNvPicPr>
            <a:picLocks noChangeAspect="1"/>
          </p:cNvPicPr>
          <p:nvPr/>
        </p:nvPicPr>
        <p:blipFill>
          <a:blip r:embed="rId4"/>
          <a:stretch>
            <a:fillRect/>
          </a:stretch>
        </p:blipFill>
        <p:spPr>
          <a:xfrm>
            <a:off x="887614" y="2272146"/>
            <a:ext cx="5080000" cy="3810000"/>
          </a:xfrm>
          <a:prstGeom prst="rect">
            <a:avLst/>
          </a:prstGeom>
        </p:spPr>
      </p:pic>
    </p:spTree>
    <p:extLst>
      <p:ext uri="{BB962C8B-B14F-4D97-AF65-F5344CB8AC3E}">
        <p14:creationId xmlns:p14="http://schemas.microsoft.com/office/powerpoint/2010/main" val="73815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9413-B7E4-4838-8330-D12334BD1240}"/>
              </a:ext>
            </a:extLst>
          </p:cNvPr>
          <p:cNvSpPr>
            <a:spLocks noGrp="1"/>
          </p:cNvSpPr>
          <p:nvPr>
            <p:ph type="title"/>
          </p:nvPr>
        </p:nvSpPr>
        <p:spPr/>
        <p:txBody>
          <a:bodyPr/>
          <a:lstStyle/>
          <a:p>
            <a:r>
              <a:rPr lang="fr-FR" dirty="0" err="1"/>
              <a:t>EXEMPLEs</a:t>
            </a:r>
            <a:endParaRPr lang="en-US" dirty="0"/>
          </a:p>
        </p:txBody>
      </p:sp>
      <p:sp>
        <p:nvSpPr>
          <p:cNvPr id="6" name="Rectangle 5">
            <a:extLst>
              <a:ext uri="{FF2B5EF4-FFF2-40B4-BE49-F238E27FC236}">
                <a16:creationId xmlns:a16="http://schemas.microsoft.com/office/drawing/2014/main" id="{38CF5F0D-32AA-403E-870E-612FA9DF129D}"/>
              </a:ext>
            </a:extLst>
          </p:cNvPr>
          <p:cNvSpPr/>
          <p:nvPr/>
        </p:nvSpPr>
        <p:spPr>
          <a:xfrm>
            <a:off x="6260479" y="2359644"/>
            <a:ext cx="5407013" cy="923330"/>
          </a:xfrm>
          <a:prstGeom prst="rect">
            <a:avLst/>
          </a:prstGeom>
        </p:spPr>
        <p:txBody>
          <a:bodyPr wrap="square">
            <a:spAutoFit/>
          </a:bodyPr>
          <a:lstStyle/>
          <a:p>
            <a:r>
              <a:rPr lang="fr-FR" b="1" dirty="0">
                <a:solidFill>
                  <a:srgbClr val="000000"/>
                </a:solidFill>
                <a:latin typeface="Proxima Nova"/>
              </a:rPr>
              <a:t>L'</a:t>
            </a:r>
            <a:r>
              <a:rPr lang="fr-FR" dirty="0">
                <a:solidFill>
                  <a:srgbClr val="000000"/>
                </a:solidFill>
                <a:latin typeface="Proxima Nova"/>
                <a:hlinkClick r:id="rId2"/>
              </a:rPr>
              <a:t>hybridation</a:t>
            </a:r>
            <a:r>
              <a:rPr lang="fr-FR" b="1" dirty="0">
                <a:solidFill>
                  <a:srgbClr val="000000"/>
                </a:solidFill>
                <a:latin typeface="Proxima Nova"/>
              </a:rPr>
              <a:t> technologique et biologique peut également servir les humains, sous sa forme connue de </a:t>
            </a:r>
            <a:r>
              <a:rPr lang="fr-FR" dirty="0">
                <a:solidFill>
                  <a:srgbClr val="000000"/>
                </a:solidFill>
                <a:latin typeface="Proxima Nova"/>
                <a:hlinkClick r:id="rId3"/>
              </a:rPr>
              <a:t>prothèses</a:t>
            </a:r>
            <a:r>
              <a:rPr lang="fr-FR" b="1" dirty="0">
                <a:solidFill>
                  <a:srgbClr val="000000"/>
                </a:solidFill>
                <a:latin typeface="Proxima Nova"/>
              </a:rPr>
              <a:t> artificielles. </a:t>
            </a:r>
            <a:endParaRPr lang="en-US" dirty="0"/>
          </a:p>
        </p:txBody>
      </p:sp>
      <p:pic>
        <p:nvPicPr>
          <p:cNvPr id="9" name="Image 8">
            <a:extLst>
              <a:ext uri="{FF2B5EF4-FFF2-40B4-BE49-F238E27FC236}">
                <a16:creationId xmlns:a16="http://schemas.microsoft.com/office/drawing/2014/main" id="{B167A949-698F-487F-A3F7-A124FDE680C5}"/>
              </a:ext>
            </a:extLst>
          </p:cNvPr>
          <p:cNvPicPr>
            <a:picLocks noChangeAspect="1"/>
          </p:cNvPicPr>
          <p:nvPr/>
        </p:nvPicPr>
        <p:blipFill>
          <a:blip r:embed="rId4"/>
          <a:stretch>
            <a:fillRect/>
          </a:stretch>
        </p:blipFill>
        <p:spPr>
          <a:xfrm>
            <a:off x="1243949" y="2136371"/>
            <a:ext cx="4148051" cy="4148051"/>
          </a:xfrm>
          <a:prstGeom prst="rect">
            <a:avLst/>
          </a:prstGeom>
        </p:spPr>
      </p:pic>
      <p:pic>
        <p:nvPicPr>
          <p:cNvPr id="11" name="Image 10">
            <a:extLst>
              <a:ext uri="{FF2B5EF4-FFF2-40B4-BE49-F238E27FC236}">
                <a16:creationId xmlns:a16="http://schemas.microsoft.com/office/drawing/2014/main" id="{8E4F53CB-31FA-487A-898C-1CEB89816E9C}"/>
              </a:ext>
            </a:extLst>
          </p:cNvPr>
          <p:cNvPicPr>
            <a:picLocks noChangeAspect="1"/>
          </p:cNvPicPr>
          <p:nvPr/>
        </p:nvPicPr>
        <p:blipFill>
          <a:blip r:embed="rId5"/>
          <a:stretch>
            <a:fillRect/>
          </a:stretch>
        </p:blipFill>
        <p:spPr>
          <a:xfrm>
            <a:off x="6501050" y="3429000"/>
            <a:ext cx="4925870" cy="2573767"/>
          </a:xfrm>
          <a:prstGeom prst="rect">
            <a:avLst/>
          </a:prstGeom>
        </p:spPr>
      </p:pic>
    </p:spTree>
    <p:extLst>
      <p:ext uri="{BB962C8B-B14F-4D97-AF65-F5344CB8AC3E}">
        <p14:creationId xmlns:p14="http://schemas.microsoft.com/office/powerpoint/2010/main" val="128479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D71F-1740-4D7A-8F86-2F74C96D83E8}"/>
              </a:ext>
            </a:extLst>
          </p:cNvPr>
          <p:cNvSpPr>
            <a:spLocks noGrp="1"/>
          </p:cNvSpPr>
          <p:nvPr>
            <p:ph type="title"/>
          </p:nvPr>
        </p:nvSpPr>
        <p:spPr/>
        <p:txBody>
          <a:bodyPr/>
          <a:lstStyle/>
          <a:p>
            <a:r>
              <a:rPr lang="fr-FR" dirty="0"/>
              <a:t>La définition de la prothése bionique :</a:t>
            </a:r>
            <a:endParaRPr lang="en-US" dirty="0"/>
          </a:p>
        </p:txBody>
      </p:sp>
      <p:sp>
        <p:nvSpPr>
          <p:cNvPr id="3" name="Content Placeholder 2">
            <a:extLst>
              <a:ext uri="{FF2B5EF4-FFF2-40B4-BE49-F238E27FC236}">
                <a16:creationId xmlns:a16="http://schemas.microsoft.com/office/drawing/2014/main" id="{DF2155B7-B0E4-4752-9A4E-3AFC16537DE5}"/>
              </a:ext>
            </a:extLst>
          </p:cNvPr>
          <p:cNvSpPr>
            <a:spLocks noGrp="1"/>
          </p:cNvSpPr>
          <p:nvPr>
            <p:ph idx="1"/>
          </p:nvPr>
        </p:nvSpPr>
        <p:spPr>
          <a:xfrm>
            <a:off x="843042" y="2028567"/>
            <a:ext cx="6359935" cy="2514960"/>
          </a:xfrm>
        </p:spPr>
        <p:txBody>
          <a:bodyPr/>
          <a:lstStyle/>
          <a:p>
            <a:pPr algn="just"/>
            <a:r>
              <a:rPr lang="fr-FR" dirty="0"/>
              <a:t>Une prothèse a pour fonction de remplacer tout membre ou organe, d’un point de vue fonctionnel (et esthétique). La prothèse bionique se différencie de la prothèse passive par son procédé robotique qui permet d’agir en répondant aux intentions de la personne amputée.</a:t>
            </a:r>
            <a:endParaRPr lang="en-US" dirty="0"/>
          </a:p>
        </p:txBody>
      </p:sp>
      <p:pic>
        <p:nvPicPr>
          <p:cNvPr id="10" name="Image 9">
            <a:extLst>
              <a:ext uri="{FF2B5EF4-FFF2-40B4-BE49-F238E27FC236}">
                <a16:creationId xmlns:a16="http://schemas.microsoft.com/office/drawing/2014/main" id="{B9D5B6B1-4560-4192-BA7F-9328B9EB01BC}"/>
              </a:ext>
            </a:extLst>
          </p:cNvPr>
          <p:cNvPicPr>
            <a:picLocks noChangeAspect="1"/>
          </p:cNvPicPr>
          <p:nvPr/>
        </p:nvPicPr>
        <p:blipFill>
          <a:blip r:embed="rId2"/>
          <a:stretch>
            <a:fillRect/>
          </a:stretch>
        </p:blipFill>
        <p:spPr>
          <a:xfrm>
            <a:off x="1995054" y="4229645"/>
            <a:ext cx="3832167" cy="2154529"/>
          </a:xfrm>
          <a:prstGeom prst="rect">
            <a:avLst/>
          </a:prstGeom>
        </p:spPr>
      </p:pic>
      <p:pic>
        <p:nvPicPr>
          <p:cNvPr id="12" name="Image 11">
            <a:extLst>
              <a:ext uri="{FF2B5EF4-FFF2-40B4-BE49-F238E27FC236}">
                <a16:creationId xmlns:a16="http://schemas.microsoft.com/office/drawing/2014/main" id="{D9F6F215-A799-48D6-A6BB-4F3AAD826821}"/>
              </a:ext>
            </a:extLst>
          </p:cNvPr>
          <p:cNvPicPr>
            <a:picLocks noChangeAspect="1"/>
          </p:cNvPicPr>
          <p:nvPr/>
        </p:nvPicPr>
        <p:blipFill>
          <a:blip r:embed="rId3"/>
          <a:stretch>
            <a:fillRect/>
          </a:stretch>
        </p:blipFill>
        <p:spPr>
          <a:xfrm>
            <a:off x="7781752" y="3024546"/>
            <a:ext cx="3321749" cy="2282363"/>
          </a:xfrm>
          <a:prstGeom prst="rect">
            <a:avLst/>
          </a:prstGeom>
        </p:spPr>
      </p:pic>
    </p:spTree>
    <p:extLst>
      <p:ext uri="{BB962C8B-B14F-4D97-AF65-F5344CB8AC3E}">
        <p14:creationId xmlns:p14="http://schemas.microsoft.com/office/powerpoint/2010/main" val="27505187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0</TotalTime>
  <Words>684</Words>
  <Application>Microsoft Office PowerPoint</Application>
  <PresentationFormat>Grand écran</PresentationFormat>
  <Paragraphs>39</Paragraphs>
  <Slides>14</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Gill Sans MT</vt:lpstr>
      <vt:lpstr>Proxima Nova</vt:lpstr>
      <vt:lpstr>Wingdings 2</vt:lpstr>
      <vt:lpstr>Dividend</vt:lpstr>
      <vt:lpstr>Bionique</vt:lpstr>
      <vt:lpstr>Le plan :</vt:lpstr>
      <vt:lpstr>La bionique</vt:lpstr>
      <vt:lpstr>Présentation PowerPoint</vt:lpstr>
      <vt:lpstr>Exemples</vt:lpstr>
      <vt:lpstr>Exemples</vt:lpstr>
      <vt:lpstr>Exemples</vt:lpstr>
      <vt:lpstr>EXEMPLEs</vt:lpstr>
      <vt:lpstr>La définition de la prothése bionique :</vt:lpstr>
      <vt:lpstr>LES DIFFERENTS TYPES DE PROTHÈSES BIONIQUES </vt:lpstr>
      <vt:lpstr>LES DIFFERENTS TYPES DE PROTHÈSES BIONIQUES :</vt:lpstr>
      <vt:lpstr>LES PROTHÈSES NEURONALES :</vt:lpstr>
      <vt:lpstr>Les avantages et les limites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2020-02-29T17:48:31Z</dcterms:created>
  <dcterms:modified xsi:type="dcterms:W3CDTF">2020-03-03T08:58:17Z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