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5" r:id="rId4"/>
    <p:sldId id="260" r:id="rId5"/>
    <p:sldId id="266" r:id="rId6"/>
    <p:sldId id="267" r:id="rId7"/>
    <p:sldId id="268" r:id="rId8"/>
    <p:sldId id="270" r:id="rId9"/>
    <p:sldId id="269" r:id="rId1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7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57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98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7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6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86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920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4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28/01/2020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28/01/2020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748" y="2592199"/>
            <a:ext cx="10735395" cy="1043600"/>
          </a:xfrm>
        </p:spPr>
        <p:txBody>
          <a:bodyPr rtlCol="0">
            <a:normAutofit/>
          </a:bodyPr>
          <a:lstStyle/>
          <a:p>
            <a:pPr algn="ctr"/>
            <a:r>
              <a:rPr lang="fr-FR" sz="6600" dirty="0">
                <a:latin typeface="Rockwell" panose="02060603020205020403" pitchFamily="18" charset="0"/>
              </a:rPr>
              <a:t>&lt;</a:t>
            </a:r>
            <a:r>
              <a:rPr lang="fr-MA" sz="6000" dirty="0">
                <a:solidFill>
                  <a:srgbClr val="FFC000"/>
                </a:solidFill>
              </a:rPr>
              <a:t>Framework</a:t>
            </a:r>
            <a:r>
              <a:rPr lang="fr-MA" sz="6000" dirty="0"/>
              <a:t> &amp; </a:t>
            </a:r>
            <a:r>
              <a:rPr lang="fr-MA" sz="6000" dirty="0">
                <a:solidFill>
                  <a:srgbClr val="92D050"/>
                </a:solidFill>
              </a:rPr>
              <a:t>librairie</a:t>
            </a:r>
            <a:r>
              <a:rPr lang="fr-MA" sz="6000" dirty="0"/>
              <a:t>/</a:t>
            </a:r>
            <a:r>
              <a:rPr lang="fr-FR" sz="66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475" y="5677250"/>
            <a:ext cx="5086525" cy="1180750"/>
          </a:xfrm>
        </p:spPr>
        <p:txBody>
          <a:bodyPr rtlCol="0">
            <a:normAutofit/>
          </a:bodyPr>
          <a:lstStyle/>
          <a:p>
            <a:pPr algn="r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Mabrouki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REDA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ELMahdi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BOUFARA Mustapha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257" y="517850"/>
            <a:ext cx="7910308" cy="832777"/>
          </a:xfrm>
        </p:spPr>
        <p:txBody>
          <a:bodyPr rtlCol="0">
            <a:normAutofit/>
          </a:bodyPr>
          <a:lstStyle/>
          <a:p>
            <a:pPr algn="ctr"/>
            <a:r>
              <a:rPr lang="fr-MA" sz="4400" dirty="0"/>
              <a:t>Les deux concepts</a:t>
            </a:r>
            <a:endParaRPr lang="fr-FR" sz="5400" dirty="0">
              <a:latin typeface="Rockwell" panose="020606030202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/>
            <a:r>
              <a:rPr lang="fr-FR" sz="2800" dirty="0">
                <a:solidFill>
                  <a:srgbClr val="92D050"/>
                </a:solidFill>
              </a:rPr>
              <a:t>Importants</a:t>
            </a:r>
            <a:r>
              <a:rPr lang="fr-FR" sz="2800" dirty="0"/>
              <a:t> mais parfois </a:t>
            </a:r>
            <a:r>
              <a:rPr lang="fr-FR" sz="2800" dirty="0">
                <a:solidFill>
                  <a:srgbClr val="FFC000"/>
                </a:solidFill>
              </a:rPr>
              <a:t>déroutants</a:t>
            </a:r>
          </a:p>
          <a:p>
            <a:pPr lvl="1"/>
            <a:r>
              <a:rPr lang="fr-FR" sz="2800" dirty="0"/>
              <a:t>« Inversion Of Control </a:t>
            </a:r>
            <a:r>
              <a:rPr lang="fr-MA" sz="2800" dirty="0"/>
              <a:t>(</a:t>
            </a:r>
            <a:r>
              <a:rPr lang="fr-MA" sz="2800" dirty="0">
                <a:solidFill>
                  <a:srgbClr val="92D050"/>
                </a:solidFill>
              </a:rPr>
              <a:t>IOC</a:t>
            </a:r>
            <a:r>
              <a:rPr lang="fr-MA" sz="2800" dirty="0"/>
              <a:t>)</a:t>
            </a:r>
            <a:r>
              <a:rPr lang="fr-FR" sz="2800" dirty="0"/>
              <a:t> » ou « Inversion de contrôle »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fr-MA" sz="2400" dirty="0"/>
              <a:t>Librairie :  Vous avez le contrôle.</a:t>
            </a: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fr-MA" sz="2400" dirty="0"/>
              <a:t>Framework</a:t>
            </a: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400" dirty="0"/>
              <a:t>: Vous n’avez pas tout le contrôle.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257" y="517850"/>
            <a:ext cx="7910308" cy="832777"/>
          </a:xfrm>
        </p:spPr>
        <p:txBody>
          <a:bodyPr rtlCol="0">
            <a:normAutofit/>
          </a:bodyPr>
          <a:lstStyle/>
          <a:p>
            <a:pPr algn="ctr"/>
            <a:r>
              <a:rPr lang="fr-MA" sz="4400" dirty="0"/>
              <a:t>Les deux concepts</a:t>
            </a:r>
            <a:endParaRPr lang="fr-FR" sz="5400" dirty="0">
              <a:latin typeface="Rockwell" panose="020606030202050204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6580"/>
            <a:ext cx="9905999" cy="4194495"/>
          </a:xfrm>
        </p:spPr>
        <p:txBody>
          <a:bodyPr rtlCol="0">
            <a:normAutofit/>
          </a:bodyPr>
          <a:lstStyle/>
          <a:p>
            <a:pPr lvl="1">
              <a:lnSpc>
                <a:spcPct val="250000"/>
              </a:lnSpc>
            </a:pPr>
            <a:r>
              <a:rPr lang="fr-MA" dirty="0"/>
              <a:t>Avec une </a:t>
            </a:r>
            <a:r>
              <a:rPr lang="fr-MA" dirty="0">
                <a:solidFill>
                  <a:srgbClr val="92D050"/>
                </a:solidFill>
              </a:rPr>
              <a:t>Librairie</a:t>
            </a:r>
          </a:p>
          <a:p>
            <a:pPr lvl="1"/>
            <a:r>
              <a:rPr lang="fr-MA" dirty="0"/>
              <a:t>Avec un </a:t>
            </a:r>
            <a:r>
              <a:rPr lang="fr-MA" dirty="0">
                <a:solidFill>
                  <a:srgbClr val="FFC000"/>
                </a:solidFill>
              </a:rPr>
              <a:t>Framework</a:t>
            </a:r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9B69F1EC-3C75-4C68-B56F-62F022D0C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154" y="3616242"/>
            <a:ext cx="6888514" cy="25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1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Donc c’est quoi une Librairie?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675" y="2249486"/>
            <a:ext cx="5494789" cy="3541714"/>
          </a:xfrm>
        </p:spPr>
        <p:txBody>
          <a:bodyPr rtlCol="0">
            <a:normAutofit/>
          </a:bodyPr>
          <a:lstStyle/>
          <a:p>
            <a:pPr lvl="1">
              <a:lnSpc>
                <a:spcPct val="150000"/>
              </a:lnSpc>
            </a:pPr>
            <a:r>
              <a:rPr lang="fr-FR" sz="2400" dirty="0"/>
              <a:t>Collection de définitions de classe</a:t>
            </a:r>
          </a:p>
          <a:p>
            <a:pPr lvl="1">
              <a:lnSpc>
                <a:spcPct val="150000"/>
              </a:lnSpc>
            </a:pPr>
            <a:r>
              <a:rPr lang="fr-MA" sz="2400" dirty="0"/>
              <a:t>Réutilisation de code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35232CB-7CD1-4691-A29C-38C9CA8CD7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874" r="59139" b="4762"/>
          <a:stretch/>
        </p:blipFill>
        <p:spPr>
          <a:xfrm>
            <a:off x="7504762" y="2305862"/>
            <a:ext cx="2671084" cy="3037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C’est quoi un Framework?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675" y="2249486"/>
            <a:ext cx="5494789" cy="3541714"/>
          </a:xfrm>
        </p:spPr>
        <p:txBody>
          <a:bodyPr rtlCol="0">
            <a:normAutofit/>
          </a:bodyPr>
          <a:lstStyle/>
          <a:p>
            <a:pPr lvl="1">
              <a:lnSpc>
                <a:spcPct val="150000"/>
              </a:lnSpc>
            </a:pPr>
            <a:r>
              <a:rPr lang="fr-FR" sz="2400" dirty="0"/>
              <a:t>Squelette</a:t>
            </a:r>
          </a:p>
          <a:p>
            <a:pPr lvl="1">
              <a:lnSpc>
                <a:spcPct val="150000"/>
              </a:lnSpc>
            </a:pPr>
            <a:r>
              <a:rPr lang="fr-MA" sz="2400" dirty="0"/>
              <a:t>Conception prédéfinie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35232CB-7CD1-4691-A29C-38C9CA8CD7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48638" t="-998" r="-22" b="-96"/>
          <a:stretch/>
        </p:blipFill>
        <p:spPr>
          <a:xfrm>
            <a:off x="7504762" y="2305862"/>
            <a:ext cx="3077084" cy="3113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142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675" y="2231129"/>
            <a:ext cx="5494789" cy="3983186"/>
          </a:xfrm>
        </p:spPr>
        <p:txBody>
          <a:bodyPr rtlCol="0"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fr-FR" sz="3600" dirty="0">
                <a:solidFill>
                  <a:srgbClr val="92D050"/>
                </a:solidFill>
              </a:rPr>
              <a:t>Librairie</a:t>
            </a:r>
            <a:endParaRPr lang="fr-FR" sz="2400" dirty="0">
              <a:solidFill>
                <a:srgbClr val="92D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2400" dirty="0"/>
              <a:t>Résolutions des problèmes.</a:t>
            </a:r>
          </a:p>
          <a:p>
            <a:pPr lvl="1">
              <a:lnSpc>
                <a:spcPct val="150000"/>
              </a:lnSpc>
            </a:pPr>
            <a:r>
              <a:rPr lang="fr-FR" sz="2400" dirty="0"/>
              <a:t>Ensemble de codes/classes/fonctions.</a:t>
            </a:r>
          </a:p>
          <a:p>
            <a:pPr lvl="1">
              <a:lnSpc>
                <a:spcPct val="150000"/>
              </a:lnSpc>
            </a:pPr>
            <a:r>
              <a:rPr lang="fr-MA" sz="2400" dirty="0"/>
              <a:t>Pas de changement dans votre code au niveau structurel ou architectural.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D3E5378-E42D-47BA-9EDF-62E90CD856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14533" y="1164486"/>
            <a:ext cx="3800212" cy="5066949"/>
          </a:xfrm>
        </p:spPr>
      </p:pic>
    </p:spTree>
    <p:extLst>
      <p:ext uri="{BB962C8B-B14F-4D97-AF65-F5344CB8AC3E}">
        <p14:creationId xmlns:p14="http://schemas.microsoft.com/office/powerpoint/2010/main" val="27139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fr-FR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675" y="2224318"/>
            <a:ext cx="6350466" cy="3981949"/>
          </a:xfrm>
        </p:spPr>
        <p:txBody>
          <a:bodyPr rtlCol="0"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fr-FR" sz="3600" dirty="0">
                <a:solidFill>
                  <a:srgbClr val="FFC000"/>
                </a:solidFill>
              </a:rPr>
              <a:t>Framework</a:t>
            </a:r>
            <a:endParaRPr lang="fr-FR" sz="2400" dirty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2400" dirty="0"/>
              <a:t>Résolutions des problèmes.</a:t>
            </a:r>
          </a:p>
          <a:p>
            <a:pPr lvl="1">
              <a:lnSpc>
                <a:spcPct val="150000"/>
              </a:lnSpc>
            </a:pPr>
            <a:r>
              <a:rPr lang="fr-FR" sz="2400" dirty="0"/>
              <a:t>Ensemble de codes/classes/fonctions/Outils.</a:t>
            </a:r>
          </a:p>
          <a:p>
            <a:pPr lvl="1">
              <a:lnSpc>
                <a:spcPct val="150000"/>
              </a:lnSpc>
            </a:pPr>
            <a:r>
              <a:rPr lang="fr-MA" sz="2400" dirty="0"/>
              <a:t>Changement dans votre code au niveau structurel ou architectural.</a:t>
            </a:r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D3E5378-E42D-47BA-9EDF-62E90CD856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14533" y="1164486"/>
            <a:ext cx="3800212" cy="5066949"/>
          </a:xfrm>
        </p:spPr>
      </p:pic>
    </p:spTree>
    <p:extLst>
      <p:ext uri="{BB962C8B-B14F-4D97-AF65-F5344CB8AC3E}">
        <p14:creationId xmlns:p14="http://schemas.microsoft.com/office/powerpoint/2010/main" val="201923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466" y="2907200"/>
            <a:ext cx="5587068" cy="1043600"/>
          </a:xfrm>
        </p:spPr>
        <p:txBody>
          <a:bodyPr rtlCol="0">
            <a:normAutofit/>
          </a:bodyPr>
          <a:lstStyle/>
          <a:p>
            <a:pPr algn="ctr"/>
            <a:r>
              <a:rPr lang="fr-FR" sz="6600" dirty="0">
                <a:latin typeface="Rockwell" panose="02060603020205020403" pitchFamily="18" charset="0"/>
              </a:rPr>
              <a:t>&lt;</a:t>
            </a:r>
            <a:r>
              <a:rPr lang="fr-MA" sz="6000" dirty="0">
                <a:solidFill>
                  <a:srgbClr val="FFC000"/>
                </a:solidFill>
              </a:rPr>
              <a:t>Exemples</a:t>
            </a:r>
            <a:r>
              <a:rPr lang="fr-MA" sz="6000" dirty="0"/>
              <a:t>/</a:t>
            </a:r>
            <a:r>
              <a:rPr lang="fr-FR" sz="6600" dirty="0">
                <a:latin typeface="Rockwell" panose="02060603020205020403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128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748" y="2592199"/>
            <a:ext cx="10735395" cy="1043600"/>
          </a:xfrm>
        </p:spPr>
        <p:txBody>
          <a:bodyPr rtlCol="0">
            <a:normAutofit/>
          </a:bodyPr>
          <a:lstStyle/>
          <a:p>
            <a:pPr algn="ctr"/>
            <a:r>
              <a:rPr lang="fr-FR" sz="6600" dirty="0">
                <a:latin typeface="Rockwell" panose="02060603020205020403" pitchFamily="18" charset="0"/>
              </a:rPr>
              <a:t>&lt;</a:t>
            </a:r>
            <a:r>
              <a:rPr lang="fr-MA" sz="6000" dirty="0">
                <a:solidFill>
                  <a:srgbClr val="FFC000"/>
                </a:solidFill>
              </a:rPr>
              <a:t>Framework</a:t>
            </a:r>
            <a:r>
              <a:rPr lang="fr-MA" sz="6000" dirty="0"/>
              <a:t> &amp; </a:t>
            </a:r>
            <a:r>
              <a:rPr lang="fr-MA" sz="6000" dirty="0">
                <a:solidFill>
                  <a:srgbClr val="92D050"/>
                </a:solidFill>
              </a:rPr>
              <a:t>librairie</a:t>
            </a:r>
            <a:r>
              <a:rPr lang="fr-MA" sz="6000" dirty="0"/>
              <a:t>/</a:t>
            </a:r>
            <a:r>
              <a:rPr lang="fr-FR" sz="66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475" y="5677250"/>
            <a:ext cx="5086525" cy="1180750"/>
          </a:xfrm>
        </p:spPr>
        <p:txBody>
          <a:bodyPr rtlCol="0">
            <a:normAutofit/>
          </a:bodyPr>
          <a:lstStyle/>
          <a:p>
            <a:pPr algn="r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Mabrouki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REDA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ELMahdi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BOUFARA Mustapha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D1B26B0-3C0C-4F3A-AA39-058CE68F2B55}"/>
              </a:ext>
            </a:extLst>
          </p:cNvPr>
          <p:cNvSpPr txBox="1">
            <a:spLocks/>
          </p:cNvSpPr>
          <p:nvPr/>
        </p:nvSpPr>
        <p:spPr>
          <a:xfrm>
            <a:off x="3222629" y="3934436"/>
            <a:ext cx="6375632" cy="635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>
                <a:latin typeface="Rockwell" panose="02060603020205020403" pitchFamily="18" charset="0"/>
              </a:rPr>
              <a:t>&lt;</a:t>
            </a:r>
            <a:r>
              <a:rPr lang="fr-MA" sz="3200" dirty="0">
                <a:solidFill>
                  <a:schemeClr val="accent1"/>
                </a:solidFill>
              </a:rPr>
              <a:t>Merci pour votre intension</a:t>
            </a:r>
            <a:r>
              <a:rPr lang="fr-MA" sz="3200" dirty="0"/>
              <a:t>/</a:t>
            </a:r>
            <a:r>
              <a:rPr lang="fr-FR" sz="3200" dirty="0">
                <a:latin typeface="Rockwell" panose="02060603020205020403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60449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Cycle problèmesolution </Template>
  <TotalTime>0</TotalTime>
  <Words>162</Words>
  <Application>Microsoft Office PowerPoint</Application>
  <PresentationFormat>Grand écran</PresentationFormat>
  <Paragraphs>41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Circuit</vt:lpstr>
      <vt:lpstr>&lt;Framework &amp; librairie/&gt;</vt:lpstr>
      <vt:lpstr>Les deux concepts</vt:lpstr>
      <vt:lpstr>Les deux concepts</vt:lpstr>
      <vt:lpstr>Donc c’est quoi une Librairie?</vt:lpstr>
      <vt:lpstr>C’est quoi un Framework?</vt:lpstr>
      <vt:lpstr>Conclusion</vt:lpstr>
      <vt:lpstr>Conclusion</vt:lpstr>
      <vt:lpstr>&lt;Exemples/&gt;</vt:lpstr>
      <vt:lpstr>&lt;Framework &amp; librairie/&gt;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2020-01-28T19:42:02Z</dcterms:created>
  <dcterms:modified xsi:type="dcterms:W3CDTF">2020-01-28T22:49:36Z</dcterms:modified>
</cp:coreProperties>
</file>