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e4a12512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4a12512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e4a12512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4a12512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e4a12512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e4a12512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e4a12512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4a12512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e4a12512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e4a12512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e4a12512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e4a12512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e4a125124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e4a12512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e4a125124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4a125124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e4a12512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4a12512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e4a12512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e4a12512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e4a1251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e4a1251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4a12512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4a12512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e4a12512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e4a12512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e4e3e01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e4e3e01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e4e3e01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4e3e01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e4a12512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e4a1251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e4a1251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e4a1251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e4a12512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e4a12512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e4a12512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e4a12512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4a12512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4a12512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e4a12512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e4a12512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e4a1251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e4a1251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jpg"/><Relationship Id="rId4" Type="http://schemas.openxmlformats.org/officeDocument/2006/relationships/image" Target="../media/image20.jpg"/><Relationship Id="rId5"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facebook.com/RichardBranson/" TargetMode="External"/><Relationship Id="rId4" Type="http://schemas.openxmlformats.org/officeDocument/2006/relationships/hyperlink" Target="http://www.instagram.com/richardbranson/?hl=f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fr.wikipedia.org/wiki/Virgin_Atlantic" TargetMode="External"/><Relationship Id="rId4" Type="http://schemas.openxmlformats.org/officeDocument/2006/relationships/hyperlink" Target="https://fr.wikipedia.org/wiki/Virgin_Australia" TargetMode="External"/><Relationship Id="rId9" Type="http://schemas.openxmlformats.org/officeDocument/2006/relationships/hyperlink" Target="https://fr.wikipedia.org/wiki/Hyperloop_One" TargetMode="External"/><Relationship Id="rId5" Type="http://schemas.openxmlformats.org/officeDocument/2006/relationships/hyperlink" Target="https://fr.wikipedia.org/wiki/Virgin_Trains" TargetMode="External"/><Relationship Id="rId6" Type="http://schemas.openxmlformats.org/officeDocument/2006/relationships/hyperlink" Target="https://fr.wikipedia.org/wiki/Virgin_Megastore" TargetMode="External"/><Relationship Id="rId7" Type="http://schemas.openxmlformats.org/officeDocument/2006/relationships/hyperlink" Target="https://fr.wikipedia.org/wiki/Virgin_Galactic" TargetMode="External"/><Relationship Id="rId8" Type="http://schemas.openxmlformats.org/officeDocument/2006/relationships/hyperlink" Target="https://fr.wikipedia.org/wiki/Virgin_Boo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solidFill>
                  <a:srgbClr val="E6B8AF"/>
                </a:solidFill>
              </a:rPr>
              <a:t>Richard Branson</a:t>
            </a:r>
            <a:endParaRPr>
              <a:solidFill>
                <a:srgbClr val="E6B8A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1327850" y="971650"/>
            <a:ext cx="6191250"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476375" y="387500"/>
            <a:ext cx="6191250" cy="411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4"/>
          <p:cNvPicPr preferRelativeResize="0"/>
          <p:nvPr/>
        </p:nvPicPr>
        <p:blipFill rotWithShape="1">
          <a:blip r:embed="rId3">
            <a:alphaModFix/>
          </a:blip>
          <a:srcRect b="0" l="3870" r="-3869" t="0"/>
          <a:stretch/>
        </p:blipFill>
        <p:spPr>
          <a:xfrm>
            <a:off x="686700" y="152400"/>
            <a:ext cx="8422922"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1256600" y="152400"/>
            <a:ext cx="6630811"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52400" y="152400"/>
            <a:ext cx="3629024" cy="4838698"/>
          </a:xfrm>
          <a:prstGeom prst="rect">
            <a:avLst/>
          </a:prstGeom>
          <a:noFill/>
          <a:ln>
            <a:noFill/>
          </a:ln>
        </p:spPr>
      </p:pic>
      <p:pic>
        <p:nvPicPr>
          <p:cNvPr id="134" name="Google Shape;134;p26"/>
          <p:cNvPicPr preferRelativeResize="0"/>
          <p:nvPr/>
        </p:nvPicPr>
        <p:blipFill>
          <a:blip r:embed="rId4">
            <a:alphaModFix/>
          </a:blip>
          <a:stretch>
            <a:fillRect/>
          </a:stretch>
        </p:blipFill>
        <p:spPr>
          <a:xfrm>
            <a:off x="3898199" y="1149250"/>
            <a:ext cx="5057777" cy="2844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152400" y="152400"/>
            <a:ext cx="4114850" cy="4838700"/>
          </a:xfrm>
          <a:prstGeom prst="rect">
            <a:avLst/>
          </a:prstGeom>
          <a:noFill/>
          <a:ln>
            <a:noFill/>
          </a:ln>
        </p:spPr>
      </p:pic>
      <p:pic>
        <p:nvPicPr>
          <p:cNvPr id="140" name="Google Shape;140;p27"/>
          <p:cNvPicPr preferRelativeResize="0"/>
          <p:nvPr/>
        </p:nvPicPr>
        <p:blipFill>
          <a:blip r:embed="rId4">
            <a:alphaModFix/>
          </a:blip>
          <a:stretch>
            <a:fillRect/>
          </a:stretch>
        </p:blipFill>
        <p:spPr>
          <a:xfrm>
            <a:off x="4384025" y="1014400"/>
            <a:ext cx="4191000" cy="279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8"/>
          <p:cNvPicPr preferRelativeResize="0"/>
          <p:nvPr/>
        </p:nvPicPr>
        <p:blipFill>
          <a:blip r:embed="rId3">
            <a:alphaModFix/>
          </a:blip>
          <a:stretch>
            <a:fillRect/>
          </a:stretch>
        </p:blipFill>
        <p:spPr>
          <a:xfrm>
            <a:off x="4523350" y="1064275"/>
            <a:ext cx="4620649" cy="2610550"/>
          </a:xfrm>
          <a:prstGeom prst="rect">
            <a:avLst/>
          </a:prstGeom>
          <a:noFill/>
          <a:ln>
            <a:noFill/>
          </a:ln>
        </p:spPr>
      </p:pic>
      <p:pic>
        <p:nvPicPr>
          <p:cNvPr id="146" name="Google Shape;146;p28"/>
          <p:cNvPicPr preferRelativeResize="0"/>
          <p:nvPr/>
        </p:nvPicPr>
        <p:blipFill>
          <a:blip r:embed="rId4">
            <a:alphaModFix/>
          </a:blip>
          <a:stretch>
            <a:fillRect/>
          </a:stretch>
        </p:blipFill>
        <p:spPr>
          <a:xfrm>
            <a:off x="209375" y="1064275"/>
            <a:ext cx="4218550" cy="261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9"/>
          <p:cNvPicPr preferRelativeResize="0"/>
          <p:nvPr/>
        </p:nvPicPr>
        <p:blipFill>
          <a:blip r:embed="rId3">
            <a:alphaModFix/>
          </a:blip>
          <a:stretch>
            <a:fillRect/>
          </a:stretch>
        </p:blipFill>
        <p:spPr>
          <a:xfrm>
            <a:off x="188025" y="864775"/>
            <a:ext cx="4762500" cy="3124200"/>
          </a:xfrm>
          <a:prstGeom prst="rect">
            <a:avLst/>
          </a:prstGeom>
          <a:noFill/>
          <a:ln>
            <a:noFill/>
          </a:ln>
        </p:spPr>
      </p:pic>
      <p:pic>
        <p:nvPicPr>
          <p:cNvPr id="152" name="Google Shape;152;p29"/>
          <p:cNvPicPr preferRelativeResize="0"/>
          <p:nvPr/>
        </p:nvPicPr>
        <p:blipFill>
          <a:blip r:embed="rId4">
            <a:alphaModFix/>
          </a:blip>
          <a:stretch>
            <a:fillRect/>
          </a:stretch>
        </p:blipFill>
        <p:spPr>
          <a:xfrm>
            <a:off x="5024575" y="864775"/>
            <a:ext cx="3888675" cy="31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E6B8AF"/>
                </a:solidFill>
              </a:rPr>
              <a:t>Ses </a:t>
            </a:r>
            <a:r>
              <a:rPr lang="fr">
                <a:solidFill>
                  <a:srgbClr val="E6B8AF"/>
                </a:solidFill>
              </a:rPr>
              <a:t>célèbres</a:t>
            </a:r>
            <a:r>
              <a:rPr lang="fr">
                <a:solidFill>
                  <a:srgbClr val="E6B8AF"/>
                </a:solidFill>
              </a:rPr>
              <a:t> citations</a:t>
            </a:r>
            <a:endParaRPr>
              <a:solidFill>
                <a:srgbClr val="E6B8AF"/>
              </a:solidFill>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fr" sz="2400">
                <a:solidFill>
                  <a:srgbClr val="999999"/>
                </a:solidFill>
                <a:latin typeface="Arial"/>
                <a:ea typeface="Arial"/>
                <a:cs typeface="Arial"/>
                <a:sym typeface="Arial"/>
              </a:rPr>
              <a:t>Citation#1</a:t>
            </a:r>
            <a:endParaRPr sz="2400">
              <a:solidFill>
                <a:srgbClr val="999999"/>
              </a:solidFill>
              <a:latin typeface="Arial"/>
              <a:ea typeface="Arial"/>
              <a:cs typeface="Arial"/>
              <a:sym typeface="Arial"/>
            </a:endParaRPr>
          </a:p>
          <a:p>
            <a:pPr indent="0" lvl="0" marL="457200" rtl="0" algn="ctr">
              <a:spcBef>
                <a:spcPts val="1600"/>
              </a:spcBef>
              <a:spcAft>
                <a:spcPts val="0"/>
              </a:spcAft>
              <a:buNone/>
            </a:pPr>
            <a:r>
              <a:rPr lang="fr" sz="3000">
                <a:solidFill>
                  <a:srgbClr val="DCDDDE"/>
                </a:solidFill>
                <a:latin typeface="Arial"/>
                <a:ea typeface="Arial"/>
                <a:cs typeface="Arial"/>
                <a:sym typeface="Arial"/>
              </a:rPr>
              <a:t>“Respect is how to treat everyone, not just those you want to impress.” –</a:t>
            </a:r>
            <a:endParaRPr sz="3000">
              <a:solidFill>
                <a:srgbClr val="DCDDDE"/>
              </a:solidFill>
              <a:latin typeface="Arial"/>
              <a:ea typeface="Arial"/>
              <a:cs typeface="Arial"/>
              <a:sym typeface="Arial"/>
            </a:endParaRPr>
          </a:p>
          <a:p>
            <a:pPr indent="0" lvl="0" marL="457200" rtl="0" algn="ctr">
              <a:spcBef>
                <a:spcPts val="1600"/>
              </a:spcBef>
              <a:spcAft>
                <a:spcPts val="1600"/>
              </a:spcAft>
              <a:buNone/>
            </a:pPr>
            <a:r>
              <a:rPr lang="fr" sz="3000">
                <a:solidFill>
                  <a:srgbClr val="DCDDDE"/>
                </a:solidFill>
                <a:latin typeface="Arial"/>
                <a:ea typeface="Arial"/>
                <a:cs typeface="Arial"/>
                <a:sym typeface="Arial"/>
              </a:rPr>
              <a:t> Richard Branson</a:t>
            </a:r>
            <a:endParaRPr sz="3000">
              <a:solidFill>
                <a:srgbClr val="DCDDDE"/>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16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00">
                <a:solidFill>
                  <a:srgbClr val="999999"/>
                </a:solidFill>
              </a:rPr>
              <a:t>Citation#2</a:t>
            </a:r>
            <a:endParaRPr sz="2400">
              <a:solidFill>
                <a:srgbClr val="999999"/>
              </a:solidFill>
            </a:endParaRPr>
          </a:p>
        </p:txBody>
      </p:sp>
      <p:sp>
        <p:nvSpPr>
          <p:cNvPr id="164" name="Google Shape;164;p31"/>
          <p:cNvSpPr txBox="1"/>
          <p:nvPr>
            <p:ph idx="1" type="body"/>
          </p:nvPr>
        </p:nvSpPr>
        <p:spPr>
          <a:xfrm>
            <a:off x="340200" y="10670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3000">
                <a:solidFill>
                  <a:srgbClr val="DCDDDE"/>
                </a:solidFill>
                <a:latin typeface="Arial"/>
                <a:ea typeface="Arial"/>
                <a:cs typeface="Arial"/>
                <a:sym typeface="Arial"/>
              </a:rPr>
              <a:t>Building a business is not rocket science, it’s about having a great idea and seeing it through with integrity.” – </a:t>
            </a:r>
            <a:endParaRPr sz="3000">
              <a:solidFill>
                <a:srgbClr val="DCDDDE"/>
              </a:solidFill>
              <a:latin typeface="Arial"/>
              <a:ea typeface="Arial"/>
              <a:cs typeface="Arial"/>
              <a:sym typeface="Arial"/>
            </a:endParaRPr>
          </a:p>
          <a:p>
            <a:pPr indent="0" lvl="0" marL="0" rtl="0" algn="ctr">
              <a:spcBef>
                <a:spcPts val="1600"/>
              </a:spcBef>
              <a:spcAft>
                <a:spcPts val="1600"/>
              </a:spcAft>
              <a:buNone/>
            </a:pPr>
            <a:r>
              <a:rPr lang="fr" sz="3000">
                <a:solidFill>
                  <a:srgbClr val="DCDDDE"/>
                </a:solidFill>
                <a:latin typeface="Arial"/>
                <a:ea typeface="Arial"/>
                <a:cs typeface="Arial"/>
                <a:sym typeface="Arial"/>
              </a:rPr>
              <a:t>Richard Branson</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670800" y="955738"/>
            <a:ext cx="280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4CCCC"/>
                </a:solidFill>
              </a:rPr>
              <a:t>Enfance et Débuts</a:t>
            </a:r>
            <a:endParaRPr>
              <a:solidFill>
                <a:srgbClr val="F4CCCC"/>
              </a:solidFill>
            </a:endParaRPr>
          </a:p>
        </p:txBody>
      </p:sp>
      <p:sp>
        <p:nvSpPr>
          <p:cNvPr id="65" name="Google Shape;65;p14"/>
          <p:cNvSpPr txBox="1"/>
          <p:nvPr>
            <p:ph idx="1" type="body"/>
          </p:nvPr>
        </p:nvSpPr>
        <p:spPr>
          <a:xfrm>
            <a:off x="189825" y="1793625"/>
            <a:ext cx="8693100" cy="3078600"/>
          </a:xfrm>
          <a:prstGeom prst="rect">
            <a:avLst/>
          </a:prstGeom>
        </p:spPr>
        <p:txBody>
          <a:bodyPr anchorCtr="0" anchor="t" bIns="91425" lIns="91425" spcFirstLastPara="1" rIns="91425" wrap="square" tIns="91425">
            <a:noAutofit/>
          </a:bodyPr>
          <a:lstStyle/>
          <a:p>
            <a:pPr indent="-317500" lvl="0" marL="457200" marR="101600" rtl="0" algn="l">
              <a:lnSpc>
                <a:spcPct val="137500"/>
              </a:lnSpc>
              <a:spcBef>
                <a:spcPts val="0"/>
              </a:spcBef>
              <a:spcAft>
                <a:spcPts val="0"/>
              </a:spcAft>
              <a:buClr>
                <a:srgbClr val="FFFFFF"/>
              </a:buClr>
              <a:buSzPts val="1400"/>
              <a:buChar char="❖"/>
            </a:pPr>
            <a:r>
              <a:rPr lang="fr" sz="1400">
                <a:solidFill>
                  <a:srgbClr val="FFFFFF"/>
                </a:solidFill>
                <a:latin typeface="Arial"/>
                <a:ea typeface="Arial"/>
                <a:cs typeface="Arial"/>
                <a:sym typeface="Arial"/>
              </a:rPr>
              <a:t>Sir Richard Branson, né le 18 juillet 1950 à Blackheath (Grand Londres)</a:t>
            </a:r>
            <a:endParaRPr sz="1400">
              <a:solidFill>
                <a:srgbClr val="FFFFFF"/>
              </a:solidFill>
              <a:latin typeface="Arial"/>
              <a:ea typeface="Arial"/>
              <a:cs typeface="Arial"/>
              <a:sym typeface="Arial"/>
            </a:endParaRPr>
          </a:p>
          <a:p>
            <a:pPr indent="-317500" lvl="0" marL="457200" marR="292100" rtl="0" algn="l">
              <a:spcBef>
                <a:spcPts val="0"/>
              </a:spcBef>
              <a:spcAft>
                <a:spcPts val="0"/>
              </a:spcAft>
              <a:buClr>
                <a:srgbClr val="FFFFFF"/>
              </a:buClr>
              <a:buSzPts val="1400"/>
              <a:buChar char="❖"/>
            </a:pPr>
            <a:r>
              <a:rPr lang="fr" sz="1400">
                <a:solidFill>
                  <a:srgbClr val="FFFFFF"/>
                </a:solidFill>
                <a:latin typeface="Arial"/>
                <a:ea typeface="Arial"/>
                <a:cs typeface="Arial"/>
                <a:sym typeface="Arial"/>
              </a:rPr>
              <a:t>un entrepreneur britannique, connu grâce aux succès qu'il rencontre avec sa marque Virgin Group laquelle regroupe de nombreuses activités comme des compagnies aériennes ou des chaînes de distribution</a:t>
            </a:r>
            <a:endParaRPr sz="1400">
              <a:solidFill>
                <a:srgbClr val="FFFFFF"/>
              </a:solidFill>
              <a:latin typeface="Arial"/>
              <a:ea typeface="Arial"/>
              <a:cs typeface="Arial"/>
              <a:sym typeface="Arial"/>
            </a:endParaRPr>
          </a:p>
          <a:p>
            <a:pPr indent="-317500" lvl="0" marL="457200" marR="190500" rtl="0" algn="l">
              <a:spcBef>
                <a:spcPts val="0"/>
              </a:spcBef>
              <a:spcAft>
                <a:spcPts val="0"/>
              </a:spcAft>
              <a:buClr>
                <a:srgbClr val="FFFFFF"/>
              </a:buClr>
              <a:buSzPts val="1400"/>
              <a:buChar char="❖"/>
            </a:pPr>
            <a:r>
              <a:rPr lang="fr" sz="1400">
                <a:solidFill>
                  <a:srgbClr val="FFFFFF"/>
                </a:solidFill>
                <a:latin typeface="Arial"/>
                <a:ea typeface="Arial"/>
                <a:cs typeface="Arial"/>
                <a:sym typeface="Arial"/>
              </a:rPr>
              <a:t>En France, il est surtout célèbre comme ex-propriétaire des Virgin Megastores</a:t>
            </a:r>
            <a:endParaRPr sz="1400">
              <a:solidFill>
                <a:srgbClr val="FFFFFF"/>
              </a:solidFill>
              <a:latin typeface="Arial"/>
              <a:ea typeface="Arial"/>
              <a:cs typeface="Arial"/>
              <a:sym typeface="Arial"/>
            </a:endParaRPr>
          </a:p>
          <a:p>
            <a:pPr indent="-317500" lvl="0" marL="457200" marR="190500" rtl="0" algn="l">
              <a:spcBef>
                <a:spcPts val="0"/>
              </a:spcBef>
              <a:spcAft>
                <a:spcPts val="0"/>
              </a:spcAft>
              <a:buClr>
                <a:srgbClr val="FFFFFF"/>
              </a:buClr>
              <a:buSzPts val="1400"/>
              <a:buChar char="❖"/>
            </a:pPr>
            <a:r>
              <a:rPr lang="fr" sz="1400">
                <a:solidFill>
                  <a:srgbClr val="FFFFFF"/>
                </a:solidFill>
                <a:latin typeface="Arial"/>
                <a:ea typeface="Arial"/>
                <a:cs typeface="Arial"/>
                <a:sym typeface="Arial"/>
              </a:rPr>
              <a:t>Il est également le créateur, entre autres, des sociétés Virgin Atlantic (transport aérien), Virgin Cola (sodas), Virgin Racing (écurie automobile), Virgin Trains (transports ferroviaires), Virgin Mobile (téléphonie mobile), Virgin Active (salles de sport), Virgin Money UK (finances) et Virgin Galactic (tourisme spatial).</a:t>
            </a:r>
            <a:endParaRPr sz="1400">
              <a:solidFill>
                <a:srgbClr val="FFFFFF"/>
              </a:solidFill>
              <a:latin typeface="Arial"/>
              <a:ea typeface="Arial"/>
              <a:cs typeface="Arial"/>
              <a:sym typeface="Arial"/>
            </a:endParaRPr>
          </a:p>
          <a:p>
            <a:pPr indent="0" lvl="0" marL="457200" marR="292100" rtl="0" algn="l">
              <a:spcBef>
                <a:spcPts val="2300"/>
              </a:spcBef>
              <a:spcAft>
                <a:spcPts val="0"/>
              </a:spcAft>
              <a:buNone/>
            </a:pPr>
            <a:r>
              <a:t/>
            </a:r>
            <a:endParaRPr sz="1400">
              <a:solidFill>
                <a:srgbClr val="FFFFFF"/>
              </a:solidFill>
              <a:latin typeface="Arial"/>
              <a:ea typeface="Arial"/>
              <a:cs typeface="Arial"/>
              <a:sym typeface="Arial"/>
            </a:endParaRPr>
          </a:p>
          <a:p>
            <a:pPr indent="0" lvl="0" marL="457200" marR="190500" rtl="0" algn="l">
              <a:spcBef>
                <a:spcPts val="2300"/>
              </a:spcBef>
              <a:spcAft>
                <a:spcPts val="0"/>
              </a:spcAft>
              <a:buNone/>
            </a:pPr>
            <a:r>
              <a:t/>
            </a:r>
            <a:endParaRPr sz="1200">
              <a:solidFill>
                <a:srgbClr val="000000"/>
              </a:solidFill>
              <a:latin typeface="Arial"/>
              <a:ea typeface="Arial"/>
              <a:cs typeface="Arial"/>
              <a:sym typeface="Arial"/>
            </a:endParaRPr>
          </a:p>
          <a:p>
            <a:pPr indent="0" lvl="0" marL="457200" marR="190500" rtl="0" algn="l">
              <a:spcBef>
                <a:spcPts val="2300"/>
              </a:spcBef>
              <a:spcAft>
                <a:spcPts val="0"/>
              </a:spcAft>
              <a:buNone/>
            </a:pPr>
            <a:r>
              <a:t/>
            </a:r>
            <a:endParaRPr sz="1200">
              <a:solidFill>
                <a:srgbClr val="000000"/>
              </a:solidFill>
              <a:latin typeface="Arial"/>
              <a:ea typeface="Arial"/>
              <a:cs typeface="Arial"/>
              <a:sym typeface="Arial"/>
            </a:endParaRPr>
          </a:p>
          <a:p>
            <a:pPr indent="0" lvl="0" marL="457200" rtl="0" algn="l">
              <a:spcBef>
                <a:spcPts val="2300"/>
              </a:spcBef>
              <a:spcAft>
                <a:spcPts val="1600"/>
              </a:spcAft>
              <a:buNone/>
            </a:pPr>
            <a:r>
              <a:t/>
            </a:r>
            <a:endParaRPr/>
          </a:p>
        </p:txBody>
      </p:sp>
      <p:pic>
        <p:nvPicPr>
          <p:cNvPr id="66" name="Google Shape;66;p14"/>
          <p:cNvPicPr preferRelativeResize="0"/>
          <p:nvPr/>
        </p:nvPicPr>
        <p:blipFill>
          <a:blip r:embed="rId3">
            <a:alphaModFix/>
          </a:blip>
          <a:stretch>
            <a:fillRect/>
          </a:stretch>
        </p:blipFill>
        <p:spPr>
          <a:xfrm>
            <a:off x="6774897" y="405350"/>
            <a:ext cx="1673475" cy="1673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999999"/>
                </a:solidFill>
              </a:rPr>
              <a:t>Citation#3</a:t>
            </a:r>
            <a:endParaRPr>
              <a:solidFill>
                <a:srgbClr val="999999"/>
              </a:solidFill>
            </a:endParaRPr>
          </a:p>
        </p:txBody>
      </p:sp>
      <p:sp>
        <p:nvSpPr>
          <p:cNvPr id="170" name="Google Shape;170;p32"/>
          <p:cNvSpPr txBox="1"/>
          <p:nvPr>
            <p:ph idx="1" type="body"/>
          </p:nvPr>
        </p:nvSpPr>
        <p:spPr>
          <a:xfrm>
            <a:off x="311700" y="1488900"/>
            <a:ext cx="8520600" cy="308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rgbClr val="DCDDDE"/>
                </a:solidFill>
                <a:latin typeface="Arial"/>
                <a:ea typeface="Arial"/>
                <a:cs typeface="Arial"/>
                <a:sym typeface="Arial"/>
              </a:rPr>
              <a:t>“</a:t>
            </a:r>
            <a:r>
              <a:rPr lang="fr" sz="2400">
                <a:solidFill>
                  <a:srgbClr val="DCDDDE"/>
                </a:solidFill>
                <a:latin typeface="Arial"/>
                <a:ea typeface="Arial"/>
                <a:cs typeface="Arial"/>
                <a:sym typeface="Arial"/>
              </a:rPr>
              <a:t>Learn from failure. If you are an entrepreneur and your first venture wasn’t a success, welcome to the club!” – </a:t>
            </a:r>
            <a:endParaRPr sz="2400">
              <a:solidFill>
                <a:srgbClr val="DCDDDE"/>
              </a:solidFill>
              <a:latin typeface="Arial"/>
              <a:ea typeface="Arial"/>
              <a:cs typeface="Arial"/>
              <a:sym typeface="Arial"/>
            </a:endParaRPr>
          </a:p>
          <a:p>
            <a:pPr indent="0" lvl="0" marL="0" rtl="0" algn="ctr">
              <a:spcBef>
                <a:spcPts val="1600"/>
              </a:spcBef>
              <a:spcAft>
                <a:spcPts val="1600"/>
              </a:spcAft>
              <a:buNone/>
            </a:pPr>
            <a:r>
              <a:rPr lang="fr" sz="2400">
                <a:solidFill>
                  <a:srgbClr val="DCDDDE"/>
                </a:solidFill>
                <a:latin typeface="Arial"/>
                <a:ea typeface="Arial"/>
                <a:cs typeface="Arial"/>
                <a:sym typeface="Arial"/>
              </a:rPr>
              <a:t>Richard Branson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E6B8AF"/>
                </a:solidFill>
              </a:rPr>
              <a:t>Ses livres les plus </a:t>
            </a:r>
            <a:r>
              <a:rPr lang="fr">
                <a:solidFill>
                  <a:srgbClr val="E6B8AF"/>
                </a:solidFill>
              </a:rPr>
              <a:t>célèbres</a:t>
            </a:r>
            <a:endParaRPr>
              <a:solidFill>
                <a:srgbClr val="E6B8AF"/>
              </a:solidFill>
            </a:endParaRPr>
          </a:p>
        </p:txBody>
      </p:sp>
      <p:pic>
        <p:nvPicPr>
          <p:cNvPr id="176" name="Google Shape;176;p33"/>
          <p:cNvPicPr preferRelativeResize="0"/>
          <p:nvPr/>
        </p:nvPicPr>
        <p:blipFill>
          <a:blip r:embed="rId3">
            <a:alphaModFix/>
          </a:blip>
          <a:stretch>
            <a:fillRect/>
          </a:stretch>
        </p:blipFill>
        <p:spPr>
          <a:xfrm>
            <a:off x="619800" y="1187300"/>
            <a:ext cx="2072425" cy="3346751"/>
          </a:xfrm>
          <a:prstGeom prst="rect">
            <a:avLst/>
          </a:prstGeom>
          <a:noFill/>
          <a:ln>
            <a:noFill/>
          </a:ln>
        </p:spPr>
      </p:pic>
      <p:pic>
        <p:nvPicPr>
          <p:cNvPr id="177" name="Google Shape;177;p33"/>
          <p:cNvPicPr preferRelativeResize="0"/>
          <p:nvPr/>
        </p:nvPicPr>
        <p:blipFill>
          <a:blip r:embed="rId4">
            <a:alphaModFix/>
          </a:blip>
          <a:stretch>
            <a:fillRect/>
          </a:stretch>
        </p:blipFill>
        <p:spPr>
          <a:xfrm>
            <a:off x="2992075" y="1181449"/>
            <a:ext cx="2244025" cy="3352600"/>
          </a:xfrm>
          <a:prstGeom prst="rect">
            <a:avLst/>
          </a:prstGeom>
          <a:noFill/>
          <a:ln>
            <a:noFill/>
          </a:ln>
        </p:spPr>
      </p:pic>
      <p:pic>
        <p:nvPicPr>
          <p:cNvPr id="178" name="Google Shape;178;p33"/>
          <p:cNvPicPr preferRelativeResize="0"/>
          <p:nvPr/>
        </p:nvPicPr>
        <p:blipFill>
          <a:blip r:embed="rId5">
            <a:alphaModFix/>
          </a:blip>
          <a:stretch>
            <a:fillRect/>
          </a:stretch>
        </p:blipFill>
        <p:spPr>
          <a:xfrm>
            <a:off x="5635050" y="1187300"/>
            <a:ext cx="2244025" cy="3346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E6B8AF"/>
                </a:solidFill>
              </a:rPr>
              <a:t>Ses comptes  en social media</a:t>
            </a:r>
            <a:endParaRPr>
              <a:solidFill>
                <a:srgbClr val="E6B8AF"/>
              </a:solidFill>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fr" sz="2400" u="sng">
                <a:solidFill>
                  <a:schemeClr val="hlink"/>
                </a:solidFill>
                <a:hlinkClick r:id="rId3"/>
              </a:rPr>
              <a:t>www.facebook.com/RichardBranson/</a:t>
            </a:r>
            <a:endParaRPr sz="2400"/>
          </a:p>
          <a:p>
            <a:pPr indent="-381000" lvl="0" marL="457200" rtl="0" algn="l">
              <a:spcBef>
                <a:spcPts val="0"/>
              </a:spcBef>
              <a:spcAft>
                <a:spcPts val="0"/>
              </a:spcAft>
              <a:buSzPts val="2400"/>
              <a:buChar char="❖"/>
            </a:pPr>
            <a:r>
              <a:rPr lang="fr" sz="2400"/>
              <a:t>twitter.com/richardbranson</a:t>
            </a:r>
            <a:endParaRPr sz="2400"/>
          </a:p>
          <a:p>
            <a:pPr indent="-381000" lvl="0" marL="457200" rtl="0" algn="l">
              <a:spcBef>
                <a:spcPts val="0"/>
              </a:spcBef>
              <a:spcAft>
                <a:spcPts val="0"/>
              </a:spcAft>
              <a:buSzPts val="2400"/>
              <a:buChar char="❖"/>
            </a:pPr>
            <a:r>
              <a:rPr lang="fr" sz="2400" u="sng">
                <a:solidFill>
                  <a:schemeClr val="hlink"/>
                </a:solidFill>
                <a:hlinkClick r:id="rId4"/>
              </a:rPr>
              <a:t>www.instagram.com/richardbranson/?hl=fr</a:t>
            </a:r>
            <a:endParaRPr sz="2400"/>
          </a:p>
          <a:p>
            <a:pPr indent="-381000" lvl="0" marL="457200" rtl="0" algn="l">
              <a:spcBef>
                <a:spcPts val="0"/>
              </a:spcBef>
              <a:spcAft>
                <a:spcPts val="0"/>
              </a:spcAft>
              <a:buSzPts val="2400"/>
              <a:buChar char="❖"/>
            </a:pPr>
            <a:r>
              <a:rPr lang="fr" sz="2400"/>
              <a:t>www.linkedin.com/in/rbranson</a:t>
            </a:r>
            <a:endParaRPr sz="2400"/>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idx="1" type="body"/>
          </p:nvPr>
        </p:nvSpPr>
        <p:spPr>
          <a:xfrm>
            <a:off x="674700" y="2167200"/>
            <a:ext cx="7794600" cy="80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3600">
                <a:solidFill>
                  <a:srgbClr val="E6B8AF"/>
                </a:solidFill>
              </a:rPr>
              <a:t>MERCI POUR VOTRE ATTENTION</a:t>
            </a:r>
            <a:endParaRPr sz="3600">
              <a:solidFill>
                <a:srgbClr val="E6B8A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477300" y="1772275"/>
            <a:ext cx="8520600" cy="86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fr" sz="1400">
                <a:solidFill>
                  <a:srgbClr val="FFFFFF"/>
                </a:solidFill>
                <a:latin typeface="Arial"/>
                <a:ea typeface="Arial"/>
                <a:cs typeface="Arial"/>
                <a:sym typeface="Arial"/>
              </a:rPr>
              <a:t>Enfant dyslexique Richard Branson a mené des études médiocres à Scaitcliffe School puis Stowe School où il se distingue par ses mauvais résultats</a:t>
            </a:r>
            <a:endParaRPr sz="1400">
              <a:solidFill>
                <a:srgbClr val="FFFFFF"/>
              </a:solidFill>
              <a:latin typeface="Arial"/>
              <a:ea typeface="Arial"/>
              <a:cs typeface="Arial"/>
              <a:sym typeface="Arial"/>
            </a:endParaRPr>
          </a:p>
          <a:p>
            <a:pPr indent="0" lvl="0" marL="457200" rtl="0" algn="l">
              <a:spcBef>
                <a:spcPts val="1600"/>
              </a:spcBef>
              <a:spcAft>
                <a:spcPts val="0"/>
              </a:spcAft>
              <a:buNone/>
            </a:pPr>
            <a:r>
              <a:t/>
            </a:r>
            <a:endParaRPr sz="1400">
              <a:solidFill>
                <a:srgbClr val="FFFFFF"/>
              </a:solidFill>
              <a:latin typeface="Arial"/>
              <a:ea typeface="Arial"/>
              <a:cs typeface="Arial"/>
              <a:sym typeface="Arial"/>
            </a:endParaRPr>
          </a:p>
          <a:p>
            <a:pPr indent="0" lvl="0" marL="457200" rtl="0" algn="l">
              <a:spcBef>
                <a:spcPts val="1600"/>
              </a:spcBef>
              <a:spcAft>
                <a:spcPts val="1600"/>
              </a:spcAft>
              <a:buNone/>
            </a:pPr>
            <a:r>
              <a:t/>
            </a:r>
            <a:endParaRPr sz="1400">
              <a:solidFill>
                <a:srgbClr val="FFFFFF"/>
              </a:solidFill>
              <a:latin typeface="Arial"/>
              <a:ea typeface="Arial"/>
              <a:cs typeface="Arial"/>
              <a:sym typeface="Arial"/>
            </a:endParaRPr>
          </a:p>
        </p:txBody>
      </p:sp>
      <p:sp>
        <p:nvSpPr>
          <p:cNvPr id="72" name="Google Shape;72;p15"/>
          <p:cNvSpPr txBox="1"/>
          <p:nvPr/>
        </p:nvSpPr>
        <p:spPr>
          <a:xfrm>
            <a:off x="509550" y="2571750"/>
            <a:ext cx="8456100" cy="1268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Average"/>
              <a:buChar char="❖"/>
            </a:pPr>
            <a:r>
              <a:rPr lang="fr">
                <a:solidFill>
                  <a:srgbClr val="FFFFFF"/>
                </a:solidFill>
              </a:rPr>
              <a:t>À quinze ans, intéressé par l'écriture et la publication, Branson quitte l'école pour Londres, afin de se lancer à plein temps dans la création d'un magazine indépendant pour étudiants</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2971825" y="145800"/>
            <a:ext cx="279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E6B8AF"/>
                </a:solidFill>
                <a:latin typeface="Arial"/>
                <a:ea typeface="Arial"/>
                <a:cs typeface="Arial"/>
                <a:sym typeface="Arial"/>
              </a:rPr>
              <a:t>Virgin Group</a:t>
            </a:r>
            <a:endParaRPr b="1">
              <a:solidFill>
                <a:srgbClr val="E6B8AF"/>
              </a:solidFill>
            </a:endParaRPr>
          </a:p>
        </p:txBody>
      </p:sp>
      <p:pic>
        <p:nvPicPr>
          <p:cNvPr id="78" name="Google Shape;78;p16"/>
          <p:cNvPicPr preferRelativeResize="0"/>
          <p:nvPr/>
        </p:nvPicPr>
        <p:blipFill>
          <a:blip r:embed="rId3">
            <a:alphaModFix/>
          </a:blip>
          <a:stretch>
            <a:fillRect/>
          </a:stretch>
        </p:blipFill>
        <p:spPr>
          <a:xfrm>
            <a:off x="394625" y="1239550"/>
            <a:ext cx="3986625" cy="2664400"/>
          </a:xfrm>
          <a:prstGeom prst="rect">
            <a:avLst/>
          </a:prstGeom>
          <a:noFill/>
          <a:ln>
            <a:noFill/>
          </a:ln>
        </p:spPr>
      </p:pic>
      <p:pic>
        <p:nvPicPr>
          <p:cNvPr id="79" name="Google Shape;79;p16"/>
          <p:cNvPicPr preferRelativeResize="0"/>
          <p:nvPr/>
        </p:nvPicPr>
        <p:blipFill>
          <a:blip r:embed="rId4">
            <a:alphaModFix/>
          </a:blip>
          <a:stretch>
            <a:fillRect/>
          </a:stretch>
        </p:blipFill>
        <p:spPr>
          <a:xfrm>
            <a:off x="4740225" y="899400"/>
            <a:ext cx="3594801" cy="3199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496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F4CCCC"/>
                </a:solidFill>
                <a:latin typeface="Arial"/>
                <a:ea typeface="Arial"/>
                <a:cs typeface="Arial"/>
                <a:sym typeface="Arial"/>
              </a:rPr>
              <a:t>Virgin Group</a:t>
            </a:r>
            <a:endParaRPr sz="1800">
              <a:solidFill>
                <a:srgbClr val="F4CCCC"/>
              </a:solidFill>
            </a:endParaRPr>
          </a:p>
        </p:txBody>
      </p:sp>
      <p:sp>
        <p:nvSpPr>
          <p:cNvPr id="85" name="Google Shape;85;p17"/>
          <p:cNvSpPr txBox="1"/>
          <p:nvPr/>
        </p:nvSpPr>
        <p:spPr>
          <a:xfrm>
            <a:off x="496900" y="940375"/>
            <a:ext cx="8377800" cy="11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rgbClr val="FFFFFF"/>
                </a:solidFill>
              </a:rPr>
              <a:t>Virgin Group est un groupe industriel anglais qui a été créé par Richard Branson. Avec une stratégie inspirée des Keiretsu, il opère dans des secteurs très diversifiés comme les médi</a:t>
            </a:r>
            <a:r>
              <a:rPr lang="fr" sz="1800">
                <a:solidFill>
                  <a:srgbClr val="FFFFFF"/>
                </a:solidFill>
              </a:rPr>
              <a:t>a</a:t>
            </a:r>
            <a:r>
              <a:rPr lang="fr" sz="1800">
                <a:solidFill>
                  <a:srgbClr val="FFFFFF"/>
                </a:solidFill>
              </a:rPr>
              <a:t>s, les transports ou le divertissement</a:t>
            </a:r>
            <a:endParaRPr sz="1800">
              <a:solidFill>
                <a:srgbClr val="FFFFFF"/>
              </a:solidFill>
              <a:latin typeface="Average"/>
              <a:ea typeface="Average"/>
              <a:cs typeface="Average"/>
              <a:sym typeface="Average"/>
            </a:endParaRPr>
          </a:p>
        </p:txBody>
      </p:sp>
      <p:sp>
        <p:nvSpPr>
          <p:cNvPr id="86" name="Google Shape;86;p17"/>
          <p:cNvSpPr txBox="1"/>
          <p:nvPr/>
        </p:nvSpPr>
        <p:spPr>
          <a:xfrm>
            <a:off x="299200" y="1966200"/>
            <a:ext cx="8377800" cy="1189200"/>
          </a:xfrm>
          <a:prstGeom prst="rect">
            <a:avLst/>
          </a:prstGeom>
          <a:noFill/>
          <a:ln>
            <a:noFill/>
          </a:ln>
        </p:spPr>
        <p:txBody>
          <a:bodyPr anchorCtr="0" anchor="t" bIns="91425" lIns="91425" spcFirstLastPara="1" rIns="91425" wrap="square" tIns="91425">
            <a:noAutofit/>
          </a:bodyPr>
          <a:lstStyle/>
          <a:p>
            <a:pPr indent="-295275" lvl="0" marL="685800" rtl="0" algn="l">
              <a:lnSpc>
                <a:spcPct val="115000"/>
              </a:lnSpc>
              <a:spcBef>
                <a:spcPts val="600"/>
              </a:spcBef>
              <a:spcAft>
                <a:spcPts val="0"/>
              </a:spcAft>
              <a:buClr>
                <a:srgbClr val="FFFFFF"/>
              </a:buClr>
              <a:buSzPts val="1050"/>
              <a:buChar char="●"/>
            </a:pPr>
            <a:r>
              <a:rPr lang="fr" sz="1050">
                <a:solidFill>
                  <a:srgbClr val="FFFFFF"/>
                </a:solidFill>
              </a:rPr>
              <a:t> Radio Free Virgin</a:t>
            </a:r>
            <a:endParaRPr sz="1050">
              <a:solidFill>
                <a:srgbClr val="FFFFFF"/>
              </a:solidFill>
            </a:endParaRPr>
          </a:p>
          <a:p>
            <a:pPr indent="-295275" lvl="0" marL="685800" rtl="0" algn="l">
              <a:lnSpc>
                <a:spcPct val="115000"/>
              </a:lnSpc>
              <a:spcBef>
                <a:spcPts val="0"/>
              </a:spcBef>
              <a:spcAft>
                <a:spcPts val="0"/>
              </a:spcAft>
              <a:buClr>
                <a:srgbClr val="FFFFFF"/>
              </a:buClr>
              <a:buSzPts val="1050"/>
              <a:buChar char="●"/>
            </a:pPr>
            <a:r>
              <a:rPr lang="fr" sz="1050">
                <a:solidFill>
                  <a:srgbClr val="FFFFFF"/>
                </a:solidFill>
              </a:rPr>
              <a:t>Virgin Active (club de sport présent dans plusieurs pays)</a:t>
            </a:r>
            <a:endParaRPr sz="1050">
              <a:solidFill>
                <a:srgbClr val="FFFFFF"/>
              </a:solidFill>
            </a:endParaRPr>
          </a:p>
          <a:p>
            <a:pPr indent="-295275" lvl="0" marL="685800" rtl="0" algn="l">
              <a:lnSpc>
                <a:spcPct val="115000"/>
              </a:lnSpc>
              <a:spcBef>
                <a:spcPts val="0"/>
              </a:spcBef>
              <a:spcAft>
                <a:spcPts val="0"/>
              </a:spcAft>
              <a:buClr>
                <a:srgbClr val="FFFFFF"/>
              </a:buClr>
              <a:buSzPts val="1050"/>
              <a:buChar char="●"/>
            </a:pPr>
            <a:r>
              <a:rPr lang="fr" sz="1050">
                <a:solidFill>
                  <a:srgbClr val="FFFFFF"/>
                </a:solidFill>
                <a:uFill>
                  <a:noFill/>
                </a:uFill>
                <a:hlinkClick r:id="rId3"/>
              </a:rPr>
              <a:t>Virgin Atlantic</a:t>
            </a:r>
            <a:r>
              <a:rPr lang="fr" sz="1050">
                <a:solidFill>
                  <a:srgbClr val="FFFFFF"/>
                </a:solidFill>
              </a:rPr>
              <a:t> (compagnie aérienne transatlantique a hauteur de 20 %)</a:t>
            </a:r>
            <a:endParaRPr sz="1050">
              <a:solidFill>
                <a:srgbClr val="FFFFFF"/>
              </a:solidFill>
            </a:endParaRPr>
          </a:p>
          <a:p>
            <a:pPr indent="-295275" lvl="0" marL="685800" rtl="0" algn="l">
              <a:lnSpc>
                <a:spcPct val="115000"/>
              </a:lnSpc>
              <a:spcBef>
                <a:spcPts val="0"/>
              </a:spcBef>
              <a:spcAft>
                <a:spcPts val="0"/>
              </a:spcAft>
              <a:buClr>
                <a:srgbClr val="FFFFFF"/>
              </a:buClr>
              <a:buSzPts val="1050"/>
              <a:buChar char="●"/>
            </a:pPr>
            <a:r>
              <a:rPr lang="fr" sz="1050">
                <a:solidFill>
                  <a:srgbClr val="FFFFFF"/>
                </a:solidFill>
                <a:uFill>
                  <a:noFill/>
                </a:uFill>
                <a:hlinkClick r:id="rId4"/>
              </a:rPr>
              <a:t>Virgin Australia</a:t>
            </a:r>
            <a:r>
              <a:rPr lang="fr" sz="1050">
                <a:solidFill>
                  <a:srgbClr val="FFFFFF"/>
                </a:solidFill>
              </a:rPr>
              <a:t> (compagnie aérienne australienne à bas prix)</a:t>
            </a:r>
            <a:endParaRPr sz="1050">
              <a:solidFill>
                <a:srgbClr val="FFFFFF"/>
              </a:solidFill>
            </a:endParaRPr>
          </a:p>
          <a:p>
            <a:pPr indent="-295275" lvl="0" marL="685800" rtl="0" algn="l">
              <a:lnSpc>
                <a:spcPct val="115000"/>
              </a:lnSpc>
              <a:spcBef>
                <a:spcPts val="0"/>
              </a:spcBef>
              <a:spcAft>
                <a:spcPts val="0"/>
              </a:spcAft>
              <a:buClr>
                <a:srgbClr val="FFFFFF"/>
              </a:buClr>
              <a:buSzPts val="1050"/>
              <a:buChar char="●"/>
            </a:pPr>
            <a:r>
              <a:rPr lang="fr" sz="1050">
                <a:solidFill>
                  <a:srgbClr val="FFFFFF"/>
                </a:solidFill>
                <a:uFill>
                  <a:noFill/>
                </a:uFill>
                <a:hlinkClick r:id="rId5"/>
              </a:rPr>
              <a:t>Virgin Trains</a:t>
            </a:r>
            <a:r>
              <a:rPr lang="fr" sz="1050">
                <a:solidFill>
                  <a:srgbClr val="FFFFFF"/>
                </a:solidFill>
              </a:rPr>
              <a:t> (société ferroviaire)</a:t>
            </a:r>
            <a:endParaRPr sz="1050">
              <a:solidFill>
                <a:srgbClr val="FFFFFF"/>
              </a:solidFill>
            </a:endParaRPr>
          </a:p>
          <a:p>
            <a:pPr indent="0" lvl="0" marL="457200" rtl="0" algn="l">
              <a:lnSpc>
                <a:spcPct val="115000"/>
              </a:lnSpc>
              <a:spcBef>
                <a:spcPts val="600"/>
              </a:spcBef>
              <a:spcAft>
                <a:spcPts val="0"/>
              </a:spcAft>
              <a:buNone/>
            </a:pPr>
            <a:r>
              <a:t/>
            </a:r>
            <a:endParaRPr sz="1050">
              <a:solidFill>
                <a:srgbClr val="FFFFFF"/>
              </a:solidFill>
            </a:endParaRPr>
          </a:p>
          <a:p>
            <a:pPr indent="0" lvl="0" marL="0" rtl="0" algn="l">
              <a:lnSpc>
                <a:spcPct val="115000"/>
              </a:lnSpc>
              <a:spcBef>
                <a:spcPts val="600"/>
              </a:spcBef>
              <a:spcAft>
                <a:spcPts val="0"/>
              </a:spcAft>
              <a:buNone/>
            </a:pPr>
            <a:r>
              <a:t/>
            </a:r>
            <a:endParaRPr sz="1050">
              <a:solidFill>
                <a:srgbClr val="FFFFFF"/>
              </a:solidFill>
            </a:endParaRPr>
          </a:p>
          <a:p>
            <a:pPr indent="0" lvl="0" marL="0" rtl="0" algn="l">
              <a:spcBef>
                <a:spcPts val="100"/>
              </a:spcBef>
              <a:spcAft>
                <a:spcPts val="0"/>
              </a:spcAft>
              <a:buNone/>
            </a:pPr>
            <a:r>
              <a:t/>
            </a:r>
            <a:endParaRPr>
              <a:latin typeface="Average"/>
              <a:ea typeface="Average"/>
              <a:cs typeface="Average"/>
              <a:sym typeface="Average"/>
            </a:endParaRPr>
          </a:p>
        </p:txBody>
      </p:sp>
      <p:sp>
        <p:nvSpPr>
          <p:cNvPr id="87" name="Google Shape;87;p17"/>
          <p:cNvSpPr txBox="1"/>
          <p:nvPr/>
        </p:nvSpPr>
        <p:spPr>
          <a:xfrm>
            <a:off x="511150" y="2884700"/>
            <a:ext cx="8349300" cy="15957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600"/>
              </a:spcBef>
              <a:spcAft>
                <a:spcPts val="0"/>
              </a:spcAft>
              <a:buClr>
                <a:srgbClr val="FFFFFF"/>
              </a:buClr>
              <a:buSzPts val="1050"/>
              <a:buChar char="●"/>
            </a:pPr>
            <a:r>
              <a:rPr lang="fr" sz="1050">
                <a:solidFill>
                  <a:srgbClr val="FFFFFF"/>
                </a:solidFill>
                <a:uFill>
                  <a:noFill/>
                </a:uFill>
                <a:hlinkClick r:id="rId6"/>
              </a:rPr>
              <a:t>Virgin Megastore</a:t>
            </a:r>
            <a:endParaRPr sz="1050">
              <a:solidFill>
                <a:srgbClr val="FFFFFF"/>
              </a:solidFill>
            </a:endParaRPr>
          </a:p>
          <a:p>
            <a:pPr indent="-295275" lvl="0" marL="457200" rtl="0" algn="l">
              <a:lnSpc>
                <a:spcPct val="115000"/>
              </a:lnSpc>
              <a:spcBef>
                <a:spcPts val="0"/>
              </a:spcBef>
              <a:spcAft>
                <a:spcPts val="0"/>
              </a:spcAft>
              <a:buClr>
                <a:srgbClr val="FFFFFF"/>
              </a:buClr>
              <a:buSzPts val="1050"/>
              <a:buChar char="●"/>
            </a:pPr>
            <a:r>
              <a:rPr lang="fr" sz="1050">
                <a:solidFill>
                  <a:srgbClr val="FFFFFF"/>
                </a:solidFill>
              </a:rPr>
              <a:t>Virgin Hotels (chaîne d'hôtels)</a:t>
            </a:r>
            <a:endParaRPr sz="1050">
              <a:solidFill>
                <a:srgbClr val="FFFFFF"/>
              </a:solidFill>
            </a:endParaRPr>
          </a:p>
          <a:p>
            <a:pPr indent="-295275" lvl="0" marL="457200" rtl="0" algn="l">
              <a:lnSpc>
                <a:spcPct val="115000"/>
              </a:lnSpc>
              <a:spcBef>
                <a:spcPts val="0"/>
              </a:spcBef>
              <a:spcAft>
                <a:spcPts val="0"/>
              </a:spcAft>
              <a:buClr>
                <a:srgbClr val="FFFFFF"/>
              </a:buClr>
              <a:buSzPts val="1050"/>
              <a:buChar char="●"/>
            </a:pPr>
            <a:r>
              <a:rPr lang="fr" sz="1050">
                <a:solidFill>
                  <a:srgbClr val="FFFFFF"/>
                </a:solidFill>
              </a:rPr>
              <a:t>Virgin Finance</a:t>
            </a:r>
            <a:endParaRPr sz="1050">
              <a:solidFill>
                <a:srgbClr val="FFFFFF"/>
              </a:solidFill>
            </a:endParaRPr>
          </a:p>
          <a:p>
            <a:pPr indent="-295275" lvl="0" marL="457200" rtl="0" algn="l">
              <a:lnSpc>
                <a:spcPct val="115000"/>
              </a:lnSpc>
              <a:spcBef>
                <a:spcPts val="0"/>
              </a:spcBef>
              <a:spcAft>
                <a:spcPts val="0"/>
              </a:spcAft>
              <a:buClr>
                <a:srgbClr val="FFFFFF"/>
              </a:buClr>
              <a:buSzPts val="1050"/>
              <a:buChar char="●"/>
            </a:pPr>
            <a:r>
              <a:rPr lang="fr" sz="1050">
                <a:solidFill>
                  <a:srgbClr val="FFFFFF"/>
                </a:solidFill>
              </a:rPr>
              <a:t>Virgin Drinks marque de boissons</a:t>
            </a:r>
            <a:endParaRPr sz="1050">
              <a:solidFill>
                <a:srgbClr val="FFFFFF"/>
              </a:solidFill>
            </a:endParaRPr>
          </a:p>
          <a:p>
            <a:pPr indent="-295275" lvl="0" marL="457200" rtl="0" algn="l">
              <a:lnSpc>
                <a:spcPct val="115000"/>
              </a:lnSpc>
              <a:spcBef>
                <a:spcPts val="0"/>
              </a:spcBef>
              <a:spcAft>
                <a:spcPts val="0"/>
              </a:spcAft>
              <a:buClr>
                <a:srgbClr val="FFFFFF"/>
              </a:buClr>
              <a:buSzPts val="1050"/>
              <a:buChar char="●"/>
            </a:pPr>
            <a:r>
              <a:rPr lang="fr" sz="1050">
                <a:solidFill>
                  <a:srgbClr val="FFFFFF"/>
                </a:solidFill>
                <a:uFill>
                  <a:noFill/>
                </a:uFill>
                <a:hlinkClick r:id="rId7"/>
              </a:rPr>
              <a:t>Virgin Galactic</a:t>
            </a:r>
            <a:r>
              <a:rPr lang="fr" sz="1050">
                <a:solidFill>
                  <a:srgbClr val="FFFFFF"/>
                </a:solidFill>
              </a:rPr>
              <a:t> (société ayant pour but de développer le tourisme spatial dans les prochaines années)</a:t>
            </a:r>
            <a:endParaRPr sz="1050">
              <a:solidFill>
                <a:srgbClr val="FFFFFF"/>
              </a:solidFill>
            </a:endParaRPr>
          </a:p>
          <a:p>
            <a:pPr indent="-295275" lvl="0" marL="457200" rtl="0" algn="l">
              <a:lnSpc>
                <a:spcPct val="115000"/>
              </a:lnSpc>
              <a:spcBef>
                <a:spcPts val="0"/>
              </a:spcBef>
              <a:spcAft>
                <a:spcPts val="0"/>
              </a:spcAft>
              <a:buClr>
                <a:srgbClr val="FFFFFF"/>
              </a:buClr>
              <a:buSzPts val="1050"/>
              <a:buChar char="●"/>
            </a:pPr>
            <a:r>
              <a:rPr lang="fr" sz="1050">
                <a:solidFill>
                  <a:srgbClr val="FFFFFF"/>
                </a:solidFill>
              </a:rPr>
              <a:t>Virgin Limited Edition groupe hôtelier comprenant 6 hôtels de luxe</a:t>
            </a:r>
            <a:endParaRPr sz="1050">
              <a:solidFill>
                <a:srgbClr val="FFFFFF"/>
              </a:solidFill>
            </a:endParaRPr>
          </a:p>
          <a:p>
            <a:pPr indent="-295275" lvl="0" marL="457200" rtl="0" algn="l">
              <a:lnSpc>
                <a:spcPct val="115000"/>
              </a:lnSpc>
              <a:spcBef>
                <a:spcPts val="0"/>
              </a:spcBef>
              <a:spcAft>
                <a:spcPts val="0"/>
              </a:spcAft>
              <a:buClr>
                <a:srgbClr val="FFFFFF"/>
              </a:buClr>
              <a:buSzPts val="1050"/>
              <a:buChar char="●"/>
            </a:pPr>
            <a:r>
              <a:rPr lang="fr" sz="1050">
                <a:solidFill>
                  <a:srgbClr val="FFFFFF"/>
                </a:solidFill>
              </a:rPr>
              <a:t>Virgin Metropolitan (société cinématographique de film d'épouvante)</a:t>
            </a:r>
            <a:endParaRPr sz="1050">
              <a:solidFill>
                <a:srgbClr val="FFFFFF"/>
              </a:solidFill>
            </a:endParaRPr>
          </a:p>
          <a:p>
            <a:pPr indent="-295275" lvl="0" marL="457200" rtl="0" algn="l">
              <a:lnSpc>
                <a:spcPct val="115000"/>
              </a:lnSpc>
              <a:spcBef>
                <a:spcPts val="0"/>
              </a:spcBef>
              <a:spcAft>
                <a:spcPts val="0"/>
              </a:spcAft>
              <a:buClr>
                <a:srgbClr val="FFFFFF"/>
              </a:buClr>
              <a:buSzPts val="1050"/>
              <a:buChar char="●"/>
            </a:pPr>
            <a:r>
              <a:rPr lang="fr" sz="1050">
                <a:solidFill>
                  <a:srgbClr val="FFFFFF"/>
                </a:solidFill>
              </a:rPr>
              <a:t>Virgin Oceanic pour l'exploration sous-marine à but scientifique</a:t>
            </a:r>
            <a:endParaRPr sz="1050">
              <a:solidFill>
                <a:srgbClr val="FFFFFF"/>
              </a:solidFill>
            </a:endParaRPr>
          </a:p>
          <a:p>
            <a:pPr indent="-295275" lvl="0" marL="457200" rtl="0" algn="l">
              <a:lnSpc>
                <a:spcPct val="115000"/>
              </a:lnSpc>
              <a:spcBef>
                <a:spcPts val="0"/>
              </a:spcBef>
              <a:spcAft>
                <a:spcPts val="0"/>
              </a:spcAft>
              <a:buClr>
                <a:srgbClr val="FFFFFF"/>
              </a:buClr>
              <a:buSzPts val="1050"/>
              <a:buChar char="●"/>
            </a:pPr>
            <a:r>
              <a:rPr lang="fr" sz="1050">
                <a:solidFill>
                  <a:srgbClr val="FFFFFF"/>
                </a:solidFill>
                <a:uFill>
                  <a:noFill/>
                </a:uFill>
                <a:hlinkClick r:id="rId8"/>
              </a:rPr>
              <a:t>Virgin Books</a:t>
            </a:r>
            <a:r>
              <a:rPr lang="fr" sz="1050">
                <a:solidFill>
                  <a:srgbClr val="FFFFFF"/>
                </a:solidFill>
              </a:rPr>
              <a:t> (maison d'édition)</a:t>
            </a:r>
            <a:endParaRPr sz="1050">
              <a:solidFill>
                <a:srgbClr val="FFFFFF"/>
              </a:solidFill>
            </a:endParaRPr>
          </a:p>
          <a:p>
            <a:pPr indent="-295275" lvl="0" marL="457200" rtl="0" algn="l">
              <a:lnSpc>
                <a:spcPct val="115000"/>
              </a:lnSpc>
              <a:spcBef>
                <a:spcPts val="0"/>
              </a:spcBef>
              <a:spcAft>
                <a:spcPts val="0"/>
              </a:spcAft>
              <a:buClr>
                <a:srgbClr val="FFFFFF"/>
              </a:buClr>
              <a:buSzPts val="1050"/>
              <a:buChar char="●"/>
            </a:pPr>
            <a:r>
              <a:rPr lang="fr" sz="1050">
                <a:solidFill>
                  <a:srgbClr val="FFFFFF"/>
                </a:solidFill>
              </a:rPr>
              <a:t>Virgin </a:t>
            </a:r>
            <a:r>
              <a:rPr lang="fr" sz="1050">
                <a:solidFill>
                  <a:srgbClr val="FFFFFF"/>
                </a:solidFill>
                <a:uFill>
                  <a:noFill/>
                </a:uFill>
                <a:hlinkClick r:id="rId9"/>
              </a:rPr>
              <a:t>Hyperloop</a:t>
            </a:r>
            <a:r>
              <a:rPr lang="fr" sz="1050">
                <a:solidFill>
                  <a:srgbClr val="FFFFFF"/>
                </a:solidFill>
              </a:rPr>
              <a:t> one ( Société développant le moyen de transport du même nom)</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1909" l="0" r="0" t="-1910"/>
          <a:stretch/>
        </p:blipFill>
        <p:spPr>
          <a:xfrm>
            <a:off x="1199600" y="0"/>
            <a:ext cx="7006438"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743700" y="145300"/>
            <a:ext cx="7334250" cy="2761300"/>
          </a:xfrm>
          <a:prstGeom prst="rect">
            <a:avLst/>
          </a:prstGeom>
          <a:noFill/>
          <a:ln>
            <a:noFill/>
          </a:ln>
        </p:spPr>
      </p:pic>
      <p:pic>
        <p:nvPicPr>
          <p:cNvPr id="98" name="Google Shape;98;p19"/>
          <p:cNvPicPr preferRelativeResize="0"/>
          <p:nvPr/>
        </p:nvPicPr>
        <p:blipFill>
          <a:blip r:embed="rId4">
            <a:alphaModFix/>
          </a:blip>
          <a:stretch>
            <a:fillRect/>
          </a:stretch>
        </p:blipFill>
        <p:spPr>
          <a:xfrm>
            <a:off x="2817300" y="3073250"/>
            <a:ext cx="3187062" cy="193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836300" y="95425"/>
            <a:ext cx="7259865"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2453450" y="152400"/>
            <a:ext cx="3477815"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