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7" d="100"/>
          <a:sy n="107"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3/11/2020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3/11/2020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fr.wikipedia.org/wiki/BigDog" TargetMode="External"/><Relationship Id="rId3" Type="http://schemas.openxmlformats.org/officeDocument/2006/relationships/hyperlink" Target="https://fr.wikipedia.org/wiki/Waltham_(Massachusetts)" TargetMode="External"/><Relationship Id="rId7" Type="http://schemas.openxmlformats.org/officeDocument/2006/relationships/hyperlink" Target="https://fr.wikipedia.org/w/index.php?title=PETMAN&amp;action=edit&amp;redlink=1" TargetMode="External"/><Relationship Id="rId2" Type="http://schemas.openxmlformats.org/officeDocument/2006/relationships/hyperlink" Target="https://fr.wikipedia.org/wiki/%C3%89tats-Unis" TargetMode="External"/><Relationship Id="rId1" Type="http://schemas.openxmlformats.org/officeDocument/2006/relationships/slideLayout" Target="../slideLayouts/slideLayout2.xml"/><Relationship Id="rId6" Type="http://schemas.openxmlformats.org/officeDocument/2006/relationships/hyperlink" Target="https://fr.wikipedia.org/wiki/Militaire" TargetMode="External"/><Relationship Id="rId11" Type="http://schemas.openxmlformats.org/officeDocument/2006/relationships/hyperlink" Target="https://fr.wikipedia.org/w/index.php?title=DI-Guy&amp;action=edit&amp;redlink=1" TargetMode="External"/><Relationship Id="rId5" Type="http://schemas.openxmlformats.org/officeDocument/2006/relationships/hyperlink" Target="https://fr.wikipedia.org/wiki/Robotique" TargetMode="External"/><Relationship Id="rId10" Type="http://schemas.openxmlformats.org/officeDocument/2006/relationships/hyperlink" Target="https://fr.wikipedia.org/wiki/Atlas_(robot)" TargetMode="External"/><Relationship Id="rId4" Type="http://schemas.openxmlformats.org/officeDocument/2006/relationships/hyperlink" Target="https://fr.wikipedia.org/wiki/Massachusetts" TargetMode="External"/><Relationship Id="rId9" Type="http://schemas.openxmlformats.org/officeDocument/2006/relationships/hyperlink" Target="https://fr.wikipedia.org/wiki/RHex"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fr.wikipedia.org/wiki/Massachusetts_Institute_of_Technology" TargetMode="External"/><Relationship Id="rId2" Type="http://schemas.openxmlformats.org/officeDocument/2006/relationships/hyperlink" Target="https://fr.wikipedia.org/wiki/Scission_(entreprise)" TargetMode="External"/><Relationship Id="rId1" Type="http://schemas.openxmlformats.org/officeDocument/2006/relationships/slideLayout" Target="../slideLayouts/slideLayout2.xml"/><Relationship Id="rId5" Type="http://schemas.openxmlformats.org/officeDocument/2006/relationships/hyperlink" Target="https://fr.wikipedia.org/wiki/Google" TargetMode="External"/><Relationship Id="rId4" Type="http://schemas.openxmlformats.org/officeDocument/2006/relationships/hyperlink" Target="https://fr.wikipedia.org/wiki/Anima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fr.wikipedia.org/wiki/Jet_Propulsion_Laboratory" TargetMode="External"/><Relationship Id="rId2" Type="http://schemas.openxmlformats.org/officeDocument/2006/relationships/hyperlink" Target="https://fr.wikipedia.org/wiki/BigDog" TargetMode="External"/><Relationship Id="rId1" Type="http://schemas.openxmlformats.org/officeDocument/2006/relationships/slideLayout" Target="../slideLayouts/slideLayout2.xml"/><Relationship Id="rId5" Type="http://schemas.openxmlformats.org/officeDocument/2006/relationships/hyperlink" Target="https://fr.wikipedia.org/wiki/Defense_Advanced_Research_Projects_Agency" TargetMode="External"/><Relationship Id="rId4" Type="http://schemas.openxmlformats.org/officeDocument/2006/relationships/hyperlink" Target="https://fr.wikipedia.org/wiki/Universit%C3%A9_Harvar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fr.wikipedia.org/wiki/Gouvernement_am%C3%A9ricain" TargetMode="External"/><Relationship Id="rId2" Type="http://schemas.openxmlformats.org/officeDocument/2006/relationships/hyperlink" Target="https://fr.wikipedia.org/wiki/Touch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FFD71D-BB25-47E9-9498-46BCF54F6893}"/>
              </a:ext>
            </a:extLst>
          </p:cNvPr>
          <p:cNvSpPr>
            <a:spLocks noGrp="1"/>
          </p:cNvSpPr>
          <p:nvPr>
            <p:ph type="ctrTitle"/>
          </p:nvPr>
        </p:nvSpPr>
        <p:spPr>
          <a:xfrm>
            <a:off x="2250141" y="2259105"/>
            <a:ext cx="5620871" cy="878540"/>
          </a:xfrm>
        </p:spPr>
        <p:txBody>
          <a:bodyPr>
            <a:normAutofit/>
          </a:bodyPr>
          <a:lstStyle/>
          <a:p>
            <a:r>
              <a:rPr lang="fr-FR" b="1" dirty="0"/>
              <a:t>Boston Dynamics</a:t>
            </a:r>
            <a:r>
              <a:rPr lang="fr-FR" dirty="0"/>
              <a:t> </a:t>
            </a:r>
            <a:endParaRPr lang="fr-MA" dirty="0"/>
          </a:p>
        </p:txBody>
      </p:sp>
      <p:sp>
        <p:nvSpPr>
          <p:cNvPr id="3" name="Sous-titre 2">
            <a:extLst>
              <a:ext uri="{FF2B5EF4-FFF2-40B4-BE49-F238E27FC236}">
                <a16:creationId xmlns:a16="http://schemas.microsoft.com/office/drawing/2014/main" id="{B0E4CAE8-E37F-441D-9D5A-36C9A8609A7B}"/>
              </a:ext>
            </a:extLst>
          </p:cNvPr>
          <p:cNvSpPr>
            <a:spLocks noGrp="1"/>
          </p:cNvSpPr>
          <p:nvPr>
            <p:ph type="subTitle" idx="1"/>
          </p:nvPr>
        </p:nvSpPr>
        <p:spPr>
          <a:xfrm>
            <a:off x="7506261" y="6452814"/>
            <a:ext cx="4775388" cy="476903"/>
          </a:xfrm>
        </p:spPr>
        <p:txBody>
          <a:bodyPr/>
          <a:lstStyle/>
          <a:p>
            <a:r>
              <a:rPr lang="fr-MA" dirty="0"/>
              <a:t>Présent par : </a:t>
            </a:r>
            <a:r>
              <a:rPr lang="fr-MA" dirty="0" err="1"/>
              <a:t>Abdelouahb</a:t>
            </a:r>
            <a:r>
              <a:rPr lang="fr-MA" dirty="0"/>
              <a:t> et </a:t>
            </a:r>
            <a:r>
              <a:rPr lang="fr-MA" dirty="0" err="1"/>
              <a:t>Abdelillah</a:t>
            </a:r>
            <a:endParaRPr lang="fr-MA" dirty="0"/>
          </a:p>
        </p:txBody>
      </p:sp>
    </p:spTree>
    <p:extLst>
      <p:ext uri="{BB962C8B-B14F-4D97-AF65-F5344CB8AC3E}">
        <p14:creationId xmlns:p14="http://schemas.microsoft.com/office/powerpoint/2010/main" val="3498065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C0BBDF-5569-4479-A538-F56FE3392B3C}"/>
              </a:ext>
            </a:extLst>
          </p:cNvPr>
          <p:cNvSpPr>
            <a:spLocks noGrp="1"/>
          </p:cNvSpPr>
          <p:nvPr>
            <p:ph type="title"/>
          </p:nvPr>
        </p:nvSpPr>
        <p:spPr>
          <a:xfrm>
            <a:off x="782825" y="358542"/>
            <a:ext cx="6837175" cy="1398540"/>
          </a:xfrm>
        </p:spPr>
        <p:txBody>
          <a:bodyPr/>
          <a:lstStyle/>
          <a:p>
            <a:r>
              <a:rPr lang="fr-FR" b="1" dirty="0"/>
              <a:t>C’est quoi Boston Dynamics</a:t>
            </a:r>
            <a:r>
              <a:rPr lang="fr-FR" dirty="0"/>
              <a:t> </a:t>
            </a:r>
            <a:r>
              <a:rPr lang="fr-FR" dirty="0">
                <a:latin typeface="Agency FB" panose="020B0503020202020204" pitchFamily="34" charset="0"/>
              </a:rPr>
              <a:t>?</a:t>
            </a:r>
            <a:endParaRPr lang="fr-MA" dirty="0">
              <a:latin typeface="Agency FB" panose="020B0503020202020204" pitchFamily="34" charset="0"/>
            </a:endParaRPr>
          </a:p>
        </p:txBody>
      </p:sp>
      <p:sp>
        <p:nvSpPr>
          <p:cNvPr id="3" name="Espace réservé du contenu 2">
            <a:extLst>
              <a:ext uri="{FF2B5EF4-FFF2-40B4-BE49-F238E27FC236}">
                <a16:creationId xmlns:a16="http://schemas.microsoft.com/office/drawing/2014/main" id="{07E58D90-2724-4E4D-84E7-813638A176EE}"/>
              </a:ext>
            </a:extLst>
          </p:cNvPr>
          <p:cNvSpPr>
            <a:spLocks noGrp="1"/>
          </p:cNvSpPr>
          <p:nvPr>
            <p:ph idx="1"/>
          </p:nvPr>
        </p:nvSpPr>
        <p:spPr>
          <a:xfrm>
            <a:off x="2109600" y="2196026"/>
            <a:ext cx="9905999" cy="2465948"/>
          </a:xfrm>
        </p:spPr>
        <p:txBody>
          <a:bodyPr>
            <a:normAutofit/>
          </a:bodyPr>
          <a:lstStyle/>
          <a:p>
            <a:pPr marL="0" indent="0">
              <a:buNone/>
            </a:pPr>
            <a:r>
              <a:rPr lang="fr-MA" b="1" dirty="0">
                <a:cs typeface="Akhbar MT" pitchFamily="2" charset="-78"/>
              </a:rPr>
              <a:t>Boston Dynamics</a:t>
            </a:r>
            <a:r>
              <a:rPr lang="fr-MA" dirty="0">
                <a:cs typeface="Akhbar MT" pitchFamily="2" charset="-78"/>
              </a:rPr>
              <a:t> est une entreprise </a:t>
            </a:r>
            <a:r>
              <a:rPr lang="fr-MA" dirty="0">
                <a:cs typeface="Akhbar MT" pitchFamily="2" charset="-78"/>
                <a:hlinkClick r:id="rId2" tooltip="États-Unis">
                  <a:extLst>
                    <a:ext uri="{A12FA001-AC4F-418D-AE19-62706E023703}">
                      <ahyp:hlinkClr xmlns:ahyp="http://schemas.microsoft.com/office/drawing/2018/hyperlinkcolor" val="tx"/>
                    </a:ext>
                  </a:extLst>
                </a:hlinkClick>
              </a:rPr>
              <a:t>américaine</a:t>
            </a:r>
            <a:r>
              <a:rPr lang="fr-MA" dirty="0">
                <a:cs typeface="Akhbar MT" pitchFamily="2" charset="-78"/>
              </a:rPr>
              <a:t> , située à </a:t>
            </a:r>
            <a:r>
              <a:rPr lang="fr-MA" dirty="0">
                <a:effectLst>
                  <a:outerShdw blurRad="38100" dist="38100" dir="2700000" algn="tl">
                    <a:srgbClr val="000000">
                      <a:alpha val="43137"/>
                    </a:srgbClr>
                  </a:outerShdw>
                </a:effectLst>
                <a:cs typeface="Akhbar MT" pitchFamily="2" charset="-78"/>
                <a:hlinkClick r:id="rId3" tooltip="Waltham (Massachusetts)">
                  <a:extLst>
                    <a:ext uri="{A12FA001-AC4F-418D-AE19-62706E023703}">
                      <ahyp:hlinkClr xmlns:ahyp="http://schemas.microsoft.com/office/drawing/2018/hyperlinkcolor" val="tx"/>
                    </a:ext>
                  </a:extLst>
                </a:hlinkClick>
              </a:rPr>
              <a:t>Waltham</a:t>
            </a:r>
            <a:r>
              <a:rPr lang="fr-MA" dirty="0">
                <a:cs typeface="Akhbar MT" pitchFamily="2" charset="-78"/>
              </a:rPr>
              <a:t> dans le</a:t>
            </a:r>
            <a:r>
              <a:rPr lang="fr-MA" dirty="0">
                <a:effectLst>
                  <a:outerShdw blurRad="38100" dist="38100" dir="2700000" algn="tl">
                    <a:srgbClr val="000000">
                      <a:alpha val="43137"/>
                    </a:srgbClr>
                  </a:outerShdw>
                </a:effectLst>
                <a:cs typeface="Akhbar MT" pitchFamily="2" charset="-78"/>
              </a:rPr>
              <a:t> </a:t>
            </a:r>
            <a:r>
              <a:rPr lang="fr-MA" dirty="0">
                <a:effectLst>
                  <a:outerShdw blurRad="38100" dist="38100" dir="2700000" algn="tl">
                    <a:srgbClr val="000000">
                      <a:alpha val="43137"/>
                    </a:srgbClr>
                  </a:outerShdw>
                </a:effectLst>
                <a:cs typeface="Akhbar MT" pitchFamily="2" charset="-78"/>
                <a:hlinkClick r:id="rId4" tooltip="Massachusetts">
                  <a:extLst>
                    <a:ext uri="{A12FA001-AC4F-418D-AE19-62706E023703}">
                      <ahyp:hlinkClr xmlns:ahyp="http://schemas.microsoft.com/office/drawing/2018/hyperlinkcolor" val="tx"/>
                    </a:ext>
                  </a:extLst>
                </a:hlinkClick>
              </a:rPr>
              <a:t>Massachusetts</a:t>
            </a:r>
            <a:r>
              <a:rPr lang="fr-MA" dirty="0">
                <a:effectLst>
                  <a:outerShdw blurRad="38100" dist="38100" dir="2700000" algn="tl">
                    <a:srgbClr val="000000">
                      <a:alpha val="43137"/>
                    </a:srgbClr>
                  </a:outerShdw>
                </a:effectLst>
                <a:cs typeface="Akhbar MT" pitchFamily="2" charset="-78"/>
              </a:rPr>
              <a:t> </a:t>
            </a:r>
            <a:r>
              <a:rPr lang="fr-MA" dirty="0">
                <a:cs typeface="Akhbar MT" pitchFamily="2" charset="-78"/>
              </a:rPr>
              <a:t>, spécialisée dans la </a:t>
            </a:r>
            <a:r>
              <a:rPr lang="fr-MA" dirty="0">
                <a:effectLst>
                  <a:outerShdw blurRad="38100" dist="38100" dir="2700000" algn="tl">
                    <a:srgbClr val="000000">
                      <a:alpha val="43137"/>
                    </a:srgbClr>
                  </a:outerShdw>
                </a:effectLst>
                <a:cs typeface="Akhbar MT" pitchFamily="2" charset="-78"/>
                <a:hlinkClick r:id="rId5" tooltip="Robotique">
                  <a:extLst>
                    <a:ext uri="{A12FA001-AC4F-418D-AE19-62706E023703}">
                      <ahyp:hlinkClr xmlns:ahyp="http://schemas.microsoft.com/office/drawing/2018/hyperlinkcolor" val="tx"/>
                    </a:ext>
                  </a:extLst>
                </a:hlinkClick>
              </a:rPr>
              <a:t>robotique</a:t>
            </a:r>
            <a:r>
              <a:rPr lang="fr-MA" dirty="0">
                <a:effectLst>
                  <a:outerShdw blurRad="38100" dist="38100" dir="2700000" algn="tl">
                    <a:srgbClr val="000000">
                      <a:alpha val="43137"/>
                    </a:srgbClr>
                  </a:outerShdw>
                </a:effectLst>
                <a:cs typeface="Akhbar MT" pitchFamily="2" charset="-78"/>
              </a:rPr>
              <a:t>. </a:t>
            </a:r>
            <a:r>
              <a:rPr lang="fr-MA" dirty="0">
                <a:cs typeface="Akhbar MT" pitchFamily="2" charset="-78"/>
              </a:rPr>
              <a:t>notamment à usage </a:t>
            </a:r>
            <a:r>
              <a:rPr lang="fr-MA" dirty="0">
                <a:effectLst>
                  <a:outerShdw blurRad="38100" dist="38100" dir="2700000" algn="tl">
                    <a:srgbClr val="000000">
                      <a:alpha val="43137"/>
                    </a:srgbClr>
                  </a:outerShdw>
                </a:effectLst>
                <a:cs typeface="Akhbar MT" pitchFamily="2" charset="-78"/>
                <a:hlinkClick r:id="rId6" tooltip="Militaire">
                  <a:extLst>
                    <a:ext uri="{A12FA001-AC4F-418D-AE19-62706E023703}">
                      <ahyp:hlinkClr xmlns:ahyp="http://schemas.microsoft.com/office/drawing/2018/hyperlinkcolor" val="tx"/>
                    </a:ext>
                  </a:extLst>
                </a:hlinkClick>
              </a:rPr>
              <a:t>militaire</a:t>
            </a:r>
            <a:r>
              <a:rPr lang="fr-FR" dirty="0">
                <a:cs typeface="Akhbar MT" pitchFamily="2" charset="-78"/>
              </a:rPr>
              <a:t> Ses principales réalisations concernent.</a:t>
            </a:r>
          </a:p>
          <a:p>
            <a:pPr marL="0" indent="0">
              <a:buNone/>
            </a:pPr>
            <a:r>
              <a:rPr lang="fr-FR" dirty="0">
                <a:cs typeface="Akhbar MT" pitchFamily="2" charset="-78"/>
              </a:rPr>
              <a:t>les robots </a:t>
            </a:r>
            <a:r>
              <a:rPr lang="fr-FR" dirty="0">
                <a:effectLst>
                  <a:outerShdw blurRad="38100" dist="38100" dir="2700000" algn="tl">
                    <a:srgbClr val="000000">
                      <a:alpha val="43137"/>
                    </a:srgbClr>
                  </a:outerShdw>
                </a:effectLst>
                <a:cs typeface="Akhbar MT" pitchFamily="2" charset="-78"/>
                <a:hlinkClick r:id="rId7" tooltip="PETMAN (page inexistante)">
                  <a:extLst>
                    <a:ext uri="{A12FA001-AC4F-418D-AE19-62706E023703}">
                      <ahyp:hlinkClr xmlns:ahyp="http://schemas.microsoft.com/office/drawing/2018/hyperlinkcolor" val="tx"/>
                    </a:ext>
                  </a:extLst>
                </a:hlinkClick>
              </a:rPr>
              <a:t>PETMAN</a:t>
            </a:r>
            <a:r>
              <a:rPr lang="fr-FR" dirty="0">
                <a:cs typeface="Akhbar MT" pitchFamily="2" charset="-78"/>
              </a:rPr>
              <a:t> , </a:t>
            </a:r>
            <a:r>
              <a:rPr lang="fr-FR" dirty="0" err="1">
                <a:effectLst>
                  <a:outerShdw blurRad="38100" dist="38100" dir="2700000" algn="tl">
                    <a:srgbClr val="000000">
                      <a:alpha val="43137"/>
                    </a:srgbClr>
                  </a:outerShdw>
                </a:effectLst>
                <a:cs typeface="Akhbar MT" pitchFamily="2" charset="-78"/>
                <a:hlinkClick r:id="rId8" tooltip="BigDog">
                  <a:extLst>
                    <a:ext uri="{A12FA001-AC4F-418D-AE19-62706E023703}">
                      <ahyp:hlinkClr xmlns:ahyp="http://schemas.microsoft.com/office/drawing/2018/hyperlinkcolor" val="tx"/>
                    </a:ext>
                  </a:extLst>
                </a:hlinkClick>
              </a:rPr>
              <a:t>BigDog</a:t>
            </a:r>
            <a:r>
              <a:rPr lang="fr-FR" dirty="0">
                <a:cs typeface="Akhbar MT" pitchFamily="2" charset="-78"/>
              </a:rPr>
              <a:t>, </a:t>
            </a:r>
            <a:r>
              <a:rPr lang="fr-FR" dirty="0" err="1">
                <a:effectLst>
                  <a:outerShdw blurRad="38100" dist="38100" dir="2700000" algn="tl">
                    <a:srgbClr val="000000">
                      <a:alpha val="43137"/>
                    </a:srgbClr>
                  </a:outerShdw>
                </a:effectLst>
                <a:cs typeface="Akhbar MT" pitchFamily="2" charset="-78"/>
                <a:hlinkClick r:id="rId9" tooltip="RHex">
                  <a:extLst>
                    <a:ext uri="{A12FA001-AC4F-418D-AE19-62706E023703}">
                      <ahyp:hlinkClr xmlns:ahyp="http://schemas.microsoft.com/office/drawing/2018/hyperlinkcolor" val="tx"/>
                    </a:ext>
                  </a:extLst>
                </a:hlinkClick>
              </a:rPr>
              <a:t>RHex</a:t>
            </a:r>
            <a:r>
              <a:rPr lang="fr-FR" dirty="0">
                <a:cs typeface="Akhbar MT" pitchFamily="2" charset="-78"/>
              </a:rPr>
              <a:t> et</a:t>
            </a:r>
            <a:r>
              <a:rPr lang="fr-FR" dirty="0">
                <a:effectLst>
                  <a:outerShdw blurRad="38100" dist="38100" dir="2700000" algn="tl">
                    <a:srgbClr val="000000">
                      <a:alpha val="43137"/>
                    </a:srgbClr>
                  </a:outerShdw>
                </a:effectLst>
                <a:cs typeface="Akhbar MT" pitchFamily="2" charset="-78"/>
              </a:rPr>
              <a:t> </a:t>
            </a:r>
            <a:r>
              <a:rPr lang="fr-FR" dirty="0">
                <a:effectLst>
                  <a:outerShdw blurRad="38100" dist="38100" dir="2700000" algn="tl">
                    <a:srgbClr val="000000">
                      <a:alpha val="43137"/>
                    </a:srgbClr>
                  </a:outerShdw>
                </a:effectLst>
                <a:cs typeface="Akhbar MT" pitchFamily="2" charset="-78"/>
                <a:hlinkClick r:id="rId10" tooltip="Atlas (robot)">
                  <a:extLst>
                    <a:ext uri="{A12FA001-AC4F-418D-AE19-62706E023703}">
                      <ahyp:hlinkClr xmlns:ahyp="http://schemas.microsoft.com/office/drawing/2018/hyperlinkcolor" val="tx"/>
                    </a:ext>
                  </a:extLst>
                </a:hlinkClick>
              </a:rPr>
              <a:t>Atlas</a:t>
            </a:r>
            <a:r>
              <a:rPr lang="fr-FR" dirty="0">
                <a:cs typeface="Akhbar MT" pitchFamily="2" charset="-78"/>
              </a:rPr>
              <a:t>, ainsi que le système de simulation humaine </a:t>
            </a:r>
            <a:r>
              <a:rPr lang="fr-FR" dirty="0">
                <a:effectLst>
                  <a:outerShdw blurRad="38100" dist="38100" dir="2700000" algn="tl">
                    <a:srgbClr val="000000">
                      <a:alpha val="43137"/>
                    </a:srgbClr>
                  </a:outerShdw>
                </a:effectLst>
                <a:cs typeface="Akhbar MT" pitchFamily="2" charset="-78"/>
                <a:hlinkClick r:id="rId11" tooltip="DI-Guy (page inexistante)">
                  <a:extLst>
                    <a:ext uri="{A12FA001-AC4F-418D-AE19-62706E023703}">
                      <ahyp:hlinkClr xmlns:ahyp="http://schemas.microsoft.com/office/drawing/2018/hyperlinkcolor" val="tx"/>
                    </a:ext>
                  </a:extLst>
                </a:hlinkClick>
              </a:rPr>
              <a:t>DI-Guy</a:t>
            </a:r>
            <a:endParaRPr lang="fr-MA" dirty="0">
              <a:effectLst>
                <a:outerShdw blurRad="38100" dist="38100" dir="2700000" algn="tl">
                  <a:srgbClr val="000000">
                    <a:alpha val="43137"/>
                  </a:srgbClr>
                </a:outerShdw>
              </a:effectLst>
              <a:cs typeface="Akhbar MT" pitchFamily="2" charset="-78"/>
            </a:endParaRPr>
          </a:p>
          <a:p>
            <a:endParaRPr lang="fr-MA" dirty="0"/>
          </a:p>
        </p:txBody>
      </p:sp>
    </p:spTree>
    <p:extLst>
      <p:ext uri="{BB962C8B-B14F-4D97-AF65-F5344CB8AC3E}">
        <p14:creationId xmlns:p14="http://schemas.microsoft.com/office/powerpoint/2010/main" val="3956428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176BC7-849B-4813-AF58-884D1B13A004}"/>
              </a:ext>
            </a:extLst>
          </p:cNvPr>
          <p:cNvSpPr>
            <a:spLocks noGrp="1"/>
          </p:cNvSpPr>
          <p:nvPr>
            <p:ph type="title"/>
          </p:nvPr>
        </p:nvSpPr>
        <p:spPr>
          <a:xfrm>
            <a:off x="755931" y="358542"/>
            <a:ext cx="5824163" cy="1264070"/>
          </a:xfrm>
        </p:spPr>
        <p:txBody>
          <a:bodyPr>
            <a:normAutofit fontScale="90000"/>
          </a:bodyPr>
          <a:lstStyle/>
          <a:p>
            <a:r>
              <a:rPr lang="fr-MA" sz="4400" dirty="0"/>
              <a:t>Comment commencé</a:t>
            </a:r>
            <a:r>
              <a:rPr lang="fr-FR" sz="4400" dirty="0">
                <a:latin typeface="Agency FB" panose="020B0503020202020204" pitchFamily="34" charset="0"/>
              </a:rPr>
              <a:t> ?</a:t>
            </a:r>
            <a:r>
              <a:rPr lang="fr-FR" sz="4400" dirty="0"/>
              <a:t> </a:t>
            </a:r>
            <a:endParaRPr lang="fr-MA" sz="4400" dirty="0"/>
          </a:p>
        </p:txBody>
      </p:sp>
      <p:sp>
        <p:nvSpPr>
          <p:cNvPr id="3" name="Espace réservé du contenu 2">
            <a:extLst>
              <a:ext uri="{FF2B5EF4-FFF2-40B4-BE49-F238E27FC236}">
                <a16:creationId xmlns:a16="http://schemas.microsoft.com/office/drawing/2014/main" id="{7FA49D40-961B-4FBF-BE4D-6F12E0237188}"/>
              </a:ext>
            </a:extLst>
          </p:cNvPr>
          <p:cNvSpPr>
            <a:spLocks noGrp="1"/>
          </p:cNvSpPr>
          <p:nvPr>
            <p:ph idx="1"/>
          </p:nvPr>
        </p:nvSpPr>
        <p:spPr>
          <a:xfrm>
            <a:off x="1894447" y="1828800"/>
            <a:ext cx="9905999" cy="4177553"/>
          </a:xfrm>
        </p:spPr>
        <p:txBody>
          <a:bodyPr>
            <a:normAutofit fontScale="92500" lnSpcReduction="10000"/>
          </a:bodyPr>
          <a:lstStyle/>
          <a:p>
            <a:r>
              <a:rPr lang="fr-MA" dirty="0"/>
              <a:t>L'entreprise a commencé comme une </a:t>
            </a:r>
            <a:r>
              <a:rPr lang="fr-MA" dirty="0">
                <a:effectLst>
                  <a:outerShdw blurRad="38100" dist="38100" dir="2700000" algn="tl">
                    <a:srgbClr val="000000">
                      <a:alpha val="43137"/>
                    </a:srgbClr>
                  </a:outerShdw>
                </a:effectLst>
                <a:hlinkClick r:id="rId2" tooltip="Scission (entreprise)">
                  <a:extLst>
                    <a:ext uri="{A12FA001-AC4F-418D-AE19-62706E023703}">
                      <ahyp:hlinkClr xmlns:ahyp="http://schemas.microsoft.com/office/drawing/2018/hyperlinkcolor" val="tx"/>
                    </a:ext>
                  </a:extLst>
                </a:hlinkClick>
              </a:rPr>
              <a:t>spin-off</a:t>
            </a:r>
            <a:r>
              <a:rPr lang="fr-MA" dirty="0">
                <a:effectLst>
                  <a:outerShdw blurRad="38100" dist="38100" dir="2700000" algn="tl">
                    <a:srgbClr val="000000">
                      <a:alpha val="43137"/>
                    </a:srgbClr>
                  </a:outerShdw>
                </a:effectLst>
              </a:rPr>
              <a:t> </a:t>
            </a:r>
            <a:r>
              <a:rPr lang="fr-MA" dirty="0"/>
              <a:t>du </a:t>
            </a:r>
            <a:r>
              <a:rPr lang="fr-MA" dirty="0">
                <a:effectLst>
                  <a:outerShdw blurRad="38100" dist="38100" dir="2700000" algn="tl">
                    <a:srgbClr val="000000">
                      <a:alpha val="43137"/>
                    </a:srgbClr>
                  </a:outerShdw>
                </a:effectLst>
                <a:hlinkClick r:id="rId3" tooltip="Massachusetts Institute of Technology">
                  <a:extLst>
                    <a:ext uri="{A12FA001-AC4F-418D-AE19-62706E023703}">
                      <ahyp:hlinkClr xmlns:ahyp="http://schemas.microsoft.com/office/drawing/2018/hyperlinkcolor" val="tx"/>
                    </a:ext>
                  </a:extLst>
                </a:hlinkClick>
              </a:rPr>
              <a:t>MIT</a:t>
            </a:r>
            <a:r>
              <a:rPr lang="fr-MA" dirty="0"/>
              <a:t> où </a:t>
            </a:r>
            <a:r>
              <a:rPr lang="fr-MA" dirty="0">
                <a:effectLst>
                  <a:outerShdw blurRad="38100" dist="38100" dir="2700000" algn="tl">
                    <a:srgbClr val="000000">
                      <a:alpha val="43137"/>
                    </a:srgbClr>
                  </a:outerShdw>
                </a:effectLst>
              </a:rPr>
              <a:t>Marc Raibert</a:t>
            </a:r>
            <a:r>
              <a:rPr lang="fr-MA" dirty="0"/>
              <a:t>, l'actuel président, et ses collègues commencèrent à développer des robots qui se déplacent et manœuvrent comme des </a:t>
            </a:r>
            <a:r>
              <a:rPr lang="fr-MA" dirty="0">
                <a:effectLst>
                  <a:outerShdw blurRad="38100" dist="38100" dir="2700000" algn="tl">
                    <a:srgbClr val="000000">
                      <a:alpha val="43137"/>
                    </a:srgbClr>
                  </a:outerShdw>
                </a:effectLst>
                <a:hlinkClick r:id="rId4" tooltip="Animal">
                  <a:extLst>
                    <a:ext uri="{A12FA001-AC4F-418D-AE19-62706E023703}">
                      <ahyp:hlinkClr xmlns:ahyp="http://schemas.microsoft.com/office/drawing/2018/hyperlinkcolor" val="tx"/>
                    </a:ext>
                  </a:extLst>
                </a:hlinkClick>
              </a:rPr>
              <a:t>animaux</a:t>
            </a:r>
            <a:r>
              <a:rPr lang="fr-MA" dirty="0"/>
              <a:t>. Leurs travaux déclenchèrent la création de Boston Dynamics en 1992.</a:t>
            </a:r>
          </a:p>
          <a:p>
            <a:endParaRPr lang="fr-MA" dirty="0"/>
          </a:p>
          <a:p>
            <a:r>
              <a:rPr lang="fr-MA" dirty="0"/>
              <a:t>Le 13 décembre 2013, la société </a:t>
            </a:r>
            <a:r>
              <a:rPr lang="fr-MA" dirty="0">
                <a:effectLst>
                  <a:outerShdw blurRad="38100" dist="38100" dir="2700000" algn="tl">
                    <a:srgbClr val="000000">
                      <a:alpha val="43137"/>
                    </a:srgbClr>
                  </a:outerShdw>
                </a:effectLst>
                <a:hlinkClick r:id="rId5" tooltip="Google">
                  <a:extLst>
                    <a:ext uri="{A12FA001-AC4F-418D-AE19-62706E023703}">
                      <ahyp:hlinkClr xmlns:ahyp="http://schemas.microsoft.com/office/drawing/2018/hyperlinkcolor" val="tx"/>
                    </a:ext>
                  </a:extLst>
                </a:hlinkClick>
              </a:rPr>
              <a:t>Google</a:t>
            </a:r>
            <a:r>
              <a:rPr lang="fr-MA" dirty="0"/>
              <a:t> a confirmé avoir racheté la société Boston Dynamics pour un montant non dévoilé. Il s'agit du huitième rachat d'entreprise du secteur de la robotique faite sur le second semestre 2013 par Google. </a:t>
            </a:r>
          </a:p>
          <a:p>
            <a:r>
              <a:rPr lang="fr-MA" dirty="0"/>
              <a:t>La transaction serait de 500 millions de dollars et ajoute environ 300 ingénieurs aux équipes de Google.</a:t>
            </a:r>
          </a:p>
          <a:p>
            <a:endParaRPr lang="fr-MA" dirty="0"/>
          </a:p>
        </p:txBody>
      </p:sp>
    </p:spTree>
    <p:extLst>
      <p:ext uri="{BB962C8B-B14F-4D97-AF65-F5344CB8AC3E}">
        <p14:creationId xmlns:p14="http://schemas.microsoft.com/office/powerpoint/2010/main" val="1007637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57D081-E4F7-42AC-B142-752DB7BDA75D}"/>
              </a:ext>
            </a:extLst>
          </p:cNvPr>
          <p:cNvSpPr>
            <a:spLocks noGrp="1"/>
          </p:cNvSpPr>
          <p:nvPr>
            <p:ph type="title"/>
          </p:nvPr>
        </p:nvSpPr>
        <p:spPr>
          <a:xfrm>
            <a:off x="818684" y="842635"/>
            <a:ext cx="8459787" cy="815835"/>
          </a:xfrm>
        </p:spPr>
        <p:txBody>
          <a:bodyPr>
            <a:normAutofit fontScale="90000"/>
          </a:bodyPr>
          <a:lstStyle/>
          <a:p>
            <a:r>
              <a:rPr lang="fr-FR" sz="4000" dirty="0"/>
              <a:t>Les produits de boston </a:t>
            </a:r>
            <a:r>
              <a:rPr lang="fr-FR" sz="4000" dirty="0" err="1"/>
              <a:t>dynamics</a:t>
            </a:r>
            <a:r>
              <a:rPr lang="fr-FR" sz="4000" dirty="0"/>
              <a:t> :</a:t>
            </a:r>
            <a:br>
              <a:rPr lang="fr-FR" dirty="0"/>
            </a:br>
            <a:endParaRPr lang="fr-MA" dirty="0"/>
          </a:p>
        </p:txBody>
      </p:sp>
      <p:sp>
        <p:nvSpPr>
          <p:cNvPr id="3" name="Espace réservé du contenu 2">
            <a:extLst>
              <a:ext uri="{FF2B5EF4-FFF2-40B4-BE49-F238E27FC236}">
                <a16:creationId xmlns:a16="http://schemas.microsoft.com/office/drawing/2014/main" id="{4FFF6937-0499-4CCE-A313-FF7CC1280764}"/>
              </a:ext>
            </a:extLst>
          </p:cNvPr>
          <p:cNvSpPr>
            <a:spLocks noGrp="1"/>
          </p:cNvSpPr>
          <p:nvPr>
            <p:ph idx="1"/>
          </p:nvPr>
        </p:nvSpPr>
        <p:spPr>
          <a:xfrm>
            <a:off x="2456330" y="2231604"/>
            <a:ext cx="9654987" cy="3541714"/>
          </a:xfrm>
        </p:spPr>
        <p:txBody>
          <a:bodyPr>
            <a:normAutofit/>
          </a:bodyPr>
          <a:lstStyle/>
          <a:p>
            <a:r>
              <a:rPr lang="fr-FR" sz="2800" dirty="0"/>
              <a:t>DI-Guy</a:t>
            </a:r>
          </a:p>
          <a:p>
            <a:pPr marL="0" indent="0">
              <a:buNone/>
            </a:pPr>
            <a:r>
              <a:rPr lang="fr-FR" sz="2800" dirty="0"/>
              <a:t>C’est une gamme de logiciels permettant de simuler en temps réel, de façon réaliste, le comportement des êtres humains.</a:t>
            </a:r>
            <a:r>
              <a:rPr lang="en-US" sz="2800" dirty="0"/>
              <a:t> </a:t>
            </a:r>
          </a:p>
          <a:p>
            <a:pPr marL="0" indent="0">
              <a:buNone/>
            </a:pPr>
            <a:endParaRPr lang="en-US" sz="2800" dirty="0"/>
          </a:p>
          <a:p>
            <a:pPr marL="0" indent="0">
              <a:buNone/>
            </a:pPr>
            <a:r>
              <a:rPr lang="en-US" sz="2800" dirty="0"/>
              <a:t>made by MIT's Biomimetic Robotics Lab.</a:t>
            </a:r>
            <a:endParaRPr lang="fr-MA" sz="2800" dirty="0"/>
          </a:p>
        </p:txBody>
      </p:sp>
    </p:spTree>
    <p:extLst>
      <p:ext uri="{BB962C8B-B14F-4D97-AF65-F5344CB8AC3E}">
        <p14:creationId xmlns:p14="http://schemas.microsoft.com/office/powerpoint/2010/main" val="124709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E000BC-8F7F-46BE-995F-1B5A59E89B08}"/>
              </a:ext>
            </a:extLst>
          </p:cNvPr>
          <p:cNvSpPr>
            <a:spLocks noGrp="1"/>
          </p:cNvSpPr>
          <p:nvPr>
            <p:ph type="title"/>
          </p:nvPr>
        </p:nvSpPr>
        <p:spPr>
          <a:xfrm>
            <a:off x="962119" y="797812"/>
            <a:ext cx="2408611" cy="878588"/>
          </a:xfrm>
        </p:spPr>
        <p:txBody>
          <a:bodyPr>
            <a:normAutofit fontScale="90000"/>
          </a:bodyPr>
          <a:lstStyle/>
          <a:p>
            <a:r>
              <a:rPr lang="fr-FR" sz="4400" b="1" dirty="0" err="1"/>
              <a:t>BigDog</a:t>
            </a:r>
            <a:br>
              <a:rPr lang="fr-MA" b="1" dirty="0"/>
            </a:br>
            <a:endParaRPr lang="fr-MA" dirty="0"/>
          </a:p>
        </p:txBody>
      </p:sp>
      <p:sp>
        <p:nvSpPr>
          <p:cNvPr id="3" name="Espace réservé du contenu 2">
            <a:extLst>
              <a:ext uri="{FF2B5EF4-FFF2-40B4-BE49-F238E27FC236}">
                <a16:creationId xmlns:a16="http://schemas.microsoft.com/office/drawing/2014/main" id="{5A448746-3734-4EA5-93BA-BA43984C3BA1}"/>
              </a:ext>
            </a:extLst>
          </p:cNvPr>
          <p:cNvSpPr>
            <a:spLocks noGrp="1"/>
          </p:cNvSpPr>
          <p:nvPr>
            <p:ph idx="1"/>
          </p:nvPr>
        </p:nvSpPr>
        <p:spPr>
          <a:xfrm>
            <a:off x="2002024" y="2823228"/>
            <a:ext cx="9905999" cy="1614301"/>
          </a:xfrm>
        </p:spPr>
        <p:txBody>
          <a:bodyPr/>
          <a:lstStyle/>
          <a:p>
            <a:r>
              <a:rPr lang="fr-FR" dirty="0" err="1">
                <a:effectLst>
                  <a:outerShdw blurRad="38100" dist="38100" dir="2700000" algn="tl">
                    <a:srgbClr val="000000">
                      <a:alpha val="43137"/>
                    </a:srgbClr>
                  </a:outerShdw>
                </a:effectLst>
                <a:cs typeface="Akhbar MT" pitchFamily="2" charset="-78"/>
                <a:hlinkClick r:id="rId2" tooltip="BigDog">
                  <a:extLst>
                    <a:ext uri="{A12FA001-AC4F-418D-AE19-62706E023703}">
                      <ahyp:hlinkClr xmlns:ahyp="http://schemas.microsoft.com/office/drawing/2018/hyperlinkcolor" val="tx"/>
                    </a:ext>
                  </a:extLst>
                </a:hlinkClick>
              </a:rPr>
              <a:t>BigDog</a:t>
            </a:r>
            <a:r>
              <a:rPr lang="fr-FR" dirty="0">
                <a:cs typeface="Akhbar MT" pitchFamily="2" charset="-78"/>
              </a:rPr>
              <a:t> est un robot créé en 2005 par Boston Dynamics en liaison avec la société Foster-Miller, le </a:t>
            </a:r>
            <a:r>
              <a:rPr lang="fr-FR" dirty="0">
                <a:effectLst>
                  <a:outerShdw blurRad="38100" dist="38100" dir="2700000" algn="tl">
                    <a:srgbClr val="000000">
                      <a:alpha val="43137"/>
                    </a:srgbClr>
                  </a:outerShdw>
                </a:effectLst>
                <a:cs typeface="Akhbar MT" pitchFamily="2" charset="-78"/>
                <a:hlinkClick r:id="rId3" tooltip="Jet Propulsion Laboratory">
                  <a:extLst>
                    <a:ext uri="{A12FA001-AC4F-418D-AE19-62706E023703}">
                      <ahyp:hlinkClr xmlns:ahyp="http://schemas.microsoft.com/office/drawing/2018/hyperlinkcolor" val="tx"/>
                    </a:ext>
                  </a:extLst>
                </a:hlinkClick>
              </a:rPr>
              <a:t>Jet Propulsion </a:t>
            </a:r>
            <a:r>
              <a:rPr lang="fr-FR" dirty="0" err="1">
                <a:effectLst>
                  <a:outerShdw blurRad="38100" dist="38100" dir="2700000" algn="tl">
                    <a:srgbClr val="000000">
                      <a:alpha val="43137"/>
                    </a:srgbClr>
                  </a:outerShdw>
                </a:effectLst>
                <a:cs typeface="Akhbar MT" pitchFamily="2" charset="-78"/>
                <a:hlinkClick r:id="rId3" tooltip="Jet Propulsion Laboratory">
                  <a:extLst>
                    <a:ext uri="{A12FA001-AC4F-418D-AE19-62706E023703}">
                      <ahyp:hlinkClr xmlns:ahyp="http://schemas.microsoft.com/office/drawing/2018/hyperlinkcolor" val="tx"/>
                    </a:ext>
                  </a:extLst>
                </a:hlinkClick>
              </a:rPr>
              <a:t>Laboratory</a:t>
            </a:r>
            <a:r>
              <a:rPr lang="fr-FR" dirty="0">
                <a:effectLst>
                  <a:outerShdw blurRad="38100" dist="38100" dir="2700000" algn="tl">
                    <a:srgbClr val="000000">
                      <a:alpha val="43137"/>
                    </a:srgbClr>
                  </a:outerShdw>
                </a:effectLst>
                <a:cs typeface="Akhbar MT" pitchFamily="2" charset="-78"/>
              </a:rPr>
              <a:t> </a:t>
            </a:r>
            <a:r>
              <a:rPr lang="fr-FR" dirty="0">
                <a:cs typeface="Akhbar MT" pitchFamily="2" charset="-78"/>
              </a:rPr>
              <a:t>et </a:t>
            </a:r>
            <a:r>
              <a:rPr lang="fr-FR" dirty="0">
                <a:effectLst>
                  <a:outerShdw blurRad="38100" dist="38100" dir="2700000" algn="tl">
                    <a:srgbClr val="000000">
                      <a:alpha val="43137"/>
                    </a:srgbClr>
                  </a:outerShdw>
                </a:effectLst>
                <a:cs typeface="Akhbar MT" pitchFamily="2" charset="-78"/>
              </a:rPr>
              <a:t>l'</a:t>
            </a:r>
            <a:r>
              <a:rPr lang="fr-FR" dirty="0">
                <a:effectLst>
                  <a:outerShdw blurRad="38100" dist="38100" dir="2700000" algn="tl">
                    <a:srgbClr val="000000">
                      <a:alpha val="43137"/>
                    </a:srgbClr>
                  </a:outerShdw>
                </a:effectLst>
                <a:cs typeface="Akhbar MT" pitchFamily="2" charset="-78"/>
                <a:hlinkClick r:id="rId4" tooltip="Université Harvard">
                  <a:extLst>
                    <a:ext uri="{A12FA001-AC4F-418D-AE19-62706E023703}">
                      <ahyp:hlinkClr xmlns:ahyp="http://schemas.microsoft.com/office/drawing/2018/hyperlinkcolor" val="tx"/>
                    </a:ext>
                  </a:extLst>
                </a:hlinkClick>
              </a:rPr>
              <a:t>université Harvard</a:t>
            </a:r>
            <a:r>
              <a:rPr lang="fr-FR" dirty="0">
                <a:cs typeface="Akhbar MT" pitchFamily="2" charset="-78"/>
              </a:rPr>
              <a:t>, le financement provenant de la </a:t>
            </a:r>
            <a:r>
              <a:rPr lang="fr-FR" dirty="0">
                <a:effectLst>
                  <a:outerShdw blurRad="38100" dist="38100" dir="2700000" algn="tl">
                    <a:srgbClr val="000000">
                      <a:alpha val="43137"/>
                    </a:srgbClr>
                  </a:outerShdw>
                </a:effectLst>
                <a:cs typeface="Akhbar MT" pitchFamily="2" charset="-78"/>
                <a:hlinkClick r:id="rId5" tooltip="Defense Advanced Research Projects Agency">
                  <a:extLst>
                    <a:ext uri="{A12FA001-AC4F-418D-AE19-62706E023703}">
                      <ahyp:hlinkClr xmlns:ahyp="http://schemas.microsoft.com/office/drawing/2018/hyperlinkcolor" val="tx"/>
                    </a:ext>
                  </a:extLst>
                </a:hlinkClick>
              </a:rPr>
              <a:t>DARPA</a:t>
            </a:r>
            <a:r>
              <a:rPr lang="fr-FR" dirty="0">
                <a:effectLst>
                  <a:outerShdw blurRad="38100" dist="38100" dir="2700000" algn="tl">
                    <a:srgbClr val="000000">
                      <a:alpha val="43137"/>
                    </a:srgbClr>
                  </a:outerShdw>
                </a:effectLst>
                <a:cs typeface="Akhbar MT" pitchFamily="2" charset="-78"/>
              </a:rPr>
              <a:t>.</a:t>
            </a:r>
            <a:endParaRPr lang="fr-MA" dirty="0">
              <a:effectLst>
                <a:outerShdw blurRad="38100" dist="38100" dir="2700000" algn="tl">
                  <a:srgbClr val="000000">
                    <a:alpha val="43137"/>
                  </a:srgbClr>
                </a:outerShdw>
              </a:effectLst>
              <a:cs typeface="Akhbar MT" pitchFamily="2" charset="-78"/>
            </a:endParaRPr>
          </a:p>
          <a:p>
            <a:endParaRPr lang="fr-MA" dirty="0"/>
          </a:p>
        </p:txBody>
      </p:sp>
    </p:spTree>
    <p:extLst>
      <p:ext uri="{BB962C8B-B14F-4D97-AF65-F5344CB8AC3E}">
        <p14:creationId xmlns:p14="http://schemas.microsoft.com/office/powerpoint/2010/main" val="2474035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8450B3-9E02-48A2-806D-616CDF7B6D74}"/>
              </a:ext>
            </a:extLst>
          </p:cNvPr>
          <p:cNvSpPr>
            <a:spLocks noGrp="1"/>
          </p:cNvSpPr>
          <p:nvPr>
            <p:ph type="title"/>
          </p:nvPr>
        </p:nvSpPr>
        <p:spPr>
          <a:xfrm>
            <a:off x="881436" y="376471"/>
            <a:ext cx="1305952" cy="1255106"/>
          </a:xfrm>
        </p:spPr>
        <p:txBody>
          <a:bodyPr/>
          <a:lstStyle/>
          <a:p>
            <a:r>
              <a:rPr lang="fr-FR" b="1" dirty="0" err="1"/>
              <a:t>RHex</a:t>
            </a:r>
            <a:r>
              <a:rPr lang="fr-MA" b="1" dirty="0"/>
              <a:t> </a:t>
            </a:r>
            <a:endParaRPr lang="fr-MA" dirty="0"/>
          </a:p>
        </p:txBody>
      </p:sp>
      <p:sp>
        <p:nvSpPr>
          <p:cNvPr id="3" name="Espace réservé du contenu 2">
            <a:extLst>
              <a:ext uri="{FF2B5EF4-FFF2-40B4-BE49-F238E27FC236}">
                <a16:creationId xmlns:a16="http://schemas.microsoft.com/office/drawing/2014/main" id="{E7A27BF6-7DB9-4F1C-96D9-2B5B7301B46A}"/>
              </a:ext>
            </a:extLst>
          </p:cNvPr>
          <p:cNvSpPr>
            <a:spLocks noGrp="1"/>
          </p:cNvSpPr>
          <p:nvPr>
            <p:ph idx="1"/>
          </p:nvPr>
        </p:nvSpPr>
        <p:spPr>
          <a:xfrm>
            <a:off x="2118565" y="2186734"/>
            <a:ext cx="9905999" cy="3541714"/>
          </a:xfrm>
        </p:spPr>
        <p:txBody>
          <a:bodyPr/>
          <a:lstStyle/>
          <a:p>
            <a:r>
              <a:rPr lang="fr-FR" dirty="0">
                <a:cs typeface="Akhbar MT" pitchFamily="2" charset="-78"/>
              </a:rPr>
              <a:t>est un robot à six pattes à mobilité élevée. Ses jambes puissantes et indépendantes produisent des allures spécialisées qui lui permettent de parcourir des terrains accidentés avec un minimum d'intervention de l'opérateur. </a:t>
            </a:r>
          </a:p>
          <a:p>
            <a:r>
              <a:rPr lang="fr-FR" dirty="0" err="1">
                <a:cs typeface="Akhbar MT" pitchFamily="2" charset="-78"/>
              </a:rPr>
              <a:t>RHex</a:t>
            </a:r>
            <a:r>
              <a:rPr lang="fr-FR" dirty="0">
                <a:cs typeface="Akhbar MT" pitchFamily="2" charset="-78"/>
              </a:rPr>
              <a:t> peut escalader des agglomérats de roches, se déplacer dans la boue, le sable, la végétation dense, sur des voies ferrées et descendre et monter des pentes abruptes ainsi que des escaliers.</a:t>
            </a:r>
            <a:endParaRPr lang="fr-MA" dirty="0">
              <a:cs typeface="Akhbar MT" pitchFamily="2" charset="-78"/>
            </a:endParaRPr>
          </a:p>
        </p:txBody>
      </p:sp>
    </p:spTree>
    <p:extLst>
      <p:ext uri="{BB962C8B-B14F-4D97-AF65-F5344CB8AC3E}">
        <p14:creationId xmlns:p14="http://schemas.microsoft.com/office/powerpoint/2010/main" val="78672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B0AC5F-0859-43D1-BB74-310F5F25D68D}"/>
              </a:ext>
            </a:extLst>
          </p:cNvPr>
          <p:cNvSpPr>
            <a:spLocks noGrp="1"/>
          </p:cNvSpPr>
          <p:nvPr>
            <p:ph type="title"/>
          </p:nvPr>
        </p:nvSpPr>
        <p:spPr>
          <a:xfrm>
            <a:off x="890401" y="430259"/>
            <a:ext cx="3439552" cy="1147529"/>
          </a:xfrm>
        </p:spPr>
        <p:txBody>
          <a:bodyPr>
            <a:normAutofit/>
          </a:bodyPr>
          <a:lstStyle/>
          <a:p>
            <a:r>
              <a:rPr lang="fr-FR" sz="5400" dirty="0"/>
              <a:t>PETMAN</a:t>
            </a:r>
            <a:endParaRPr lang="fr-MA" sz="4800" dirty="0"/>
          </a:p>
        </p:txBody>
      </p:sp>
      <p:sp>
        <p:nvSpPr>
          <p:cNvPr id="3" name="Espace réservé du contenu 2">
            <a:extLst>
              <a:ext uri="{FF2B5EF4-FFF2-40B4-BE49-F238E27FC236}">
                <a16:creationId xmlns:a16="http://schemas.microsoft.com/office/drawing/2014/main" id="{43E27C22-A83D-4734-8B05-DE4D3FC0DEBA}"/>
              </a:ext>
            </a:extLst>
          </p:cNvPr>
          <p:cNvSpPr>
            <a:spLocks noGrp="1"/>
          </p:cNvSpPr>
          <p:nvPr>
            <p:ph idx="1"/>
          </p:nvPr>
        </p:nvSpPr>
        <p:spPr>
          <a:xfrm>
            <a:off x="2181318" y="2177770"/>
            <a:ext cx="9905999" cy="3541714"/>
          </a:xfrm>
        </p:spPr>
        <p:txBody>
          <a:bodyPr/>
          <a:lstStyle/>
          <a:p>
            <a:r>
              <a:rPr lang="fr-MA" u="sng" dirty="0">
                <a:cs typeface="Akhbar MT" pitchFamily="2" charset="-78"/>
              </a:rPr>
              <a:t>C’est un robot d’une</a:t>
            </a:r>
            <a:r>
              <a:rPr lang="fr-MA" dirty="0">
                <a:cs typeface="Akhbar MT" pitchFamily="2" charset="-78"/>
              </a:rPr>
              <a:t> taille et la forme d'un homme adulte moyen. Il peut se déplacer librement et effectuer les mêmes mouvements qu'un être humain. Selon Boston Dynamics, il s'agit du premier robot ayant ces caractéristiques.</a:t>
            </a:r>
          </a:p>
          <a:p>
            <a:endParaRPr lang="fr-MA" dirty="0">
              <a:cs typeface="Akhbar MT" pitchFamily="2" charset="-78"/>
            </a:endParaRPr>
          </a:p>
          <a:p>
            <a:r>
              <a:rPr lang="fr-MA" dirty="0">
                <a:cs typeface="Akhbar MT" pitchFamily="2" charset="-78"/>
              </a:rPr>
              <a:t> PETMAN est destiné à tester les vêtements de protection contre les agressions chimiques. Le robot va également simuler la physiologie humaine grâce au contrôle de l'humidité, la température et la transpiration.</a:t>
            </a:r>
          </a:p>
          <a:p>
            <a:endParaRPr lang="fr-MA" dirty="0"/>
          </a:p>
        </p:txBody>
      </p:sp>
    </p:spTree>
    <p:extLst>
      <p:ext uri="{BB962C8B-B14F-4D97-AF65-F5344CB8AC3E}">
        <p14:creationId xmlns:p14="http://schemas.microsoft.com/office/powerpoint/2010/main" val="59512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18C7C-1BB3-4909-8DA8-572B1B31C80C}"/>
              </a:ext>
            </a:extLst>
          </p:cNvPr>
          <p:cNvSpPr>
            <a:spLocks noGrp="1"/>
          </p:cNvSpPr>
          <p:nvPr>
            <p:ph type="title"/>
          </p:nvPr>
        </p:nvSpPr>
        <p:spPr>
          <a:xfrm>
            <a:off x="890402" y="466118"/>
            <a:ext cx="2292069" cy="939349"/>
          </a:xfrm>
        </p:spPr>
        <p:txBody>
          <a:bodyPr>
            <a:normAutofit/>
          </a:bodyPr>
          <a:lstStyle/>
          <a:p>
            <a:r>
              <a:rPr lang="fr-FR" sz="6000" dirty="0"/>
              <a:t>Atlas</a:t>
            </a:r>
            <a:endParaRPr lang="fr-MA" sz="6000" dirty="0"/>
          </a:p>
        </p:txBody>
      </p:sp>
      <p:sp>
        <p:nvSpPr>
          <p:cNvPr id="3" name="Espace réservé du contenu 2">
            <a:extLst>
              <a:ext uri="{FF2B5EF4-FFF2-40B4-BE49-F238E27FC236}">
                <a16:creationId xmlns:a16="http://schemas.microsoft.com/office/drawing/2014/main" id="{CD34E003-7BEC-4C4F-B2CF-93D7C5BF3921}"/>
              </a:ext>
            </a:extLst>
          </p:cNvPr>
          <p:cNvSpPr>
            <a:spLocks noGrp="1"/>
          </p:cNvSpPr>
          <p:nvPr>
            <p:ph idx="1"/>
          </p:nvPr>
        </p:nvSpPr>
        <p:spPr>
          <a:xfrm>
            <a:off x="2036436" y="1620620"/>
            <a:ext cx="9905999" cy="4233334"/>
          </a:xfrm>
        </p:spPr>
        <p:txBody>
          <a:bodyPr>
            <a:normAutofit/>
          </a:bodyPr>
          <a:lstStyle/>
          <a:p>
            <a:r>
              <a:rPr lang="fr-FR" dirty="0">
                <a:cs typeface="Akhbar MT" pitchFamily="2" charset="-78"/>
              </a:rPr>
              <a:t>Atlas est un robot humanoïde à mobilité élevée conçu pour être capable d'évoluer sur des terrains accidentés. </a:t>
            </a:r>
          </a:p>
          <a:p>
            <a:r>
              <a:rPr lang="fr-FR" dirty="0">
                <a:cs typeface="Akhbar MT" pitchFamily="2" charset="-78"/>
              </a:rPr>
              <a:t>Dans le cas d'un terrain extrêmement accidenté, où la bipédie est rendue difficile, le robot peut se déplacer différemment par exemple à l'aide de ses mains à quatre pattes. Ses mains articulées et sensibles au </a:t>
            </a:r>
            <a:r>
              <a:rPr lang="fr-FR" u="sng" dirty="0">
                <a:effectLst>
                  <a:outerShdw blurRad="38100" dist="38100" dir="2700000" algn="tl">
                    <a:srgbClr val="000000">
                      <a:alpha val="43137"/>
                    </a:srgbClr>
                  </a:outerShdw>
                </a:effectLst>
                <a:cs typeface="Akhbar MT" pitchFamily="2" charset="-78"/>
                <a:hlinkClick r:id="rId2" tooltip="Toucher">
                  <a:extLst>
                    <a:ext uri="{A12FA001-AC4F-418D-AE19-62706E023703}">
                      <ahyp:hlinkClr xmlns:ahyp="http://schemas.microsoft.com/office/drawing/2018/hyperlinkcolor" val="tx"/>
                    </a:ext>
                  </a:extLst>
                </a:hlinkClick>
              </a:rPr>
              <a:t>toucher</a:t>
            </a:r>
            <a:r>
              <a:rPr lang="fr-FR" dirty="0">
                <a:effectLst>
                  <a:outerShdw blurRad="38100" dist="38100" dir="2700000" algn="tl">
                    <a:srgbClr val="000000">
                      <a:alpha val="43137"/>
                    </a:srgbClr>
                  </a:outerShdw>
                </a:effectLst>
                <a:cs typeface="Akhbar MT" pitchFamily="2" charset="-78"/>
              </a:rPr>
              <a:t> </a:t>
            </a:r>
            <a:r>
              <a:rPr lang="fr-FR" dirty="0">
                <a:cs typeface="Akhbar MT" pitchFamily="2" charset="-78"/>
              </a:rPr>
              <a:t>permettent au robot d'utiliser des outils conçus pour l'usage humain</a:t>
            </a:r>
          </a:p>
          <a:p>
            <a:r>
              <a:rPr lang="fr-FR" dirty="0">
                <a:cs typeface="Akhbar MT" pitchFamily="2" charset="-78"/>
              </a:rPr>
              <a:t>robot Atlas ont été fournis par le </a:t>
            </a:r>
            <a:r>
              <a:rPr lang="fr-FR" u="sng" dirty="0">
                <a:effectLst>
                  <a:outerShdw blurRad="38100" dist="38100" dir="2700000" algn="tl">
                    <a:srgbClr val="000000">
                      <a:alpha val="43137"/>
                    </a:srgbClr>
                  </a:outerShdw>
                </a:effectLst>
                <a:cs typeface="Akhbar MT" pitchFamily="2" charset="-78"/>
                <a:hlinkClick r:id="rId3" tooltip="Gouvernement américain">
                  <a:extLst>
                    <a:ext uri="{A12FA001-AC4F-418D-AE19-62706E023703}">
                      <ahyp:hlinkClr xmlns:ahyp="http://schemas.microsoft.com/office/drawing/2018/hyperlinkcolor" val="tx"/>
                    </a:ext>
                  </a:extLst>
                </a:hlinkClick>
              </a:rPr>
              <a:t>gouvernement américain</a:t>
            </a:r>
            <a:r>
              <a:rPr lang="fr-FR" dirty="0">
                <a:effectLst>
                  <a:outerShdw blurRad="38100" dist="38100" dir="2700000" algn="tl">
                    <a:srgbClr val="000000">
                      <a:alpha val="43137"/>
                    </a:srgbClr>
                  </a:outerShdw>
                </a:effectLst>
                <a:cs typeface="Akhbar MT" pitchFamily="2" charset="-78"/>
              </a:rPr>
              <a:t> </a:t>
            </a:r>
            <a:r>
              <a:rPr lang="fr-FR" dirty="0">
                <a:cs typeface="Akhbar MT" pitchFamily="2" charset="-78"/>
              </a:rPr>
              <a:t>dans le cadre du </a:t>
            </a:r>
            <a:r>
              <a:rPr lang="fr-FR" dirty="0">
                <a:effectLst>
                  <a:outerShdw blurRad="38100" dist="38100" dir="2700000" algn="tl">
                    <a:srgbClr val="000000">
                      <a:alpha val="43137"/>
                    </a:srgbClr>
                  </a:outerShdw>
                </a:effectLst>
                <a:cs typeface="Akhbar MT" pitchFamily="2" charset="-78"/>
              </a:rPr>
              <a:t>DARPA </a:t>
            </a:r>
            <a:r>
              <a:rPr lang="fr-FR" dirty="0" err="1">
                <a:effectLst>
                  <a:outerShdw blurRad="38100" dist="38100" dir="2700000" algn="tl">
                    <a:srgbClr val="000000">
                      <a:alpha val="43137"/>
                    </a:srgbClr>
                  </a:outerShdw>
                </a:effectLst>
                <a:cs typeface="Akhbar MT" pitchFamily="2" charset="-78"/>
              </a:rPr>
              <a:t>Robotics</a:t>
            </a:r>
            <a:r>
              <a:rPr lang="fr-FR" dirty="0">
                <a:effectLst>
                  <a:outerShdw blurRad="38100" dist="38100" dir="2700000" algn="tl">
                    <a:srgbClr val="000000">
                      <a:alpha val="43137"/>
                    </a:srgbClr>
                  </a:outerShdw>
                </a:effectLst>
                <a:cs typeface="Akhbar MT" pitchFamily="2" charset="-78"/>
              </a:rPr>
              <a:t> Challenge</a:t>
            </a:r>
            <a:endParaRPr lang="fr-MA" dirty="0">
              <a:effectLst>
                <a:outerShdw blurRad="38100" dist="38100" dir="2700000" algn="tl">
                  <a:srgbClr val="000000">
                    <a:alpha val="43137"/>
                  </a:srgbClr>
                </a:outerShdw>
              </a:effectLst>
              <a:cs typeface="Akhbar MT" pitchFamily="2" charset="-78"/>
            </a:endParaRPr>
          </a:p>
        </p:txBody>
      </p:sp>
    </p:spTree>
    <p:extLst>
      <p:ext uri="{BB962C8B-B14F-4D97-AF65-F5344CB8AC3E}">
        <p14:creationId xmlns:p14="http://schemas.microsoft.com/office/powerpoint/2010/main" val="3145499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C326C5-C6A0-4CA3-AB48-D650718E18B0}"/>
              </a:ext>
            </a:extLst>
          </p:cNvPr>
          <p:cNvSpPr>
            <a:spLocks noGrp="1"/>
          </p:cNvSpPr>
          <p:nvPr>
            <p:ph type="title"/>
          </p:nvPr>
        </p:nvSpPr>
        <p:spPr>
          <a:xfrm>
            <a:off x="863507" y="340612"/>
            <a:ext cx="2543081" cy="1290964"/>
          </a:xfrm>
        </p:spPr>
        <p:txBody>
          <a:bodyPr>
            <a:normAutofit/>
          </a:bodyPr>
          <a:lstStyle/>
          <a:p>
            <a:r>
              <a:rPr lang="fr-FR" sz="4400" dirty="0" err="1"/>
              <a:t>SpotMini</a:t>
            </a:r>
            <a:endParaRPr lang="fr-MA" sz="4400" dirty="0"/>
          </a:p>
        </p:txBody>
      </p:sp>
      <p:sp>
        <p:nvSpPr>
          <p:cNvPr id="3" name="Espace réservé du contenu 2">
            <a:extLst>
              <a:ext uri="{FF2B5EF4-FFF2-40B4-BE49-F238E27FC236}">
                <a16:creationId xmlns:a16="http://schemas.microsoft.com/office/drawing/2014/main" id="{97BCFCC3-165F-4317-BCB7-8FDF79F36F02}"/>
              </a:ext>
            </a:extLst>
          </p:cNvPr>
          <p:cNvSpPr>
            <a:spLocks noGrp="1"/>
          </p:cNvSpPr>
          <p:nvPr>
            <p:ph idx="1"/>
          </p:nvPr>
        </p:nvSpPr>
        <p:spPr>
          <a:xfrm>
            <a:off x="2064776" y="2213629"/>
            <a:ext cx="9905999" cy="3541714"/>
          </a:xfrm>
        </p:spPr>
        <p:txBody>
          <a:bodyPr/>
          <a:lstStyle/>
          <a:p>
            <a:r>
              <a:rPr lang="fr-FR" dirty="0">
                <a:cs typeface="Akhbar MT" pitchFamily="2" charset="-78"/>
              </a:rPr>
              <a:t>C'est un robot agile qui manipule les objets, grâce à son bras mécanique. Il peut monter les escaliers, et fonctionnera dans les bureaux, maisons et à l'extérieur.</a:t>
            </a:r>
          </a:p>
          <a:p>
            <a:r>
              <a:rPr lang="fr-FR" dirty="0">
                <a:cs typeface="Akhbar MT" pitchFamily="2" charset="-78"/>
              </a:rPr>
              <a:t> capteurs comprend des caméras stéréo, des caméras de profondeur, une unité IMU et des capteurs de position / de force dans les membres. Ces capteurs aident à la navigation et à la manipulation mobile</a:t>
            </a:r>
            <a:endParaRPr lang="fr-MA" dirty="0">
              <a:cs typeface="Akhbar MT" pitchFamily="2" charset="-78"/>
            </a:endParaRPr>
          </a:p>
        </p:txBody>
      </p:sp>
    </p:spTree>
    <p:extLst>
      <p:ext uri="{BB962C8B-B14F-4D97-AF65-F5344CB8AC3E}">
        <p14:creationId xmlns:p14="http://schemas.microsoft.com/office/powerpoint/2010/main" val="5492464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82</TotalTime>
  <Words>539</Words>
  <Application>Microsoft Office PowerPoint</Application>
  <PresentationFormat>Grand écran</PresentationFormat>
  <Paragraphs>31</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Agency FB</vt:lpstr>
      <vt:lpstr>Arial</vt:lpstr>
      <vt:lpstr>Tw Cen MT</vt:lpstr>
      <vt:lpstr>Circuit</vt:lpstr>
      <vt:lpstr>Boston Dynamics </vt:lpstr>
      <vt:lpstr>C’est quoi Boston Dynamics ?</vt:lpstr>
      <vt:lpstr>Comment commencé ? </vt:lpstr>
      <vt:lpstr>Les produits de boston dynamics : </vt:lpstr>
      <vt:lpstr>BigDog </vt:lpstr>
      <vt:lpstr>RHex </vt:lpstr>
      <vt:lpstr>PETMAN</vt:lpstr>
      <vt:lpstr>Atlas</vt:lpstr>
      <vt:lpstr>SpotMini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Boston Dynamics</dc:title>
  <dc:creator>abdelouahab elhassnaoui</dc:creator>
  <cp:lastModifiedBy>abdelouahab elhassnaoui</cp:lastModifiedBy>
  <cp:revision>9</cp:revision>
  <dcterms:created xsi:type="dcterms:W3CDTF">2020-03-11T21:08:58Z</dcterms:created>
  <dcterms:modified xsi:type="dcterms:W3CDTF">2020-03-11T22:31:05Z</dcterms:modified>
</cp:coreProperties>
</file>