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57" r:id="rId3"/>
    <p:sldId id="256"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64" d="100"/>
          <a:sy n="64"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8DAC18-939F-4638-B2BE-A8B0DBB41A1C}" type="datetimeFigureOut">
              <a:rPr lang="fr-FR" smtClean="0"/>
              <a:t>13/01/2020</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358687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88DAC18-939F-4638-B2BE-A8B0DBB41A1C}" type="datetimeFigureOut">
              <a:rPr lang="fr-FR" smtClean="0"/>
              <a:t>13/01/2020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186184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88DAC18-939F-4638-B2BE-A8B0DBB41A1C}" type="datetimeFigureOut">
              <a:rPr lang="fr-FR" smtClean="0"/>
              <a:t>13/01/2020</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B8E067B-3203-4166-9080-3242494D392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8572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88DAC18-939F-4638-B2BE-A8B0DBB41A1C}" type="datetimeFigureOut">
              <a:rPr lang="fr-FR" smtClean="0"/>
              <a:t>13/01/2020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2339461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88DAC18-939F-4638-B2BE-A8B0DBB41A1C}" type="datetimeFigureOut">
              <a:rPr lang="fr-FR" smtClean="0"/>
              <a:t>13/01/2020</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8E067B-3203-4166-9080-3242494D392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4498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88DAC18-939F-4638-B2BE-A8B0DBB41A1C}" type="datetimeFigureOut">
              <a:rPr lang="fr-FR" smtClean="0"/>
              <a:t>13/01/2020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289232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88DAC18-939F-4638-B2BE-A8B0DBB41A1C}" type="datetimeFigureOut">
              <a:rPr lang="fr-FR" smtClean="0"/>
              <a:t>13/01/2020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2849645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88DAC18-939F-4638-B2BE-A8B0DBB41A1C}" type="datetimeFigureOut">
              <a:rPr lang="fr-FR" smtClean="0"/>
              <a:t>13/01/2020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38751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88DAC18-939F-4638-B2BE-A8B0DBB41A1C}" type="datetimeFigureOut">
              <a:rPr lang="fr-FR" smtClean="0"/>
              <a:t>13/01/2020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39521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88DAC18-939F-4638-B2BE-A8B0DBB41A1C}" type="datetimeFigureOut">
              <a:rPr lang="fr-FR" smtClean="0"/>
              <a:t>13/01/2020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280584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88DAC18-939F-4638-B2BE-A8B0DBB41A1C}" type="datetimeFigureOut">
              <a:rPr lang="fr-FR" smtClean="0"/>
              <a:t>13/01/2020</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275998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88DAC18-939F-4638-B2BE-A8B0DBB41A1C}" type="datetimeFigureOut">
              <a:rPr lang="fr-FR" smtClean="0"/>
              <a:t>13/01/2020</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250003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88DAC18-939F-4638-B2BE-A8B0DBB41A1C}" type="datetimeFigureOut">
              <a:rPr lang="fr-FR" smtClean="0"/>
              <a:t>13/01/2020</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188252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DAC18-939F-4638-B2BE-A8B0DBB41A1C}" type="datetimeFigureOut">
              <a:rPr lang="fr-FR" smtClean="0"/>
              <a:t>13/01/2020</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250034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88DAC18-939F-4638-B2BE-A8B0DBB41A1C}" type="datetimeFigureOut">
              <a:rPr lang="fr-FR" smtClean="0"/>
              <a:t>13/01/2020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145917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88DAC18-939F-4638-B2BE-A8B0DBB41A1C}" type="datetimeFigureOut">
              <a:rPr lang="fr-FR" smtClean="0"/>
              <a:t>13/01/2020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8E067B-3203-4166-9080-3242494D3921}" type="slidenum">
              <a:rPr lang="fr-FR" smtClean="0"/>
              <a:t>‹N°›</a:t>
            </a:fld>
            <a:endParaRPr lang="fr-FR"/>
          </a:p>
        </p:txBody>
      </p:sp>
    </p:spTree>
    <p:extLst>
      <p:ext uri="{BB962C8B-B14F-4D97-AF65-F5344CB8AC3E}">
        <p14:creationId xmlns:p14="http://schemas.microsoft.com/office/powerpoint/2010/main" val="181865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8DAC18-939F-4638-B2BE-A8B0DBB41A1C}" type="datetimeFigureOut">
              <a:rPr lang="fr-FR" smtClean="0"/>
              <a:t>13/01/2020</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B8E067B-3203-4166-9080-3242494D3921}" type="slidenum">
              <a:rPr lang="fr-FR" smtClean="0"/>
              <a:t>‹N°›</a:t>
            </a:fld>
            <a:endParaRPr lang="fr-FR"/>
          </a:p>
        </p:txBody>
      </p:sp>
    </p:spTree>
    <p:extLst>
      <p:ext uri="{BB962C8B-B14F-4D97-AF65-F5344CB8AC3E}">
        <p14:creationId xmlns:p14="http://schemas.microsoft.com/office/powerpoint/2010/main" val="26949203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2FA3039-5052-4D1C-9BAA-30A44ABA63FD}"/>
              </a:ext>
            </a:extLst>
          </p:cNvPr>
          <p:cNvPicPr>
            <a:picLocks noChangeAspect="1"/>
          </p:cNvPicPr>
          <p:nvPr/>
        </p:nvPicPr>
        <p:blipFill>
          <a:blip r:embed="rId2"/>
          <a:stretch>
            <a:fillRect/>
          </a:stretch>
        </p:blipFill>
        <p:spPr>
          <a:xfrm>
            <a:off x="0" y="0"/>
            <a:ext cx="12192000" cy="6858000"/>
          </a:xfrm>
          <a:prstGeom prst="rect">
            <a:avLst/>
          </a:prstGeom>
        </p:spPr>
      </p:pic>
      <p:pic>
        <p:nvPicPr>
          <p:cNvPr id="8" name="Image 7">
            <a:extLst>
              <a:ext uri="{FF2B5EF4-FFF2-40B4-BE49-F238E27FC236}">
                <a16:creationId xmlns:a16="http://schemas.microsoft.com/office/drawing/2014/main" id="{9EDBF7CC-490C-426D-B25B-FB7D2EB7F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892" y="188640"/>
            <a:ext cx="8040216" cy="1004286"/>
          </a:xfrm>
          <a:prstGeom prst="rect">
            <a:avLst/>
          </a:prstGeom>
        </p:spPr>
      </p:pic>
      <p:pic>
        <p:nvPicPr>
          <p:cNvPr id="13" name="Image 12">
            <a:extLst>
              <a:ext uri="{FF2B5EF4-FFF2-40B4-BE49-F238E27FC236}">
                <a16:creationId xmlns:a16="http://schemas.microsoft.com/office/drawing/2014/main" id="{BDACCF61-0C99-47E2-94D2-7810D25AADE9}"/>
              </a:ext>
            </a:extLst>
          </p:cNvPr>
          <p:cNvPicPr>
            <a:picLocks noChangeAspect="1"/>
          </p:cNvPicPr>
          <p:nvPr/>
        </p:nvPicPr>
        <p:blipFill rotWithShape="1">
          <a:blip r:embed="rId4">
            <a:extLst>
              <a:ext uri="{28A0092B-C50C-407E-A947-70E740481C1C}">
                <a14:useLocalDpi xmlns:a14="http://schemas.microsoft.com/office/drawing/2010/main" val="0"/>
              </a:ext>
            </a:extLst>
          </a:blip>
          <a:srcRect r="43309"/>
          <a:stretch/>
        </p:blipFill>
        <p:spPr>
          <a:xfrm>
            <a:off x="7320136" y="3429000"/>
            <a:ext cx="4680520" cy="879821"/>
          </a:xfrm>
          <a:prstGeom prst="rect">
            <a:avLst/>
          </a:prstGeom>
        </p:spPr>
      </p:pic>
      <p:pic>
        <p:nvPicPr>
          <p:cNvPr id="14" name="Image 13">
            <a:extLst>
              <a:ext uri="{FF2B5EF4-FFF2-40B4-BE49-F238E27FC236}">
                <a16:creationId xmlns:a16="http://schemas.microsoft.com/office/drawing/2014/main" id="{27F56794-166F-4FEF-8C5D-E0478981C3E1}"/>
              </a:ext>
            </a:extLst>
          </p:cNvPr>
          <p:cNvPicPr>
            <a:picLocks noChangeAspect="1"/>
          </p:cNvPicPr>
          <p:nvPr/>
        </p:nvPicPr>
        <p:blipFill rotWithShape="1">
          <a:blip r:embed="rId4">
            <a:extLst>
              <a:ext uri="{28A0092B-C50C-407E-A947-70E740481C1C}">
                <a14:useLocalDpi xmlns:a14="http://schemas.microsoft.com/office/drawing/2010/main" val="0"/>
              </a:ext>
            </a:extLst>
          </a:blip>
          <a:srcRect l="56691"/>
          <a:stretch/>
        </p:blipFill>
        <p:spPr>
          <a:xfrm>
            <a:off x="7680176" y="4437112"/>
            <a:ext cx="3575720" cy="879821"/>
          </a:xfrm>
          <a:prstGeom prst="rect">
            <a:avLst/>
          </a:prstGeom>
        </p:spPr>
      </p:pic>
    </p:spTree>
    <p:extLst>
      <p:ext uri="{BB962C8B-B14F-4D97-AF65-F5344CB8AC3E}">
        <p14:creationId xmlns:p14="http://schemas.microsoft.com/office/powerpoint/2010/main" val="121381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a:extLst>
              <a:ext uri="{FF2B5EF4-FFF2-40B4-BE49-F238E27FC236}">
                <a16:creationId xmlns:a16="http://schemas.microsoft.com/office/drawing/2014/main" id="{10FFD83A-C408-46C9-B69F-BCD55BF45795}"/>
              </a:ext>
            </a:extLst>
          </p:cNvPr>
          <p:cNvSpPr txBox="1"/>
          <p:nvPr/>
        </p:nvSpPr>
        <p:spPr>
          <a:xfrm>
            <a:off x="551384" y="116632"/>
            <a:ext cx="6191673" cy="923330"/>
          </a:xfrm>
          <a:prstGeom prst="rect">
            <a:avLst/>
          </a:prstGeom>
          <a:noFill/>
        </p:spPr>
        <p:txBody>
          <a:bodyPr wrap="square" rtlCol="0" anchor="ctr">
            <a:spAutoFit/>
          </a:bodyPr>
          <a:lstStyle/>
          <a:p>
            <a:r>
              <a:rPr lang="en-US" altLang="ko-KR" sz="5400" dirty="0">
                <a:cs typeface="Arial" pitchFamily="34" charset="0"/>
              </a:rPr>
              <a:t>YENNAYER</a:t>
            </a:r>
            <a:endParaRPr lang="ko-KR" altLang="en-US" sz="5400" dirty="0">
              <a:cs typeface="Arial" pitchFamily="34" charset="0"/>
            </a:endParaRPr>
          </a:p>
        </p:txBody>
      </p:sp>
      <p:grpSp>
        <p:nvGrpSpPr>
          <p:cNvPr id="8" name="Group 3">
            <a:extLst>
              <a:ext uri="{FF2B5EF4-FFF2-40B4-BE49-F238E27FC236}">
                <a16:creationId xmlns:a16="http://schemas.microsoft.com/office/drawing/2014/main" id="{903CED41-6F7E-4A5B-B176-0655876F0843}"/>
              </a:ext>
            </a:extLst>
          </p:cNvPr>
          <p:cNvGrpSpPr/>
          <p:nvPr/>
        </p:nvGrpSpPr>
        <p:grpSpPr>
          <a:xfrm>
            <a:off x="1847528" y="1172618"/>
            <a:ext cx="4526164" cy="701496"/>
            <a:chOff x="6751979" y="1666120"/>
            <a:chExt cx="4526164" cy="701496"/>
          </a:xfrm>
        </p:grpSpPr>
        <p:sp>
          <p:nvSpPr>
            <p:cNvPr id="9" name="TextBox 7">
              <a:extLst>
                <a:ext uri="{FF2B5EF4-FFF2-40B4-BE49-F238E27FC236}">
                  <a16:creationId xmlns:a16="http://schemas.microsoft.com/office/drawing/2014/main" id="{61251717-704E-488C-81B9-2F568503C1E7}"/>
                </a:ext>
              </a:extLst>
            </p:cNvPr>
            <p:cNvSpPr txBox="1"/>
            <p:nvPr/>
          </p:nvSpPr>
          <p:spPr>
            <a:xfrm>
              <a:off x="6770451" y="2090617"/>
              <a:ext cx="4507692" cy="276999"/>
            </a:xfrm>
            <a:prstGeom prst="rect">
              <a:avLst/>
            </a:prstGeom>
            <a:noFill/>
          </p:spPr>
          <p:txBody>
            <a:bodyPr wrap="square" rtlCol="0">
              <a:spAutoFit/>
            </a:bodyPr>
            <a:lstStyle/>
            <a:p>
              <a:r>
                <a:rPr lang="fr-FR" altLang="ko-KR" sz="1200" dirty="0">
                  <a:cs typeface="Arial" pitchFamily="34" charset="0"/>
                </a:rPr>
                <a:t>littéralement « le dîner de </a:t>
              </a:r>
              <a:r>
                <a:rPr lang="fr-FR" altLang="ko-KR" sz="1200" dirty="0" err="1">
                  <a:cs typeface="Arial" pitchFamily="34" charset="0"/>
                </a:rPr>
                <a:t>Yennayer</a:t>
              </a:r>
              <a:r>
                <a:rPr lang="fr-FR" altLang="ko-KR" sz="1200" dirty="0">
                  <a:cs typeface="Arial" pitchFamily="34" charset="0"/>
                </a:rPr>
                <a:t> »</a:t>
              </a:r>
              <a:endParaRPr lang="en-US" altLang="ko-KR" sz="1200" dirty="0">
                <a:cs typeface="Arial" pitchFamily="34" charset="0"/>
              </a:endParaRPr>
            </a:p>
          </p:txBody>
        </p:sp>
        <p:sp>
          <p:nvSpPr>
            <p:cNvPr id="10" name="TextBox 8">
              <a:extLst>
                <a:ext uri="{FF2B5EF4-FFF2-40B4-BE49-F238E27FC236}">
                  <a16:creationId xmlns:a16="http://schemas.microsoft.com/office/drawing/2014/main" id="{8645AE3C-CD84-4F7F-9B6D-BD2033FC5A58}"/>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a:cs typeface="Arial" pitchFamily="34" charset="0"/>
                </a:rPr>
                <a:t>imensi</a:t>
              </a:r>
              <a:r>
                <a:rPr lang="en-US" altLang="ko-KR" sz="2700" b="1" dirty="0">
                  <a:cs typeface="Arial" pitchFamily="34" charset="0"/>
                </a:rPr>
                <a:t> n </a:t>
              </a:r>
              <a:r>
                <a:rPr lang="en-US" altLang="ko-KR" sz="2700" b="1" dirty="0" err="1">
                  <a:cs typeface="Arial" pitchFamily="34" charset="0"/>
                </a:rPr>
                <a:t>yennayer</a:t>
              </a:r>
              <a:endParaRPr lang="ko-KR" altLang="en-US" sz="2700" b="1" dirty="0">
                <a:cs typeface="Arial" pitchFamily="34" charset="0"/>
              </a:endParaRPr>
            </a:p>
          </p:txBody>
        </p:sp>
      </p:grpSp>
      <p:sp>
        <p:nvSpPr>
          <p:cNvPr id="11" name="TextBox 12">
            <a:extLst>
              <a:ext uri="{FF2B5EF4-FFF2-40B4-BE49-F238E27FC236}">
                <a16:creationId xmlns:a16="http://schemas.microsoft.com/office/drawing/2014/main" id="{12F29A16-DA75-4D80-AF03-17CD8DEF9878}"/>
              </a:ext>
            </a:extLst>
          </p:cNvPr>
          <p:cNvSpPr txBox="1"/>
          <p:nvPr/>
        </p:nvSpPr>
        <p:spPr>
          <a:xfrm>
            <a:off x="3104246" y="2474893"/>
            <a:ext cx="5983507" cy="954107"/>
          </a:xfrm>
          <a:prstGeom prst="rect">
            <a:avLst/>
          </a:prstGeom>
          <a:noFill/>
        </p:spPr>
        <p:txBody>
          <a:bodyPr wrap="square" rtlCol="0">
            <a:spAutoFit/>
          </a:bodyPr>
          <a:lstStyle/>
          <a:p>
            <a:pPr algn="ctr"/>
            <a:r>
              <a:rPr lang="fr-FR" altLang="ko-KR" sz="1400" dirty="0">
                <a:cs typeface="Arial" pitchFamily="34" charset="0"/>
              </a:rPr>
              <a:t>L'Académie berbère s'est basée sur le fait que les Nord-Africains avaient coutume de célébrer </a:t>
            </a:r>
            <a:r>
              <a:rPr lang="fr-FR" altLang="ko-KR" sz="1400" dirty="0" err="1">
                <a:cs typeface="Arial" pitchFamily="34" charset="0"/>
              </a:rPr>
              <a:t>Yennayer</a:t>
            </a:r>
            <a:r>
              <a:rPr lang="fr-FR" altLang="ko-KR" sz="1400" dirty="0">
                <a:cs typeface="Arial" pitchFamily="34" charset="0"/>
              </a:rPr>
              <a:t> chaque année, pour le décréter comme « nouvel an amazigh ». C’est Ammar Negadi6 qui mit en avant un calendrier berbère, en 1980.</a:t>
            </a:r>
            <a:endParaRPr lang="en-US" altLang="ko-KR" sz="1400" dirty="0">
              <a:cs typeface="Arial" pitchFamily="34" charset="0"/>
            </a:endParaRPr>
          </a:p>
        </p:txBody>
      </p:sp>
    </p:spTree>
    <p:extLst>
      <p:ext uri="{BB962C8B-B14F-4D97-AF65-F5344CB8AC3E}">
        <p14:creationId xmlns:p14="http://schemas.microsoft.com/office/powerpoint/2010/main" val="250091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a:extLst>
              <a:ext uri="{FF2B5EF4-FFF2-40B4-BE49-F238E27FC236}">
                <a16:creationId xmlns:a16="http://schemas.microsoft.com/office/drawing/2014/main" id="{DA82BEF3-2DF1-4762-BBCD-21020CD6AB66}"/>
              </a:ext>
            </a:extLst>
          </p:cNvPr>
          <p:cNvSpPr txBox="1"/>
          <p:nvPr/>
        </p:nvSpPr>
        <p:spPr>
          <a:xfrm>
            <a:off x="1668014" y="1412776"/>
            <a:ext cx="8642904" cy="1631216"/>
          </a:xfrm>
          <a:prstGeom prst="rect">
            <a:avLst/>
          </a:prstGeom>
          <a:noFill/>
        </p:spPr>
        <p:txBody>
          <a:bodyPr wrap="square" rtlCol="0">
            <a:spAutoFit/>
          </a:bodyPr>
          <a:lstStyle/>
          <a:p>
            <a:pPr algn="ctr"/>
            <a:r>
              <a:rPr lang="fr-FR" altLang="ko-KR" sz="1400" dirty="0">
                <a:cs typeface="Arial" pitchFamily="34" charset="0"/>
              </a:rPr>
              <a:t>A Marrakech, un homme, </a:t>
            </a:r>
            <a:r>
              <a:rPr lang="fr-FR" altLang="ko-KR" sz="1600" b="1" dirty="0">
                <a:cs typeface="Arial" pitchFamily="34" charset="0"/>
              </a:rPr>
              <a:t>Pierre Bergé</a:t>
            </a:r>
            <a:r>
              <a:rPr lang="fr-FR" altLang="ko-KR" sz="1400" dirty="0">
                <a:cs typeface="Arial" pitchFamily="34" charset="0"/>
              </a:rPr>
              <a:t>, passionné de cette culture mystérieuse, a crée sur le site des jardins de Majorelle, un musée qui tente avec sérieux d’éclairer l’énigme de ce peuple et de le faire découvrir au plus grand nombre. Non seulement sont exposés des objets, véritable cartographie de l’histoire berbère mais chaque année, la fondation Yves Saint Laurent réunie des scientifiques qui apportent leur connaissance et leur analyse.</a:t>
            </a:r>
          </a:p>
          <a:p>
            <a:pPr algn="ctr"/>
            <a:r>
              <a:rPr lang="fr-FR" altLang="ko-KR" sz="1400" dirty="0">
                <a:cs typeface="Arial" pitchFamily="34" charset="0"/>
              </a:rPr>
              <a:t>Les informations sont collationnées et diffusées à la fois pour la population berbère qui ignore souvent sa propre histoire mais pour les visiteurs curieux de ce mythe.</a:t>
            </a:r>
            <a:endParaRPr lang="en-US" altLang="ko-KR" sz="1400" dirty="0">
              <a:cs typeface="Arial" pitchFamily="34" charset="0"/>
            </a:endParaRPr>
          </a:p>
        </p:txBody>
      </p:sp>
      <p:pic>
        <p:nvPicPr>
          <p:cNvPr id="1028" name="Picture 4" descr="Image associée">
            <a:extLst>
              <a:ext uri="{FF2B5EF4-FFF2-40B4-BE49-F238E27FC236}">
                <a16:creationId xmlns:a16="http://schemas.microsoft.com/office/drawing/2014/main" id="{64F3D064-C8E0-42D5-90B6-911413304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245" y="3043992"/>
            <a:ext cx="5770441" cy="39010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TextBox 1">
            <a:extLst>
              <a:ext uri="{FF2B5EF4-FFF2-40B4-BE49-F238E27FC236}">
                <a16:creationId xmlns:a16="http://schemas.microsoft.com/office/drawing/2014/main" id="{C24492B0-295A-4371-9C1D-C932A98F20DC}"/>
              </a:ext>
            </a:extLst>
          </p:cNvPr>
          <p:cNvSpPr txBox="1"/>
          <p:nvPr/>
        </p:nvSpPr>
        <p:spPr>
          <a:xfrm>
            <a:off x="-60783" y="-104372"/>
            <a:ext cx="6191673" cy="923330"/>
          </a:xfrm>
          <a:prstGeom prst="rect">
            <a:avLst/>
          </a:prstGeom>
          <a:noFill/>
        </p:spPr>
        <p:txBody>
          <a:bodyPr wrap="square" rtlCol="0" anchor="ctr">
            <a:spAutoFit/>
          </a:bodyPr>
          <a:lstStyle/>
          <a:p>
            <a:r>
              <a:rPr lang="en-US" altLang="ko-KR" sz="5400" dirty="0">
                <a:cs typeface="Arial" pitchFamily="34" charset="0"/>
              </a:rPr>
              <a:t>La culture </a:t>
            </a:r>
            <a:endParaRPr lang="ko-KR" altLang="en-US" sz="5400" dirty="0">
              <a:cs typeface="Arial" pitchFamily="34" charset="0"/>
            </a:endParaRPr>
          </a:p>
        </p:txBody>
      </p:sp>
    </p:spTree>
    <p:extLst>
      <p:ext uri="{BB962C8B-B14F-4D97-AF65-F5344CB8AC3E}">
        <p14:creationId xmlns:p14="http://schemas.microsoft.com/office/powerpoint/2010/main" val="371299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a:extLst>
              <a:ext uri="{FF2B5EF4-FFF2-40B4-BE49-F238E27FC236}">
                <a16:creationId xmlns:a16="http://schemas.microsoft.com/office/drawing/2014/main" id="{12910AAE-A64D-404B-B462-7EC97454A8D0}"/>
              </a:ext>
            </a:extLst>
          </p:cNvPr>
          <p:cNvSpPr txBox="1"/>
          <p:nvPr/>
        </p:nvSpPr>
        <p:spPr>
          <a:xfrm>
            <a:off x="-60783" y="-104372"/>
            <a:ext cx="6191673" cy="923330"/>
          </a:xfrm>
          <a:prstGeom prst="rect">
            <a:avLst/>
          </a:prstGeom>
          <a:noFill/>
        </p:spPr>
        <p:txBody>
          <a:bodyPr wrap="square" rtlCol="0" anchor="ctr">
            <a:spAutoFit/>
          </a:bodyPr>
          <a:lstStyle/>
          <a:p>
            <a:r>
              <a:rPr lang="en-US" altLang="ko-KR" sz="5400" dirty="0">
                <a:cs typeface="Arial" pitchFamily="34" charset="0"/>
              </a:rPr>
              <a:t>La culture </a:t>
            </a:r>
            <a:endParaRPr lang="ko-KR" altLang="en-US" sz="5400" dirty="0">
              <a:cs typeface="Arial" pitchFamily="34" charset="0"/>
            </a:endParaRPr>
          </a:p>
        </p:txBody>
      </p:sp>
      <p:sp>
        <p:nvSpPr>
          <p:cNvPr id="12" name="TextBox 12">
            <a:extLst>
              <a:ext uri="{FF2B5EF4-FFF2-40B4-BE49-F238E27FC236}">
                <a16:creationId xmlns:a16="http://schemas.microsoft.com/office/drawing/2014/main" id="{DA82BEF3-2DF1-4762-BBCD-21020CD6AB66}"/>
              </a:ext>
            </a:extLst>
          </p:cNvPr>
          <p:cNvSpPr txBox="1"/>
          <p:nvPr/>
        </p:nvSpPr>
        <p:spPr>
          <a:xfrm>
            <a:off x="2423592" y="831528"/>
            <a:ext cx="8642904" cy="2246769"/>
          </a:xfrm>
          <a:prstGeom prst="rect">
            <a:avLst/>
          </a:prstGeom>
          <a:noFill/>
        </p:spPr>
        <p:txBody>
          <a:bodyPr wrap="square" rtlCol="0">
            <a:spAutoFit/>
          </a:bodyPr>
          <a:lstStyle/>
          <a:p>
            <a:pPr algn="ctr"/>
            <a:r>
              <a:rPr lang="fr-FR" altLang="ko-KR" sz="1400" dirty="0">
                <a:cs typeface="Arial" pitchFamily="34" charset="0"/>
              </a:rPr>
              <a:t>Il y a bien longtemps, vivaient dans les hauteurs de l’Atlas marocain, deux tribus amazighs qui étaient en guerre continue : Les Ait Brahim et les Ait </a:t>
            </a:r>
            <a:r>
              <a:rPr lang="fr-FR" altLang="ko-KR" sz="1400" dirty="0" err="1">
                <a:cs typeface="Arial" pitchFamily="34" charset="0"/>
              </a:rPr>
              <a:t>Haddidou</a:t>
            </a:r>
            <a:r>
              <a:rPr lang="fr-FR" altLang="ko-KR" sz="1400" dirty="0">
                <a:cs typeface="Arial" pitchFamily="34" charset="0"/>
              </a:rPr>
              <a:t>. Une haine qu’ils avaient héritée des siècles d’avant.</a:t>
            </a:r>
          </a:p>
          <a:p>
            <a:pPr algn="ctr"/>
            <a:r>
              <a:rPr lang="fr-FR" altLang="ko-KR" sz="1400" dirty="0" err="1">
                <a:cs typeface="Arial" pitchFamily="34" charset="0"/>
              </a:rPr>
              <a:t>Isli</a:t>
            </a:r>
            <a:r>
              <a:rPr lang="fr-FR" altLang="ko-KR" sz="1400" dirty="0">
                <a:cs typeface="Arial" pitchFamily="34" charset="0"/>
              </a:rPr>
              <a:t>, un beau jeune homme, si grand et si courageux appartenait à la tribu des Ait Brahim, quant à </a:t>
            </a:r>
            <a:r>
              <a:rPr lang="fr-FR" altLang="ko-KR" sz="1400" dirty="0" err="1">
                <a:cs typeface="Arial" pitchFamily="34" charset="0"/>
              </a:rPr>
              <a:t>Tislit</a:t>
            </a:r>
            <a:r>
              <a:rPr lang="fr-FR" altLang="ko-KR" sz="1400" dirty="0">
                <a:cs typeface="Arial" pitchFamily="34" charset="0"/>
              </a:rPr>
              <a:t>, une jeune femme douce à la beauté ensorcelante appartenait à la tribu des Ait </a:t>
            </a:r>
            <a:r>
              <a:rPr lang="fr-FR" altLang="ko-KR" sz="1400" dirty="0" err="1">
                <a:cs typeface="Arial" pitchFamily="34" charset="0"/>
              </a:rPr>
              <a:t>Haddidou</a:t>
            </a:r>
            <a:r>
              <a:rPr lang="fr-FR" altLang="ko-KR" sz="1400" dirty="0">
                <a:cs typeface="Arial" pitchFamily="34" charset="0"/>
              </a:rPr>
              <a:t>.</a:t>
            </a:r>
          </a:p>
          <a:p>
            <a:pPr algn="ctr"/>
            <a:r>
              <a:rPr lang="fr-FR" altLang="ko-KR" sz="1400" dirty="0">
                <a:cs typeface="Arial" pitchFamily="34" charset="0"/>
              </a:rPr>
              <a:t>Vint le jour où ils se rencontrèrent et tombèrent éperdument amoureux l’un de l’autre, mais les deux amants n’imaginaient pas que leur histoire d’amour allait prendre un autre tournent. Leur amour ne pouvait aboutir…</a:t>
            </a:r>
          </a:p>
          <a:p>
            <a:pPr algn="ctr"/>
            <a:r>
              <a:rPr lang="fr-FR" altLang="ko-KR" sz="1400" dirty="0">
                <a:cs typeface="Arial" pitchFamily="34" charset="0"/>
              </a:rPr>
              <a:t>Les pères des deux jeunes amoureux ne toléraient guère cette idylle bien que </a:t>
            </a:r>
            <a:r>
              <a:rPr lang="fr-FR" altLang="ko-KR" sz="1400" dirty="0" err="1">
                <a:cs typeface="Arial" pitchFamily="34" charset="0"/>
              </a:rPr>
              <a:t>Tislit</a:t>
            </a:r>
            <a:r>
              <a:rPr lang="fr-FR" altLang="ko-KR" sz="1400" dirty="0">
                <a:cs typeface="Arial" pitchFamily="34" charset="0"/>
              </a:rPr>
              <a:t> et </a:t>
            </a:r>
            <a:r>
              <a:rPr lang="fr-FR" altLang="ko-KR" sz="1400" dirty="0" err="1">
                <a:cs typeface="Arial" pitchFamily="34" charset="0"/>
              </a:rPr>
              <a:t>Isli</a:t>
            </a:r>
            <a:r>
              <a:rPr lang="fr-FR" altLang="ko-KR" sz="1400" dirty="0">
                <a:cs typeface="Arial" pitchFamily="34" charset="0"/>
              </a:rPr>
              <a:t> se vouaient un amour pur, d’une profondeur qu’ils ne pouvaient vivre séparés !</a:t>
            </a:r>
            <a:endParaRPr lang="en-US" altLang="ko-KR" sz="1400" dirty="0">
              <a:cs typeface="Arial" pitchFamily="34" charset="0"/>
            </a:endParaRPr>
          </a:p>
        </p:txBody>
      </p:sp>
      <p:grpSp>
        <p:nvGrpSpPr>
          <p:cNvPr id="9" name="Group 3">
            <a:extLst>
              <a:ext uri="{FF2B5EF4-FFF2-40B4-BE49-F238E27FC236}">
                <a16:creationId xmlns:a16="http://schemas.microsoft.com/office/drawing/2014/main" id="{5FC8F7B1-A4E1-4C36-B612-67387846847B}"/>
              </a:ext>
            </a:extLst>
          </p:cNvPr>
          <p:cNvGrpSpPr/>
          <p:nvPr/>
        </p:nvGrpSpPr>
        <p:grpSpPr>
          <a:xfrm>
            <a:off x="623392" y="671355"/>
            <a:ext cx="4526164" cy="701496"/>
            <a:chOff x="6751979" y="1666120"/>
            <a:chExt cx="4526164" cy="701496"/>
          </a:xfrm>
        </p:grpSpPr>
        <p:sp>
          <p:nvSpPr>
            <p:cNvPr id="10" name="TextBox 7">
              <a:extLst>
                <a:ext uri="{FF2B5EF4-FFF2-40B4-BE49-F238E27FC236}">
                  <a16:creationId xmlns:a16="http://schemas.microsoft.com/office/drawing/2014/main" id="{A72453FC-615D-4CAD-9E81-2837AFDBFDBC}"/>
                </a:ext>
              </a:extLst>
            </p:cNvPr>
            <p:cNvSpPr txBox="1"/>
            <p:nvPr/>
          </p:nvSpPr>
          <p:spPr>
            <a:xfrm>
              <a:off x="6770451" y="2090617"/>
              <a:ext cx="4507692" cy="276999"/>
            </a:xfrm>
            <a:prstGeom prst="rect">
              <a:avLst/>
            </a:prstGeom>
            <a:noFill/>
          </p:spPr>
          <p:txBody>
            <a:bodyPr wrap="square" rtlCol="0">
              <a:spAutoFit/>
            </a:bodyPr>
            <a:lstStyle/>
            <a:p>
              <a:r>
                <a:rPr lang="fr-FR" altLang="ko-KR" sz="1200" dirty="0" err="1">
                  <a:cs typeface="Arial" pitchFamily="34" charset="0"/>
                </a:rPr>
                <a:t>Isli</a:t>
              </a:r>
              <a:r>
                <a:rPr lang="fr-FR" altLang="ko-KR" sz="1200" dirty="0">
                  <a:cs typeface="Arial" pitchFamily="34" charset="0"/>
                </a:rPr>
                <a:t> et </a:t>
              </a:r>
              <a:r>
                <a:rPr lang="fr-FR" altLang="ko-KR" sz="1200" dirty="0" err="1">
                  <a:cs typeface="Arial" pitchFamily="34" charset="0"/>
                </a:rPr>
                <a:t>Tislit</a:t>
              </a:r>
              <a:endParaRPr lang="en-US" altLang="ko-KR" sz="1200" dirty="0">
                <a:cs typeface="Arial" pitchFamily="34" charset="0"/>
              </a:endParaRPr>
            </a:p>
          </p:txBody>
        </p:sp>
        <p:sp>
          <p:nvSpPr>
            <p:cNvPr id="11" name="TextBox 8">
              <a:extLst>
                <a:ext uri="{FF2B5EF4-FFF2-40B4-BE49-F238E27FC236}">
                  <a16:creationId xmlns:a16="http://schemas.microsoft.com/office/drawing/2014/main" id="{FDBC96FE-53A8-479B-A9D0-7424037BD53D}"/>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cs typeface="Arial" pitchFamily="34" charset="0"/>
                </a:rPr>
                <a:t>TAMGHRA</a:t>
              </a:r>
              <a:endParaRPr lang="ko-KR" altLang="en-US" sz="2700" b="1" dirty="0">
                <a:cs typeface="Arial" pitchFamily="34" charset="0"/>
              </a:endParaRPr>
            </a:p>
          </p:txBody>
        </p:sp>
      </p:grpSp>
      <p:pic>
        <p:nvPicPr>
          <p:cNvPr id="3076" name="Picture 4" descr="Résultat de recherche d'images pour &quot;isli et tislit histoire du lac&quot;">
            <a:extLst>
              <a:ext uri="{FF2B5EF4-FFF2-40B4-BE49-F238E27FC236}">
                <a16:creationId xmlns:a16="http://schemas.microsoft.com/office/drawing/2014/main" id="{D8B46026-3C18-4D68-A15C-8C1FC3138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255" y="3235312"/>
            <a:ext cx="6181490" cy="34770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98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a:extLst>
              <a:ext uri="{FF2B5EF4-FFF2-40B4-BE49-F238E27FC236}">
                <a16:creationId xmlns:a16="http://schemas.microsoft.com/office/drawing/2014/main" id="{12910AAE-A64D-404B-B462-7EC97454A8D0}"/>
              </a:ext>
            </a:extLst>
          </p:cNvPr>
          <p:cNvSpPr txBox="1"/>
          <p:nvPr/>
        </p:nvSpPr>
        <p:spPr>
          <a:xfrm>
            <a:off x="-60783" y="-104372"/>
            <a:ext cx="6191673" cy="923330"/>
          </a:xfrm>
          <a:prstGeom prst="rect">
            <a:avLst/>
          </a:prstGeom>
          <a:noFill/>
        </p:spPr>
        <p:txBody>
          <a:bodyPr wrap="square" rtlCol="0" anchor="ctr">
            <a:spAutoFit/>
          </a:bodyPr>
          <a:lstStyle/>
          <a:p>
            <a:r>
              <a:rPr lang="en-US" altLang="ko-KR" sz="5400" dirty="0">
                <a:cs typeface="Arial" pitchFamily="34" charset="0"/>
              </a:rPr>
              <a:t>La culture </a:t>
            </a:r>
            <a:endParaRPr lang="ko-KR" altLang="en-US" sz="5400" dirty="0">
              <a:cs typeface="Arial" pitchFamily="34" charset="0"/>
            </a:endParaRPr>
          </a:p>
        </p:txBody>
      </p:sp>
      <p:sp>
        <p:nvSpPr>
          <p:cNvPr id="12" name="TextBox 12">
            <a:extLst>
              <a:ext uri="{FF2B5EF4-FFF2-40B4-BE49-F238E27FC236}">
                <a16:creationId xmlns:a16="http://schemas.microsoft.com/office/drawing/2014/main" id="{DA82BEF3-2DF1-4762-BBCD-21020CD6AB66}"/>
              </a:ext>
            </a:extLst>
          </p:cNvPr>
          <p:cNvSpPr txBox="1"/>
          <p:nvPr/>
        </p:nvSpPr>
        <p:spPr>
          <a:xfrm>
            <a:off x="1774548" y="5664930"/>
            <a:ext cx="8642904" cy="523220"/>
          </a:xfrm>
          <a:prstGeom prst="rect">
            <a:avLst/>
          </a:prstGeom>
          <a:noFill/>
        </p:spPr>
        <p:txBody>
          <a:bodyPr wrap="square" rtlCol="0">
            <a:spAutoFit/>
          </a:bodyPr>
          <a:lstStyle/>
          <a:p>
            <a:pPr algn="ctr"/>
            <a:r>
              <a:rPr lang="fr-FR" altLang="ko-KR" sz="1400" b="1" dirty="0">
                <a:cs typeface="Arial" pitchFamily="34" charset="0"/>
              </a:rPr>
              <a:t>Leur amour est célébré chaque année à </a:t>
            </a:r>
            <a:r>
              <a:rPr lang="fr-FR" altLang="ko-KR" sz="1400" b="1" dirty="0" err="1">
                <a:cs typeface="Arial" pitchFamily="34" charset="0"/>
              </a:rPr>
              <a:t>Imilchil</a:t>
            </a:r>
            <a:r>
              <a:rPr lang="fr-FR" altLang="ko-KR" sz="1400" b="1" dirty="0">
                <a:cs typeface="Arial" pitchFamily="34" charset="0"/>
              </a:rPr>
              <a:t> lors du « </a:t>
            </a:r>
            <a:r>
              <a:rPr lang="fr-FR" altLang="ko-KR" sz="1400" b="1" dirty="0" err="1">
                <a:cs typeface="Arial" pitchFamily="34" charset="0"/>
              </a:rPr>
              <a:t>Moussem</a:t>
            </a:r>
            <a:r>
              <a:rPr lang="fr-FR" altLang="ko-KR" sz="1400" b="1" dirty="0">
                <a:cs typeface="Arial" pitchFamily="34" charset="0"/>
              </a:rPr>
              <a:t> des fiançailles« . Les jeunes femmes et hommes se rassemblent, se rencontrent et scellent des unions en attendant le mariage.</a:t>
            </a:r>
            <a:endParaRPr lang="en-US" altLang="ko-KR" sz="1400" b="1" dirty="0">
              <a:cs typeface="Arial" pitchFamily="34" charset="0"/>
            </a:endParaRPr>
          </a:p>
        </p:txBody>
      </p:sp>
      <p:grpSp>
        <p:nvGrpSpPr>
          <p:cNvPr id="9" name="Group 3">
            <a:extLst>
              <a:ext uri="{FF2B5EF4-FFF2-40B4-BE49-F238E27FC236}">
                <a16:creationId xmlns:a16="http://schemas.microsoft.com/office/drawing/2014/main" id="{5FC8F7B1-A4E1-4C36-B612-67387846847B}"/>
              </a:ext>
            </a:extLst>
          </p:cNvPr>
          <p:cNvGrpSpPr/>
          <p:nvPr/>
        </p:nvGrpSpPr>
        <p:grpSpPr>
          <a:xfrm>
            <a:off x="623392" y="671355"/>
            <a:ext cx="4526164" cy="701496"/>
            <a:chOff x="6751979" y="1666120"/>
            <a:chExt cx="4526164" cy="701496"/>
          </a:xfrm>
        </p:grpSpPr>
        <p:sp>
          <p:nvSpPr>
            <p:cNvPr id="10" name="TextBox 7">
              <a:extLst>
                <a:ext uri="{FF2B5EF4-FFF2-40B4-BE49-F238E27FC236}">
                  <a16:creationId xmlns:a16="http://schemas.microsoft.com/office/drawing/2014/main" id="{A72453FC-615D-4CAD-9E81-2837AFDBFDBC}"/>
                </a:ext>
              </a:extLst>
            </p:cNvPr>
            <p:cNvSpPr txBox="1"/>
            <p:nvPr/>
          </p:nvSpPr>
          <p:spPr>
            <a:xfrm>
              <a:off x="6770451" y="2090617"/>
              <a:ext cx="4507692" cy="276999"/>
            </a:xfrm>
            <a:prstGeom prst="rect">
              <a:avLst/>
            </a:prstGeom>
            <a:noFill/>
          </p:spPr>
          <p:txBody>
            <a:bodyPr wrap="square" rtlCol="0">
              <a:spAutoFit/>
            </a:bodyPr>
            <a:lstStyle/>
            <a:p>
              <a:r>
                <a:rPr lang="fr-FR" altLang="ko-KR" sz="1200" dirty="0" err="1">
                  <a:cs typeface="Arial" pitchFamily="34" charset="0"/>
                </a:rPr>
                <a:t>Isli</a:t>
              </a:r>
              <a:r>
                <a:rPr lang="fr-FR" altLang="ko-KR" sz="1200" dirty="0">
                  <a:cs typeface="Arial" pitchFamily="34" charset="0"/>
                </a:rPr>
                <a:t> et </a:t>
              </a:r>
              <a:r>
                <a:rPr lang="fr-FR" altLang="ko-KR" sz="1200" dirty="0" err="1">
                  <a:cs typeface="Arial" pitchFamily="34" charset="0"/>
                </a:rPr>
                <a:t>Tislit</a:t>
              </a:r>
              <a:endParaRPr lang="en-US" altLang="ko-KR" sz="1200" dirty="0">
                <a:cs typeface="Arial" pitchFamily="34" charset="0"/>
              </a:endParaRPr>
            </a:p>
          </p:txBody>
        </p:sp>
        <p:sp>
          <p:nvSpPr>
            <p:cNvPr id="11" name="TextBox 8">
              <a:extLst>
                <a:ext uri="{FF2B5EF4-FFF2-40B4-BE49-F238E27FC236}">
                  <a16:creationId xmlns:a16="http://schemas.microsoft.com/office/drawing/2014/main" id="{FDBC96FE-53A8-479B-A9D0-7424037BD53D}"/>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cs typeface="Arial" pitchFamily="34" charset="0"/>
                </a:rPr>
                <a:t>TAMGHRA</a:t>
              </a:r>
              <a:endParaRPr lang="ko-KR" altLang="en-US" sz="2700" b="1" dirty="0">
                <a:cs typeface="Arial" pitchFamily="34" charset="0"/>
              </a:endParaRPr>
            </a:p>
          </p:txBody>
        </p:sp>
      </p:grpSp>
      <p:pic>
        <p:nvPicPr>
          <p:cNvPr id="4098" name="Picture 2">
            <a:extLst>
              <a:ext uri="{FF2B5EF4-FFF2-40B4-BE49-F238E27FC236}">
                <a16:creationId xmlns:a16="http://schemas.microsoft.com/office/drawing/2014/main" id="{482B9EF2-CDA9-4EBD-9FE4-64B95A839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103" y="404664"/>
            <a:ext cx="4049793" cy="5063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65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a:extLst>
              <a:ext uri="{FF2B5EF4-FFF2-40B4-BE49-F238E27FC236}">
                <a16:creationId xmlns:a16="http://schemas.microsoft.com/office/drawing/2014/main" id="{12910AAE-A64D-404B-B462-7EC97454A8D0}"/>
              </a:ext>
            </a:extLst>
          </p:cNvPr>
          <p:cNvSpPr txBox="1"/>
          <p:nvPr/>
        </p:nvSpPr>
        <p:spPr>
          <a:xfrm>
            <a:off x="119336" y="-99392"/>
            <a:ext cx="6191673" cy="923330"/>
          </a:xfrm>
          <a:prstGeom prst="rect">
            <a:avLst/>
          </a:prstGeom>
          <a:noFill/>
        </p:spPr>
        <p:txBody>
          <a:bodyPr wrap="square" rtlCol="0" anchor="ctr">
            <a:spAutoFit/>
          </a:bodyPr>
          <a:lstStyle/>
          <a:p>
            <a:r>
              <a:rPr lang="en-US" altLang="ko-KR" sz="5400" dirty="0">
                <a:cs typeface="Arial" pitchFamily="34" charset="0"/>
              </a:rPr>
              <a:t>La culture </a:t>
            </a:r>
            <a:endParaRPr lang="ko-KR" altLang="en-US" sz="5400" dirty="0">
              <a:cs typeface="Arial" pitchFamily="34" charset="0"/>
            </a:endParaRPr>
          </a:p>
        </p:txBody>
      </p:sp>
      <p:sp>
        <p:nvSpPr>
          <p:cNvPr id="12" name="TextBox 12">
            <a:extLst>
              <a:ext uri="{FF2B5EF4-FFF2-40B4-BE49-F238E27FC236}">
                <a16:creationId xmlns:a16="http://schemas.microsoft.com/office/drawing/2014/main" id="{DA82BEF3-2DF1-4762-BBCD-21020CD6AB66}"/>
              </a:ext>
            </a:extLst>
          </p:cNvPr>
          <p:cNvSpPr txBox="1"/>
          <p:nvPr/>
        </p:nvSpPr>
        <p:spPr>
          <a:xfrm>
            <a:off x="2316560" y="1724092"/>
            <a:ext cx="8642904" cy="954107"/>
          </a:xfrm>
          <a:prstGeom prst="rect">
            <a:avLst/>
          </a:prstGeom>
          <a:noFill/>
        </p:spPr>
        <p:txBody>
          <a:bodyPr wrap="square" rtlCol="0">
            <a:spAutoFit/>
          </a:bodyPr>
          <a:lstStyle/>
          <a:p>
            <a:pPr algn="ctr"/>
            <a:r>
              <a:rPr lang="fr-FR" altLang="ko-KR" sz="1400" b="1" dirty="0">
                <a:cs typeface="Arial" pitchFamily="34" charset="0"/>
              </a:rPr>
              <a:t>Rif : les anciennes danses guerrières, </a:t>
            </a:r>
            <a:r>
              <a:rPr lang="fr-FR" altLang="ko-KR" sz="1400" b="1" dirty="0" err="1">
                <a:cs typeface="Arial" pitchFamily="34" charset="0"/>
              </a:rPr>
              <a:t>Aarfa</a:t>
            </a:r>
            <a:r>
              <a:rPr lang="fr-FR" altLang="ko-KR" sz="1400" b="1" dirty="0">
                <a:cs typeface="Arial" pitchFamily="34" charset="0"/>
              </a:rPr>
              <a:t> (</a:t>
            </a:r>
            <a:r>
              <a:rPr lang="fr-FR" altLang="ko-KR" sz="1400" b="1" dirty="0" err="1">
                <a:cs typeface="Arial" pitchFamily="34" charset="0"/>
              </a:rPr>
              <a:t>Imedyazen</a:t>
            </a:r>
            <a:r>
              <a:rPr lang="fr-FR" altLang="ko-KR" sz="1400" b="1" dirty="0">
                <a:cs typeface="Arial" pitchFamily="34" charset="0"/>
              </a:rPr>
              <a:t> en Rifain), la </a:t>
            </a:r>
            <a:r>
              <a:rPr lang="fr-FR" altLang="ko-KR" sz="1400" b="1" dirty="0" err="1">
                <a:cs typeface="Arial" pitchFamily="34" charset="0"/>
              </a:rPr>
              <a:t>Allaaoui</a:t>
            </a:r>
            <a:r>
              <a:rPr lang="fr-FR" altLang="ko-KR" sz="1400" b="1" dirty="0">
                <a:cs typeface="Arial" pitchFamily="34" charset="0"/>
              </a:rPr>
              <a:t> dansée dans les plateaux de l'Oriental, ainsi que le "Ay Ralla </a:t>
            </a:r>
            <a:r>
              <a:rPr lang="fr-FR" altLang="ko-KR" sz="1400" b="1" dirty="0" err="1">
                <a:cs typeface="Arial" pitchFamily="34" charset="0"/>
              </a:rPr>
              <a:t>Buya</a:t>
            </a:r>
            <a:r>
              <a:rPr lang="fr-FR" altLang="ko-KR" sz="1400" b="1" dirty="0">
                <a:cs typeface="Arial" pitchFamily="34" charset="0"/>
              </a:rPr>
              <a:t>", </a:t>
            </a:r>
            <a:r>
              <a:rPr lang="fr-FR" altLang="ko-KR" sz="1400" b="1" dirty="0" err="1">
                <a:cs typeface="Arial" pitchFamily="34" charset="0"/>
              </a:rPr>
              <a:t>Izran</a:t>
            </a:r>
            <a:r>
              <a:rPr lang="fr-FR" altLang="ko-KR" sz="1400" b="1" dirty="0">
                <a:cs typeface="Arial" pitchFamily="34" charset="0"/>
              </a:rPr>
              <a:t> (poèmes en rifain) chanté en l'honneur d'une ancienne reine rifaine. Le </a:t>
            </a:r>
            <a:r>
              <a:rPr lang="fr-FR" altLang="ko-KR" sz="1400" b="1" dirty="0" err="1">
                <a:cs typeface="Arial" pitchFamily="34" charset="0"/>
              </a:rPr>
              <a:t>Ahidous</a:t>
            </a:r>
            <a:r>
              <a:rPr lang="fr-FR" altLang="ko-KR" sz="1400" b="1" dirty="0">
                <a:cs typeface="Arial" pitchFamily="34" charset="0"/>
              </a:rPr>
              <a:t> est aussi pratiqué par une minorité de tribus rifaines et quelques tribus de l'Oriental.</a:t>
            </a:r>
            <a:endParaRPr lang="en-US" altLang="ko-KR" sz="1400" b="1" dirty="0">
              <a:cs typeface="Arial" pitchFamily="34" charset="0"/>
            </a:endParaRPr>
          </a:p>
        </p:txBody>
      </p:sp>
      <p:sp>
        <p:nvSpPr>
          <p:cNvPr id="11" name="TextBox 8">
            <a:extLst>
              <a:ext uri="{FF2B5EF4-FFF2-40B4-BE49-F238E27FC236}">
                <a16:creationId xmlns:a16="http://schemas.microsoft.com/office/drawing/2014/main" id="{FDBC96FE-53A8-479B-A9D0-7424037BD53D}"/>
              </a:ext>
            </a:extLst>
          </p:cNvPr>
          <p:cNvSpPr txBox="1"/>
          <p:nvPr/>
        </p:nvSpPr>
        <p:spPr>
          <a:xfrm>
            <a:off x="623392" y="671355"/>
            <a:ext cx="4507692" cy="507831"/>
          </a:xfrm>
          <a:prstGeom prst="rect">
            <a:avLst/>
          </a:prstGeom>
          <a:noFill/>
        </p:spPr>
        <p:txBody>
          <a:bodyPr wrap="square" lIns="108000" rIns="108000" rtlCol="0">
            <a:spAutoFit/>
          </a:bodyPr>
          <a:lstStyle/>
          <a:p>
            <a:r>
              <a:rPr lang="en-US" altLang="ko-KR" sz="2700" b="1" dirty="0">
                <a:cs typeface="Arial" pitchFamily="34" charset="0"/>
              </a:rPr>
              <a:t>Music Amazigh</a:t>
            </a:r>
            <a:endParaRPr lang="ko-KR" altLang="en-US" sz="2700" b="1" dirty="0">
              <a:cs typeface="Arial" pitchFamily="34" charset="0"/>
            </a:endParaRPr>
          </a:p>
        </p:txBody>
      </p:sp>
    </p:spTree>
    <p:extLst>
      <p:ext uri="{BB962C8B-B14F-4D97-AF65-F5344CB8AC3E}">
        <p14:creationId xmlns:p14="http://schemas.microsoft.com/office/powerpoint/2010/main" val="329759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a:extLst>
              <a:ext uri="{FF2B5EF4-FFF2-40B4-BE49-F238E27FC236}">
                <a16:creationId xmlns:a16="http://schemas.microsoft.com/office/drawing/2014/main" id="{12910AAE-A64D-404B-B462-7EC97454A8D0}"/>
              </a:ext>
            </a:extLst>
          </p:cNvPr>
          <p:cNvSpPr txBox="1"/>
          <p:nvPr/>
        </p:nvSpPr>
        <p:spPr>
          <a:xfrm>
            <a:off x="119336" y="-122967"/>
            <a:ext cx="6191673" cy="923330"/>
          </a:xfrm>
          <a:prstGeom prst="rect">
            <a:avLst/>
          </a:prstGeom>
          <a:noFill/>
        </p:spPr>
        <p:txBody>
          <a:bodyPr wrap="square" rtlCol="0" anchor="ctr">
            <a:spAutoFit/>
          </a:bodyPr>
          <a:lstStyle/>
          <a:p>
            <a:r>
              <a:rPr lang="en-US" altLang="ko-KR" sz="5400" dirty="0">
                <a:cs typeface="Arial" pitchFamily="34" charset="0"/>
              </a:rPr>
              <a:t>La culture </a:t>
            </a:r>
            <a:endParaRPr lang="ko-KR" altLang="en-US" sz="5400" dirty="0">
              <a:cs typeface="Arial" pitchFamily="34" charset="0"/>
            </a:endParaRPr>
          </a:p>
        </p:txBody>
      </p:sp>
      <p:sp>
        <p:nvSpPr>
          <p:cNvPr id="11" name="TextBox 8">
            <a:extLst>
              <a:ext uri="{FF2B5EF4-FFF2-40B4-BE49-F238E27FC236}">
                <a16:creationId xmlns:a16="http://schemas.microsoft.com/office/drawing/2014/main" id="{FDBC96FE-53A8-479B-A9D0-7424037BD53D}"/>
              </a:ext>
            </a:extLst>
          </p:cNvPr>
          <p:cNvSpPr txBox="1"/>
          <p:nvPr/>
        </p:nvSpPr>
        <p:spPr>
          <a:xfrm>
            <a:off x="623392" y="671355"/>
            <a:ext cx="4507692" cy="507831"/>
          </a:xfrm>
          <a:prstGeom prst="rect">
            <a:avLst/>
          </a:prstGeom>
          <a:noFill/>
        </p:spPr>
        <p:txBody>
          <a:bodyPr wrap="square" lIns="108000" rIns="108000" rtlCol="0">
            <a:spAutoFit/>
          </a:bodyPr>
          <a:lstStyle/>
          <a:p>
            <a:r>
              <a:rPr lang="en-US" altLang="ko-KR" sz="2700" b="1" dirty="0">
                <a:cs typeface="Arial" pitchFamily="34" charset="0"/>
              </a:rPr>
              <a:t>Music Amazigh</a:t>
            </a:r>
            <a:endParaRPr lang="ko-KR" altLang="en-US" sz="2700" b="1" dirty="0">
              <a:cs typeface="Arial" pitchFamily="34" charset="0"/>
            </a:endParaRPr>
          </a:p>
        </p:txBody>
      </p:sp>
      <p:sp>
        <p:nvSpPr>
          <p:cNvPr id="13" name="TextBox 12">
            <a:extLst>
              <a:ext uri="{FF2B5EF4-FFF2-40B4-BE49-F238E27FC236}">
                <a16:creationId xmlns:a16="http://schemas.microsoft.com/office/drawing/2014/main" id="{B935BC9B-7F75-4E0B-9133-A0AD5090EF6D}"/>
              </a:ext>
            </a:extLst>
          </p:cNvPr>
          <p:cNvSpPr txBox="1"/>
          <p:nvPr/>
        </p:nvSpPr>
        <p:spPr>
          <a:xfrm>
            <a:off x="1774548" y="1844500"/>
            <a:ext cx="8642904" cy="1384995"/>
          </a:xfrm>
          <a:prstGeom prst="rect">
            <a:avLst/>
          </a:prstGeom>
          <a:noFill/>
        </p:spPr>
        <p:txBody>
          <a:bodyPr wrap="square" rtlCol="0">
            <a:spAutoFit/>
          </a:bodyPr>
          <a:lstStyle/>
          <a:p>
            <a:pPr algn="ctr"/>
            <a:r>
              <a:rPr lang="fr-FR" altLang="ko-KR" sz="1400" b="1" dirty="0">
                <a:cs typeface="Arial" pitchFamily="34" charset="0"/>
              </a:rPr>
              <a:t>Dans le bassin du </a:t>
            </a:r>
            <a:r>
              <a:rPr lang="fr-FR" altLang="ko-KR" sz="1400" b="1" dirty="0" err="1">
                <a:cs typeface="Arial" pitchFamily="34" charset="0"/>
              </a:rPr>
              <a:t>Souss</a:t>
            </a:r>
            <a:r>
              <a:rPr lang="fr-FR" altLang="ko-KR" sz="1400" b="1" dirty="0">
                <a:cs typeface="Arial" pitchFamily="34" charset="0"/>
              </a:rPr>
              <a:t> : l’</a:t>
            </a:r>
            <a:r>
              <a:rPr lang="fr-FR" altLang="ko-KR" sz="1400" b="1" dirty="0" err="1">
                <a:cs typeface="Arial" pitchFamily="34" charset="0"/>
              </a:rPr>
              <a:t>Ahouach</a:t>
            </a:r>
            <a:r>
              <a:rPr lang="fr-FR" altLang="ko-KR" sz="1400" b="1" dirty="0">
                <a:cs typeface="Arial" pitchFamily="34" charset="0"/>
              </a:rPr>
              <a:t> est une danse d'hommes et de femmes des pays chleuhs. Il s'agit d'une cérémonie nocturne dans laquelle les femmes forment une ronde autour d'un feu de branches légères. Au centre, une douzaine d'hommes forment un cercle plus restreint, tous munis de bendirs. Le thème musical progresse par soubresauts, puis interviennent les bendirs accompagnant la ronde ondulante des femmes. La danse arrive alors à son paroxysme lorsque cette ronde se divise en deux groupes qui se font face et se donnent la réplique.</a:t>
            </a:r>
            <a:endParaRPr lang="en-US" altLang="ko-KR" sz="1400" b="1" dirty="0">
              <a:cs typeface="Arial" pitchFamily="34" charset="0"/>
            </a:endParaRPr>
          </a:p>
        </p:txBody>
      </p:sp>
    </p:spTree>
    <p:extLst>
      <p:ext uri="{BB962C8B-B14F-4D97-AF65-F5344CB8AC3E}">
        <p14:creationId xmlns:p14="http://schemas.microsoft.com/office/powerpoint/2010/main" val="827719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a:extLst>
              <a:ext uri="{FF2B5EF4-FFF2-40B4-BE49-F238E27FC236}">
                <a16:creationId xmlns:a16="http://schemas.microsoft.com/office/drawing/2014/main" id="{12910AAE-A64D-404B-B462-7EC97454A8D0}"/>
              </a:ext>
            </a:extLst>
          </p:cNvPr>
          <p:cNvSpPr txBox="1"/>
          <p:nvPr/>
        </p:nvSpPr>
        <p:spPr>
          <a:xfrm>
            <a:off x="119336" y="-99392"/>
            <a:ext cx="6191673" cy="923330"/>
          </a:xfrm>
          <a:prstGeom prst="rect">
            <a:avLst/>
          </a:prstGeom>
          <a:noFill/>
        </p:spPr>
        <p:txBody>
          <a:bodyPr wrap="square" rtlCol="0" anchor="ctr">
            <a:spAutoFit/>
          </a:bodyPr>
          <a:lstStyle/>
          <a:p>
            <a:r>
              <a:rPr lang="en-US" altLang="ko-KR" sz="5400" dirty="0">
                <a:cs typeface="Arial" pitchFamily="34" charset="0"/>
              </a:rPr>
              <a:t>La culture </a:t>
            </a:r>
            <a:endParaRPr lang="ko-KR" altLang="en-US" sz="5400" dirty="0">
              <a:cs typeface="Arial" pitchFamily="34" charset="0"/>
            </a:endParaRPr>
          </a:p>
        </p:txBody>
      </p:sp>
      <p:sp>
        <p:nvSpPr>
          <p:cNvPr id="11" name="TextBox 8">
            <a:extLst>
              <a:ext uri="{FF2B5EF4-FFF2-40B4-BE49-F238E27FC236}">
                <a16:creationId xmlns:a16="http://schemas.microsoft.com/office/drawing/2014/main" id="{FDBC96FE-53A8-479B-A9D0-7424037BD53D}"/>
              </a:ext>
            </a:extLst>
          </p:cNvPr>
          <p:cNvSpPr txBox="1"/>
          <p:nvPr/>
        </p:nvSpPr>
        <p:spPr>
          <a:xfrm>
            <a:off x="623392" y="671355"/>
            <a:ext cx="4507692" cy="507831"/>
          </a:xfrm>
          <a:prstGeom prst="rect">
            <a:avLst/>
          </a:prstGeom>
          <a:noFill/>
        </p:spPr>
        <p:txBody>
          <a:bodyPr wrap="square" lIns="108000" rIns="108000" rtlCol="0">
            <a:spAutoFit/>
          </a:bodyPr>
          <a:lstStyle/>
          <a:p>
            <a:r>
              <a:rPr lang="en-US" altLang="ko-KR" sz="2700" b="1" dirty="0">
                <a:cs typeface="Arial" pitchFamily="34" charset="0"/>
              </a:rPr>
              <a:t>Music Amazigh</a:t>
            </a:r>
            <a:endParaRPr lang="ko-KR" altLang="en-US" sz="2700" b="1" dirty="0">
              <a:cs typeface="Arial" pitchFamily="34" charset="0"/>
            </a:endParaRPr>
          </a:p>
        </p:txBody>
      </p:sp>
      <p:sp>
        <p:nvSpPr>
          <p:cNvPr id="14" name="TextBox 12">
            <a:extLst>
              <a:ext uri="{FF2B5EF4-FFF2-40B4-BE49-F238E27FC236}">
                <a16:creationId xmlns:a16="http://schemas.microsoft.com/office/drawing/2014/main" id="{2EF7565D-4267-4A83-A9A3-4AA6377FA85C}"/>
              </a:ext>
            </a:extLst>
          </p:cNvPr>
          <p:cNvSpPr txBox="1"/>
          <p:nvPr/>
        </p:nvSpPr>
        <p:spPr>
          <a:xfrm>
            <a:off x="1809438" y="2132856"/>
            <a:ext cx="8642904" cy="738664"/>
          </a:xfrm>
          <a:prstGeom prst="rect">
            <a:avLst/>
          </a:prstGeom>
          <a:noFill/>
        </p:spPr>
        <p:txBody>
          <a:bodyPr wrap="square" rtlCol="0">
            <a:spAutoFit/>
          </a:bodyPr>
          <a:lstStyle/>
          <a:p>
            <a:pPr algn="ctr"/>
            <a:r>
              <a:rPr lang="fr-FR" altLang="ko-KR" sz="1400" b="1" dirty="0">
                <a:cs typeface="Arial" pitchFamily="34" charset="0"/>
              </a:rPr>
              <a:t>Dans le Moyen Atlas : l’</a:t>
            </a:r>
            <a:r>
              <a:rPr lang="fr-FR" altLang="ko-KR" sz="1400" b="1" dirty="0" err="1">
                <a:cs typeface="Arial" pitchFamily="34" charset="0"/>
              </a:rPr>
              <a:t>Ahidous</a:t>
            </a:r>
            <a:r>
              <a:rPr lang="fr-FR" altLang="ko-KR" sz="1400" b="1" dirty="0">
                <a:cs typeface="Arial" pitchFamily="34" charset="0"/>
              </a:rPr>
              <a:t> est une danse du Moyen Atlas dans laquelle, cette fois, hommes et femmes sont coude à coude. Elle est attaquée sur un rythme ondulant, à la fois souple et rigoureux. Après cette introduction, un couple de danseurs se détache, puis virevolte avec grâce.</a:t>
            </a:r>
            <a:endParaRPr lang="en-US" altLang="ko-KR" sz="1400" b="1" dirty="0">
              <a:cs typeface="Arial" pitchFamily="34" charset="0"/>
            </a:endParaRPr>
          </a:p>
        </p:txBody>
      </p:sp>
    </p:spTree>
    <p:extLst>
      <p:ext uri="{BB962C8B-B14F-4D97-AF65-F5344CB8AC3E}">
        <p14:creationId xmlns:p14="http://schemas.microsoft.com/office/powerpoint/2010/main" val="324672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a:extLst>
              <a:ext uri="{FF2B5EF4-FFF2-40B4-BE49-F238E27FC236}">
                <a16:creationId xmlns:a16="http://schemas.microsoft.com/office/drawing/2014/main" id="{12910AAE-A64D-404B-B462-7EC97454A8D0}"/>
              </a:ext>
            </a:extLst>
          </p:cNvPr>
          <p:cNvSpPr txBox="1"/>
          <p:nvPr/>
        </p:nvSpPr>
        <p:spPr>
          <a:xfrm>
            <a:off x="191344" y="-106109"/>
            <a:ext cx="6191673" cy="923330"/>
          </a:xfrm>
          <a:prstGeom prst="rect">
            <a:avLst/>
          </a:prstGeom>
          <a:noFill/>
        </p:spPr>
        <p:txBody>
          <a:bodyPr wrap="square" rtlCol="0" anchor="ctr">
            <a:spAutoFit/>
          </a:bodyPr>
          <a:lstStyle/>
          <a:p>
            <a:r>
              <a:rPr lang="en-US" altLang="ko-KR" sz="5400" dirty="0">
                <a:cs typeface="Arial" pitchFamily="34" charset="0"/>
              </a:rPr>
              <a:t>La culture </a:t>
            </a:r>
            <a:endParaRPr lang="ko-KR" altLang="en-US" sz="5400" dirty="0">
              <a:cs typeface="Arial" pitchFamily="34" charset="0"/>
            </a:endParaRPr>
          </a:p>
        </p:txBody>
      </p:sp>
      <p:sp>
        <p:nvSpPr>
          <p:cNvPr id="11" name="TextBox 8">
            <a:extLst>
              <a:ext uri="{FF2B5EF4-FFF2-40B4-BE49-F238E27FC236}">
                <a16:creationId xmlns:a16="http://schemas.microsoft.com/office/drawing/2014/main" id="{FDBC96FE-53A8-479B-A9D0-7424037BD53D}"/>
              </a:ext>
            </a:extLst>
          </p:cNvPr>
          <p:cNvSpPr txBox="1"/>
          <p:nvPr/>
        </p:nvSpPr>
        <p:spPr>
          <a:xfrm>
            <a:off x="623392" y="671355"/>
            <a:ext cx="4507692" cy="507831"/>
          </a:xfrm>
          <a:prstGeom prst="rect">
            <a:avLst/>
          </a:prstGeom>
          <a:noFill/>
        </p:spPr>
        <p:txBody>
          <a:bodyPr wrap="square" lIns="108000" rIns="108000" rtlCol="0">
            <a:spAutoFit/>
          </a:bodyPr>
          <a:lstStyle/>
          <a:p>
            <a:r>
              <a:rPr lang="en-US" altLang="ko-KR" sz="2700" b="1" dirty="0">
                <a:cs typeface="Arial" pitchFamily="34" charset="0"/>
              </a:rPr>
              <a:t>Music Amazigh</a:t>
            </a:r>
            <a:endParaRPr lang="ko-KR" altLang="en-US" sz="2700" b="1" dirty="0">
              <a:cs typeface="Arial" pitchFamily="34" charset="0"/>
            </a:endParaRPr>
          </a:p>
        </p:txBody>
      </p:sp>
      <p:sp>
        <p:nvSpPr>
          <p:cNvPr id="15" name="TextBox 12">
            <a:extLst>
              <a:ext uri="{FF2B5EF4-FFF2-40B4-BE49-F238E27FC236}">
                <a16:creationId xmlns:a16="http://schemas.microsoft.com/office/drawing/2014/main" id="{03D33449-E8B8-4F3A-8F6F-F165BF694750}"/>
              </a:ext>
            </a:extLst>
          </p:cNvPr>
          <p:cNvSpPr txBox="1"/>
          <p:nvPr/>
        </p:nvSpPr>
        <p:spPr>
          <a:xfrm>
            <a:off x="1809438" y="1850541"/>
            <a:ext cx="8642904" cy="1169551"/>
          </a:xfrm>
          <a:prstGeom prst="rect">
            <a:avLst/>
          </a:prstGeom>
          <a:noFill/>
        </p:spPr>
        <p:txBody>
          <a:bodyPr wrap="square" rtlCol="0">
            <a:spAutoFit/>
          </a:bodyPr>
          <a:lstStyle/>
          <a:p>
            <a:pPr algn="ctr"/>
            <a:r>
              <a:rPr lang="fr-FR" altLang="ko-KR" sz="1400" b="1" dirty="0">
                <a:cs typeface="Arial" pitchFamily="34" charset="0"/>
              </a:rPr>
              <a:t>Dans le sud du Maroc : la </a:t>
            </a:r>
            <a:r>
              <a:rPr lang="fr-FR" altLang="ko-KR" sz="1400" b="1" dirty="0" err="1">
                <a:cs typeface="Arial" pitchFamily="34" charset="0"/>
              </a:rPr>
              <a:t>guedra</a:t>
            </a:r>
            <a:r>
              <a:rPr lang="fr-FR" altLang="ko-KR" sz="1400" b="1" dirty="0">
                <a:cs typeface="Arial" pitchFamily="34" charset="0"/>
              </a:rPr>
              <a:t> est une danse originaire du Sahara. Son cadre musical est composé d'un petit groupe d'hommes dont l'un exécute un rythme régulier en frappant sur une poterie. La danse est effectuée par une femme qui se tient au milieu du groupe de chanteurs. À genoux, enveloppée dans une étoffe bleue, elle exécute avec sa tête et ses mains la rythmique endiablée de la </a:t>
            </a:r>
            <a:r>
              <a:rPr lang="fr-FR" altLang="ko-KR" sz="1400" b="1" dirty="0" err="1">
                <a:cs typeface="Arial" pitchFamily="34" charset="0"/>
              </a:rPr>
              <a:t>guedra</a:t>
            </a:r>
            <a:r>
              <a:rPr lang="fr-FR" altLang="ko-KR" sz="1400" b="1" dirty="0">
                <a:cs typeface="Arial" pitchFamily="34" charset="0"/>
              </a:rPr>
              <a:t>.</a:t>
            </a:r>
            <a:endParaRPr lang="en-US" altLang="ko-KR" sz="1400" b="1" dirty="0">
              <a:cs typeface="Arial" pitchFamily="34" charset="0"/>
            </a:endParaRPr>
          </a:p>
        </p:txBody>
      </p:sp>
    </p:spTree>
    <p:extLst>
      <p:ext uri="{BB962C8B-B14F-4D97-AF65-F5344CB8AC3E}">
        <p14:creationId xmlns:p14="http://schemas.microsoft.com/office/powerpoint/2010/main" val="3649902336"/>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103</TotalTime>
  <Words>662</Words>
  <Application>Microsoft Office PowerPoint</Application>
  <PresentationFormat>Grand écran</PresentationFormat>
  <Paragraphs>30</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Century Gothic</vt:lpstr>
      <vt:lpstr>Wingdings 3</vt:lpstr>
      <vt:lpstr>Brin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mustafa idoufkir</dc:creator>
  <cp:lastModifiedBy>abdelouahab elhassnaoui</cp:lastModifiedBy>
  <cp:revision>7</cp:revision>
  <dcterms:created xsi:type="dcterms:W3CDTF">2020-01-13T13:58:27Z</dcterms:created>
  <dcterms:modified xsi:type="dcterms:W3CDTF">2020-01-13T15:43:42Z</dcterms:modified>
</cp:coreProperties>
</file>