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7"/>
  </p:notesMasterIdLst>
  <p:sldIdLst>
    <p:sldId id="256" r:id="rId3"/>
    <p:sldId id="257" r:id="rId4"/>
    <p:sldId id="258" r:id="rId5"/>
    <p:sldId id="259" r:id="rId6"/>
  </p:sldIdLst>
  <p:sldSz cx="9144000" cy="5143500" type="screen16x9"/>
  <p:notesSz cx="6858000" cy="9144000"/>
  <p:custDataLst>
    <p:tags r:id="rId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A3E7CBDA-E3F6-45FF-A98A-2E970E377645}">
  <a:tblStyle styleId="{A3E7CBDA-E3F6-45FF-A98A-2E970E37764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102" y="-34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861891c0344347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861891c0344347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94059db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94059db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4059db3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4059db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A6449D82-6253-4D71-BD62-972315CC1FC8}" type="datetimeFigureOut">
              <a:rPr lang="en-US" smtClean="0"/>
              <a:pPr/>
              <a:t>7/2/2020</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024509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A7EC5-6D81-4A7B-A5D3-1F072E346358}"/>
              </a:ext>
            </a:extLst>
          </p:cNvPr>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4ACEA8A3-41E5-4748-847B-7483CBB349B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B48B941-6824-4C05-9F28-0E4F7C4957C6}"/>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5" name="Footer Placeholder 4">
            <a:extLst>
              <a:ext uri="{FF2B5EF4-FFF2-40B4-BE49-F238E27FC236}">
                <a16:creationId xmlns:a16="http://schemas.microsoft.com/office/drawing/2014/main" xmlns=""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83DEF-D4F2-40E6-A414-61F0C2C610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5952429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4E54FF1-2DEA-47ED-8EC2-42F0FD9A5BB1}"/>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5" name="Footer Placeholder 4">
            <a:extLst>
              <a:ext uri="{FF2B5EF4-FFF2-40B4-BE49-F238E27FC236}">
                <a16:creationId xmlns:a16="http://schemas.microsoft.com/office/drawing/2014/main" xmlns=""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0E4BAD-2472-4715-8D98-4D262BBEF6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0757020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024509135"/>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A5F963D-D467-4F2F-B83D-40C3A6E3AB03}"/>
              </a:ext>
            </a:extLst>
          </p:cNvPr>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2C288100-7CBF-460E-ACCA-E5E45A3183FC}"/>
              </a:ext>
            </a:extLst>
          </p:cNvPr>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274ABD7A-5D18-4F87-BDCC-27B1098049F5}"/>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6" name="Footer Placeholder 5">
            <a:extLst>
              <a:ext uri="{FF2B5EF4-FFF2-40B4-BE49-F238E27FC236}">
                <a16:creationId xmlns:a16="http://schemas.microsoft.com/office/drawing/2014/main" xmlns=""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5350C1-D78C-4344-A15B-D0104A35E9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7901133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0D72-3580-4891-AD92-987340A90059}"/>
              </a:ext>
            </a:extLst>
          </p:cNvPr>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8857663-38F4-440E-807A-A0F49A766BA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72FDC0B-AB97-4881-A4D7-F17D56926C8E}"/>
              </a:ext>
            </a:extLst>
          </p:cNvPr>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FF9ACB5-A4C9-4D4D-BA2C-136FF174350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EE665DD6-DC4A-43E7-A2AB-F735F410EB76}"/>
              </a:ext>
            </a:extLst>
          </p:cNvPr>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27B2AA-0C24-4074-97DD-F4584EAEC94B}"/>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8" name="Footer Placeholder 7">
            <a:extLst>
              <a:ext uri="{FF2B5EF4-FFF2-40B4-BE49-F238E27FC236}">
                <a16:creationId xmlns:a16="http://schemas.microsoft.com/office/drawing/2014/main" xmlns=""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5DA6C32-98AF-4179-B5C3-82D7A7EF28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37696974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DB47B4B7-A093-4199-AC05-8472ED9D8021}"/>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4" name="Footer Placeholder 3">
            <a:extLst>
              <a:ext uri="{FF2B5EF4-FFF2-40B4-BE49-F238E27FC236}">
                <a16:creationId xmlns:a16="http://schemas.microsoft.com/office/drawing/2014/main" xmlns=""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5942BC1-3038-4A08-9607-1AC25F0609D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76293691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778201-A6D8-47C0-9CF9-DBB1DDE593D8}"/>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3" name="Footer Placeholder 2">
            <a:extLst>
              <a:ext uri="{FF2B5EF4-FFF2-40B4-BE49-F238E27FC236}">
                <a16:creationId xmlns:a16="http://schemas.microsoft.com/office/drawing/2014/main" xmlns=""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FD1708-49DC-4B8D-903A-E5D88268D1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67073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2A640-4893-453C-A886-0160B27CF70D}"/>
              </a:ext>
            </a:extLst>
          </p:cNvPr>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E1E228A-DBAB-45D4-AF4A-463AF2EC34F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E4718B4-C0AD-4223-B2FF-1F8924E1E9B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645ED1F-2ADF-4D13-87BE-BC5F8B6FC6AC}"/>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6" name="Footer Placeholder 5">
            <a:extLst>
              <a:ext uri="{FF2B5EF4-FFF2-40B4-BE49-F238E27FC236}">
                <a16:creationId xmlns:a16="http://schemas.microsoft.com/office/drawing/2014/main" xmlns=""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035FD7-4B18-47CA-96EE-C961E9B6DA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61020779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FADB-2F8F-4AEE-A5F6-43F960520356}"/>
              </a:ext>
            </a:extLst>
          </p:cNvPr>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DA63B05C-A4AC-4500-BA1A-69E82D0EE5E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5CDD5F0F-7EED-4B7A-8A32-4EE33D91398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7899E7A-ED2A-4BCB-8581-0DA6C12CF261}"/>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6" name="Footer Placeholder 5">
            <a:extLst>
              <a:ext uri="{FF2B5EF4-FFF2-40B4-BE49-F238E27FC236}">
                <a16:creationId xmlns:a16="http://schemas.microsoft.com/office/drawing/2014/main" xmlns=""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65D702-FCDC-421C-9EFC-302C8DA453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25188830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F5774-E23B-46DF-BB52-0F14076CEA3D}"/>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5" name="Footer Placeholder 4">
            <a:extLst>
              <a:ext uri="{FF2B5EF4-FFF2-40B4-BE49-F238E27FC236}">
                <a16:creationId xmlns:a16="http://schemas.microsoft.com/office/drawing/2014/main" xmlns=""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A2FA3C-62AB-4AFC-AF99-99EFD3F2F8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57862674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315F31-4871-431B-834C-A6BDC539E507}"/>
              </a:ext>
            </a:extLst>
          </p:cNvPr>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A721BBE-C73E-4EF7-BB24-A9FA2A462E5F}"/>
              </a:ext>
            </a:extLst>
          </p:cNvPr>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3741F-EAAE-4162-8BBF-3B4F5DB9C394}"/>
              </a:ext>
            </a:extLst>
          </p:cNvPr>
          <p:cNvSpPr>
            <a:spLocks noGrp="1"/>
          </p:cNvSpPr>
          <p:nvPr>
            <p:ph type="dt" sz="half" idx="10"/>
          </p:nvPr>
        </p:nvSpPr>
        <p:spPr/>
        <p:txBody>
          <a:bodyPr/>
          <a:lstStyle/>
          <a:p>
            <a:fld id="{A6449D82-6253-4D71-BD62-972315CC1FC8}" type="datetimeFigureOut">
              <a:rPr lang="en-US" smtClean="0"/>
              <a:pPr/>
              <a:t>7/2/2020</a:t>
            </a:fld>
            <a:endParaRPr lang="en-US"/>
          </a:p>
        </p:txBody>
      </p:sp>
      <p:sp>
        <p:nvSpPr>
          <p:cNvPr id="5" name="Footer Placeholder 4">
            <a:extLst>
              <a:ext uri="{FF2B5EF4-FFF2-40B4-BE49-F238E27FC236}">
                <a16:creationId xmlns:a16="http://schemas.microsoft.com/office/drawing/2014/main" xmlns=""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58FF67-DD84-4A58-89BE-EA5053842B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7009994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16376-0473-4C1B-B6EC-33DDB5A5A730}"/>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A8B121D-5C03-483D-BBBF-63E7E3DD97F9}"/>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B57886-FA3E-46D7-99D3-C81CDDE235DE}"/>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A6449D82-6253-4D71-BD62-972315CC1FC8}" type="datetimeFigureOut">
              <a:rPr lang="en-US" smtClean="0"/>
              <a:pPr/>
              <a:t>7/2/2020</a:t>
            </a:fld>
            <a:endParaRPr lang="en-US"/>
          </a:p>
        </p:txBody>
      </p:sp>
      <p:sp>
        <p:nvSpPr>
          <p:cNvPr id="5" name="Footer Placeholder 4">
            <a:extLst>
              <a:ext uri="{FF2B5EF4-FFF2-40B4-BE49-F238E27FC236}">
                <a16:creationId xmlns:a16="http://schemas.microsoft.com/office/drawing/2014/main" xmlns="" id="{E21D4242-F4C5-4247-8D80-33E4B38786EA}"/>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62A0FAE-A205-4A6D-8EA2-A9DD5C44F019}"/>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2434662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wershow.com/relay.php?pid=9461722&amp;url=https%3A%2F%2Fnareshit.com%2Freactjs-online-training%2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www.powershow.com/relay.php?pid=9461722&amp;url=https%3A%2F%2Fnareshit.com%2Freactjs-online-training%2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s://www.powershow.com/relay.php?pid=9461722&amp;url=https%3A%2F%2Fnareshit.com%2Freactjs-online-training%2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powershow.com/view0/905fda-ZjA4M/ReactJS_Online_Training-_ReactJS_Online_Course_Naresh_I_Technologies/?p=ppt-tr"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3"/>
        <p:cNvGrpSpPr/>
        <p:nvPr/>
      </p:nvGrpSpPr>
      <p:grpSpPr>
        <a:xfrm>
          <a:off x="0" y="0"/>
          <a:ext cx="0" cy="0"/>
          <a:chOff x="0" y="0"/>
          <a:chExt cx="0" cy="0"/>
        </a:xfrm>
      </p:grpSpPr>
      <p:sp>
        <p:nvSpPr>
          <p:cNvPr id="134" name="Google Shape;134;p13">
            <a:hlinkClick r:id="rId3"/>
          </p:cNvPr>
          <p:cNvSpPr txBox="1">
            <a:spLocks noGrp="1"/>
          </p:cNvSpPr>
          <p:nvPr>
            <p:ph type="ctrTitle"/>
          </p:nvPr>
        </p:nvSpPr>
        <p:spPr>
          <a:xfrm>
            <a:off x="3108475" y="1556275"/>
            <a:ext cx="71472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ReactJS Online Training</a:t>
            </a:r>
            <a:endParaRPr sz="3000" b="1"/>
          </a:p>
        </p:txBody>
      </p:sp>
      <p:sp>
        <p:nvSpPr>
          <p:cNvPr id="135" name="Google Shape;135;p13"/>
          <p:cNvSpPr txBox="1">
            <a:spLocks noGrp="1"/>
          </p:cNvSpPr>
          <p:nvPr>
            <p:ph type="subTitle" idx="1"/>
          </p:nvPr>
        </p:nvSpPr>
        <p:spPr>
          <a:xfrm>
            <a:off x="4125450" y="209267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NARESH I TECHNOLOGIES</a:t>
            </a:r>
            <a:endParaRPr sz="2000" b="1"/>
          </a:p>
        </p:txBody>
      </p:sp>
      <p:pic>
        <p:nvPicPr>
          <p:cNvPr id="136" name="Google Shape;136;p13">
            <a:hlinkClick r:id="rId3"/>
          </p:cNvPr>
          <p:cNvPicPr preferRelativeResize="0"/>
          <p:nvPr/>
        </p:nvPicPr>
        <p:blipFill>
          <a:blip r:embed="rId4">
            <a:alphaModFix/>
          </a:blip>
          <a:stretch>
            <a:fillRect/>
          </a:stretch>
        </p:blipFill>
        <p:spPr>
          <a:xfrm>
            <a:off x="3981063" y="2695319"/>
            <a:ext cx="3759475" cy="2105306"/>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1000"/>
                                        <p:tgtEl>
                                          <p:spTgt spid="13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fade">
                                      <p:cBhvr>
                                        <p:cTn id="15"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052550" y="513175"/>
            <a:ext cx="7038900" cy="5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About ReactJS</a:t>
            </a:r>
            <a:endParaRPr b="1"/>
          </a:p>
        </p:txBody>
      </p:sp>
      <p:sp>
        <p:nvSpPr>
          <p:cNvPr id="142" name="Google Shape;142;p14"/>
          <p:cNvSpPr txBox="1">
            <a:spLocks noGrp="1"/>
          </p:cNvSpPr>
          <p:nvPr>
            <p:ph type="body" idx="1"/>
          </p:nvPr>
        </p:nvSpPr>
        <p:spPr>
          <a:xfrm>
            <a:off x="696525" y="1406825"/>
            <a:ext cx="5754300" cy="311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FFFF"/>
                </a:solidFill>
                <a:latin typeface="Arial"/>
                <a:ea typeface="Arial"/>
                <a:cs typeface="Arial"/>
                <a:sym typeface="Arial"/>
              </a:rPr>
              <a:t>ReactJS</a:t>
            </a:r>
            <a:r>
              <a:rPr lang="en" sz="1200">
                <a:solidFill>
                  <a:srgbClr val="FFFFFF"/>
                </a:solidFill>
                <a:latin typeface="Arial"/>
                <a:ea typeface="Arial"/>
                <a:cs typeface="Arial"/>
                <a:sym typeface="Arial"/>
              </a:rPr>
              <a:t> is a JavaScript library responsible for providing UI components for client-side development. ReactJS has a DOM( Document Object Layer) which helps it to be faster by refreshing only some part of the page which user views. ReactJS can be used for developing dynamic network applications, ReactJS is a library for building composable user interfaces. It encourages the creation of reusable UI components that present data that changes over time. It is not a complete application </a:t>
            </a:r>
            <a:r>
              <a:rPr lang="en" sz="1200" b="1">
                <a:solidFill>
                  <a:srgbClr val="FFFFFF"/>
                </a:solidFill>
                <a:latin typeface="Arial"/>
                <a:ea typeface="Arial"/>
                <a:cs typeface="Arial"/>
                <a:sym typeface="Arial"/>
              </a:rPr>
              <a:t>framework</a:t>
            </a:r>
            <a:r>
              <a:rPr lang="en" sz="1200">
                <a:solidFill>
                  <a:srgbClr val="FFFFFF"/>
                </a:solidFill>
                <a:latin typeface="Arial"/>
                <a:ea typeface="Arial"/>
                <a:cs typeface="Arial"/>
                <a:sym typeface="Arial"/>
              </a:rPr>
              <a:t> like angular, it is just a view layer. So it is not directly comparable to </a:t>
            </a:r>
            <a:r>
              <a:rPr lang="en" sz="1200" b="1">
                <a:solidFill>
                  <a:srgbClr val="FFFFFF"/>
                </a:solidFill>
                <a:latin typeface="Arial"/>
                <a:ea typeface="Arial"/>
                <a:cs typeface="Arial"/>
                <a:sym typeface="Arial"/>
              </a:rPr>
              <a:t>frameworks</a:t>
            </a:r>
            <a:r>
              <a:rPr lang="en" sz="1200">
                <a:solidFill>
                  <a:srgbClr val="FFFFFF"/>
                </a:solidFill>
                <a:latin typeface="Arial"/>
                <a:ea typeface="Arial"/>
                <a:cs typeface="Arial"/>
                <a:sym typeface="Arial"/>
              </a:rPr>
              <a:t> like angular.</a:t>
            </a:r>
            <a:endParaRPr sz="1200">
              <a:solidFill>
                <a:srgbClr val="FFFFFF"/>
              </a:solidFill>
              <a:latin typeface="Arial"/>
              <a:ea typeface="Arial"/>
              <a:cs typeface="Arial"/>
              <a:sym typeface="Arial"/>
            </a:endParaRPr>
          </a:p>
          <a:p>
            <a:pPr marL="0" lvl="0" indent="0" algn="l" rtl="0">
              <a:spcBef>
                <a:spcPts val="1600"/>
              </a:spcBef>
              <a:spcAft>
                <a:spcPts val="0"/>
              </a:spcAft>
              <a:buNone/>
            </a:pPr>
            <a:r>
              <a:rPr lang="en" sz="1400" b="1">
                <a:solidFill>
                  <a:srgbClr val="FFFFFF"/>
                </a:solidFill>
                <a:latin typeface="Arial"/>
                <a:ea typeface="Arial"/>
                <a:cs typeface="Arial"/>
                <a:sym typeface="Arial"/>
              </a:rPr>
              <a:t>Prerequisites:</a:t>
            </a:r>
            <a:endParaRPr sz="1400" b="1">
              <a:solidFill>
                <a:srgbClr val="FFFFFF"/>
              </a:solidFill>
              <a:latin typeface="Arial"/>
              <a:ea typeface="Arial"/>
              <a:cs typeface="Arial"/>
              <a:sym typeface="Arial"/>
            </a:endParaRPr>
          </a:p>
          <a:p>
            <a:pPr marL="457200" lvl="0" indent="-304800" algn="l" rtl="0">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Basic Knowledge of Javascript, HTML, </a:t>
            </a:r>
            <a:endParaRPr sz="1200">
              <a:solidFill>
                <a:srgbClr val="FFFFFF"/>
              </a:solidFill>
              <a:latin typeface="Arial"/>
              <a:ea typeface="Arial"/>
              <a:cs typeface="Arial"/>
              <a:sym typeface="Arial"/>
            </a:endParaRPr>
          </a:p>
          <a:p>
            <a:pPr marL="0" lvl="0" indent="0" algn="l" rtl="0">
              <a:spcBef>
                <a:spcPts val="0"/>
              </a:spcBef>
              <a:spcAft>
                <a:spcPts val="0"/>
              </a:spcAft>
              <a:buNone/>
            </a:pPr>
            <a:r>
              <a:rPr lang="en" sz="1200">
                <a:solidFill>
                  <a:srgbClr val="FFFFFF"/>
                </a:solidFill>
                <a:latin typeface="Arial"/>
                <a:ea typeface="Arial"/>
                <a:cs typeface="Arial"/>
                <a:sym typeface="Arial"/>
              </a:rPr>
              <a:t>           and CSS.</a:t>
            </a:r>
            <a:endParaRPr sz="1200">
              <a:solidFill>
                <a:srgbClr val="FFFFFF"/>
              </a:solidFill>
              <a:latin typeface="Arial"/>
              <a:ea typeface="Arial"/>
              <a:cs typeface="Arial"/>
              <a:sym typeface="Arial"/>
            </a:endParaRPr>
          </a:p>
          <a:p>
            <a:pPr marL="457200" lvl="0" indent="-304800" algn="l" rtl="0">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Fair Knowledge On basics of testing tools.</a:t>
            </a:r>
            <a:endParaRPr sz="1200">
              <a:solidFill>
                <a:srgbClr val="FFFFFF"/>
              </a:solidFill>
              <a:latin typeface="Arial"/>
              <a:ea typeface="Arial"/>
              <a:cs typeface="Arial"/>
              <a:sym typeface="Arial"/>
            </a:endParaRPr>
          </a:p>
          <a:p>
            <a:pPr marL="457200" lvl="0" indent="-304800" algn="l" rtl="0">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Basics of OOPS Concepts.</a:t>
            </a:r>
            <a:endParaRPr sz="1200">
              <a:solidFill>
                <a:srgbClr val="FFFFFF"/>
              </a:solidFill>
              <a:latin typeface="Arial"/>
              <a:ea typeface="Arial"/>
              <a:cs typeface="Arial"/>
              <a:sym typeface="Arial"/>
            </a:endParaRPr>
          </a:p>
          <a:p>
            <a:pPr marL="0" lvl="0" indent="0" algn="l" rtl="0">
              <a:spcBef>
                <a:spcPts val="0"/>
              </a:spcBef>
              <a:spcAft>
                <a:spcPts val="0"/>
              </a:spcAft>
              <a:buNone/>
            </a:pPr>
            <a:endParaRPr sz="1200">
              <a:solidFill>
                <a:srgbClr val="FFFFFF"/>
              </a:solidFill>
              <a:latin typeface="Arial"/>
              <a:ea typeface="Arial"/>
              <a:cs typeface="Arial"/>
              <a:sym typeface="Arial"/>
            </a:endParaRPr>
          </a:p>
          <a:p>
            <a:pPr marL="0" lvl="0" indent="0" algn="l" rtl="0">
              <a:spcBef>
                <a:spcPts val="0"/>
              </a:spcBef>
              <a:spcAft>
                <a:spcPts val="0"/>
              </a:spcAft>
              <a:buNone/>
            </a:pPr>
            <a:r>
              <a:rPr lang="en" sz="1200" u="sng">
                <a:solidFill>
                  <a:srgbClr val="FFFFFF"/>
                </a:solidFill>
                <a:latin typeface="Arial"/>
                <a:ea typeface="Arial"/>
                <a:cs typeface="Arial"/>
                <a:sym typeface="Arial"/>
                <a:hlinkClick r:id="rId3"/>
              </a:rPr>
              <a:t>ReactJS Online Training- ReactJS Online Course</a:t>
            </a:r>
            <a:endParaRPr sz="1200">
              <a:solidFill>
                <a:srgbClr val="FFFFFF"/>
              </a:solidFill>
              <a:latin typeface="Arial"/>
              <a:ea typeface="Arial"/>
              <a:cs typeface="Arial"/>
              <a:sym typeface="Arial"/>
            </a:endParaRPr>
          </a:p>
          <a:p>
            <a:pPr marL="0" lvl="0" indent="0" algn="l" rtl="0">
              <a:spcBef>
                <a:spcPts val="0"/>
              </a:spcBef>
              <a:spcAft>
                <a:spcPts val="1600"/>
              </a:spcAft>
              <a:buNone/>
            </a:pPr>
            <a:endParaRPr sz="1200">
              <a:solidFill>
                <a:srgbClr val="FFFFFF"/>
              </a:solidFill>
              <a:latin typeface="Arial"/>
              <a:ea typeface="Arial"/>
              <a:cs typeface="Arial"/>
              <a:sym typeface="Arial"/>
            </a:endParaRPr>
          </a:p>
        </p:txBody>
      </p:sp>
      <p:pic>
        <p:nvPicPr>
          <p:cNvPr id="143" name="Google Shape;143;p14"/>
          <p:cNvPicPr preferRelativeResize="0"/>
          <p:nvPr/>
        </p:nvPicPr>
        <p:blipFill>
          <a:blip r:embed="rId4">
            <a:alphaModFix/>
          </a:blip>
          <a:stretch>
            <a:fillRect/>
          </a:stretch>
        </p:blipFill>
        <p:spPr>
          <a:xfrm>
            <a:off x="6651125" y="1385600"/>
            <a:ext cx="2388375" cy="2951746"/>
          </a:xfrm>
          <a:prstGeom prst="rect">
            <a:avLst/>
          </a:prstGeom>
          <a:noFill/>
          <a:ln>
            <a:noFill/>
          </a:ln>
        </p:spPr>
      </p:pic>
      <p:graphicFrame>
        <p:nvGraphicFramePr>
          <p:cNvPr id="144" name="Google Shape;144;p14"/>
          <p:cNvGraphicFramePr/>
          <p:nvPr/>
        </p:nvGraphicFramePr>
        <p:xfrm>
          <a:off x="4130725" y="3433400"/>
          <a:ext cx="2320100" cy="1088625"/>
        </p:xfrm>
        <a:graphic>
          <a:graphicData uri="http://schemas.openxmlformats.org/drawingml/2006/table">
            <a:tbl>
              <a:tblPr>
                <a:solidFill>
                  <a:srgbClr val="FFFFFF"/>
                </a:solidFill>
                <a:tableStyleId>{A3E7CBDA-E3F6-45FF-A98A-2E970E377645}</a:tableStyleId>
              </a:tblPr>
              <a:tblGrid>
                <a:gridCol w="1023575"/>
                <a:gridCol w="1296525"/>
              </a:tblGrid>
              <a:tr h="184675">
                <a:tc>
                  <a:txBody>
                    <a:bodyPr/>
                    <a:lstStyle/>
                    <a:p>
                      <a:pPr marL="0" lvl="0" indent="0" algn="l" rtl="0">
                        <a:lnSpc>
                          <a:spcPct val="115000"/>
                        </a:lnSpc>
                        <a:spcBef>
                          <a:spcPts val="0"/>
                        </a:spcBef>
                        <a:spcAft>
                          <a:spcPts val="0"/>
                        </a:spcAft>
                        <a:buNone/>
                      </a:pPr>
                      <a:r>
                        <a:rPr lang="en" sz="900" b="1">
                          <a:solidFill>
                            <a:srgbClr val="222222"/>
                          </a:solidFill>
                          <a:highlight>
                            <a:srgbClr val="FFFFFF"/>
                          </a:highlight>
                          <a:latin typeface="Roboto"/>
                          <a:ea typeface="Roboto"/>
                          <a:cs typeface="Roboto"/>
                          <a:sym typeface="Roboto"/>
                        </a:rPr>
                        <a:t>Original author(s)</a:t>
                      </a:r>
                      <a:endParaRPr sz="900" b="1">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solidFill>
                            <a:srgbClr val="222222"/>
                          </a:solidFill>
                          <a:highlight>
                            <a:srgbClr val="FFFFFF"/>
                          </a:highlight>
                          <a:latin typeface="Roboto"/>
                          <a:ea typeface="Roboto"/>
                          <a:cs typeface="Roboto"/>
                          <a:sym typeface="Roboto"/>
                        </a:rPr>
                        <a:t>Jordan Walke</a:t>
                      </a:r>
                      <a:endParaRPr sz="900" b="1">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r h="184675">
                <a:tc>
                  <a:txBody>
                    <a:bodyPr/>
                    <a:lstStyle/>
                    <a:p>
                      <a:pPr marL="0" lvl="0" indent="0" algn="l" rtl="0">
                        <a:lnSpc>
                          <a:spcPct val="115000"/>
                        </a:lnSpc>
                        <a:spcBef>
                          <a:spcPts val="0"/>
                        </a:spcBef>
                        <a:spcAft>
                          <a:spcPts val="0"/>
                        </a:spcAft>
                        <a:buNone/>
                      </a:pPr>
                      <a:r>
                        <a:rPr lang="en" sz="900">
                          <a:solidFill>
                            <a:srgbClr val="222222"/>
                          </a:solidFill>
                          <a:highlight>
                            <a:srgbClr val="FFFFFF"/>
                          </a:highlight>
                          <a:latin typeface="Roboto"/>
                          <a:ea typeface="Roboto"/>
                          <a:cs typeface="Roboto"/>
                          <a:sym typeface="Roboto"/>
                        </a:rPr>
                        <a:t>Initial release</a:t>
                      </a:r>
                      <a:endParaRPr sz="900">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222222"/>
                          </a:solidFill>
                          <a:highlight>
                            <a:srgbClr val="FFFFFF"/>
                          </a:highlight>
                          <a:latin typeface="Roboto"/>
                          <a:ea typeface="Roboto"/>
                          <a:cs typeface="Roboto"/>
                          <a:sym typeface="Roboto"/>
                        </a:rPr>
                        <a:t>May 29, 2013</a:t>
                      </a:r>
                      <a:endParaRPr sz="900">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r h="349925">
                <a:tc>
                  <a:txBody>
                    <a:bodyPr/>
                    <a:lstStyle/>
                    <a:p>
                      <a:pPr marL="0" lvl="0" indent="0" algn="l" rtl="0">
                        <a:lnSpc>
                          <a:spcPct val="115000"/>
                        </a:lnSpc>
                        <a:spcBef>
                          <a:spcPts val="0"/>
                        </a:spcBef>
                        <a:spcAft>
                          <a:spcPts val="0"/>
                        </a:spcAft>
                        <a:buNone/>
                      </a:pPr>
                      <a:r>
                        <a:rPr lang="en" sz="900">
                          <a:solidFill>
                            <a:srgbClr val="222222"/>
                          </a:solidFill>
                          <a:highlight>
                            <a:srgbClr val="FFFFFF"/>
                          </a:highlight>
                          <a:latin typeface="Roboto"/>
                          <a:ea typeface="Roboto"/>
                          <a:cs typeface="Roboto"/>
                          <a:sym typeface="Roboto"/>
                        </a:rPr>
                        <a:t>Stable release</a:t>
                      </a:r>
                      <a:endParaRPr sz="900">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222222"/>
                          </a:solidFill>
                          <a:highlight>
                            <a:srgbClr val="FFFFFF"/>
                          </a:highlight>
                          <a:latin typeface="Roboto"/>
                          <a:ea typeface="Roboto"/>
                          <a:cs typeface="Roboto"/>
                          <a:sym typeface="Roboto"/>
                        </a:rPr>
                        <a:t>16.13.1 / March 19, 2020</a:t>
                      </a:r>
                      <a:endParaRPr sz="900">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r h="184675">
                <a:tc>
                  <a:txBody>
                    <a:bodyPr/>
                    <a:lstStyle/>
                    <a:p>
                      <a:pPr marL="0" lvl="0" indent="0" algn="l" rtl="0">
                        <a:lnSpc>
                          <a:spcPct val="115000"/>
                        </a:lnSpc>
                        <a:spcBef>
                          <a:spcPts val="0"/>
                        </a:spcBef>
                        <a:spcAft>
                          <a:spcPts val="0"/>
                        </a:spcAft>
                        <a:buNone/>
                      </a:pPr>
                      <a:r>
                        <a:rPr lang="en" sz="900">
                          <a:solidFill>
                            <a:srgbClr val="222222"/>
                          </a:solidFill>
                          <a:highlight>
                            <a:srgbClr val="FFFFFF"/>
                          </a:highlight>
                          <a:latin typeface="Roboto"/>
                          <a:ea typeface="Roboto"/>
                          <a:cs typeface="Roboto"/>
                          <a:sym typeface="Roboto"/>
                        </a:rPr>
                        <a:t>Repository</a:t>
                      </a:r>
                      <a:endParaRPr sz="900">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222222"/>
                          </a:solidFill>
                          <a:highlight>
                            <a:srgbClr val="FFFFFF"/>
                          </a:highlight>
                          <a:latin typeface="Roboto"/>
                          <a:ea typeface="Roboto"/>
                          <a:cs typeface="Roboto"/>
                          <a:sym typeface="Roboto"/>
                        </a:rPr>
                        <a:t>React Repository</a:t>
                      </a:r>
                      <a:endParaRPr sz="900">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r h="184675">
                <a:tc>
                  <a:txBody>
                    <a:bodyPr/>
                    <a:lstStyle/>
                    <a:p>
                      <a:pPr marL="0" lvl="0" indent="0" algn="l" rtl="0">
                        <a:lnSpc>
                          <a:spcPct val="115000"/>
                        </a:lnSpc>
                        <a:spcBef>
                          <a:spcPts val="0"/>
                        </a:spcBef>
                        <a:spcAft>
                          <a:spcPts val="0"/>
                        </a:spcAft>
                        <a:buNone/>
                      </a:pPr>
                      <a:r>
                        <a:rPr lang="en" sz="900">
                          <a:solidFill>
                            <a:srgbClr val="222222"/>
                          </a:solidFill>
                          <a:highlight>
                            <a:srgbClr val="FFFFFF"/>
                          </a:highlight>
                          <a:latin typeface="Roboto"/>
                          <a:ea typeface="Roboto"/>
                          <a:cs typeface="Roboto"/>
                          <a:sym typeface="Roboto"/>
                        </a:rPr>
                        <a:t>Written in</a:t>
                      </a:r>
                      <a:endParaRPr sz="900">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222222"/>
                          </a:solidFill>
                          <a:highlight>
                            <a:srgbClr val="FFFFFF"/>
                          </a:highlight>
                          <a:latin typeface="Roboto"/>
                          <a:ea typeface="Roboto"/>
                          <a:cs typeface="Roboto"/>
                          <a:sym typeface="Roboto"/>
                        </a:rPr>
                        <a:t>JavaScript</a:t>
                      </a:r>
                      <a:endParaRPr sz="900">
                        <a:solidFill>
                          <a:srgbClr val="222222"/>
                        </a:solidFill>
                        <a:highlight>
                          <a:srgbClr val="FFFFFF"/>
                        </a:highlight>
                        <a:latin typeface="Roboto"/>
                        <a:ea typeface="Roboto"/>
                        <a:cs typeface="Roboto"/>
                        <a:sym typeface="Roboto"/>
                      </a:endParaRPr>
                    </a:p>
                  </a:txBody>
                  <a:tcPr marL="47625" marR="47625" marT="9525" marB="9525">
                    <a:lnL w="9525" cap="flat" cmpd="sng">
                      <a:solidFill>
                        <a:srgbClr val="9A9A9A"/>
                      </a:solidFill>
                      <a:prstDash val="solid"/>
                      <a:round/>
                      <a:headEnd type="none" w="sm" len="sm"/>
                      <a:tailEnd type="none" w="sm" len="sm"/>
                    </a:lnL>
                    <a:lnR w="9525" cap="flat" cmpd="sng">
                      <a:solidFill>
                        <a:srgbClr val="9A9A9A"/>
                      </a:solidFill>
                      <a:prstDash val="solid"/>
                      <a:round/>
                      <a:headEnd type="none" w="sm" len="sm"/>
                      <a:tailEnd type="none" w="sm" len="sm"/>
                    </a:lnR>
                    <a:lnT w="9525" cap="flat" cmpd="sng">
                      <a:solidFill>
                        <a:srgbClr val="9A9A9A"/>
                      </a:solidFill>
                      <a:prstDash val="solid"/>
                      <a:round/>
                      <a:headEnd type="none" w="sm" len="sm"/>
                      <a:tailEnd type="none" w="sm" len="sm"/>
                    </a:lnT>
                    <a:lnB w="9525" cap="flat" cmpd="sng">
                      <a:solidFill>
                        <a:srgbClr val="9A9A9A"/>
                      </a:solidFill>
                      <a:prstDash val="solid"/>
                      <a:round/>
                      <a:headEnd type="none" w="sm" len="sm"/>
                      <a:tailEnd type="none" w="sm" len="sm"/>
                    </a:lnB>
                  </a:tcPr>
                </a:tc>
              </a:tr>
            </a:tbl>
          </a:graphicData>
        </a:graphic>
      </p:graphicFrame>
      <p:sp>
        <p:nvSpPr>
          <p:cNvPr id="145" name="Google Shape;145;p14"/>
          <p:cNvSpPr/>
          <p:nvPr/>
        </p:nvSpPr>
        <p:spPr>
          <a:xfrm>
            <a:off x="8073550" y="4203975"/>
            <a:ext cx="652800" cy="24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2500"/>
                                        <p:tgtEl>
                                          <p:spTgt spid="14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1800"/>
                                        <p:tgtEl>
                                          <p:spTgt spid="143"/>
                                        </p:tgtEl>
                                      </p:cBhvr>
                                    </p:animEffect>
                                  </p:childTnLst>
                                </p:cTn>
                              </p:par>
                              <p:par>
                                <p:cTn id="13" presetID="10" presetClass="entr" presetSubtype="0" fill="hold" nodeType="with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fade">
                                      <p:cBhvr>
                                        <p:cTn id="15"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1152975" y="523500"/>
            <a:ext cx="70389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Objectives of ReactJS</a:t>
            </a:r>
            <a:endParaRPr b="1"/>
          </a:p>
        </p:txBody>
      </p:sp>
      <p:sp>
        <p:nvSpPr>
          <p:cNvPr id="151" name="Google Shape;151;p15"/>
          <p:cNvSpPr txBox="1"/>
          <p:nvPr/>
        </p:nvSpPr>
        <p:spPr>
          <a:xfrm>
            <a:off x="392850" y="1102175"/>
            <a:ext cx="8358300" cy="421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lt1"/>
                </a:solidFill>
              </a:rPr>
              <a:t>               The Course objective is self-paced learning with our online training guide and data materials to make you                                            eligible for the usability of ReactJS. Our Online course is beneficial because it is derived from a live presentation of theories that will guide you on incorporating the theories in your live projects in the office.</a:t>
            </a:r>
            <a:endParaRPr sz="1200">
              <a:solidFill>
                <a:schemeClr val="lt1"/>
              </a:solidFill>
            </a:endParaRPr>
          </a:p>
          <a:p>
            <a:pPr marL="0" lvl="0" indent="0" algn="l" rtl="0">
              <a:lnSpc>
                <a:spcPct val="115000"/>
              </a:lnSpc>
              <a:spcBef>
                <a:spcPts val="0"/>
              </a:spcBef>
              <a:spcAft>
                <a:spcPts val="0"/>
              </a:spcAft>
              <a:buNone/>
            </a:pPr>
            <a:r>
              <a:rPr lang="en" sz="1200">
                <a:solidFill>
                  <a:schemeClr val="lt1"/>
                </a:solidFill>
              </a:rPr>
              <a:t>Self-acceleration is possible on making it a daily/timely scheduled program as per your need. Our virtual live training sessions are as effective as our classroom training sessions. Your progression on getting trained is highly beneficial as it is a time-saver than attending classroom training. Most highly it is cost-effective as well.</a:t>
            </a:r>
            <a:endParaRPr sz="1200">
              <a:solidFill>
                <a:schemeClr val="lt1"/>
              </a:solidFill>
            </a:endParaRPr>
          </a:p>
          <a:p>
            <a:pPr marL="0" lvl="0" indent="0" algn="l" rtl="0">
              <a:lnSpc>
                <a:spcPct val="115000"/>
              </a:lnSpc>
              <a:spcBef>
                <a:spcPts val="0"/>
              </a:spcBef>
              <a:spcAft>
                <a:spcPts val="0"/>
              </a:spcAft>
              <a:buNone/>
            </a:pPr>
            <a:r>
              <a:rPr lang="en" sz="1200" b="1">
                <a:solidFill>
                  <a:schemeClr val="lt1"/>
                </a:solidFill>
              </a:rPr>
              <a:t>What you learn:</a:t>
            </a:r>
            <a:endParaRPr sz="1200" b="1">
              <a:solidFill>
                <a:schemeClr val="lt1"/>
              </a:solidFill>
            </a:endParaRPr>
          </a:p>
          <a:p>
            <a:pPr marL="0" lvl="0" indent="0" algn="l" rtl="0">
              <a:lnSpc>
                <a:spcPct val="115000"/>
              </a:lnSpc>
              <a:spcBef>
                <a:spcPts val="0"/>
              </a:spcBef>
              <a:spcAft>
                <a:spcPts val="0"/>
              </a:spcAft>
              <a:buNone/>
            </a:pPr>
            <a:r>
              <a:rPr lang="en" sz="1200">
                <a:solidFill>
                  <a:schemeClr val="lt1"/>
                </a:solidFill>
              </a:rPr>
              <a:t>ReactJS allows developers to create large web applications. It helps develop dynamic apps. Data changes in dynamic apps without reloading the page. The main advantage of ReactJS is that it makes the application simple and dynamic. Static web applications don’t give the desired user-interface to the user. Hence, attending </a:t>
            </a:r>
            <a:r>
              <a:rPr lang="en" sz="1200" b="1" u="sng">
                <a:solidFill>
                  <a:schemeClr val="lt1"/>
                </a:solidFill>
                <a:hlinkClick r:id="rId3"/>
              </a:rPr>
              <a:t>ReactJS Online Training</a:t>
            </a:r>
            <a:r>
              <a:rPr lang="en" sz="1200">
                <a:solidFill>
                  <a:schemeClr val="lt1"/>
                </a:solidFill>
              </a:rPr>
              <a:t> will help you build lively apps.</a:t>
            </a:r>
            <a:endParaRPr sz="1200">
              <a:solidFill>
                <a:schemeClr val="lt1"/>
              </a:solidFill>
            </a:endParaRPr>
          </a:p>
          <a:p>
            <a:pPr marL="0" lvl="0" indent="0" algn="l" rtl="0">
              <a:lnSpc>
                <a:spcPct val="115000"/>
              </a:lnSpc>
              <a:spcBef>
                <a:spcPts val="0"/>
              </a:spcBef>
              <a:spcAft>
                <a:spcPts val="0"/>
              </a:spcAft>
              <a:buNone/>
            </a:pPr>
            <a:endParaRPr sz="1300" b="1">
              <a:solidFill>
                <a:schemeClr val="lt1"/>
              </a:solidFill>
            </a:endParaRPr>
          </a:p>
          <a:p>
            <a:pPr marL="0" lvl="0" indent="0" algn="l" rtl="0">
              <a:lnSpc>
                <a:spcPct val="115000"/>
              </a:lnSpc>
              <a:spcBef>
                <a:spcPts val="0"/>
              </a:spcBef>
              <a:spcAft>
                <a:spcPts val="0"/>
              </a:spcAft>
              <a:buNone/>
            </a:pPr>
            <a:r>
              <a:rPr lang="en" b="1">
                <a:solidFill>
                  <a:schemeClr val="lt1"/>
                </a:solidFill>
              </a:rPr>
              <a:t>ReactJS Online Course will guide you in</a:t>
            </a:r>
            <a:endParaRPr b="1">
              <a:solidFill>
                <a:schemeClr val="lt1"/>
              </a:solidFill>
            </a:endParaRPr>
          </a:p>
          <a:p>
            <a:pPr marL="457200" lvl="0" indent="-304800" algn="l" rtl="0">
              <a:lnSpc>
                <a:spcPct val="115000"/>
              </a:lnSpc>
              <a:spcBef>
                <a:spcPts val="1000"/>
              </a:spcBef>
              <a:spcAft>
                <a:spcPts val="0"/>
              </a:spcAft>
              <a:buClr>
                <a:schemeClr val="lt1"/>
              </a:buClr>
              <a:buSzPts val="1200"/>
              <a:buChar char="●"/>
            </a:pPr>
            <a:r>
              <a:rPr lang="en" sz="1200">
                <a:solidFill>
                  <a:schemeClr val="lt1"/>
                </a:solidFill>
              </a:rPr>
              <a:t>Building complex UI</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a:solidFill>
                  <a:schemeClr val="lt1"/>
                </a:solidFill>
              </a:rPr>
              <a:t>Creating any type of web application, mobile application, or command-line interfaces.</a:t>
            </a:r>
            <a:endParaRPr sz="1200">
              <a:solidFill>
                <a:schemeClr val="lt1"/>
              </a:solidFill>
            </a:endParaRPr>
          </a:p>
          <a:p>
            <a:pPr marL="457200" lvl="0" indent="-304800" algn="l" rtl="0">
              <a:lnSpc>
                <a:spcPct val="115000"/>
              </a:lnSpc>
              <a:spcBef>
                <a:spcPts val="0"/>
              </a:spcBef>
              <a:spcAft>
                <a:spcPts val="0"/>
              </a:spcAft>
              <a:buClr>
                <a:schemeClr val="lt1"/>
              </a:buClr>
              <a:buSzPts val="1200"/>
              <a:buChar char="●"/>
            </a:pPr>
            <a:r>
              <a:rPr lang="en" sz="1200">
                <a:solidFill>
                  <a:schemeClr val="lt1"/>
                </a:solidFill>
              </a:rPr>
              <a:t>Developing a flexible and dynamic front-end for the user view</a:t>
            </a:r>
            <a:endParaRPr sz="1200">
              <a:solidFill>
                <a:schemeClr val="lt1"/>
              </a:solidFill>
            </a:endParaRPr>
          </a:p>
          <a:p>
            <a:pPr marL="0" lvl="0" indent="0" algn="l" rtl="0">
              <a:lnSpc>
                <a:spcPct val="115000"/>
              </a:lnSpc>
              <a:spcBef>
                <a:spcPts val="1000"/>
              </a:spcBef>
              <a:spcAft>
                <a:spcPts val="1000"/>
              </a:spcAft>
              <a:buNone/>
            </a:pPr>
            <a:r>
              <a:rPr lang="en" sz="1200" u="sng">
                <a:solidFill>
                  <a:srgbClr val="FFFFFF"/>
                </a:solidFill>
                <a:hlinkClick r:id="rId3"/>
              </a:rPr>
              <a:t>ReactJS Online Training- ReactJS Online Course</a:t>
            </a:r>
            <a:endParaRPr sz="12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1000"/>
                                        <p:tgtEl>
                                          <p:spTgt spid="15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1000"/>
                                        <p:tgtEl>
                                          <p:spTgt spid="15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AC69169-3D54-4E41-81C3-E56CB08C062B}"/>
              </a:ext>
            </a:extLst>
          </p:cNvPr>
          <p:cNvSpPr>
            <a:spLocks noGrp="1"/>
          </p:cNvSpPr>
          <p:nvPr>
            <p:ph type="title"/>
          </p:nvPr>
        </p:nvSpPr>
        <p:spPr>
          <a:xfrm>
            <a:off x="623888" y="1582616"/>
            <a:ext cx="7886700" cy="1125140"/>
          </a:xfrm>
        </p:spPr>
        <p:txBody>
          <a:bodyPr/>
          <a:lstStyle/>
          <a:p>
            <a:pPr algn="ctr"/>
            <a:r>
              <a:rPr lang="en-US" dirty="0"/>
              <a:t>Interesting, right?</a:t>
            </a:r>
          </a:p>
        </p:txBody>
      </p:sp>
      <p:sp>
        <p:nvSpPr>
          <p:cNvPr id="5" name="Text Placeholder 4">
            <a:extLst>
              <a:ext uri="{FF2B5EF4-FFF2-40B4-BE49-F238E27FC236}">
                <a16:creationId xmlns:a16="http://schemas.microsoft.com/office/drawing/2014/main" xmlns="" id="{E6421781-E17A-42C3-A6A2-40EB54C22B11}"/>
              </a:ext>
            </a:extLst>
          </p:cNvPr>
          <p:cNvSpPr>
            <a:spLocks noGrp="1"/>
          </p:cNvSpPr>
          <p:nvPr>
            <p:ph type="body" idx="1"/>
          </p:nvPr>
        </p:nvSpPr>
        <p:spPr>
          <a:xfrm>
            <a:off x="565220" y="2879527"/>
            <a:ext cx="7945367" cy="1125140"/>
          </a:xfrm>
        </p:spPr>
        <p:txBody>
          <a:bodyPr>
            <a:normAutofit/>
          </a:bodyPr>
          <a:lstStyle/>
          <a:p>
            <a:r>
              <a:rPr lang="en-US" dirty="0"/>
              <a:t>This is just a sneak preview of the full presentation. We hope you like it! To see the rest of it, just </a:t>
            </a:r>
            <a:r>
              <a:rPr lang="en-US" u="sng" dirty="0">
                <a:hlinkClick r:id="rId2"/>
              </a:rPr>
              <a:t>click here to view it in full on PowerShow.com</a:t>
            </a:r>
            <a:r>
              <a:rPr lang="en-US" u="sng" dirty="0"/>
              <a:t>.</a:t>
            </a:r>
            <a:r>
              <a:rPr lang="en-US" dirty="0"/>
              <a:t> Then, if you’d like, you can also log in to PowerShow.com to download the entire presentation for free. </a:t>
            </a:r>
          </a:p>
        </p:txBody>
      </p:sp>
    </p:spTree>
    <p:extLst>
      <p:ext uri="{BB962C8B-B14F-4D97-AF65-F5344CB8AC3E}">
        <p14:creationId xmlns:p14="http://schemas.microsoft.com/office/powerpoint/2010/main" xmlns="" val="2474074225"/>
      </p:ext>
    </p:extLst>
  </p:cSld>
  <p:clrMapOvr>
    <a:masterClrMapping/>
  </p:clrMapOvr>
  <p:transition>
    <p:sndAc>
      <p:endSnd/>
    </p:sndAc>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B45EFFA-D6B5-467C-A005-BF800395DF9B"/>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9461722"/>
  <p:tag name="ISPRING_RESOURCE_PATHS_HASH_PRESENTER" val="78c46d9d8f25bb01d851c3845ae681c31b8052"/>
</p:tagLst>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453</Words>
  <Application>Microsoft Office PowerPoint</Application>
  <PresentationFormat>On-screen Show (16:9)</PresentationFormat>
  <Paragraphs>34</Paragraphs>
  <Slides>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Montserrat</vt:lpstr>
      <vt:lpstr>Lato</vt:lpstr>
      <vt:lpstr>Roboto</vt:lpstr>
      <vt:lpstr>Oswald</vt:lpstr>
      <vt:lpstr>Impact</vt:lpstr>
      <vt:lpstr>Focus</vt:lpstr>
      <vt:lpstr>TruncatedFinalSlide</vt:lpstr>
      <vt:lpstr>ReactJS Online Training</vt:lpstr>
      <vt:lpstr>About ReactJS</vt:lpstr>
      <vt:lpstr>Objectives of ReactJS</vt:lpstr>
      <vt:lpstr>Interesting, right?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9461722</dc:title>
  <cp:lastModifiedBy>Admin</cp:lastModifiedBy>
  <cp:revision>8</cp:revision>
  <dcterms:modified xsi:type="dcterms:W3CDTF">2020-07-02T12:56:45Z</dcterms:modified>
</cp:coreProperties>
</file>