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4" r:id="rId1"/>
    <p:sldMasterId id="2147483688" r:id="rId2"/>
    <p:sldMasterId id="2147483700" r:id="rId3"/>
  </p:sldMasterIdLst>
  <p:notesMasterIdLst>
    <p:notesMasterId r:id="rId47"/>
  </p:notesMasterIdLst>
  <p:handoutMasterIdLst>
    <p:handoutMasterId r:id="rId48"/>
  </p:handoutMasterIdLst>
  <p:sldIdLst>
    <p:sldId id="323" r:id="rId4"/>
    <p:sldId id="329" r:id="rId5"/>
    <p:sldId id="330" r:id="rId6"/>
    <p:sldId id="343" r:id="rId7"/>
    <p:sldId id="325" r:id="rId8"/>
    <p:sldId id="381" r:id="rId9"/>
    <p:sldId id="380" r:id="rId10"/>
    <p:sldId id="341" r:id="rId11"/>
    <p:sldId id="382" r:id="rId12"/>
    <p:sldId id="326" r:id="rId13"/>
    <p:sldId id="383" r:id="rId14"/>
    <p:sldId id="376" r:id="rId15"/>
    <p:sldId id="384" r:id="rId16"/>
    <p:sldId id="344" r:id="rId17"/>
    <p:sldId id="368" r:id="rId18"/>
    <p:sldId id="369" r:id="rId19"/>
    <p:sldId id="371" r:id="rId20"/>
    <p:sldId id="373" r:id="rId21"/>
    <p:sldId id="379" r:id="rId22"/>
    <p:sldId id="375" r:id="rId23"/>
    <p:sldId id="372" r:id="rId24"/>
    <p:sldId id="374" r:id="rId25"/>
    <p:sldId id="346" r:id="rId26"/>
    <p:sldId id="370" r:id="rId27"/>
    <p:sldId id="347" r:id="rId28"/>
    <p:sldId id="348" r:id="rId29"/>
    <p:sldId id="349" r:id="rId30"/>
    <p:sldId id="350" r:id="rId31"/>
    <p:sldId id="351" r:id="rId32"/>
    <p:sldId id="352" r:id="rId33"/>
    <p:sldId id="353" r:id="rId34"/>
    <p:sldId id="354" r:id="rId35"/>
    <p:sldId id="366" r:id="rId36"/>
    <p:sldId id="356" r:id="rId37"/>
    <p:sldId id="367" r:id="rId38"/>
    <p:sldId id="357" r:id="rId39"/>
    <p:sldId id="360" r:id="rId40"/>
    <p:sldId id="361" r:id="rId41"/>
    <p:sldId id="355" r:id="rId42"/>
    <p:sldId id="365" r:id="rId43"/>
    <p:sldId id="362" r:id="rId44"/>
    <p:sldId id="377" r:id="rId45"/>
    <p:sldId id="364" r:id="rId46"/>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149">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008000"/>
    <a:srgbClr val="892034"/>
    <a:srgbClr val="0066FF"/>
    <a:srgbClr val="CCECFF"/>
    <a:srgbClr val="EFF755"/>
    <a:srgbClr val="CC6600"/>
    <a:srgbClr val="6666FF"/>
    <a:srgbClr val="000080"/>
    <a:srgbClr val="004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6192" autoAdjust="0"/>
  </p:normalViewPr>
  <p:slideViewPr>
    <p:cSldViewPr snapToGrid="0">
      <p:cViewPr varScale="1">
        <p:scale>
          <a:sx n="96" d="100"/>
          <a:sy n="96" d="100"/>
        </p:scale>
        <p:origin x="1032" y="168"/>
      </p:cViewPr>
      <p:guideLst>
        <p:guide orient="horz" pos="2159"/>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1836" y="-96"/>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67EA11-135E-451A-999C-19F1C308079D}" type="doc">
      <dgm:prSet loTypeId="urn:microsoft.com/office/officeart/2005/8/layout/funnel1" loCatId="relationship" qsTypeId="urn:microsoft.com/office/officeart/2005/8/quickstyle/simple3" qsCatId="simple" csTypeId="urn:microsoft.com/office/officeart/2005/8/colors/accent1_2" csCatId="accent1" phldr="1"/>
      <dgm:spPr/>
    </dgm:pt>
    <dgm:pt modelId="{6DC5D734-9B85-486D-A21E-C3CE605A2E9B}">
      <dgm:prSet phldrT="[Text]"/>
      <dgm:spPr/>
      <dgm:t>
        <a:bodyPr/>
        <a:lstStyle/>
        <a:p>
          <a:r>
            <a:rPr lang="en-US" dirty="0"/>
            <a:t>CSS</a:t>
          </a:r>
        </a:p>
      </dgm:t>
    </dgm:pt>
    <dgm:pt modelId="{49C7C6B9-39D6-4904-BFE2-92E1D08881BA}" type="parTrans" cxnId="{530C1347-1C38-4785-8AFF-43D01CFC989B}">
      <dgm:prSet/>
      <dgm:spPr/>
      <dgm:t>
        <a:bodyPr/>
        <a:lstStyle/>
        <a:p>
          <a:endParaRPr lang="en-US"/>
        </a:p>
      </dgm:t>
    </dgm:pt>
    <dgm:pt modelId="{0CAD542D-72D4-454B-8F77-B1CE2A35B301}" type="sibTrans" cxnId="{530C1347-1C38-4785-8AFF-43D01CFC989B}">
      <dgm:prSet/>
      <dgm:spPr/>
      <dgm:t>
        <a:bodyPr/>
        <a:lstStyle/>
        <a:p>
          <a:endParaRPr lang="en-US"/>
        </a:p>
      </dgm:t>
    </dgm:pt>
    <dgm:pt modelId="{82113458-4205-4968-BF9F-3A1337DA0619}">
      <dgm:prSet phldrT="[Text]"/>
      <dgm:spPr/>
      <dgm:t>
        <a:bodyPr/>
        <a:lstStyle/>
        <a:p>
          <a:r>
            <a:rPr lang="en-US" dirty="0"/>
            <a:t>DOM</a:t>
          </a:r>
        </a:p>
      </dgm:t>
    </dgm:pt>
    <dgm:pt modelId="{1775B296-A43D-4D8E-A7A5-868BFB6CF5B8}" type="parTrans" cxnId="{085D9B23-7046-439F-BD9E-979CDE85DFD1}">
      <dgm:prSet/>
      <dgm:spPr/>
      <dgm:t>
        <a:bodyPr/>
        <a:lstStyle/>
        <a:p>
          <a:endParaRPr lang="en-US"/>
        </a:p>
      </dgm:t>
    </dgm:pt>
    <dgm:pt modelId="{A8E85A50-9EBF-4EC1-9A22-BEAD6FB5F670}" type="sibTrans" cxnId="{085D9B23-7046-439F-BD9E-979CDE85DFD1}">
      <dgm:prSet/>
      <dgm:spPr/>
      <dgm:t>
        <a:bodyPr/>
        <a:lstStyle/>
        <a:p>
          <a:endParaRPr lang="en-US"/>
        </a:p>
      </dgm:t>
    </dgm:pt>
    <dgm:pt modelId="{3627E7AD-6D0A-47FD-9D76-B1CA2BA44718}">
      <dgm:prSet phldrT="[Text]"/>
      <dgm:spPr/>
      <dgm:t>
        <a:bodyPr/>
        <a:lstStyle/>
        <a:p>
          <a:r>
            <a:rPr lang="en-US" dirty="0"/>
            <a:t>JavaScript</a:t>
          </a:r>
        </a:p>
      </dgm:t>
    </dgm:pt>
    <dgm:pt modelId="{F002211D-2650-48BF-A752-304D66A0218E}" type="parTrans" cxnId="{E45DB704-1E5A-4820-A1DF-9C9A62468BE5}">
      <dgm:prSet/>
      <dgm:spPr/>
      <dgm:t>
        <a:bodyPr/>
        <a:lstStyle/>
        <a:p>
          <a:endParaRPr lang="en-US"/>
        </a:p>
      </dgm:t>
    </dgm:pt>
    <dgm:pt modelId="{857FD801-3450-4DA9-A6D7-3B331E9A9768}" type="sibTrans" cxnId="{E45DB704-1E5A-4820-A1DF-9C9A62468BE5}">
      <dgm:prSet/>
      <dgm:spPr/>
      <dgm:t>
        <a:bodyPr/>
        <a:lstStyle/>
        <a:p>
          <a:endParaRPr lang="en-US"/>
        </a:p>
      </dgm:t>
    </dgm:pt>
    <dgm:pt modelId="{52D8BD56-C9CC-4162-938B-E554C4B2D8F4}">
      <dgm:prSet phldrT="[Text]"/>
      <dgm:spPr/>
      <dgm:t>
        <a:bodyPr/>
        <a:lstStyle/>
        <a:p>
          <a:r>
            <a:rPr lang="en-US" dirty="0"/>
            <a:t>HTML</a:t>
          </a:r>
        </a:p>
      </dgm:t>
    </dgm:pt>
    <dgm:pt modelId="{86D9CDAD-639A-4F89-AC5C-6BFC7800186E}" type="parTrans" cxnId="{43D69276-BBB2-4C6F-9EB9-CEB8B92B627F}">
      <dgm:prSet/>
      <dgm:spPr/>
      <dgm:t>
        <a:bodyPr/>
        <a:lstStyle/>
        <a:p>
          <a:endParaRPr lang="en-US"/>
        </a:p>
      </dgm:t>
    </dgm:pt>
    <dgm:pt modelId="{02E44A95-4435-4EE6-9CE8-FF09837A7C11}" type="sibTrans" cxnId="{43D69276-BBB2-4C6F-9EB9-CEB8B92B627F}">
      <dgm:prSet/>
      <dgm:spPr/>
      <dgm:t>
        <a:bodyPr/>
        <a:lstStyle/>
        <a:p>
          <a:endParaRPr lang="en-US"/>
        </a:p>
      </dgm:t>
    </dgm:pt>
    <dgm:pt modelId="{D3FB92C8-D882-4EE2-B416-C6A5FD1811BB}" type="pres">
      <dgm:prSet presAssocID="{D767EA11-135E-451A-999C-19F1C308079D}" presName="Name0" presStyleCnt="0">
        <dgm:presLayoutVars>
          <dgm:chMax val="4"/>
          <dgm:resizeHandles val="exact"/>
        </dgm:presLayoutVars>
      </dgm:prSet>
      <dgm:spPr/>
    </dgm:pt>
    <dgm:pt modelId="{80EDB534-89C9-43E7-8C8C-255266C5677C}" type="pres">
      <dgm:prSet presAssocID="{D767EA11-135E-451A-999C-19F1C308079D}" presName="ellipse" presStyleLbl="trBgShp" presStyleIdx="0" presStyleCnt="1"/>
      <dgm:spPr/>
    </dgm:pt>
    <dgm:pt modelId="{42B2E358-3268-4FE7-9F44-81734CF92AD6}" type="pres">
      <dgm:prSet presAssocID="{D767EA11-135E-451A-999C-19F1C308079D}" presName="arrow1" presStyleLbl="fgShp" presStyleIdx="0" presStyleCnt="1"/>
      <dgm:spPr/>
    </dgm:pt>
    <dgm:pt modelId="{14C7F410-6DE6-4F6F-9791-04C9A0BFC46D}" type="pres">
      <dgm:prSet presAssocID="{D767EA11-135E-451A-999C-19F1C308079D}" presName="rectangle" presStyleLbl="revTx" presStyleIdx="0" presStyleCnt="1">
        <dgm:presLayoutVars>
          <dgm:bulletEnabled val="1"/>
        </dgm:presLayoutVars>
      </dgm:prSet>
      <dgm:spPr/>
      <dgm:t>
        <a:bodyPr/>
        <a:lstStyle/>
        <a:p>
          <a:endParaRPr lang="en-US"/>
        </a:p>
      </dgm:t>
    </dgm:pt>
    <dgm:pt modelId="{F64EFAEE-A9F6-4EAA-8243-6842A1E75FA6}" type="pres">
      <dgm:prSet presAssocID="{52D8BD56-C9CC-4162-938B-E554C4B2D8F4}" presName="item1" presStyleLbl="node1" presStyleIdx="0" presStyleCnt="3">
        <dgm:presLayoutVars>
          <dgm:bulletEnabled val="1"/>
        </dgm:presLayoutVars>
      </dgm:prSet>
      <dgm:spPr/>
      <dgm:t>
        <a:bodyPr/>
        <a:lstStyle/>
        <a:p>
          <a:endParaRPr lang="en-US"/>
        </a:p>
      </dgm:t>
    </dgm:pt>
    <dgm:pt modelId="{7E79D3A1-31DF-4064-98D1-80321030F7B6}" type="pres">
      <dgm:prSet presAssocID="{6DC5D734-9B85-486D-A21E-C3CE605A2E9B}" presName="item2" presStyleLbl="node1" presStyleIdx="1" presStyleCnt="3">
        <dgm:presLayoutVars>
          <dgm:bulletEnabled val="1"/>
        </dgm:presLayoutVars>
      </dgm:prSet>
      <dgm:spPr/>
      <dgm:t>
        <a:bodyPr/>
        <a:lstStyle/>
        <a:p>
          <a:endParaRPr lang="en-US"/>
        </a:p>
      </dgm:t>
    </dgm:pt>
    <dgm:pt modelId="{754C290C-E9C9-4206-BF53-CFD2F7E2AB96}" type="pres">
      <dgm:prSet presAssocID="{82113458-4205-4968-BF9F-3A1337DA0619}" presName="item3" presStyleLbl="node1" presStyleIdx="2" presStyleCnt="3">
        <dgm:presLayoutVars>
          <dgm:bulletEnabled val="1"/>
        </dgm:presLayoutVars>
      </dgm:prSet>
      <dgm:spPr/>
      <dgm:t>
        <a:bodyPr/>
        <a:lstStyle/>
        <a:p>
          <a:endParaRPr lang="en-US"/>
        </a:p>
      </dgm:t>
    </dgm:pt>
    <dgm:pt modelId="{1821174D-DD05-489C-B105-700A0534568F}" type="pres">
      <dgm:prSet presAssocID="{D767EA11-135E-451A-999C-19F1C308079D}" presName="funnel" presStyleLbl="trAlignAcc1" presStyleIdx="0" presStyleCnt="1"/>
      <dgm:spPr/>
    </dgm:pt>
  </dgm:ptLst>
  <dgm:cxnLst>
    <dgm:cxn modelId="{4C14B117-93B2-4CA9-885E-5F150421AE83}" type="presOf" srcId="{D767EA11-135E-451A-999C-19F1C308079D}" destId="{D3FB92C8-D882-4EE2-B416-C6A5FD1811BB}" srcOrd="0" destOrd="0" presId="urn:microsoft.com/office/officeart/2005/8/layout/funnel1"/>
    <dgm:cxn modelId="{6ED5259B-2587-4EB2-A149-BDDB7D95DA2A}" type="presOf" srcId="{6DC5D734-9B85-486D-A21E-C3CE605A2E9B}" destId="{F64EFAEE-A9F6-4EAA-8243-6842A1E75FA6}" srcOrd="0" destOrd="0" presId="urn:microsoft.com/office/officeart/2005/8/layout/funnel1"/>
    <dgm:cxn modelId="{43D69276-BBB2-4C6F-9EB9-CEB8B92B627F}" srcId="{D767EA11-135E-451A-999C-19F1C308079D}" destId="{52D8BD56-C9CC-4162-938B-E554C4B2D8F4}" srcOrd="1" destOrd="0" parTransId="{86D9CDAD-639A-4F89-AC5C-6BFC7800186E}" sibTransId="{02E44A95-4435-4EE6-9CE8-FF09837A7C11}"/>
    <dgm:cxn modelId="{530C1347-1C38-4785-8AFF-43D01CFC989B}" srcId="{D767EA11-135E-451A-999C-19F1C308079D}" destId="{6DC5D734-9B85-486D-A21E-C3CE605A2E9B}" srcOrd="2" destOrd="0" parTransId="{49C7C6B9-39D6-4904-BFE2-92E1D08881BA}" sibTransId="{0CAD542D-72D4-454B-8F77-B1CE2A35B301}"/>
    <dgm:cxn modelId="{307CBAF2-66D0-453F-A3F1-037374249A73}" type="presOf" srcId="{52D8BD56-C9CC-4162-938B-E554C4B2D8F4}" destId="{7E79D3A1-31DF-4064-98D1-80321030F7B6}" srcOrd="0" destOrd="0" presId="urn:microsoft.com/office/officeart/2005/8/layout/funnel1"/>
    <dgm:cxn modelId="{085D9B23-7046-439F-BD9E-979CDE85DFD1}" srcId="{D767EA11-135E-451A-999C-19F1C308079D}" destId="{82113458-4205-4968-BF9F-3A1337DA0619}" srcOrd="3" destOrd="0" parTransId="{1775B296-A43D-4D8E-A7A5-868BFB6CF5B8}" sibTransId="{A8E85A50-9EBF-4EC1-9A22-BEAD6FB5F670}"/>
    <dgm:cxn modelId="{F371C011-9207-426B-A5F8-97FE97B358A8}" type="presOf" srcId="{3627E7AD-6D0A-47FD-9D76-B1CA2BA44718}" destId="{754C290C-E9C9-4206-BF53-CFD2F7E2AB96}" srcOrd="0" destOrd="0" presId="urn:microsoft.com/office/officeart/2005/8/layout/funnel1"/>
    <dgm:cxn modelId="{E45DB704-1E5A-4820-A1DF-9C9A62468BE5}" srcId="{D767EA11-135E-451A-999C-19F1C308079D}" destId="{3627E7AD-6D0A-47FD-9D76-B1CA2BA44718}" srcOrd="0" destOrd="0" parTransId="{F002211D-2650-48BF-A752-304D66A0218E}" sibTransId="{857FD801-3450-4DA9-A6D7-3B331E9A9768}"/>
    <dgm:cxn modelId="{F413B47D-8C7E-4CEA-B173-DF1439D17B60}" type="presOf" srcId="{82113458-4205-4968-BF9F-3A1337DA0619}" destId="{14C7F410-6DE6-4F6F-9791-04C9A0BFC46D}" srcOrd="0" destOrd="0" presId="urn:microsoft.com/office/officeart/2005/8/layout/funnel1"/>
    <dgm:cxn modelId="{6481D18B-3B34-4D6F-9173-8409A93AA5F9}" type="presParOf" srcId="{D3FB92C8-D882-4EE2-B416-C6A5FD1811BB}" destId="{80EDB534-89C9-43E7-8C8C-255266C5677C}" srcOrd="0" destOrd="0" presId="urn:microsoft.com/office/officeart/2005/8/layout/funnel1"/>
    <dgm:cxn modelId="{75CEF430-4FBE-4D64-B438-45ED330F7B65}" type="presParOf" srcId="{D3FB92C8-D882-4EE2-B416-C6A5FD1811BB}" destId="{42B2E358-3268-4FE7-9F44-81734CF92AD6}" srcOrd="1" destOrd="0" presId="urn:microsoft.com/office/officeart/2005/8/layout/funnel1"/>
    <dgm:cxn modelId="{E254F69F-D0EF-4664-BD26-EBB13CDB01B4}" type="presParOf" srcId="{D3FB92C8-D882-4EE2-B416-C6A5FD1811BB}" destId="{14C7F410-6DE6-4F6F-9791-04C9A0BFC46D}" srcOrd="2" destOrd="0" presId="urn:microsoft.com/office/officeart/2005/8/layout/funnel1"/>
    <dgm:cxn modelId="{AE8723D8-5B9E-4998-BA9B-2602A10A85C4}" type="presParOf" srcId="{D3FB92C8-D882-4EE2-B416-C6A5FD1811BB}" destId="{F64EFAEE-A9F6-4EAA-8243-6842A1E75FA6}" srcOrd="3" destOrd="0" presId="urn:microsoft.com/office/officeart/2005/8/layout/funnel1"/>
    <dgm:cxn modelId="{04CD4C7F-C696-4913-BE9D-E8CCBDA648C5}" type="presParOf" srcId="{D3FB92C8-D882-4EE2-B416-C6A5FD1811BB}" destId="{7E79D3A1-31DF-4064-98D1-80321030F7B6}" srcOrd="4" destOrd="0" presId="urn:microsoft.com/office/officeart/2005/8/layout/funnel1"/>
    <dgm:cxn modelId="{EB58F2F3-794A-48F6-BF1C-D153748D4115}" type="presParOf" srcId="{D3FB92C8-D882-4EE2-B416-C6A5FD1811BB}" destId="{754C290C-E9C9-4206-BF53-CFD2F7E2AB96}" srcOrd="5" destOrd="0" presId="urn:microsoft.com/office/officeart/2005/8/layout/funnel1"/>
    <dgm:cxn modelId="{4A9F71D1-F5AA-4A1B-AE5F-9A0AC599E9A1}" type="presParOf" srcId="{D3FB92C8-D882-4EE2-B416-C6A5FD1811BB}" destId="{1821174D-DD05-489C-B105-700A0534568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67EA11-135E-451A-999C-19F1C308079D}" type="doc">
      <dgm:prSet loTypeId="urn:microsoft.com/office/officeart/2005/8/layout/funnel1" loCatId="relationship" qsTypeId="urn:microsoft.com/office/officeart/2005/8/quickstyle/simple3" qsCatId="simple" csTypeId="urn:microsoft.com/office/officeart/2005/8/colors/accent1_2" csCatId="accent1" phldr="1"/>
      <dgm:spPr/>
    </dgm:pt>
    <dgm:pt modelId="{6DC5D734-9B85-486D-A21E-C3CE605A2E9B}">
      <dgm:prSet phldrT="[Text]"/>
      <dgm:spPr/>
      <dgm:t>
        <a:bodyPr/>
        <a:lstStyle/>
        <a:p>
          <a:r>
            <a:rPr lang="en-US" dirty="0"/>
            <a:t>CSS</a:t>
          </a:r>
        </a:p>
      </dgm:t>
    </dgm:pt>
    <dgm:pt modelId="{49C7C6B9-39D6-4904-BFE2-92E1D08881BA}" type="parTrans" cxnId="{530C1347-1C38-4785-8AFF-43D01CFC989B}">
      <dgm:prSet/>
      <dgm:spPr/>
      <dgm:t>
        <a:bodyPr/>
        <a:lstStyle/>
        <a:p>
          <a:endParaRPr lang="en-US"/>
        </a:p>
      </dgm:t>
    </dgm:pt>
    <dgm:pt modelId="{0CAD542D-72D4-454B-8F77-B1CE2A35B301}" type="sibTrans" cxnId="{530C1347-1C38-4785-8AFF-43D01CFC989B}">
      <dgm:prSet/>
      <dgm:spPr/>
      <dgm:t>
        <a:bodyPr/>
        <a:lstStyle/>
        <a:p>
          <a:endParaRPr lang="en-US"/>
        </a:p>
      </dgm:t>
    </dgm:pt>
    <dgm:pt modelId="{82113458-4205-4968-BF9F-3A1337DA0619}">
      <dgm:prSet phldrT="[Text]"/>
      <dgm:spPr/>
      <dgm:t>
        <a:bodyPr/>
        <a:lstStyle/>
        <a:p>
          <a:r>
            <a:rPr lang="en-US" dirty="0"/>
            <a:t>DOM</a:t>
          </a:r>
        </a:p>
      </dgm:t>
    </dgm:pt>
    <dgm:pt modelId="{1775B296-A43D-4D8E-A7A5-868BFB6CF5B8}" type="parTrans" cxnId="{085D9B23-7046-439F-BD9E-979CDE85DFD1}">
      <dgm:prSet/>
      <dgm:spPr/>
      <dgm:t>
        <a:bodyPr/>
        <a:lstStyle/>
        <a:p>
          <a:endParaRPr lang="en-US"/>
        </a:p>
      </dgm:t>
    </dgm:pt>
    <dgm:pt modelId="{A8E85A50-9EBF-4EC1-9A22-BEAD6FB5F670}" type="sibTrans" cxnId="{085D9B23-7046-439F-BD9E-979CDE85DFD1}">
      <dgm:prSet/>
      <dgm:spPr/>
      <dgm:t>
        <a:bodyPr/>
        <a:lstStyle/>
        <a:p>
          <a:endParaRPr lang="en-US"/>
        </a:p>
      </dgm:t>
    </dgm:pt>
    <dgm:pt modelId="{3627E7AD-6D0A-47FD-9D76-B1CA2BA44718}">
      <dgm:prSet phldrT="[Text]"/>
      <dgm:spPr/>
      <dgm:t>
        <a:bodyPr/>
        <a:lstStyle/>
        <a:p>
          <a:r>
            <a:rPr lang="en-US" dirty="0"/>
            <a:t>JavaScript</a:t>
          </a:r>
        </a:p>
      </dgm:t>
    </dgm:pt>
    <dgm:pt modelId="{F002211D-2650-48BF-A752-304D66A0218E}" type="parTrans" cxnId="{E45DB704-1E5A-4820-A1DF-9C9A62468BE5}">
      <dgm:prSet/>
      <dgm:spPr/>
      <dgm:t>
        <a:bodyPr/>
        <a:lstStyle/>
        <a:p>
          <a:endParaRPr lang="en-US"/>
        </a:p>
      </dgm:t>
    </dgm:pt>
    <dgm:pt modelId="{857FD801-3450-4DA9-A6D7-3B331E9A9768}" type="sibTrans" cxnId="{E45DB704-1E5A-4820-A1DF-9C9A62468BE5}">
      <dgm:prSet/>
      <dgm:spPr/>
      <dgm:t>
        <a:bodyPr/>
        <a:lstStyle/>
        <a:p>
          <a:endParaRPr lang="en-US"/>
        </a:p>
      </dgm:t>
    </dgm:pt>
    <dgm:pt modelId="{52D8BD56-C9CC-4162-938B-E554C4B2D8F4}">
      <dgm:prSet phldrT="[Text]"/>
      <dgm:spPr/>
      <dgm:t>
        <a:bodyPr/>
        <a:lstStyle/>
        <a:p>
          <a:r>
            <a:rPr lang="en-US" dirty="0"/>
            <a:t>HTML</a:t>
          </a:r>
        </a:p>
      </dgm:t>
    </dgm:pt>
    <dgm:pt modelId="{86D9CDAD-639A-4F89-AC5C-6BFC7800186E}" type="parTrans" cxnId="{43D69276-BBB2-4C6F-9EB9-CEB8B92B627F}">
      <dgm:prSet/>
      <dgm:spPr/>
      <dgm:t>
        <a:bodyPr/>
        <a:lstStyle/>
        <a:p>
          <a:endParaRPr lang="en-US"/>
        </a:p>
      </dgm:t>
    </dgm:pt>
    <dgm:pt modelId="{02E44A95-4435-4EE6-9CE8-FF09837A7C11}" type="sibTrans" cxnId="{43D69276-BBB2-4C6F-9EB9-CEB8B92B627F}">
      <dgm:prSet/>
      <dgm:spPr/>
      <dgm:t>
        <a:bodyPr/>
        <a:lstStyle/>
        <a:p>
          <a:endParaRPr lang="en-US"/>
        </a:p>
      </dgm:t>
    </dgm:pt>
    <dgm:pt modelId="{D3FB92C8-D882-4EE2-B416-C6A5FD1811BB}" type="pres">
      <dgm:prSet presAssocID="{D767EA11-135E-451A-999C-19F1C308079D}" presName="Name0" presStyleCnt="0">
        <dgm:presLayoutVars>
          <dgm:chMax val="4"/>
          <dgm:resizeHandles val="exact"/>
        </dgm:presLayoutVars>
      </dgm:prSet>
      <dgm:spPr/>
    </dgm:pt>
    <dgm:pt modelId="{80EDB534-89C9-43E7-8C8C-255266C5677C}" type="pres">
      <dgm:prSet presAssocID="{D767EA11-135E-451A-999C-19F1C308079D}" presName="ellipse" presStyleLbl="trBgShp" presStyleIdx="0" presStyleCnt="1"/>
      <dgm:spPr/>
    </dgm:pt>
    <dgm:pt modelId="{42B2E358-3268-4FE7-9F44-81734CF92AD6}" type="pres">
      <dgm:prSet presAssocID="{D767EA11-135E-451A-999C-19F1C308079D}" presName="arrow1" presStyleLbl="fgShp" presStyleIdx="0" presStyleCnt="1"/>
      <dgm:spPr/>
    </dgm:pt>
    <dgm:pt modelId="{14C7F410-6DE6-4F6F-9791-04C9A0BFC46D}" type="pres">
      <dgm:prSet presAssocID="{D767EA11-135E-451A-999C-19F1C308079D}" presName="rectangle" presStyleLbl="revTx" presStyleIdx="0" presStyleCnt="1">
        <dgm:presLayoutVars>
          <dgm:bulletEnabled val="1"/>
        </dgm:presLayoutVars>
      </dgm:prSet>
      <dgm:spPr/>
      <dgm:t>
        <a:bodyPr/>
        <a:lstStyle/>
        <a:p>
          <a:endParaRPr lang="en-US"/>
        </a:p>
      </dgm:t>
    </dgm:pt>
    <dgm:pt modelId="{F64EFAEE-A9F6-4EAA-8243-6842A1E75FA6}" type="pres">
      <dgm:prSet presAssocID="{52D8BD56-C9CC-4162-938B-E554C4B2D8F4}" presName="item1" presStyleLbl="node1" presStyleIdx="0" presStyleCnt="3">
        <dgm:presLayoutVars>
          <dgm:bulletEnabled val="1"/>
        </dgm:presLayoutVars>
      </dgm:prSet>
      <dgm:spPr/>
      <dgm:t>
        <a:bodyPr/>
        <a:lstStyle/>
        <a:p>
          <a:endParaRPr lang="en-US"/>
        </a:p>
      </dgm:t>
    </dgm:pt>
    <dgm:pt modelId="{7E79D3A1-31DF-4064-98D1-80321030F7B6}" type="pres">
      <dgm:prSet presAssocID="{6DC5D734-9B85-486D-A21E-C3CE605A2E9B}" presName="item2" presStyleLbl="node1" presStyleIdx="1" presStyleCnt="3">
        <dgm:presLayoutVars>
          <dgm:bulletEnabled val="1"/>
        </dgm:presLayoutVars>
      </dgm:prSet>
      <dgm:spPr/>
      <dgm:t>
        <a:bodyPr/>
        <a:lstStyle/>
        <a:p>
          <a:endParaRPr lang="en-US"/>
        </a:p>
      </dgm:t>
    </dgm:pt>
    <dgm:pt modelId="{420E3404-FF47-4155-AE90-731AFFD43365}" type="pres">
      <dgm:prSet presAssocID="{82113458-4205-4968-BF9F-3A1337DA0619}" presName="item3" presStyleLbl="node1" presStyleIdx="2" presStyleCnt="3">
        <dgm:presLayoutVars>
          <dgm:bulletEnabled val="1"/>
        </dgm:presLayoutVars>
      </dgm:prSet>
      <dgm:spPr/>
      <dgm:t>
        <a:bodyPr/>
        <a:lstStyle/>
        <a:p>
          <a:endParaRPr lang="en-US"/>
        </a:p>
      </dgm:t>
    </dgm:pt>
    <dgm:pt modelId="{1821174D-DD05-489C-B105-700A0534568F}" type="pres">
      <dgm:prSet presAssocID="{D767EA11-135E-451A-999C-19F1C308079D}" presName="funnel" presStyleLbl="trAlignAcc1" presStyleIdx="0" presStyleCnt="1"/>
      <dgm:spPr/>
    </dgm:pt>
  </dgm:ptLst>
  <dgm:cxnLst>
    <dgm:cxn modelId="{4C14B117-93B2-4CA9-885E-5F150421AE83}" type="presOf" srcId="{D767EA11-135E-451A-999C-19F1C308079D}" destId="{D3FB92C8-D882-4EE2-B416-C6A5FD1811BB}" srcOrd="0" destOrd="0" presId="urn:microsoft.com/office/officeart/2005/8/layout/funnel1"/>
    <dgm:cxn modelId="{6ED5259B-2587-4EB2-A149-BDDB7D95DA2A}" type="presOf" srcId="{6DC5D734-9B85-486D-A21E-C3CE605A2E9B}" destId="{F64EFAEE-A9F6-4EAA-8243-6842A1E75FA6}" srcOrd="0" destOrd="0" presId="urn:microsoft.com/office/officeart/2005/8/layout/funnel1"/>
    <dgm:cxn modelId="{43D69276-BBB2-4C6F-9EB9-CEB8B92B627F}" srcId="{D767EA11-135E-451A-999C-19F1C308079D}" destId="{52D8BD56-C9CC-4162-938B-E554C4B2D8F4}" srcOrd="1" destOrd="0" parTransId="{86D9CDAD-639A-4F89-AC5C-6BFC7800186E}" sibTransId="{02E44A95-4435-4EE6-9CE8-FF09837A7C11}"/>
    <dgm:cxn modelId="{CAFC304C-1811-4811-A43C-618D658F3A6B}" type="presOf" srcId="{82113458-4205-4968-BF9F-3A1337DA0619}" destId="{14C7F410-6DE6-4F6F-9791-04C9A0BFC46D}" srcOrd="0" destOrd="0" presId="urn:microsoft.com/office/officeart/2005/8/layout/funnel1"/>
    <dgm:cxn modelId="{530C1347-1C38-4785-8AFF-43D01CFC989B}" srcId="{D767EA11-135E-451A-999C-19F1C308079D}" destId="{6DC5D734-9B85-486D-A21E-C3CE605A2E9B}" srcOrd="2" destOrd="0" parTransId="{49C7C6B9-39D6-4904-BFE2-92E1D08881BA}" sibTransId="{0CAD542D-72D4-454B-8F77-B1CE2A35B301}"/>
    <dgm:cxn modelId="{307CBAF2-66D0-453F-A3F1-037374249A73}" type="presOf" srcId="{52D8BD56-C9CC-4162-938B-E554C4B2D8F4}" destId="{7E79D3A1-31DF-4064-98D1-80321030F7B6}" srcOrd="0" destOrd="0" presId="urn:microsoft.com/office/officeart/2005/8/layout/funnel1"/>
    <dgm:cxn modelId="{085D9B23-7046-439F-BD9E-979CDE85DFD1}" srcId="{D767EA11-135E-451A-999C-19F1C308079D}" destId="{82113458-4205-4968-BF9F-3A1337DA0619}" srcOrd="3" destOrd="0" parTransId="{1775B296-A43D-4D8E-A7A5-868BFB6CF5B8}" sibTransId="{A8E85A50-9EBF-4EC1-9A22-BEAD6FB5F670}"/>
    <dgm:cxn modelId="{E45DB704-1E5A-4820-A1DF-9C9A62468BE5}" srcId="{D767EA11-135E-451A-999C-19F1C308079D}" destId="{3627E7AD-6D0A-47FD-9D76-B1CA2BA44718}" srcOrd="0" destOrd="0" parTransId="{F002211D-2650-48BF-A752-304D66A0218E}" sibTransId="{857FD801-3450-4DA9-A6D7-3B331E9A9768}"/>
    <dgm:cxn modelId="{71710649-994D-4BB6-9E25-9C2BA1585561}" type="presOf" srcId="{3627E7AD-6D0A-47FD-9D76-B1CA2BA44718}" destId="{420E3404-FF47-4155-AE90-731AFFD43365}" srcOrd="0" destOrd="0" presId="urn:microsoft.com/office/officeart/2005/8/layout/funnel1"/>
    <dgm:cxn modelId="{6481D18B-3B34-4D6F-9173-8409A93AA5F9}" type="presParOf" srcId="{D3FB92C8-D882-4EE2-B416-C6A5FD1811BB}" destId="{80EDB534-89C9-43E7-8C8C-255266C5677C}" srcOrd="0" destOrd="0" presId="urn:microsoft.com/office/officeart/2005/8/layout/funnel1"/>
    <dgm:cxn modelId="{75CEF430-4FBE-4D64-B438-45ED330F7B65}" type="presParOf" srcId="{D3FB92C8-D882-4EE2-B416-C6A5FD1811BB}" destId="{42B2E358-3268-4FE7-9F44-81734CF92AD6}" srcOrd="1" destOrd="0" presId="urn:microsoft.com/office/officeart/2005/8/layout/funnel1"/>
    <dgm:cxn modelId="{E254F69F-D0EF-4664-BD26-EBB13CDB01B4}" type="presParOf" srcId="{D3FB92C8-D882-4EE2-B416-C6A5FD1811BB}" destId="{14C7F410-6DE6-4F6F-9791-04C9A0BFC46D}" srcOrd="2" destOrd="0" presId="urn:microsoft.com/office/officeart/2005/8/layout/funnel1"/>
    <dgm:cxn modelId="{AE8723D8-5B9E-4998-BA9B-2602A10A85C4}" type="presParOf" srcId="{D3FB92C8-D882-4EE2-B416-C6A5FD1811BB}" destId="{F64EFAEE-A9F6-4EAA-8243-6842A1E75FA6}" srcOrd="3" destOrd="0" presId="urn:microsoft.com/office/officeart/2005/8/layout/funnel1"/>
    <dgm:cxn modelId="{04CD4C7F-C696-4913-BE9D-E8CCBDA648C5}" type="presParOf" srcId="{D3FB92C8-D882-4EE2-B416-C6A5FD1811BB}" destId="{7E79D3A1-31DF-4064-98D1-80321030F7B6}" srcOrd="4" destOrd="0" presId="urn:microsoft.com/office/officeart/2005/8/layout/funnel1"/>
    <dgm:cxn modelId="{9F6F9194-A3B0-40E6-9198-1776AF55A106}" type="presParOf" srcId="{D3FB92C8-D882-4EE2-B416-C6A5FD1811BB}" destId="{420E3404-FF47-4155-AE90-731AFFD43365}" srcOrd="5" destOrd="0" presId="urn:microsoft.com/office/officeart/2005/8/layout/funnel1"/>
    <dgm:cxn modelId="{4A9F71D1-F5AA-4A1B-AE5F-9A0AC599E9A1}" type="presParOf" srcId="{D3FB92C8-D882-4EE2-B416-C6A5FD1811BB}" destId="{1821174D-DD05-489C-B105-700A0534568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606DBD-3D0B-411F-8482-7E618843941F}" type="doc">
      <dgm:prSet loTypeId="urn:microsoft.com/office/officeart/2005/8/layout/arrow2" loCatId="process" qsTypeId="urn:microsoft.com/office/officeart/2005/8/quickstyle/simple3" qsCatId="simple" csTypeId="urn:microsoft.com/office/officeart/2005/8/colors/accent2_1" csCatId="accent2" phldr="1"/>
      <dgm:spPr/>
    </dgm:pt>
    <dgm:pt modelId="{9D7CA6F3-A0EF-45A2-BC68-E02C6E0A897D}">
      <dgm:prSet phldrT="[Text]"/>
      <dgm:spPr/>
      <dgm:t>
        <a:bodyPr/>
        <a:lstStyle/>
        <a:p>
          <a:r>
            <a:rPr lang="en-US" dirty="0"/>
            <a:t>jQuery</a:t>
          </a:r>
        </a:p>
      </dgm:t>
    </dgm:pt>
    <dgm:pt modelId="{1C5E870F-E672-4329-A8AC-7EA462C69E24}" type="parTrans" cxnId="{7ACE2438-CB3A-416C-AA5A-6445C6D3A7A1}">
      <dgm:prSet/>
      <dgm:spPr/>
      <dgm:t>
        <a:bodyPr/>
        <a:lstStyle/>
        <a:p>
          <a:endParaRPr lang="en-US"/>
        </a:p>
      </dgm:t>
    </dgm:pt>
    <dgm:pt modelId="{2E3F8D2D-CE41-4167-B419-F18022452F8D}" type="sibTrans" cxnId="{7ACE2438-CB3A-416C-AA5A-6445C6D3A7A1}">
      <dgm:prSet/>
      <dgm:spPr/>
      <dgm:t>
        <a:bodyPr/>
        <a:lstStyle/>
        <a:p>
          <a:endParaRPr lang="en-US"/>
        </a:p>
      </dgm:t>
    </dgm:pt>
    <dgm:pt modelId="{69814B6E-35A6-4E4D-B40F-8BF4AE8EFD69}">
      <dgm:prSet phldrT="[Text]"/>
      <dgm:spPr/>
      <dgm:t>
        <a:bodyPr/>
        <a:lstStyle/>
        <a:p>
          <a:r>
            <a:rPr lang="en-US" dirty="0"/>
            <a:t>Angular</a:t>
          </a:r>
        </a:p>
      </dgm:t>
    </dgm:pt>
    <dgm:pt modelId="{0A597D6C-0014-48AE-B5DB-1EDD421CFF8B}" type="parTrans" cxnId="{7E0929D7-899F-4608-A207-64700137A60D}">
      <dgm:prSet/>
      <dgm:spPr/>
      <dgm:t>
        <a:bodyPr/>
        <a:lstStyle/>
        <a:p>
          <a:endParaRPr lang="en-US"/>
        </a:p>
      </dgm:t>
    </dgm:pt>
    <dgm:pt modelId="{3C74D518-4183-48E6-B0B1-765C603E5440}" type="sibTrans" cxnId="{7E0929D7-899F-4608-A207-64700137A60D}">
      <dgm:prSet/>
      <dgm:spPr/>
      <dgm:t>
        <a:bodyPr/>
        <a:lstStyle/>
        <a:p>
          <a:endParaRPr lang="en-US"/>
        </a:p>
      </dgm:t>
    </dgm:pt>
    <dgm:pt modelId="{79114AEF-0CFD-414D-8EA9-02C9A5CB60B7}">
      <dgm:prSet phldrT="[Text]"/>
      <dgm:spPr/>
      <dgm:t>
        <a:bodyPr/>
        <a:lstStyle/>
        <a:p>
          <a:r>
            <a:rPr lang="en-US" dirty="0"/>
            <a:t>Knockout</a:t>
          </a:r>
        </a:p>
      </dgm:t>
    </dgm:pt>
    <dgm:pt modelId="{CB454C5D-A836-48A4-AD23-6897D54A68B8}" type="parTrans" cxnId="{82ADAA40-4052-490B-A21D-1334CCBA52A4}">
      <dgm:prSet/>
      <dgm:spPr/>
      <dgm:t>
        <a:bodyPr/>
        <a:lstStyle/>
        <a:p>
          <a:endParaRPr lang="en-US"/>
        </a:p>
      </dgm:t>
    </dgm:pt>
    <dgm:pt modelId="{873EAF95-36BB-43D1-A51F-9AC1A8D10480}" type="sibTrans" cxnId="{82ADAA40-4052-490B-A21D-1334CCBA52A4}">
      <dgm:prSet/>
      <dgm:spPr/>
      <dgm:t>
        <a:bodyPr/>
        <a:lstStyle/>
        <a:p>
          <a:endParaRPr lang="en-US"/>
        </a:p>
      </dgm:t>
    </dgm:pt>
    <dgm:pt modelId="{A83637F0-5681-4374-8ECE-2D29943F8621}">
      <dgm:prSet phldrT="[Text]"/>
      <dgm:spPr/>
      <dgm:t>
        <a:bodyPr/>
        <a:lstStyle/>
        <a:p>
          <a:r>
            <a:rPr lang="en-US" dirty="0"/>
            <a:t>Ember</a:t>
          </a:r>
        </a:p>
      </dgm:t>
    </dgm:pt>
    <dgm:pt modelId="{86654439-FDC6-4CD1-B01E-A24EFBA7D247}" type="parTrans" cxnId="{051B6502-591E-46F7-8F98-180881047333}">
      <dgm:prSet/>
      <dgm:spPr/>
      <dgm:t>
        <a:bodyPr/>
        <a:lstStyle/>
        <a:p>
          <a:endParaRPr lang="en-US"/>
        </a:p>
      </dgm:t>
    </dgm:pt>
    <dgm:pt modelId="{BFA7A3B8-7F49-46CF-8917-8736BDD5E613}" type="sibTrans" cxnId="{051B6502-591E-46F7-8F98-180881047333}">
      <dgm:prSet/>
      <dgm:spPr/>
      <dgm:t>
        <a:bodyPr/>
        <a:lstStyle/>
        <a:p>
          <a:endParaRPr lang="en-US"/>
        </a:p>
      </dgm:t>
    </dgm:pt>
    <dgm:pt modelId="{474B8229-B642-4BA5-990D-122E5987711B}" type="pres">
      <dgm:prSet presAssocID="{59606DBD-3D0B-411F-8482-7E618843941F}" presName="arrowDiagram" presStyleCnt="0">
        <dgm:presLayoutVars>
          <dgm:chMax val="5"/>
          <dgm:dir/>
          <dgm:resizeHandles val="exact"/>
        </dgm:presLayoutVars>
      </dgm:prSet>
      <dgm:spPr/>
    </dgm:pt>
    <dgm:pt modelId="{0BA82D91-A9CE-4EB3-B9C5-919667D573D7}" type="pres">
      <dgm:prSet presAssocID="{59606DBD-3D0B-411F-8482-7E618843941F}" presName="arrow" presStyleLbl="bgShp" presStyleIdx="0" presStyleCnt="1"/>
      <dgm:spPr/>
    </dgm:pt>
    <dgm:pt modelId="{05674C17-A080-4F47-ACF7-FC3AA6573C28}" type="pres">
      <dgm:prSet presAssocID="{59606DBD-3D0B-411F-8482-7E618843941F}" presName="arrowDiagram4" presStyleCnt="0"/>
      <dgm:spPr/>
    </dgm:pt>
    <dgm:pt modelId="{3967C264-7665-4DB6-A915-732145222F38}" type="pres">
      <dgm:prSet presAssocID="{9D7CA6F3-A0EF-45A2-BC68-E02C6E0A897D}" presName="bullet4a" presStyleLbl="node1" presStyleIdx="0" presStyleCnt="4"/>
      <dgm:spPr/>
    </dgm:pt>
    <dgm:pt modelId="{E3772D35-DCC8-4778-A320-6AC874C23511}" type="pres">
      <dgm:prSet presAssocID="{9D7CA6F3-A0EF-45A2-BC68-E02C6E0A897D}" presName="textBox4a" presStyleLbl="revTx" presStyleIdx="0" presStyleCnt="4">
        <dgm:presLayoutVars>
          <dgm:bulletEnabled val="1"/>
        </dgm:presLayoutVars>
      </dgm:prSet>
      <dgm:spPr/>
      <dgm:t>
        <a:bodyPr/>
        <a:lstStyle/>
        <a:p>
          <a:endParaRPr lang="en-US"/>
        </a:p>
      </dgm:t>
    </dgm:pt>
    <dgm:pt modelId="{E1405A96-1CAE-4382-B6EC-1C1AFBED2F4B}" type="pres">
      <dgm:prSet presAssocID="{79114AEF-0CFD-414D-8EA9-02C9A5CB60B7}" presName="bullet4b" presStyleLbl="node1" presStyleIdx="1" presStyleCnt="4"/>
      <dgm:spPr/>
    </dgm:pt>
    <dgm:pt modelId="{539C2354-1789-440D-AD53-1DB1CC4F854A}" type="pres">
      <dgm:prSet presAssocID="{79114AEF-0CFD-414D-8EA9-02C9A5CB60B7}" presName="textBox4b" presStyleLbl="revTx" presStyleIdx="1" presStyleCnt="4">
        <dgm:presLayoutVars>
          <dgm:bulletEnabled val="1"/>
        </dgm:presLayoutVars>
      </dgm:prSet>
      <dgm:spPr/>
      <dgm:t>
        <a:bodyPr/>
        <a:lstStyle/>
        <a:p>
          <a:endParaRPr lang="en-US"/>
        </a:p>
      </dgm:t>
    </dgm:pt>
    <dgm:pt modelId="{4D9A6DD5-054F-48AC-A0A3-A61605CE5057}" type="pres">
      <dgm:prSet presAssocID="{A83637F0-5681-4374-8ECE-2D29943F8621}" presName="bullet4c" presStyleLbl="node1" presStyleIdx="2" presStyleCnt="4"/>
      <dgm:spPr/>
    </dgm:pt>
    <dgm:pt modelId="{6EE098BA-30F8-467E-9173-41D8A999FA07}" type="pres">
      <dgm:prSet presAssocID="{A83637F0-5681-4374-8ECE-2D29943F8621}" presName="textBox4c" presStyleLbl="revTx" presStyleIdx="2" presStyleCnt="4">
        <dgm:presLayoutVars>
          <dgm:bulletEnabled val="1"/>
        </dgm:presLayoutVars>
      </dgm:prSet>
      <dgm:spPr/>
      <dgm:t>
        <a:bodyPr/>
        <a:lstStyle/>
        <a:p>
          <a:endParaRPr lang="en-US"/>
        </a:p>
      </dgm:t>
    </dgm:pt>
    <dgm:pt modelId="{F7077EAC-AEE5-4FEE-871D-FA9D7D79F9FA}" type="pres">
      <dgm:prSet presAssocID="{69814B6E-35A6-4E4D-B40F-8BF4AE8EFD69}" presName="bullet4d" presStyleLbl="node1" presStyleIdx="3" presStyleCnt="4"/>
      <dgm:spPr/>
    </dgm:pt>
    <dgm:pt modelId="{EFACE698-9D94-4DE0-961F-033EB8384F47}" type="pres">
      <dgm:prSet presAssocID="{69814B6E-35A6-4E4D-B40F-8BF4AE8EFD69}" presName="textBox4d" presStyleLbl="revTx" presStyleIdx="3" presStyleCnt="4">
        <dgm:presLayoutVars>
          <dgm:bulletEnabled val="1"/>
        </dgm:presLayoutVars>
      </dgm:prSet>
      <dgm:spPr/>
      <dgm:t>
        <a:bodyPr/>
        <a:lstStyle/>
        <a:p>
          <a:endParaRPr lang="en-US"/>
        </a:p>
      </dgm:t>
    </dgm:pt>
  </dgm:ptLst>
  <dgm:cxnLst>
    <dgm:cxn modelId="{7ACE2438-CB3A-416C-AA5A-6445C6D3A7A1}" srcId="{59606DBD-3D0B-411F-8482-7E618843941F}" destId="{9D7CA6F3-A0EF-45A2-BC68-E02C6E0A897D}" srcOrd="0" destOrd="0" parTransId="{1C5E870F-E672-4329-A8AC-7EA462C69E24}" sibTransId="{2E3F8D2D-CE41-4167-B419-F18022452F8D}"/>
    <dgm:cxn modelId="{1C07E96C-6349-4E11-B2FD-CE4206AFDD20}" type="presOf" srcId="{A83637F0-5681-4374-8ECE-2D29943F8621}" destId="{6EE098BA-30F8-467E-9173-41D8A999FA07}" srcOrd="0" destOrd="0" presId="urn:microsoft.com/office/officeart/2005/8/layout/arrow2"/>
    <dgm:cxn modelId="{D1835730-ADD1-4337-9D7F-B63FA5030B66}" type="presOf" srcId="{59606DBD-3D0B-411F-8482-7E618843941F}" destId="{474B8229-B642-4BA5-990D-122E5987711B}" srcOrd="0" destOrd="0" presId="urn:microsoft.com/office/officeart/2005/8/layout/arrow2"/>
    <dgm:cxn modelId="{52151298-5A24-43AE-BB4B-15AEC8A87DA9}" type="presOf" srcId="{69814B6E-35A6-4E4D-B40F-8BF4AE8EFD69}" destId="{EFACE698-9D94-4DE0-961F-033EB8384F47}" srcOrd="0" destOrd="0" presId="urn:microsoft.com/office/officeart/2005/8/layout/arrow2"/>
    <dgm:cxn modelId="{7E0929D7-899F-4608-A207-64700137A60D}" srcId="{59606DBD-3D0B-411F-8482-7E618843941F}" destId="{69814B6E-35A6-4E4D-B40F-8BF4AE8EFD69}" srcOrd="3" destOrd="0" parTransId="{0A597D6C-0014-48AE-B5DB-1EDD421CFF8B}" sibTransId="{3C74D518-4183-48E6-B0B1-765C603E5440}"/>
    <dgm:cxn modelId="{82ADAA40-4052-490B-A21D-1334CCBA52A4}" srcId="{59606DBD-3D0B-411F-8482-7E618843941F}" destId="{79114AEF-0CFD-414D-8EA9-02C9A5CB60B7}" srcOrd="1" destOrd="0" parTransId="{CB454C5D-A836-48A4-AD23-6897D54A68B8}" sibTransId="{873EAF95-36BB-43D1-A51F-9AC1A8D10480}"/>
    <dgm:cxn modelId="{598F0A71-4DFC-41FB-8518-D1C7C60260AD}" type="presOf" srcId="{9D7CA6F3-A0EF-45A2-BC68-E02C6E0A897D}" destId="{E3772D35-DCC8-4778-A320-6AC874C23511}" srcOrd="0" destOrd="0" presId="urn:microsoft.com/office/officeart/2005/8/layout/arrow2"/>
    <dgm:cxn modelId="{051B6502-591E-46F7-8F98-180881047333}" srcId="{59606DBD-3D0B-411F-8482-7E618843941F}" destId="{A83637F0-5681-4374-8ECE-2D29943F8621}" srcOrd="2" destOrd="0" parTransId="{86654439-FDC6-4CD1-B01E-A24EFBA7D247}" sibTransId="{BFA7A3B8-7F49-46CF-8917-8736BDD5E613}"/>
    <dgm:cxn modelId="{F249364A-2BEB-4C60-ACE5-B676FFB7E85A}" type="presOf" srcId="{79114AEF-0CFD-414D-8EA9-02C9A5CB60B7}" destId="{539C2354-1789-440D-AD53-1DB1CC4F854A}" srcOrd="0" destOrd="0" presId="urn:microsoft.com/office/officeart/2005/8/layout/arrow2"/>
    <dgm:cxn modelId="{AB3885C2-F01F-4D85-80D5-4839D2581541}" type="presParOf" srcId="{474B8229-B642-4BA5-990D-122E5987711B}" destId="{0BA82D91-A9CE-4EB3-B9C5-919667D573D7}" srcOrd="0" destOrd="0" presId="urn:microsoft.com/office/officeart/2005/8/layout/arrow2"/>
    <dgm:cxn modelId="{0A18ED9B-CC07-4F5F-829A-A1DC01BCF54B}" type="presParOf" srcId="{474B8229-B642-4BA5-990D-122E5987711B}" destId="{05674C17-A080-4F47-ACF7-FC3AA6573C28}" srcOrd="1" destOrd="0" presId="urn:microsoft.com/office/officeart/2005/8/layout/arrow2"/>
    <dgm:cxn modelId="{3ABBBF6E-E2D1-4DC8-8D2C-1D12EF90C359}" type="presParOf" srcId="{05674C17-A080-4F47-ACF7-FC3AA6573C28}" destId="{3967C264-7665-4DB6-A915-732145222F38}" srcOrd="0" destOrd="0" presId="urn:microsoft.com/office/officeart/2005/8/layout/arrow2"/>
    <dgm:cxn modelId="{15A51D24-6CFD-49F0-9ED7-9DBBDACE71F2}" type="presParOf" srcId="{05674C17-A080-4F47-ACF7-FC3AA6573C28}" destId="{E3772D35-DCC8-4778-A320-6AC874C23511}" srcOrd="1" destOrd="0" presId="urn:microsoft.com/office/officeart/2005/8/layout/arrow2"/>
    <dgm:cxn modelId="{932298DB-8225-470C-9009-120A19AD7EDF}" type="presParOf" srcId="{05674C17-A080-4F47-ACF7-FC3AA6573C28}" destId="{E1405A96-1CAE-4382-B6EC-1C1AFBED2F4B}" srcOrd="2" destOrd="0" presId="urn:microsoft.com/office/officeart/2005/8/layout/arrow2"/>
    <dgm:cxn modelId="{86B4138E-6CC5-4EA7-943C-F02DF9DBFE23}" type="presParOf" srcId="{05674C17-A080-4F47-ACF7-FC3AA6573C28}" destId="{539C2354-1789-440D-AD53-1DB1CC4F854A}" srcOrd="3" destOrd="0" presId="urn:microsoft.com/office/officeart/2005/8/layout/arrow2"/>
    <dgm:cxn modelId="{9827B8C4-9B45-4618-92E1-F126FB22C2FE}" type="presParOf" srcId="{05674C17-A080-4F47-ACF7-FC3AA6573C28}" destId="{4D9A6DD5-054F-48AC-A0A3-A61605CE5057}" srcOrd="4" destOrd="0" presId="urn:microsoft.com/office/officeart/2005/8/layout/arrow2"/>
    <dgm:cxn modelId="{1C8FAC67-A0B6-4F42-B0DA-A062B654F920}" type="presParOf" srcId="{05674C17-A080-4F47-ACF7-FC3AA6573C28}" destId="{6EE098BA-30F8-467E-9173-41D8A999FA07}" srcOrd="5" destOrd="0" presId="urn:microsoft.com/office/officeart/2005/8/layout/arrow2"/>
    <dgm:cxn modelId="{C8486DDC-327F-46F0-9142-AF9B5BFCB810}" type="presParOf" srcId="{05674C17-A080-4F47-ACF7-FC3AA6573C28}" destId="{F7077EAC-AEE5-4FEE-871D-FA9D7D79F9FA}" srcOrd="6" destOrd="0" presId="urn:microsoft.com/office/officeart/2005/8/layout/arrow2"/>
    <dgm:cxn modelId="{4C9B8D05-B99A-4798-BDC0-A947647662F7}" type="presParOf" srcId="{05674C17-A080-4F47-ACF7-FC3AA6573C28}" destId="{EFACE698-9D94-4DE0-961F-033EB8384F47}"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DB534-89C9-43E7-8C8C-255266C5677C}">
      <dsp:nvSpPr>
        <dsp:cNvPr id="0" name=""/>
        <dsp:cNvSpPr/>
      </dsp:nvSpPr>
      <dsp:spPr>
        <a:xfrm>
          <a:off x="2284613" y="183867"/>
          <a:ext cx="3649057" cy="126726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2E358-3268-4FE7-9F44-81734CF92AD6}">
      <dsp:nvSpPr>
        <dsp:cNvPr id="0" name=""/>
        <dsp:cNvSpPr/>
      </dsp:nvSpPr>
      <dsp:spPr>
        <a:xfrm>
          <a:off x="3761209" y="3286980"/>
          <a:ext cx="707181" cy="452596"/>
        </a:xfrm>
        <a:prstGeom prst="downArrow">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14C7F410-6DE6-4F6F-9791-04C9A0BFC46D}">
      <dsp:nvSpPr>
        <dsp:cNvPr id="0" name=""/>
        <dsp:cNvSpPr/>
      </dsp:nvSpPr>
      <dsp:spPr>
        <a:xfrm>
          <a:off x="2417563" y="3649057"/>
          <a:ext cx="3394472" cy="84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a:t>DOM</a:t>
          </a:r>
        </a:p>
      </dsp:txBody>
      <dsp:txXfrm>
        <a:off x="2417563" y="3649057"/>
        <a:ext cx="3394472" cy="848618"/>
      </dsp:txXfrm>
    </dsp:sp>
    <dsp:sp modelId="{F64EFAEE-A9F6-4EAA-8243-6842A1E75FA6}">
      <dsp:nvSpPr>
        <dsp:cNvPr id="0" name=""/>
        <dsp:cNvSpPr/>
      </dsp:nvSpPr>
      <dsp:spPr>
        <a:xfrm>
          <a:off x="3611286" y="1549010"/>
          <a:ext cx="1272927" cy="12729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CSS</a:t>
          </a:r>
        </a:p>
      </dsp:txBody>
      <dsp:txXfrm>
        <a:off x="3797702" y="1735426"/>
        <a:ext cx="900095" cy="900095"/>
      </dsp:txXfrm>
    </dsp:sp>
    <dsp:sp modelId="{7E79D3A1-31DF-4064-98D1-80321030F7B6}">
      <dsp:nvSpPr>
        <dsp:cNvPr id="0" name=""/>
        <dsp:cNvSpPr/>
      </dsp:nvSpPr>
      <dsp:spPr>
        <a:xfrm>
          <a:off x="2700436" y="594032"/>
          <a:ext cx="1272927" cy="12729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HTML</a:t>
          </a:r>
        </a:p>
      </dsp:txBody>
      <dsp:txXfrm>
        <a:off x="2886852" y="780448"/>
        <a:ext cx="900095" cy="900095"/>
      </dsp:txXfrm>
    </dsp:sp>
    <dsp:sp modelId="{754C290C-E9C9-4206-BF53-CFD2F7E2AB96}">
      <dsp:nvSpPr>
        <dsp:cNvPr id="0" name=""/>
        <dsp:cNvSpPr/>
      </dsp:nvSpPr>
      <dsp:spPr>
        <a:xfrm>
          <a:off x="4001650" y="286267"/>
          <a:ext cx="1272927" cy="12729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JavaScript</a:t>
          </a:r>
        </a:p>
      </dsp:txBody>
      <dsp:txXfrm>
        <a:off x="4188066" y="472683"/>
        <a:ext cx="900095" cy="900095"/>
      </dsp:txXfrm>
    </dsp:sp>
    <dsp:sp modelId="{1821174D-DD05-489C-B105-700A0534568F}">
      <dsp:nvSpPr>
        <dsp:cNvPr id="0" name=""/>
        <dsp:cNvSpPr/>
      </dsp:nvSpPr>
      <dsp:spPr>
        <a:xfrm>
          <a:off x="2134691" y="28287"/>
          <a:ext cx="3960217" cy="3168174"/>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DB534-89C9-43E7-8C8C-255266C5677C}">
      <dsp:nvSpPr>
        <dsp:cNvPr id="0" name=""/>
        <dsp:cNvSpPr/>
      </dsp:nvSpPr>
      <dsp:spPr>
        <a:xfrm>
          <a:off x="2284613" y="183867"/>
          <a:ext cx="3649057" cy="126726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2E358-3268-4FE7-9F44-81734CF92AD6}">
      <dsp:nvSpPr>
        <dsp:cNvPr id="0" name=""/>
        <dsp:cNvSpPr/>
      </dsp:nvSpPr>
      <dsp:spPr>
        <a:xfrm>
          <a:off x="3761209" y="3286980"/>
          <a:ext cx="707181" cy="452596"/>
        </a:xfrm>
        <a:prstGeom prst="downArrow">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14C7F410-6DE6-4F6F-9791-04C9A0BFC46D}">
      <dsp:nvSpPr>
        <dsp:cNvPr id="0" name=""/>
        <dsp:cNvSpPr/>
      </dsp:nvSpPr>
      <dsp:spPr>
        <a:xfrm>
          <a:off x="2417563" y="3649057"/>
          <a:ext cx="3394472" cy="84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a:t>DOM</a:t>
          </a:r>
        </a:p>
      </dsp:txBody>
      <dsp:txXfrm>
        <a:off x="2417563" y="3649057"/>
        <a:ext cx="3394472" cy="848618"/>
      </dsp:txXfrm>
    </dsp:sp>
    <dsp:sp modelId="{F64EFAEE-A9F6-4EAA-8243-6842A1E75FA6}">
      <dsp:nvSpPr>
        <dsp:cNvPr id="0" name=""/>
        <dsp:cNvSpPr/>
      </dsp:nvSpPr>
      <dsp:spPr>
        <a:xfrm>
          <a:off x="3611286" y="1549010"/>
          <a:ext cx="1272927" cy="12729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CSS</a:t>
          </a:r>
        </a:p>
      </dsp:txBody>
      <dsp:txXfrm>
        <a:off x="3797702" y="1735426"/>
        <a:ext cx="900095" cy="900095"/>
      </dsp:txXfrm>
    </dsp:sp>
    <dsp:sp modelId="{7E79D3A1-31DF-4064-98D1-80321030F7B6}">
      <dsp:nvSpPr>
        <dsp:cNvPr id="0" name=""/>
        <dsp:cNvSpPr/>
      </dsp:nvSpPr>
      <dsp:spPr>
        <a:xfrm>
          <a:off x="2700436" y="594032"/>
          <a:ext cx="1272927" cy="12729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HTML</a:t>
          </a:r>
        </a:p>
      </dsp:txBody>
      <dsp:txXfrm>
        <a:off x="2886852" y="780448"/>
        <a:ext cx="900095" cy="900095"/>
      </dsp:txXfrm>
    </dsp:sp>
    <dsp:sp modelId="{420E3404-FF47-4155-AE90-731AFFD43365}">
      <dsp:nvSpPr>
        <dsp:cNvPr id="0" name=""/>
        <dsp:cNvSpPr/>
      </dsp:nvSpPr>
      <dsp:spPr>
        <a:xfrm>
          <a:off x="4001650" y="286267"/>
          <a:ext cx="1272927" cy="12729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JavaScript</a:t>
          </a:r>
        </a:p>
      </dsp:txBody>
      <dsp:txXfrm>
        <a:off x="4188066" y="472683"/>
        <a:ext cx="900095" cy="900095"/>
      </dsp:txXfrm>
    </dsp:sp>
    <dsp:sp modelId="{1821174D-DD05-489C-B105-700A0534568F}">
      <dsp:nvSpPr>
        <dsp:cNvPr id="0" name=""/>
        <dsp:cNvSpPr/>
      </dsp:nvSpPr>
      <dsp:spPr>
        <a:xfrm>
          <a:off x="2134691" y="28287"/>
          <a:ext cx="3960217" cy="3168174"/>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82D91-A9CE-4EB3-B9C5-919667D573D7}">
      <dsp:nvSpPr>
        <dsp:cNvPr id="0" name=""/>
        <dsp:cNvSpPr/>
      </dsp:nvSpPr>
      <dsp:spPr>
        <a:xfrm>
          <a:off x="1137957" y="0"/>
          <a:ext cx="6297739" cy="3936087"/>
        </a:xfrm>
        <a:prstGeom prst="swooshArrow">
          <a:avLst>
            <a:gd name="adj1" fmla="val 25000"/>
            <a:gd name="adj2" fmla="val 25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3967C264-7665-4DB6-A915-732145222F38}">
      <dsp:nvSpPr>
        <dsp:cNvPr id="0" name=""/>
        <dsp:cNvSpPr/>
      </dsp:nvSpPr>
      <dsp:spPr>
        <a:xfrm>
          <a:off x="1758284" y="2926874"/>
          <a:ext cx="144848" cy="14484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3772D35-DCC8-4778-A320-6AC874C23511}">
      <dsp:nvSpPr>
        <dsp:cNvPr id="0" name=""/>
        <dsp:cNvSpPr/>
      </dsp:nvSpPr>
      <dsp:spPr>
        <a:xfrm>
          <a:off x="1830708" y="2999298"/>
          <a:ext cx="1076913" cy="93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52" tIns="0" rIns="0" bIns="0" numCol="1" spcCol="1270" anchor="t" anchorCtr="0">
          <a:noAutofit/>
        </a:bodyPr>
        <a:lstStyle/>
        <a:p>
          <a:pPr lvl="0" algn="l" defTabSz="977900">
            <a:lnSpc>
              <a:spcPct val="90000"/>
            </a:lnSpc>
            <a:spcBef>
              <a:spcPct val="0"/>
            </a:spcBef>
            <a:spcAft>
              <a:spcPct val="35000"/>
            </a:spcAft>
          </a:pPr>
          <a:r>
            <a:rPr lang="en-US" sz="2200" kern="1200" dirty="0"/>
            <a:t>jQuery</a:t>
          </a:r>
        </a:p>
      </dsp:txBody>
      <dsp:txXfrm>
        <a:off x="1830708" y="2999298"/>
        <a:ext cx="1076913" cy="936788"/>
      </dsp:txXfrm>
    </dsp:sp>
    <dsp:sp modelId="{E1405A96-1CAE-4382-B6EC-1C1AFBED2F4B}">
      <dsp:nvSpPr>
        <dsp:cNvPr id="0" name=""/>
        <dsp:cNvSpPr/>
      </dsp:nvSpPr>
      <dsp:spPr>
        <a:xfrm>
          <a:off x="2781667" y="2011340"/>
          <a:ext cx="251909" cy="25190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39C2354-1789-440D-AD53-1DB1CC4F854A}">
      <dsp:nvSpPr>
        <dsp:cNvPr id="0" name=""/>
        <dsp:cNvSpPr/>
      </dsp:nvSpPr>
      <dsp:spPr>
        <a:xfrm>
          <a:off x="2907622" y="2137295"/>
          <a:ext cx="1322525" cy="1798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82" tIns="0" rIns="0" bIns="0" numCol="1" spcCol="1270" anchor="t" anchorCtr="0">
          <a:noAutofit/>
        </a:bodyPr>
        <a:lstStyle/>
        <a:p>
          <a:pPr lvl="0" algn="l" defTabSz="977900">
            <a:lnSpc>
              <a:spcPct val="90000"/>
            </a:lnSpc>
            <a:spcBef>
              <a:spcPct val="0"/>
            </a:spcBef>
            <a:spcAft>
              <a:spcPct val="35000"/>
            </a:spcAft>
          </a:pPr>
          <a:r>
            <a:rPr lang="en-US" sz="2200" kern="1200" dirty="0"/>
            <a:t>Knockout</a:t>
          </a:r>
        </a:p>
      </dsp:txBody>
      <dsp:txXfrm>
        <a:off x="2907622" y="2137295"/>
        <a:ext cx="1322525" cy="1798791"/>
      </dsp:txXfrm>
    </dsp:sp>
    <dsp:sp modelId="{4D9A6DD5-054F-48AC-A0A3-A61605CE5057}">
      <dsp:nvSpPr>
        <dsp:cNvPr id="0" name=""/>
        <dsp:cNvSpPr/>
      </dsp:nvSpPr>
      <dsp:spPr>
        <a:xfrm>
          <a:off x="4088448" y="1336695"/>
          <a:ext cx="333780" cy="33378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EE098BA-30F8-467E-9173-41D8A999FA07}">
      <dsp:nvSpPr>
        <dsp:cNvPr id="0" name=""/>
        <dsp:cNvSpPr/>
      </dsp:nvSpPr>
      <dsp:spPr>
        <a:xfrm>
          <a:off x="4255338" y="1503585"/>
          <a:ext cx="1322525" cy="2432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63" tIns="0" rIns="0" bIns="0" numCol="1" spcCol="1270" anchor="t" anchorCtr="0">
          <a:noAutofit/>
        </a:bodyPr>
        <a:lstStyle/>
        <a:p>
          <a:pPr lvl="0" algn="l" defTabSz="977900">
            <a:lnSpc>
              <a:spcPct val="90000"/>
            </a:lnSpc>
            <a:spcBef>
              <a:spcPct val="0"/>
            </a:spcBef>
            <a:spcAft>
              <a:spcPct val="35000"/>
            </a:spcAft>
          </a:pPr>
          <a:r>
            <a:rPr lang="en-US" sz="2200" kern="1200" dirty="0"/>
            <a:t>Ember</a:t>
          </a:r>
        </a:p>
      </dsp:txBody>
      <dsp:txXfrm>
        <a:off x="4255338" y="1503585"/>
        <a:ext cx="1322525" cy="2432501"/>
      </dsp:txXfrm>
    </dsp:sp>
    <dsp:sp modelId="{F7077EAC-AEE5-4FEE-871D-FA9D7D79F9FA}">
      <dsp:nvSpPr>
        <dsp:cNvPr id="0" name=""/>
        <dsp:cNvSpPr/>
      </dsp:nvSpPr>
      <dsp:spPr>
        <a:xfrm>
          <a:off x="5511737" y="890342"/>
          <a:ext cx="447139" cy="447139"/>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ACE698-9D94-4DE0-961F-033EB8384F47}">
      <dsp:nvSpPr>
        <dsp:cNvPr id="0" name=""/>
        <dsp:cNvSpPr/>
      </dsp:nvSpPr>
      <dsp:spPr>
        <a:xfrm>
          <a:off x="5735307" y="1113912"/>
          <a:ext cx="1322525" cy="2822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930" tIns="0" rIns="0" bIns="0" numCol="1" spcCol="1270" anchor="t" anchorCtr="0">
          <a:noAutofit/>
        </a:bodyPr>
        <a:lstStyle/>
        <a:p>
          <a:pPr lvl="0" algn="l" defTabSz="977900">
            <a:lnSpc>
              <a:spcPct val="90000"/>
            </a:lnSpc>
            <a:spcBef>
              <a:spcPct val="0"/>
            </a:spcBef>
            <a:spcAft>
              <a:spcPct val="35000"/>
            </a:spcAft>
          </a:pPr>
          <a:r>
            <a:rPr lang="en-US" sz="2200" kern="1200" dirty="0"/>
            <a:t>Angular</a:t>
          </a:r>
        </a:p>
      </dsp:txBody>
      <dsp:txXfrm>
        <a:off x="5735307" y="1113912"/>
        <a:ext cx="1322525" cy="282217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1609254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3440755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Availability:</a:t>
            </a:r>
            <a:r>
              <a:rPr lang="en-US" sz="1200" b="0" i="0" kern="1200" dirty="0">
                <a:solidFill>
                  <a:schemeClr val="tx1"/>
                </a:solidFill>
                <a:effectLst/>
                <a:latin typeface="Times New Roman" pitchFamily="18" charset="0"/>
                <a:ea typeface="+mn-ea"/>
                <a:cs typeface="+mn-cs"/>
              </a:rPr>
              <a:t> The uptime of a website is absolutely critical to the reputation and functionality of many companies. For some of the larger online retail sites, being unavailable for even minutes can result in thousands or millions of dollars in lost revenue, so designing their systems to be constantly available and resilient to failure is both a fundamental business and a technology requirement. High availability in distributed systems requires the careful consideration of redundancy for key components, rapid recovery in the event of partial system failures, and graceful degradation when problems occur.</a:t>
            </a:r>
          </a:p>
          <a:p>
            <a:r>
              <a:rPr lang="en-US" sz="1200" b="1" i="0" kern="1200" dirty="0">
                <a:solidFill>
                  <a:schemeClr val="tx1"/>
                </a:solidFill>
                <a:effectLst/>
                <a:latin typeface="Times New Roman" pitchFamily="18" charset="0"/>
                <a:ea typeface="+mn-ea"/>
                <a:cs typeface="+mn-cs"/>
              </a:rPr>
              <a:t>Performance:</a:t>
            </a:r>
            <a:r>
              <a:rPr lang="en-US" sz="1200" b="0" i="0" kern="1200" dirty="0">
                <a:solidFill>
                  <a:schemeClr val="tx1"/>
                </a:solidFill>
                <a:effectLst/>
                <a:latin typeface="Times New Roman" pitchFamily="18" charset="0"/>
                <a:ea typeface="+mn-ea"/>
                <a:cs typeface="+mn-cs"/>
              </a:rPr>
              <a:t> Website performance has become an important consideration for most sites. The speed of a website affects usage and user satisfaction, as well as search engine rankings, a factor that directly correlates to revenue and retention. As a result, creating a system that is optimized for fast responses and low latency is key.</a:t>
            </a:r>
          </a:p>
          <a:p>
            <a:r>
              <a:rPr lang="en-US" sz="1200" b="1" i="0" kern="1200" dirty="0">
                <a:solidFill>
                  <a:schemeClr val="tx1"/>
                </a:solidFill>
                <a:effectLst/>
                <a:latin typeface="Times New Roman" pitchFamily="18" charset="0"/>
                <a:ea typeface="+mn-ea"/>
                <a:cs typeface="+mn-cs"/>
              </a:rPr>
              <a:t>Reliability:</a:t>
            </a:r>
            <a:r>
              <a:rPr lang="en-US" sz="1200" b="0" i="0" kern="1200" dirty="0">
                <a:solidFill>
                  <a:schemeClr val="tx1"/>
                </a:solidFill>
                <a:effectLst/>
                <a:latin typeface="Times New Roman" pitchFamily="18" charset="0"/>
                <a:ea typeface="+mn-ea"/>
                <a:cs typeface="+mn-cs"/>
              </a:rPr>
              <a:t> A system needs to be reliable, such that a request for data will consistently return the same data. In the event the data changes or is updated, then that same request should return the new data. Users need to know that if something is written to the system, or stored, it will persist and can be relied on to be in place for future retrieval.</a:t>
            </a:r>
          </a:p>
          <a:p>
            <a:r>
              <a:rPr lang="en-US" sz="1200" b="1" i="0" kern="1200" dirty="0">
                <a:solidFill>
                  <a:schemeClr val="tx1"/>
                </a:solidFill>
                <a:effectLst/>
                <a:latin typeface="Times New Roman" pitchFamily="18" charset="0"/>
                <a:ea typeface="+mn-ea"/>
                <a:cs typeface="+mn-cs"/>
              </a:rPr>
              <a:t>Scalability:</a:t>
            </a:r>
            <a:r>
              <a:rPr lang="en-US" sz="1200" b="0" i="0" kern="1200" dirty="0">
                <a:solidFill>
                  <a:schemeClr val="tx1"/>
                </a:solidFill>
                <a:effectLst/>
                <a:latin typeface="Times New Roman" pitchFamily="18" charset="0"/>
                <a:ea typeface="+mn-ea"/>
                <a:cs typeface="+mn-cs"/>
              </a:rPr>
              <a:t> When it comes to any large distributed system, size is just one aspect of scale that needs to be considered. Just as important is the effort required to increase capacity to handle greater amounts of load, commonly referred to as the scalability of the system. Scalability can refer to many different parameters of the system: how much additional traffic can it handle, how easy is it to add more storage capacity, or even how many more transactions can be processed.</a:t>
            </a:r>
          </a:p>
          <a:p>
            <a:r>
              <a:rPr lang="en-US" sz="1200" b="1" i="0" kern="1200" dirty="0">
                <a:solidFill>
                  <a:schemeClr val="tx1"/>
                </a:solidFill>
                <a:effectLst/>
                <a:latin typeface="Times New Roman" pitchFamily="18" charset="0"/>
                <a:ea typeface="+mn-ea"/>
                <a:cs typeface="+mn-cs"/>
              </a:rPr>
              <a:t>Manageability:</a:t>
            </a:r>
            <a:r>
              <a:rPr lang="en-US" sz="1200" b="0" i="0" kern="1200" dirty="0">
                <a:solidFill>
                  <a:schemeClr val="tx1"/>
                </a:solidFill>
                <a:effectLst/>
                <a:latin typeface="Times New Roman" pitchFamily="18" charset="0"/>
                <a:ea typeface="+mn-ea"/>
                <a:cs typeface="+mn-cs"/>
              </a:rPr>
              <a:t> Designing a system that is easy to operate is another important consideration. The manageability of the system equates to the scalability of operations: maintenance and updates. Things to consider for manageability are the ease of diagnosing and understanding problems when they occur, ease of making updates or modifications, and how simple the system is to operate. (I.e., does it routinely operate without failure or exceptions?)</a:t>
            </a:r>
          </a:p>
          <a:p>
            <a:r>
              <a:rPr lang="en-US" sz="1200" b="1" i="0" kern="1200" dirty="0">
                <a:solidFill>
                  <a:schemeClr val="tx1"/>
                </a:solidFill>
                <a:effectLst/>
                <a:latin typeface="Times New Roman" pitchFamily="18" charset="0"/>
                <a:ea typeface="+mn-ea"/>
                <a:cs typeface="+mn-cs"/>
              </a:rPr>
              <a:t>Cost:</a:t>
            </a:r>
            <a:r>
              <a:rPr lang="en-US" sz="1200" b="0" i="0" kern="1200" dirty="0">
                <a:solidFill>
                  <a:schemeClr val="tx1"/>
                </a:solidFill>
                <a:effectLst/>
                <a:latin typeface="Times New Roman" pitchFamily="18" charset="0"/>
                <a:ea typeface="+mn-ea"/>
                <a:cs typeface="+mn-cs"/>
              </a:rPr>
              <a:t> Cost is an important factor. This obviously can include hardware and software costs, but it is also important to consider other facets needed to deploy and maintain the system. The amount of developer time the system takes to build, the amount of operational effort required to run the system, and even the amount of training required should all be considered. Cost is the total cost of ownership.</a:t>
            </a:r>
          </a:p>
          <a:p>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1</a:t>
            </a:fld>
            <a:endParaRPr lang="en-US"/>
          </a:p>
        </p:txBody>
      </p:sp>
    </p:spTree>
    <p:extLst>
      <p:ext uri="{BB962C8B-B14F-4D97-AF65-F5344CB8AC3E}">
        <p14:creationId xmlns:p14="http://schemas.microsoft.com/office/powerpoint/2010/main" val="19186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into front end </a:t>
            </a:r>
            <a:r>
              <a:rPr lang="en-US" baseline="0" dirty="0"/>
              <a:t>and back end</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2</a:t>
            </a:fld>
            <a:endParaRPr lang="en-US"/>
          </a:p>
        </p:txBody>
      </p:sp>
    </p:spTree>
    <p:extLst>
      <p:ext uri="{BB962C8B-B14F-4D97-AF65-F5344CB8AC3E}">
        <p14:creationId xmlns:p14="http://schemas.microsoft.com/office/powerpoint/2010/main" val="363842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baseline="0" dirty="0"/>
              <a:t> adoption with ES6, ‘don’t forget about babel’ </a:t>
            </a:r>
          </a:p>
          <a:p>
            <a:pPr marL="171450" indent="-171450">
              <a:buFont typeface="Arial" panose="020B0604020202020204" pitchFamily="34" charset="0"/>
              <a:buChar char="•"/>
            </a:pPr>
            <a:r>
              <a:rPr lang="en-US" baseline="0" dirty="0"/>
              <a:t>Node.js:</a:t>
            </a:r>
          </a:p>
          <a:p>
            <a:pPr marL="171450" indent="-171450">
              <a:buFont typeface="Arial" panose="020B0604020202020204" pitchFamily="34" charset="0"/>
              <a:buChar char="•"/>
            </a:pPr>
            <a:r>
              <a:rPr lang="en-US" baseline="0" dirty="0"/>
              <a:t>Swift 2: Apples vision for modern web programming </a:t>
            </a:r>
          </a:p>
          <a:p>
            <a:pPr marL="171450" indent="-171450">
              <a:buFont typeface="Arial" panose="020B0604020202020204" pitchFamily="34" charset="0"/>
              <a:buChar char="•"/>
            </a:pPr>
            <a:r>
              <a:rPr lang="en-US" baseline="0" dirty="0"/>
              <a:t>Go: growing in popularity with startups </a:t>
            </a:r>
          </a:p>
          <a:p>
            <a:pPr marL="171450" indent="-171450">
              <a:buFont typeface="Arial" panose="020B0604020202020204" pitchFamily="34" charset="0"/>
              <a:buChar char="•"/>
            </a:pPr>
            <a:r>
              <a:rPr lang="en-US" baseline="0" dirty="0" err="1"/>
              <a:t>TypeScript</a:t>
            </a:r>
            <a:r>
              <a:rPr lang="en-US" baseline="0" dirty="0"/>
              <a:t>: Beauty of statically type </a:t>
            </a:r>
            <a:r>
              <a:rPr lang="en-US" baseline="0" dirty="0" err="1"/>
              <a:t>Javascript</a:t>
            </a:r>
            <a:r>
              <a:rPr lang="en-US" baseline="0" dirty="0"/>
              <a:t> (PS: Microsoft Technology)</a:t>
            </a:r>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4</a:t>
            </a:fld>
            <a:endParaRPr lang="en-US"/>
          </a:p>
        </p:txBody>
      </p:sp>
    </p:spTree>
    <p:extLst>
      <p:ext uri="{BB962C8B-B14F-4D97-AF65-F5344CB8AC3E}">
        <p14:creationId xmlns:p14="http://schemas.microsoft.com/office/powerpoint/2010/main" val="3937518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Creates the</a:t>
            </a:r>
            <a:r>
              <a:rPr lang="en-US" baseline="0" dirty="0"/>
              <a:t> DOM</a:t>
            </a:r>
            <a:endParaRPr lang="en-US" dirty="0"/>
          </a:p>
          <a:p>
            <a:r>
              <a:rPr lang="en-US" dirty="0"/>
              <a:t>CSS: Decorates the DOM</a:t>
            </a:r>
          </a:p>
          <a:p>
            <a:r>
              <a:rPr lang="en-US" dirty="0"/>
              <a:t>JavaScript: Modifies the DOM Dynamically</a:t>
            </a:r>
          </a:p>
          <a:p>
            <a:r>
              <a:rPr lang="en-US" dirty="0"/>
              <a:t>Back</a:t>
            </a:r>
            <a:r>
              <a:rPr lang="en-US" baseline="0" dirty="0"/>
              <a:t> End Language: (PHP, Python, Ruby, F#): Generates the DOM on the fly</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6</a:t>
            </a:fld>
            <a:endParaRPr lang="en-US"/>
          </a:p>
        </p:txBody>
      </p:sp>
    </p:spTree>
    <p:extLst>
      <p:ext uri="{BB962C8B-B14F-4D97-AF65-F5344CB8AC3E}">
        <p14:creationId xmlns:p14="http://schemas.microsoft.com/office/powerpoint/2010/main" val="796534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MVC: separated</a:t>
            </a:r>
            <a:r>
              <a:rPr lang="en-US" baseline="0" dirty="0">
                <a:effectLst/>
              </a:rPr>
              <a:t> (data model, logic, user interface) </a:t>
            </a:r>
            <a:endParaRPr lang="en-US" dirty="0">
              <a:effectLst/>
            </a:endParaRPr>
          </a:p>
          <a:p>
            <a:r>
              <a:rPr lang="en-US" dirty="0">
                <a:effectLst/>
              </a:rPr>
              <a:t>Push-based</a:t>
            </a:r>
            <a:r>
              <a:rPr lang="en-US" baseline="0" dirty="0">
                <a:effectLst/>
              </a:rPr>
              <a:t> </a:t>
            </a:r>
            <a:r>
              <a:rPr lang="en-US" dirty="0">
                <a:effectLst/>
              </a:rPr>
              <a:t>frameworks use actions that do the required processing, and then "push" the data to the view layer to render the results</a:t>
            </a:r>
          </a:p>
          <a:p>
            <a:r>
              <a:rPr lang="en-US" dirty="0">
                <a:effectLst/>
              </a:rPr>
              <a:t>component-based:</a:t>
            </a:r>
            <a:r>
              <a:rPr lang="en-US" baseline="0" dirty="0">
                <a:effectLst/>
              </a:rPr>
              <a:t> </a:t>
            </a:r>
            <a:r>
              <a:rPr lang="en-US" dirty="0">
                <a:effectLst/>
              </a:rPr>
              <a:t>These frameworks start with the view layer, which can then "pull" results from multiple controllers as needed.</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7</a:t>
            </a:fld>
            <a:endParaRPr lang="en-US"/>
          </a:p>
        </p:txBody>
      </p:sp>
    </p:spTree>
    <p:extLst>
      <p:ext uri="{BB962C8B-B14F-4D97-AF65-F5344CB8AC3E}">
        <p14:creationId xmlns:p14="http://schemas.microsoft.com/office/powerpoint/2010/main" val="350732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Creates the</a:t>
            </a:r>
            <a:r>
              <a:rPr lang="en-US" baseline="0" dirty="0"/>
              <a:t> DOM</a:t>
            </a:r>
            <a:endParaRPr lang="en-US" dirty="0"/>
          </a:p>
          <a:p>
            <a:r>
              <a:rPr lang="en-US" dirty="0"/>
              <a:t>CSS: Decorates the DOM</a:t>
            </a:r>
          </a:p>
          <a:p>
            <a:r>
              <a:rPr lang="en-US" dirty="0"/>
              <a:t>JavaScript: Modifies the DOM Dynamically</a:t>
            </a:r>
          </a:p>
          <a:p>
            <a:r>
              <a:rPr lang="en-US" dirty="0"/>
              <a:t>Back</a:t>
            </a:r>
            <a:r>
              <a:rPr lang="en-US" baseline="0" dirty="0"/>
              <a:t> End Language: (PHP, Python, Ruby, F#): Generates the DOM on the fly</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8</a:t>
            </a:fld>
            <a:endParaRPr lang="en-US"/>
          </a:p>
        </p:txBody>
      </p:sp>
    </p:spTree>
    <p:extLst>
      <p:ext uri="{BB962C8B-B14F-4D97-AF65-F5344CB8AC3E}">
        <p14:creationId xmlns:p14="http://schemas.microsoft.com/office/powerpoint/2010/main" val="95135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i="1" dirty="0"/>
              <a:t>"</a:t>
            </a:r>
            <a:r>
              <a:rPr lang="is-IS" i="1" dirty="0"/>
              <a:t>…reusable building blocks for an application</a:t>
            </a:r>
            <a:r>
              <a:rPr lang="en-US" i="1"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11/12/16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7303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Action:</a:t>
            </a:r>
            <a:r>
              <a:rPr lang="en-US" baseline="0" dirty="0"/>
              <a:t> </a:t>
            </a:r>
          </a:p>
          <a:p>
            <a:pPr marL="171450" indent="-171450">
              <a:buFont typeface="Arial" panose="020B0604020202020204" pitchFamily="34" charset="0"/>
              <a:buChar char="•"/>
            </a:pPr>
            <a:r>
              <a:rPr lang="en-US" baseline="0" dirty="0"/>
              <a:t>Every action is sent to all stores via the callbacks</a:t>
            </a:r>
          </a:p>
          <a:p>
            <a:pPr marL="171450" indent="-171450">
              <a:buFont typeface="Arial" panose="020B0604020202020204" pitchFamily="34" charset="0"/>
              <a:buChar char="•"/>
            </a:pPr>
            <a:r>
              <a:rPr lang="en-US" baseline="0" dirty="0"/>
              <a:t>After stores update they emit a change event </a:t>
            </a:r>
          </a:p>
          <a:p>
            <a:pPr marL="171450" indent="-171450">
              <a:buFont typeface="Arial" panose="020B0604020202020204" pitchFamily="34" charset="0"/>
              <a:buChar char="•"/>
            </a:pPr>
            <a:r>
              <a:rPr lang="en-US" baseline="0" dirty="0"/>
              <a:t>Controller view listen for change events then retrieve updates from stores</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34</a:t>
            </a:fld>
            <a:endParaRPr lang="en-US"/>
          </a:p>
        </p:txBody>
      </p:sp>
    </p:spTree>
    <p:extLst>
      <p:ext uri="{BB962C8B-B14F-4D97-AF65-F5344CB8AC3E}">
        <p14:creationId xmlns:p14="http://schemas.microsoft.com/office/powerpoint/2010/main" val="84226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Lightweight vs.</a:t>
            </a:r>
            <a:r>
              <a:rPr lang="en-US" baseline="0" dirty="0"/>
              <a:t> full frameworks jQuery most lightweight</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40</a:t>
            </a:fld>
            <a:endParaRPr lang="en-US"/>
          </a:p>
        </p:txBody>
      </p:sp>
    </p:spTree>
    <p:extLst>
      <p:ext uri="{BB962C8B-B14F-4D97-AF65-F5344CB8AC3E}">
        <p14:creationId xmlns:p14="http://schemas.microsoft.com/office/powerpoint/2010/main" val="141786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F734984-DA9D-46F7-86D2-46DD45087FB0}" type="datetimeFigureOut">
              <a:rPr lang="en-US" smtClean="0"/>
              <a:pPr/>
              <a:t>11/12/16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5E26D1-1274-47BB-A1DA-3B76A596BD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1" y="1189177"/>
            <a:ext cx="4033911" cy="1946751"/>
          </a:xfrm>
        </p:spPr>
        <p:txBody>
          <a:bodyPr wrap="square">
            <a:spAutoFit/>
          </a:bodyPr>
          <a:lstStyle>
            <a:lvl1pPr marL="211258" indent="-211258">
              <a:spcBef>
                <a:spcPts val="900"/>
              </a:spcBef>
              <a:buClr>
                <a:schemeClr val="tx1"/>
              </a:buClr>
              <a:buFont typeface="Arial" pitchFamily="34" charset="0"/>
              <a:buChar char="•"/>
              <a:defRPr sz="2353"/>
            </a:lvl1pPr>
            <a:lvl2pPr marL="390527" indent="-171451">
              <a:defRPr sz="1765"/>
            </a:lvl2pPr>
            <a:lvl3pPr marL="514352" indent="-123826">
              <a:tabLst/>
              <a:defRPr sz="1471"/>
            </a:lvl3pPr>
            <a:lvl4pPr marL="647702" indent="-133351">
              <a:defRPr/>
            </a:lvl4pPr>
            <a:lvl5pPr marL="771528" indent="-123826">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7"/>
            <a:ext cx="4033911" cy="1946751"/>
          </a:xfrm>
        </p:spPr>
        <p:txBody>
          <a:bodyPr wrap="square">
            <a:spAutoFit/>
          </a:bodyPr>
          <a:lstStyle>
            <a:lvl1pPr marL="211258" indent="-211258">
              <a:spcBef>
                <a:spcPts val="900"/>
              </a:spcBef>
              <a:buClr>
                <a:schemeClr val="tx1"/>
              </a:buClr>
              <a:buFont typeface="Arial" pitchFamily="34" charset="0"/>
              <a:buChar char="•"/>
              <a:defRPr sz="2353"/>
            </a:lvl1pPr>
            <a:lvl2pPr marL="390527" indent="-171451">
              <a:defRPr sz="1765"/>
            </a:lvl2pPr>
            <a:lvl3pPr marL="514352" indent="-123826">
              <a:tabLst/>
              <a:defRPr sz="1471"/>
            </a:lvl3pPr>
            <a:lvl4pPr marL="647702" indent="-133351">
              <a:defRPr/>
            </a:lvl4pPr>
            <a:lvl5pPr marL="771528" indent="-123826">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93832" y="6241190"/>
            <a:ext cx="1148240" cy="333838"/>
          </a:xfrm>
          <a:prstGeom prst="rect">
            <a:avLst/>
          </a:prstGeom>
        </p:spPr>
      </p:pic>
    </p:spTree>
    <p:extLst>
      <p:ext uri="{BB962C8B-B14F-4D97-AF65-F5344CB8AC3E}">
        <p14:creationId xmlns:p14="http://schemas.microsoft.com/office/powerpoint/2010/main" val="14763766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8928" y="1344828"/>
            <a:ext cx="8605678" cy="2003747"/>
          </a:xfrm>
        </p:spPr>
        <p:txBody>
          <a:bodyPr>
            <a:spAutoFit/>
          </a:bodyPr>
          <a:lstStyle>
            <a:lvl1pPr marL="0" indent="0">
              <a:spcBef>
                <a:spcPts val="441"/>
              </a:spcBef>
              <a:buNone/>
              <a:defRPr sz="2059" spc="-22" baseline="0">
                <a:solidFill>
                  <a:srgbClr val="0072C6"/>
                </a:solidFill>
                <a:latin typeface="+mj-lt"/>
              </a:defRPr>
            </a:lvl1pPr>
            <a:lvl2pPr marL="168090" indent="-168090">
              <a:spcBef>
                <a:spcPts val="441"/>
              </a:spcBef>
              <a:buFont typeface="Arial" charset="0"/>
              <a:buChar char="•"/>
              <a:defRPr sz="1471"/>
            </a:lvl2pPr>
            <a:lvl3pPr marL="336179" indent="-168090">
              <a:spcBef>
                <a:spcPts val="441"/>
              </a:spcBef>
              <a:buFont typeface="Arial" charset="0"/>
              <a:buChar char="•"/>
              <a:defRPr/>
            </a:lvl3pPr>
            <a:lvl4pPr marL="504269" indent="-168090">
              <a:spcBef>
                <a:spcPts val="441"/>
              </a:spcBef>
              <a:buFont typeface="Arial" charset="0"/>
              <a:buChar char="•"/>
              <a:defRPr/>
            </a:lvl4pPr>
            <a:lvl5pPr marL="672358" indent="-168090">
              <a:spcBef>
                <a:spcPts val="441"/>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80087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50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224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59140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197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86180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3782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04903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19279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3376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808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955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1967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6481"/>
            <a:ext cx="8229600" cy="370548"/>
          </a:xfrm>
          <a:prstGeom prst="rect">
            <a:avLst/>
          </a:prstGeom>
        </p:spPr>
        <p:txBody>
          <a:bodyPr/>
          <a:lstStyle>
            <a:lvl1pPr algn="l">
              <a:defRPr>
                <a:solidFill>
                  <a:srgbClr val="892034"/>
                </a:solidFill>
              </a:defRPr>
            </a:lvl1pPr>
          </a:lstStyle>
          <a:p>
            <a:r>
              <a:rPr lang="en-US" dirty="0"/>
              <a:t>Click to edit Master title style</a:t>
            </a:r>
          </a:p>
        </p:txBody>
      </p:sp>
      <p:sp>
        <p:nvSpPr>
          <p:cNvPr id="3" name="Content Placeholder 2"/>
          <p:cNvSpPr>
            <a:spLocks noGrp="1"/>
          </p:cNvSpPr>
          <p:nvPr>
            <p:ph idx="1"/>
          </p:nvPr>
        </p:nvSpPr>
        <p:spPr>
          <a:xfrm>
            <a:off x="457200" y="63474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22933"/>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22933"/>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txBox="1">
            <a:spLocks/>
          </p:cNvSpPr>
          <p:nvPr userDrawn="1"/>
        </p:nvSpPr>
        <p:spPr>
          <a:xfrm>
            <a:off x="457200" y="56481"/>
            <a:ext cx="8229600" cy="370548"/>
          </a:xfrm>
          <a:prstGeom prst="rect">
            <a:avLst/>
          </a:prstGeom>
        </p:spPr>
        <p:txBody>
          <a:bodyPr/>
          <a:lstStyle>
            <a:lvl1pPr algn="l" rtl="0" eaLnBrk="1" fontAlgn="base" hangingPunct="1">
              <a:spcBef>
                <a:spcPct val="0"/>
              </a:spcBef>
              <a:spcAft>
                <a:spcPct val="0"/>
              </a:spcAft>
              <a:defRPr sz="2400" b="1">
                <a:solidFill>
                  <a:srgbClr val="892034"/>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a:lstStyle>
          <a:p>
            <a:r>
              <a:rPr lang="en-US" kern="0"/>
              <a:t>Click to edit Master title style</a:t>
            </a:r>
            <a:endParaRPr lang="en-US" kern="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5026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590030"/>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95026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590030"/>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txBox="1">
            <a:spLocks/>
          </p:cNvSpPr>
          <p:nvPr userDrawn="1"/>
        </p:nvSpPr>
        <p:spPr>
          <a:xfrm>
            <a:off x="457200" y="56481"/>
            <a:ext cx="8229600" cy="370548"/>
          </a:xfrm>
          <a:prstGeom prst="rect">
            <a:avLst/>
          </a:prstGeom>
        </p:spPr>
        <p:txBody>
          <a:bodyPr/>
          <a:lstStyle>
            <a:lvl1pPr algn="l" rtl="0" eaLnBrk="1" fontAlgn="base" hangingPunct="1">
              <a:spcBef>
                <a:spcPct val="0"/>
              </a:spcBef>
              <a:spcAft>
                <a:spcPct val="0"/>
              </a:spcAft>
              <a:defRPr sz="2400" b="1">
                <a:solidFill>
                  <a:srgbClr val="892034"/>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a:lstStyle>
          <a:p>
            <a:r>
              <a:rPr lang="en-US" kern="0"/>
              <a:t>Click to edit Master title style</a:t>
            </a:r>
            <a:endParaRPr lang="en-US" kern="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txBox="1">
            <a:spLocks/>
          </p:cNvSpPr>
          <p:nvPr userDrawn="1"/>
        </p:nvSpPr>
        <p:spPr>
          <a:xfrm>
            <a:off x="457200" y="56481"/>
            <a:ext cx="8229600" cy="370548"/>
          </a:xfrm>
          <a:prstGeom prst="rect">
            <a:avLst/>
          </a:prstGeom>
        </p:spPr>
        <p:txBody>
          <a:bodyPr/>
          <a:lstStyle>
            <a:lvl1pPr algn="l" rtl="0" eaLnBrk="1" fontAlgn="base" hangingPunct="1">
              <a:spcBef>
                <a:spcPct val="0"/>
              </a:spcBef>
              <a:spcAft>
                <a:spcPct val="0"/>
              </a:spcAft>
              <a:defRPr sz="2400" b="1">
                <a:solidFill>
                  <a:srgbClr val="892034"/>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a:lstStyle>
          <a:p>
            <a:r>
              <a:rPr lang="en-US" kern="0"/>
              <a:t>Click to edit Master title style</a:t>
            </a:r>
            <a:endParaRPr lang="en-US" kern="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5"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chemeClr val="hlink"/>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chemeClr val="hlink"/>
              </a:solidFill>
              <a:latin typeface="Times New Roman" pitchFamily="18" charset="0"/>
            </a:endParaRPr>
          </a:p>
        </p:txBody>
      </p:sp>
      <p:sp>
        <p:nvSpPr>
          <p:cNvPr id="5" name="Text Box 8"/>
          <p:cNvSpPr txBox="1">
            <a:spLocks noChangeArrowheads="1"/>
          </p:cNvSpPr>
          <p:nvPr userDrawn="1"/>
        </p:nvSpPr>
        <p:spPr bwMode="auto">
          <a:xfrm>
            <a:off x="479425" y="128865"/>
            <a:ext cx="7952629" cy="369332"/>
          </a:xfrm>
          <a:prstGeom prst="rect">
            <a:avLst/>
          </a:prstGeom>
          <a:solidFill>
            <a:srgbClr val="FFFFFF"/>
          </a:solidFill>
          <a:ln w="9525">
            <a:noFill/>
            <a:miter lim="800000"/>
            <a:headEnd/>
            <a:tailEnd/>
          </a:ln>
        </p:spPr>
        <p:txBody>
          <a:bodyPr wrap="square" anchor="ctr" anchorCtr="1">
            <a:spAutoFit/>
          </a:bodyPr>
          <a:lstStyle/>
          <a:p>
            <a:pPr>
              <a:spcBef>
                <a:spcPts val="0"/>
              </a:spcBef>
            </a:pPr>
            <a:r>
              <a:rPr lang="en-US" sz="1800" b="1" dirty="0">
                <a:solidFill>
                  <a:srgbClr val="333399"/>
                </a:solidFill>
              </a:rPr>
              <a:t>ECE 3822 – Software Tools for Engineers</a:t>
            </a:r>
          </a:p>
        </p:txBody>
      </p:sp>
    </p:spTree>
  </p:cSld>
  <p:clrMap bg1="lt1" tx1="dk1" bg2="lt2" tx2="dk2" accent1="accent1" accent2="accent2" accent3="accent3" accent4="accent4" accent5="accent5" accent6="accent6" hlink="hlink" folHlink="folHlink"/>
  <p:sldLayoutIdLst>
    <p:sldLayoutId id="2147483687" r:id="rId1"/>
    <p:sldLayoutId id="214748371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15"/>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3822: Lecture 32,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12" r:id="rId12"/>
    <p:sldLayoutId id="2147483720" r:id="rId13"/>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solidFill>
                <a:srgbClr val="000000"/>
              </a:solidFill>
            </a:endParaRPr>
          </a:p>
        </p:txBody>
      </p:sp>
      <p:pic>
        <p:nvPicPr>
          <p:cNvPr id="1027" name="Picture 37" descr="isip_logo_plain"/>
          <p:cNvPicPr>
            <a:picLocks noChangeAspect="1" noChangeArrowheads="1"/>
          </p:cNvPicPr>
          <p:nvPr/>
        </p:nvPicPr>
        <p:blipFill>
          <a:blip r:embed="rId13"/>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3822: Lecture 03,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extLst>
      <p:ext uri="{BB962C8B-B14F-4D97-AF65-F5344CB8AC3E}">
        <p14:creationId xmlns:p14="http://schemas.microsoft.com/office/powerpoint/2010/main" val="82255902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otframeworks.com/" TargetMode="External"/><Relationship Id="rId4" Type="http://schemas.openxmlformats.org/officeDocument/2006/relationships/hyperlink" Target="https://www.techopedia.com/2/29912/development/web-development/10-things-every-modern-web-developer-must-know" TargetMode="External"/><Relationship Id="rId5" Type="http://schemas.openxmlformats.org/officeDocument/2006/relationships/hyperlink" Target="https://docs.angularjs.org/" TargetMode="External"/><Relationship Id="rId6" Type="http://schemas.openxmlformats.org/officeDocument/2006/relationships/hyperlink" Target="http://blog.andrewray.me/reactjs-for-stupid-people/" TargetMode="External"/><Relationship Id="rId7" Type="http://schemas.openxmlformats.org/officeDocument/2006/relationships/hyperlink" Target="http://knockoutjs.com/documentation/introduction.html" TargetMode="External"/><Relationship Id="rId8" Type="http://schemas.openxmlformats.org/officeDocument/2006/relationships/hyperlink" Target="https://www.youtube.com/watch?v=YCcAE2SCQ6k" TargetMode="External"/><Relationship Id="rId9" Type="http://schemas.openxmlformats.org/officeDocument/2006/relationships/hyperlink" Target="https://www.youtube.com/watch?v=8veXJ9YGlFI&amp;list=PLM-7VG-sgbtD8qBnGeQM5nvlpqB_ktaLZ" TargetMode="External"/><Relationship Id="rId10" Type="http://schemas.openxmlformats.org/officeDocument/2006/relationships/hyperlink" Target="https://www.youtube.com/watch?v=wcFnnxfA70g" TargetMode="External"/><Relationship Id="rId11"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hyperlink" Target="https://en.wikipedia.org/wiki/Web_framewor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hyperlink" Target="http://hotframeworks.com/" TargetMode="External"/><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telerik.com/fiddler" TargetMode="External"/><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hyperlink" Target="http://bit.ly/postmanex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learn-angular.org/" TargetMode="External"/><Relationship Id="rId3" Type="http://schemas.openxmlformats.org/officeDocument/2006/relationships/hyperlink" Target="http://learnangular2.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4.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codecademy.com/lrn/react-101" TargetMode="External"/><Relationship Id="rId3" Type="http://schemas.openxmlformats.org/officeDocument/2006/relationships/hyperlink" Target="https://css-tricks.com/learning-react-redux/" TargetMode="Externa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learn.knockoutjs.com/#/?tutorial=intr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gif"/></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541338" y="1358900"/>
            <a:ext cx="4958314" cy="4763604"/>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defTabSz="914400" rtl="0" eaLnBrk="1" fontAlgn="auto" latinLnBrk="0" hangingPunct="1">
              <a:lnSpc>
                <a:spcPct val="100000"/>
              </a:lnSpc>
              <a:spcBef>
                <a:spcPct val="0"/>
              </a:spcBef>
              <a:spcAft>
                <a:spcPts val="600"/>
              </a:spcAft>
              <a:buClrTx/>
              <a:buSzTx/>
              <a:buFont typeface="Arial" pitchFamily="34" charset="0"/>
              <a:buChar char="•"/>
              <a:tabLst/>
              <a:defRPr/>
            </a:pPr>
            <a:r>
              <a:rPr kumimoji="0" lang="en-US" sz="2400" b="1" i="0" u="none" strike="noStrike" kern="1200" cap="none" spc="0" normalizeH="0" baseline="0" noProof="0" dirty="0" smtClean="0">
                <a:ln>
                  <a:noFill/>
                </a:ln>
                <a:solidFill>
                  <a:schemeClr val="accent1"/>
                </a:solidFill>
                <a:effectLst/>
                <a:uLnTx/>
                <a:uFillTx/>
                <a:latin typeface="+mn-lt"/>
                <a:ea typeface="+mn-ea"/>
                <a:cs typeface="+mn-cs"/>
              </a:rPr>
              <a:t>Objectives:</a:t>
            </a:r>
          </a:p>
          <a:p>
            <a:pPr marL="238125" marR="0" lvl="0" defTabSz="914400" rtl="0" eaLnBrk="1" fontAlgn="auto" latinLnBrk="0" hangingPunct="1">
              <a:lnSpc>
                <a:spcPct val="100000"/>
              </a:lnSpc>
              <a:spcBef>
                <a:spcPct val="0"/>
              </a:spcBef>
              <a:spcAft>
                <a:spcPts val="0"/>
              </a:spcAft>
              <a:buClrTx/>
              <a:buSzTx/>
              <a:defRPr/>
            </a:pPr>
            <a:r>
              <a:rPr lang="en-US" sz="1800" b="1" dirty="0" smtClean="0">
                <a:solidFill>
                  <a:schemeClr val="tx2"/>
                </a:solidFill>
              </a:rPr>
              <a:t>Basic </a:t>
            </a:r>
            <a:r>
              <a:rPr lang="en-US" sz="1800" b="1" dirty="0">
                <a:solidFill>
                  <a:schemeClr val="tx2"/>
                </a:solidFill>
              </a:rPr>
              <a:t>Web Application Model</a:t>
            </a:r>
            <a:br>
              <a:rPr lang="en-US" sz="1800" b="1" dirty="0">
                <a:solidFill>
                  <a:schemeClr val="tx2"/>
                </a:solidFill>
              </a:rPr>
            </a:br>
            <a:r>
              <a:rPr lang="en-US" sz="1800" b="1" dirty="0">
                <a:solidFill>
                  <a:schemeClr val="tx2"/>
                </a:solidFill>
              </a:rPr>
              <a:t>Web Development Frameworks/Languages</a:t>
            </a:r>
            <a:endParaRPr kumimoji="0" lang="en-US" sz="1800" b="1" i="0" u="none" strike="noStrike" kern="1200" cap="none" spc="0" normalizeH="0" baseline="0" noProof="0" dirty="0" smtClean="0">
              <a:ln>
                <a:noFill/>
              </a:ln>
              <a:solidFill>
                <a:schemeClr val="accent1"/>
              </a:solidFill>
              <a:effectLst/>
              <a:uLnTx/>
              <a:uFillTx/>
              <a:latin typeface="+mn-lt"/>
            </a:endParaRPr>
          </a:p>
          <a:p>
            <a:pPr marL="176213" indent="-176213" fontAlgn="auto">
              <a:spcBef>
                <a:spcPts val="1200"/>
              </a:spcBef>
              <a:spcAft>
                <a:spcPts val="600"/>
              </a:spcAft>
              <a:buFont typeface="Arial" pitchFamily="34" charset="0"/>
              <a:buChar char="•"/>
              <a:defRPr/>
            </a:pPr>
            <a:r>
              <a:rPr lang="en-US" b="1" dirty="0">
                <a:solidFill>
                  <a:schemeClr val="accent1"/>
                </a:solidFill>
              </a:rPr>
              <a:t>Resources</a:t>
            </a:r>
            <a:r>
              <a:rPr lang="en-US" b="1" dirty="0" smtClean="0">
                <a:solidFill>
                  <a:schemeClr val="accent1"/>
                </a:solidFill>
              </a:rPr>
              <a:t>:</a:t>
            </a:r>
            <a:endParaRPr lang="en-US" b="1" dirty="0">
              <a:solidFill>
                <a:schemeClr val="accent1"/>
              </a:solidFill>
              <a:latin typeface="+mn-lt"/>
            </a:endParaRPr>
          </a:p>
          <a:p>
            <a:pPr marL="238125" fontAlgn="auto">
              <a:spcBef>
                <a:spcPts val="0"/>
              </a:spcBef>
              <a:spcAft>
                <a:spcPts val="0"/>
              </a:spcAft>
              <a:defRPr/>
            </a:pPr>
            <a:r>
              <a:rPr kumimoji="0" lang="en-US" sz="1800" b="1" i="0" u="none" strike="noStrike" kern="1200" cap="none" spc="0" normalizeH="0" baseline="0" noProof="0" dirty="0" smtClean="0">
                <a:ln>
                  <a:noFill/>
                </a:ln>
                <a:solidFill>
                  <a:schemeClr val="accent2"/>
                </a:solidFill>
                <a:effectLst/>
                <a:uLnTx/>
                <a:uFillTx/>
                <a:latin typeface="+mn-lt"/>
                <a:ea typeface="+mn-ea"/>
                <a:cs typeface="+mn-cs"/>
                <a:hlinkClick r:id="rId2"/>
              </a:rPr>
              <a:t>Web Frameworks</a:t>
            </a:r>
            <a:endParaRPr lang="en-US" sz="1800" b="1" noProof="0" dirty="0">
              <a:solidFill>
                <a:schemeClr val="accent2"/>
              </a:solidFill>
              <a:latin typeface="+mn-lt"/>
            </a:endParaRPr>
          </a:p>
          <a:p>
            <a:pPr marL="238125" fontAlgn="auto">
              <a:spcBef>
                <a:spcPts val="0"/>
              </a:spcBef>
              <a:spcAft>
                <a:spcPts val="0"/>
              </a:spcAft>
              <a:defRPr/>
            </a:pPr>
            <a:r>
              <a:rPr kumimoji="0" lang="en-US" sz="1800" b="1" i="0" u="none" strike="noStrike" kern="1200" cap="none" spc="0" normalizeH="0" baseline="0" noProof="0" dirty="0" smtClean="0">
                <a:ln>
                  <a:noFill/>
                </a:ln>
                <a:solidFill>
                  <a:schemeClr val="accent2"/>
                </a:solidFill>
                <a:effectLst/>
                <a:uLnTx/>
                <a:uFillTx/>
                <a:latin typeface="+mn-lt"/>
                <a:ea typeface="+mn-ea"/>
                <a:cs typeface="+mn-cs"/>
                <a:hlinkClick r:id="rId3"/>
              </a:rPr>
              <a:t>Popular Frameworks</a:t>
            </a:r>
            <a:endParaRPr lang="en-US" sz="1800" b="1" noProof="0" dirty="0">
              <a:solidFill>
                <a:schemeClr val="accent2"/>
              </a:solidFill>
              <a:latin typeface="+mn-lt"/>
            </a:endParaRPr>
          </a:p>
          <a:p>
            <a:pPr marL="238125" fontAlgn="auto">
              <a:spcBef>
                <a:spcPts val="0"/>
              </a:spcBef>
              <a:spcAft>
                <a:spcPts val="0"/>
              </a:spcAft>
              <a:defRPr/>
            </a:pPr>
            <a:r>
              <a:rPr kumimoji="0" lang="en-US" sz="1800" b="1" i="0" u="none" strike="noStrike" kern="1200" cap="none" spc="0" normalizeH="0" baseline="0" noProof="0" dirty="0" smtClean="0">
                <a:ln>
                  <a:noFill/>
                </a:ln>
                <a:solidFill>
                  <a:schemeClr val="accent2"/>
                </a:solidFill>
                <a:effectLst/>
                <a:uLnTx/>
                <a:uFillTx/>
                <a:latin typeface="+mn-lt"/>
                <a:ea typeface="+mn-ea"/>
                <a:cs typeface="+mn-cs"/>
                <a:hlinkClick r:id="rId4"/>
              </a:rPr>
              <a:t>10 </a:t>
            </a:r>
            <a:r>
              <a:rPr kumimoji="0" lang="en-US" sz="1800" b="1" i="0" u="none" strike="noStrike" kern="1200" cap="none" spc="0" normalizeH="0" baseline="0" noProof="0" dirty="0">
                <a:ln>
                  <a:noFill/>
                </a:ln>
                <a:solidFill>
                  <a:schemeClr val="accent2"/>
                </a:solidFill>
                <a:effectLst/>
                <a:uLnTx/>
                <a:uFillTx/>
                <a:latin typeface="+mn-lt"/>
                <a:ea typeface="+mn-ea"/>
                <a:cs typeface="+mn-cs"/>
                <a:hlinkClick r:id="rId4"/>
              </a:rPr>
              <a:t>Things to </a:t>
            </a:r>
            <a:r>
              <a:rPr kumimoji="0" lang="en-US" sz="1800" b="1" i="0" u="none" strike="noStrike" kern="1200" cap="none" spc="0" normalizeH="0" baseline="0" noProof="0" dirty="0" smtClean="0">
                <a:ln>
                  <a:noFill/>
                </a:ln>
                <a:solidFill>
                  <a:schemeClr val="accent2"/>
                </a:solidFill>
                <a:effectLst/>
                <a:uLnTx/>
                <a:uFillTx/>
                <a:latin typeface="+mn-lt"/>
                <a:ea typeface="+mn-ea"/>
                <a:cs typeface="+mn-cs"/>
                <a:hlinkClick r:id="rId4"/>
              </a:rPr>
              <a:t>Know</a:t>
            </a:r>
            <a:endParaRPr lang="en-US" sz="1800" b="1" noProof="0" dirty="0">
              <a:solidFill>
                <a:schemeClr val="accent2"/>
              </a:solidFill>
            </a:endParaRPr>
          </a:p>
          <a:p>
            <a:pPr marL="238125" fontAlgn="auto">
              <a:spcBef>
                <a:spcPts val="0"/>
              </a:spcBef>
              <a:spcAft>
                <a:spcPts val="0"/>
              </a:spcAft>
              <a:defRPr/>
            </a:pPr>
            <a:r>
              <a:rPr lang="en-US" sz="1800" b="1" dirty="0" smtClean="0">
                <a:solidFill>
                  <a:schemeClr val="accent2"/>
                </a:solidFill>
                <a:latin typeface="Arial (Body)"/>
                <a:hlinkClick r:id="rId5"/>
              </a:rPr>
              <a:t>Angular</a:t>
            </a:r>
            <a:endParaRPr lang="en-US" sz="1800" b="1" dirty="0">
              <a:solidFill>
                <a:schemeClr val="accent2"/>
              </a:solidFill>
              <a:latin typeface="Arial (Body)"/>
            </a:endParaRPr>
          </a:p>
          <a:p>
            <a:pPr marL="238125" fontAlgn="auto">
              <a:spcBef>
                <a:spcPts val="0"/>
              </a:spcBef>
              <a:spcAft>
                <a:spcPts val="0"/>
              </a:spcAft>
              <a:defRPr/>
            </a:pPr>
            <a:r>
              <a:rPr lang="en-US" sz="1800" b="1" dirty="0" smtClean="0">
                <a:solidFill>
                  <a:schemeClr val="accent2"/>
                </a:solidFill>
                <a:hlinkClick r:id="rId6"/>
              </a:rPr>
              <a:t>React</a:t>
            </a:r>
            <a:endParaRPr lang="en-US" sz="1800" b="1" dirty="0">
              <a:solidFill>
                <a:schemeClr val="accent2"/>
              </a:solidFill>
            </a:endParaRPr>
          </a:p>
          <a:p>
            <a:pPr marL="238125" fontAlgn="auto">
              <a:spcBef>
                <a:spcPts val="0"/>
              </a:spcBef>
              <a:spcAft>
                <a:spcPts val="0"/>
              </a:spcAft>
              <a:defRPr/>
            </a:pPr>
            <a:r>
              <a:rPr lang="en-US" sz="1800" b="1" dirty="0" smtClean="0">
                <a:solidFill>
                  <a:schemeClr val="accent2"/>
                </a:solidFill>
                <a:hlinkClick r:id="rId7"/>
              </a:rPr>
              <a:t>Knockout</a:t>
            </a:r>
            <a:endParaRPr lang="en-US" sz="1800" b="1" dirty="0">
              <a:solidFill>
                <a:schemeClr val="accent2"/>
              </a:solidFill>
            </a:endParaRPr>
          </a:p>
          <a:p>
            <a:pPr marL="176213" indent="-176213" fontAlgn="auto">
              <a:spcBef>
                <a:spcPts val="1200"/>
              </a:spcBef>
              <a:spcAft>
                <a:spcPts val="600"/>
              </a:spcAft>
              <a:buFont typeface="Arial" pitchFamily="34" charset="0"/>
              <a:buChar char="•"/>
              <a:defRPr/>
            </a:pPr>
            <a:r>
              <a:rPr lang="en-US" b="1" dirty="0">
                <a:solidFill>
                  <a:schemeClr val="accent1"/>
                </a:solidFill>
              </a:rPr>
              <a:t>Videos:</a:t>
            </a:r>
          </a:p>
          <a:p>
            <a:pPr marL="238125" fontAlgn="auto">
              <a:spcBef>
                <a:spcPts val="0"/>
              </a:spcBef>
              <a:spcAft>
                <a:spcPts val="0"/>
              </a:spcAft>
              <a:defRPr/>
            </a:pPr>
            <a:r>
              <a:rPr lang="en-US" sz="1800" b="1" dirty="0">
                <a:solidFill>
                  <a:schemeClr val="accent2"/>
                </a:solidFill>
                <a:hlinkClick r:id="rId8"/>
              </a:rPr>
              <a:t>Rest</a:t>
            </a:r>
            <a:endParaRPr lang="en-US" sz="1800" b="1" dirty="0">
              <a:solidFill>
                <a:schemeClr val="accent2"/>
              </a:solidFill>
            </a:endParaRPr>
          </a:p>
          <a:p>
            <a:pPr marL="238125" fontAlgn="auto">
              <a:spcBef>
                <a:spcPts val="0"/>
              </a:spcBef>
              <a:spcAft>
                <a:spcPts val="0"/>
              </a:spcAft>
              <a:defRPr/>
            </a:pPr>
            <a:r>
              <a:rPr lang="en-US" sz="1800" b="1" dirty="0">
                <a:solidFill>
                  <a:schemeClr val="accent2"/>
                </a:solidFill>
                <a:hlinkClick r:id="rId9"/>
              </a:rPr>
              <a:t>Postman</a:t>
            </a:r>
            <a:endParaRPr lang="en-US" sz="1800" b="1" dirty="0">
              <a:solidFill>
                <a:schemeClr val="accent2"/>
              </a:solidFill>
            </a:endParaRPr>
          </a:p>
          <a:p>
            <a:pPr marL="238125" fontAlgn="auto">
              <a:spcBef>
                <a:spcPts val="0"/>
              </a:spcBef>
              <a:spcAft>
                <a:spcPts val="0"/>
              </a:spcAft>
              <a:defRPr/>
            </a:pPr>
            <a:r>
              <a:rPr lang="en-US" sz="1800" b="1" dirty="0">
                <a:solidFill>
                  <a:schemeClr val="accent2"/>
                </a:solidFill>
                <a:hlinkClick r:id="rId10"/>
              </a:rPr>
              <a:t>Chrome Developer Tools</a:t>
            </a:r>
            <a:endParaRPr lang="en-US" sz="1800" b="1" dirty="0">
              <a:solidFill>
                <a:schemeClr val="accent2"/>
              </a:solidFill>
            </a:endParaRPr>
          </a:p>
          <a:p>
            <a:pPr marL="176213" indent="-176213" fontAlgn="auto">
              <a:spcAft>
                <a:spcPts val="600"/>
              </a:spcAft>
              <a:defRPr/>
            </a:pPr>
            <a:endParaRPr lang="en-US" sz="1800" b="1" dirty="0">
              <a:solidFill>
                <a:schemeClr val="accent2"/>
              </a:solidFill>
              <a:hlinkClick r:id="rId4"/>
            </a:endParaRPr>
          </a:p>
          <a:p>
            <a:pPr marL="176213" indent="-176213" fontAlgn="auto">
              <a:spcAft>
                <a:spcPts val="600"/>
              </a:spcAft>
              <a:defRPr/>
            </a:pPr>
            <a:endParaRPr lang="en-US" sz="1800" b="1" dirty="0">
              <a:solidFill>
                <a:schemeClr val="accent2"/>
              </a:solidFill>
              <a:latin typeface="Arial (Body)"/>
            </a:endParaRPr>
          </a:p>
          <a:p>
            <a:pPr marL="176213" indent="-176213" fontAlgn="auto">
              <a:spcAft>
                <a:spcPts val="600"/>
              </a:spcAft>
              <a:defRPr/>
            </a:pPr>
            <a:endParaRPr lang="en-US" sz="1800" b="1" dirty="0">
              <a:solidFill>
                <a:schemeClr val="accent2"/>
              </a:solidFill>
              <a:latin typeface="Arial (Body)"/>
            </a:endParaRPr>
          </a:p>
          <a:p>
            <a:pPr marL="176213" indent="-176213" fontAlgn="auto">
              <a:spcAft>
                <a:spcPts val="600"/>
              </a:spcAft>
              <a:defRPr/>
            </a:pPr>
            <a:endParaRPr lang="en-US" sz="1800" b="1" dirty="0">
              <a:solidFill>
                <a:schemeClr val="accent2"/>
              </a:solidFill>
            </a:endParaRPr>
          </a:p>
          <a:p>
            <a:pPr marL="176213" marR="0" lvl="0" indent="-176213" defTabSz="914400" rtl="0" eaLnBrk="1" fontAlgn="auto" latinLnBrk="0" hangingPunct="1">
              <a:lnSpc>
                <a:spcPct val="100000"/>
              </a:lnSpc>
              <a:spcBef>
                <a:spcPct val="0"/>
              </a:spcBef>
              <a:spcAft>
                <a:spcPts val="600"/>
              </a:spcAft>
              <a:buClrTx/>
              <a:buSzTx/>
              <a:buFontTx/>
              <a:buNone/>
              <a:tabLst/>
              <a:defRPr/>
            </a:pPr>
            <a:endParaRPr kumimoji="0" lang="en-US" sz="1800" b="1" i="0" u="none" strike="noStrike" kern="1200" cap="none" spc="0" normalizeH="0" baseline="0" noProof="0" dirty="0">
              <a:ln>
                <a:noFill/>
              </a:ln>
              <a:solidFill>
                <a:schemeClr val="accent2"/>
              </a:solidFill>
              <a:effectLst/>
              <a:uLnTx/>
              <a:uFillTx/>
              <a:latin typeface="+mn-lt"/>
              <a:ea typeface="+mn-ea"/>
              <a:cs typeface="+mn-cs"/>
            </a:endParaRPr>
          </a:p>
          <a:p>
            <a:pPr marL="176213" marR="0" lvl="0" indent="-176213" defTabSz="914400" rtl="0" eaLnBrk="1" fontAlgn="auto" latinLnBrk="0" hangingPunct="1">
              <a:lnSpc>
                <a:spcPct val="100000"/>
              </a:lnSpc>
              <a:spcBef>
                <a:spcPct val="0"/>
              </a:spcBef>
              <a:spcAft>
                <a:spcPts val="600"/>
              </a:spcAft>
              <a:buClrTx/>
              <a:buSzTx/>
              <a:buFontTx/>
              <a:buNone/>
              <a:tabLst/>
              <a:defRPr/>
            </a:pPr>
            <a:r>
              <a:rPr lang="en-US" sz="1800" b="1" dirty="0">
                <a:solidFill>
                  <a:schemeClr val="accent2"/>
                </a:solidFill>
                <a:latin typeface="+mn-lt"/>
              </a:rPr>
              <a:t/>
            </a:r>
            <a:br>
              <a:rPr lang="en-US" sz="1800" b="1" dirty="0">
                <a:solidFill>
                  <a:schemeClr val="accent2"/>
                </a:solidFill>
                <a:latin typeface="+mn-lt"/>
              </a:rPr>
            </a:br>
            <a:endParaRPr kumimoji="0" lang="en-US" sz="2400" b="1" i="0" u="none" strike="noStrike" kern="1200" cap="none" spc="0" normalizeH="0" baseline="0" noProof="0" dirty="0">
              <a:ln>
                <a:noFill/>
              </a:ln>
              <a:solidFill>
                <a:srgbClr val="004000"/>
              </a:solidFill>
              <a:effectLst/>
              <a:uLnTx/>
              <a:uFillTx/>
              <a:latin typeface="+mn-lt"/>
              <a:ea typeface="+mn-ea"/>
              <a:cs typeface="+mn-cs"/>
            </a:endParaRPr>
          </a:p>
        </p:txBody>
      </p:sp>
      <p:sp>
        <p:nvSpPr>
          <p:cNvPr id="10" name="Text Box 29"/>
          <p:cNvSpPr txBox="1">
            <a:spLocks noChangeArrowheads="1"/>
          </p:cNvSpPr>
          <p:nvPr/>
        </p:nvSpPr>
        <p:spPr bwMode="auto">
          <a:xfrm>
            <a:off x="409575" y="552450"/>
            <a:ext cx="8467725" cy="457200"/>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32: </a:t>
            </a:r>
            <a:r>
              <a:rPr lang="en-US" b="1" dirty="0">
                <a:solidFill>
                  <a:schemeClr val="accent2"/>
                </a:solidFill>
              </a:rPr>
              <a:t>INTRO TO WEB DEVELOPMENT</a:t>
            </a:r>
          </a:p>
        </p:txBody>
      </p:sp>
      <p:pic>
        <p:nvPicPr>
          <p:cNvPr id="5126" name="Picture 6" descr="Image result for web developmen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0674" y="2758603"/>
            <a:ext cx="3816626" cy="358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241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Frameworks</a:t>
            </a:r>
          </a:p>
        </p:txBody>
      </p:sp>
      <p:sp>
        <p:nvSpPr>
          <p:cNvPr id="3" name="Content Placeholder 2"/>
          <p:cNvSpPr>
            <a:spLocks noGrp="1"/>
          </p:cNvSpPr>
          <p:nvPr>
            <p:ph idx="1"/>
          </p:nvPr>
        </p:nvSpPr>
        <p:spPr/>
        <p:txBody>
          <a:bodyPr/>
          <a:lstStyle/>
          <a:p>
            <a:r>
              <a:rPr lang="en-US" dirty="0"/>
              <a:t>AngularJS/Angular 2</a:t>
            </a:r>
          </a:p>
          <a:p>
            <a:r>
              <a:rPr lang="en-US" dirty="0"/>
              <a:t>ASP.net </a:t>
            </a:r>
          </a:p>
          <a:p>
            <a:r>
              <a:rPr lang="en-US" dirty="0"/>
              <a:t>React</a:t>
            </a:r>
          </a:p>
          <a:p>
            <a:r>
              <a:rPr lang="en-US" dirty="0"/>
              <a:t>Polymer 1.0</a:t>
            </a:r>
          </a:p>
          <a:p>
            <a:r>
              <a:rPr lang="en-US" dirty="0"/>
              <a:t>Ember.js</a:t>
            </a:r>
          </a:p>
          <a:p>
            <a:r>
              <a:rPr lang="en-US" dirty="0"/>
              <a:t>Vue.js </a:t>
            </a:r>
          </a:p>
        </p:txBody>
      </p:sp>
      <p:pic>
        <p:nvPicPr>
          <p:cNvPr id="2050" name="Picture 2" descr="Image result for angular.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6945" y="4280340"/>
            <a:ext cx="3478005" cy="20868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act.j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2" y="2897067"/>
            <a:ext cx="571500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olymer.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4291" y="4571263"/>
            <a:ext cx="2100262" cy="14610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EMBER.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358119"/>
            <a:ext cx="3951194" cy="15049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sp.n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1204" y="2554159"/>
            <a:ext cx="1913248" cy="19132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82987" y="31993"/>
            <a:ext cx="3639138" cy="461665"/>
          </a:xfrm>
          <a:prstGeom prst="rect">
            <a:avLst/>
          </a:prstGeom>
        </p:spPr>
        <p:txBody>
          <a:bodyPr wrap="none">
            <a:spAutoFit/>
          </a:bodyPr>
          <a:lstStyle/>
          <a:p>
            <a:r>
              <a:rPr lang="en-US" dirty="0">
                <a:hlinkClick r:id="rId7"/>
              </a:rPr>
              <a:t>http://hotframeworks.com</a:t>
            </a:r>
            <a:endParaRPr lang="en-US" dirty="0"/>
          </a:p>
        </p:txBody>
      </p:sp>
    </p:spTree>
    <p:extLst>
      <p:ext uri="{BB962C8B-B14F-4D97-AF65-F5344CB8AC3E}">
        <p14:creationId xmlns:p14="http://schemas.microsoft.com/office/powerpoint/2010/main" val="42261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(Model View Controller)</a:t>
            </a:r>
          </a:p>
        </p:txBody>
      </p:sp>
      <p:sp>
        <p:nvSpPr>
          <p:cNvPr id="3" name="Content Placeholder 2"/>
          <p:cNvSpPr>
            <a:spLocks noGrp="1"/>
          </p:cNvSpPr>
          <p:nvPr>
            <p:ph idx="1"/>
          </p:nvPr>
        </p:nvSpPr>
        <p:spPr/>
        <p:txBody>
          <a:bodyPr/>
          <a:lstStyle/>
          <a:p>
            <a:r>
              <a:rPr lang="en-US" dirty="0"/>
              <a:t>A Web Application Development Framework</a:t>
            </a:r>
          </a:p>
          <a:p>
            <a:r>
              <a:rPr lang="en-US" dirty="0"/>
              <a:t>Model (M):</a:t>
            </a:r>
          </a:p>
          <a:p>
            <a:pPr lvl="1"/>
            <a:r>
              <a:rPr lang="en-US" dirty="0"/>
              <a:t>Where the data for the DOM is stored and handled)</a:t>
            </a:r>
          </a:p>
          <a:p>
            <a:pPr lvl="1"/>
            <a:r>
              <a:rPr lang="en-US" dirty="0"/>
              <a:t>This is where the backend connects</a:t>
            </a:r>
          </a:p>
          <a:p>
            <a:r>
              <a:rPr lang="en-US" dirty="0"/>
              <a:t>View (V):</a:t>
            </a:r>
          </a:p>
          <a:p>
            <a:pPr lvl="1"/>
            <a:r>
              <a:rPr lang="en-US" dirty="0"/>
              <a:t>Think of this like a Page which is a single DOM</a:t>
            </a:r>
          </a:p>
          <a:p>
            <a:pPr lvl="1"/>
            <a:r>
              <a:rPr lang="en-US" dirty="0"/>
              <a:t>Where changes to the page are rendered and displayed</a:t>
            </a:r>
          </a:p>
          <a:p>
            <a:r>
              <a:rPr lang="en-US" dirty="0"/>
              <a:t>Control (C):</a:t>
            </a:r>
          </a:p>
          <a:p>
            <a:pPr lvl="1"/>
            <a:r>
              <a:rPr lang="en-US" dirty="0"/>
              <a:t>This handles user input and interactions</a:t>
            </a:r>
          </a:p>
          <a:p>
            <a:pPr lvl="2"/>
            <a:r>
              <a:rPr lang="en-US" dirty="0"/>
              <a:t>Buttons</a:t>
            </a:r>
          </a:p>
          <a:p>
            <a:pPr lvl="2"/>
            <a:r>
              <a:rPr lang="en-US" dirty="0"/>
              <a:t>Forms</a:t>
            </a:r>
          </a:p>
          <a:p>
            <a:pPr lvl="2"/>
            <a:r>
              <a:rPr lang="en-US" dirty="0"/>
              <a:t>General Interface</a:t>
            </a:r>
          </a:p>
        </p:txBody>
      </p:sp>
    </p:spTree>
    <p:extLst>
      <p:ext uri="{BB962C8B-B14F-4D97-AF65-F5344CB8AC3E}">
        <p14:creationId xmlns:p14="http://schemas.microsoft.com/office/powerpoint/2010/main" val="263961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Model</a:t>
            </a:r>
          </a:p>
        </p:txBody>
      </p:sp>
      <p:sp>
        <p:nvSpPr>
          <p:cNvPr id="3" name="Content Placeholder 2"/>
          <p:cNvSpPr>
            <a:spLocks noGrp="1"/>
          </p:cNvSpPr>
          <p:nvPr>
            <p:ph idx="1"/>
          </p:nvPr>
        </p:nvSpPr>
        <p:spPr/>
        <p:txBody>
          <a:bodyPr/>
          <a:lstStyle/>
          <a:p>
            <a:endParaRPr lang="en-US" dirty="0"/>
          </a:p>
        </p:txBody>
      </p:sp>
      <p:sp>
        <p:nvSpPr>
          <p:cNvPr id="5" name="Rectangle: Rounded Corners 4"/>
          <p:cNvSpPr/>
          <p:nvPr/>
        </p:nvSpPr>
        <p:spPr>
          <a:xfrm>
            <a:off x="3554259" y="1909753"/>
            <a:ext cx="2035480" cy="6513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6" name="Rectangle: Rounded Corners 5"/>
          <p:cNvSpPr/>
          <p:nvPr/>
        </p:nvSpPr>
        <p:spPr>
          <a:xfrm>
            <a:off x="1518780" y="4186553"/>
            <a:ext cx="2035480" cy="6513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7" name="Rectangle: Rounded Corners 6"/>
          <p:cNvSpPr/>
          <p:nvPr/>
        </p:nvSpPr>
        <p:spPr>
          <a:xfrm>
            <a:off x="5589740" y="4186553"/>
            <a:ext cx="2035480" cy="6513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8" name="Straight Arrow Connector 7"/>
          <p:cNvCxnSpPr/>
          <p:nvPr/>
        </p:nvCxnSpPr>
        <p:spPr>
          <a:xfrm flipH="1">
            <a:off x="2190178" y="2583222"/>
            <a:ext cx="1603331" cy="16033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rot="18893602">
            <a:off x="2523684" y="3003980"/>
            <a:ext cx="936320" cy="369332"/>
          </a:xfrm>
          <a:prstGeom prst="rect">
            <a:avLst/>
          </a:prstGeom>
          <a:noFill/>
        </p:spPr>
        <p:txBody>
          <a:bodyPr wrap="square" rtlCol="0">
            <a:spAutoFit/>
          </a:bodyPr>
          <a:lstStyle/>
          <a:p>
            <a:r>
              <a:rPr lang="en-US" sz="1800" dirty="0"/>
              <a:t>Update</a:t>
            </a:r>
          </a:p>
        </p:txBody>
      </p:sp>
      <p:cxnSp>
        <p:nvCxnSpPr>
          <p:cNvPr id="10" name="Straight Arrow Connector 9"/>
          <p:cNvCxnSpPr/>
          <p:nvPr/>
        </p:nvCxnSpPr>
        <p:spPr>
          <a:xfrm flipH="1">
            <a:off x="2752594" y="2561107"/>
            <a:ext cx="1603331" cy="1603331"/>
          </a:xfrm>
          <a:prstGeom prst="straightConnector1">
            <a:avLst/>
          </a:prstGeom>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8893602">
            <a:off x="3269287" y="3260880"/>
            <a:ext cx="936320" cy="369332"/>
          </a:xfrm>
          <a:prstGeom prst="rect">
            <a:avLst/>
          </a:prstGeom>
          <a:noFill/>
        </p:spPr>
        <p:txBody>
          <a:bodyPr wrap="square" rtlCol="0">
            <a:spAutoFit/>
          </a:bodyPr>
          <a:lstStyle/>
          <a:p>
            <a:r>
              <a:rPr lang="en-US" sz="1800" dirty="0"/>
              <a:t>Notify</a:t>
            </a:r>
          </a:p>
        </p:txBody>
      </p:sp>
      <p:cxnSp>
        <p:nvCxnSpPr>
          <p:cNvPr id="12" name="Straight Arrow Connector 11"/>
          <p:cNvCxnSpPr/>
          <p:nvPr/>
        </p:nvCxnSpPr>
        <p:spPr>
          <a:xfrm flipH="1" flipV="1">
            <a:off x="4918342" y="2583222"/>
            <a:ext cx="1473064" cy="1603331"/>
          </a:xfrm>
          <a:prstGeom prst="straightConnector1">
            <a:avLst/>
          </a:prstGeom>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827475">
            <a:off x="5012598" y="3254138"/>
            <a:ext cx="936320" cy="369332"/>
          </a:xfrm>
          <a:prstGeom prst="rect">
            <a:avLst/>
          </a:prstGeom>
          <a:noFill/>
        </p:spPr>
        <p:txBody>
          <a:bodyPr wrap="square" rtlCol="0">
            <a:spAutoFit/>
          </a:bodyPr>
          <a:lstStyle/>
          <a:p>
            <a:r>
              <a:rPr lang="en-US" sz="1800" dirty="0"/>
              <a:t>Update</a:t>
            </a:r>
          </a:p>
        </p:txBody>
      </p:sp>
      <p:cxnSp>
        <p:nvCxnSpPr>
          <p:cNvPr id="14" name="Straight Arrow Connector 13"/>
          <p:cNvCxnSpPr/>
          <p:nvPr/>
        </p:nvCxnSpPr>
        <p:spPr>
          <a:xfrm flipH="1" flipV="1">
            <a:off x="5428778" y="2561107"/>
            <a:ext cx="1473064" cy="1603331"/>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827475">
            <a:off x="5646881" y="3178105"/>
            <a:ext cx="1419773" cy="369332"/>
          </a:xfrm>
          <a:prstGeom prst="rect">
            <a:avLst/>
          </a:prstGeom>
          <a:noFill/>
        </p:spPr>
        <p:txBody>
          <a:bodyPr wrap="square" rtlCol="0">
            <a:spAutoFit/>
          </a:bodyPr>
          <a:lstStyle/>
          <a:p>
            <a:r>
              <a:rPr lang="en-US" sz="1800" dirty="0"/>
              <a:t>User Action</a:t>
            </a:r>
          </a:p>
        </p:txBody>
      </p:sp>
    </p:spTree>
    <p:extLst>
      <p:ext uri="{BB962C8B-B14F-4D97-AF65-F5344CB8AC3E}">
        <p14:creationId xmlns:p14="http://schemas.microsoft.com/office/powerpoint/2010/main" val="183456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BACKEND development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486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Backend?</a:t>
            </a:r>
          </a:p>
        </p:txBody>
      </p:sp>
      <p:sp>
        <p:nvSpPr>
          <p:cNvPr id="5" name="Content Placeholder 4"/>
          <p:cNvSpPr>
            <a:spLocks noGrp="1"/>
          </p:cNvSpPr>
          <p:nvPr>
            <p:ph idx="1"/>
          </p:nvPr>
        </p:nvSpPr>
        <p:spPr/>
        <p:txBody>
          <a:bodyPr/>
          <a:lstStyle/>
          <a:p>
            <a:r>
              <a:rPr lang="en-US" dirty="0"/>
              <a:t>All of the awesome that runs your application. </a:t>
            </a:r>
          </a:p>
          <a:p>
            <a:r>
              <a:rPr lang="en-US" dirty="0"/>
              <a:t>Web API</a:t>
            </a:r>
          </a:p>
          <a:p>
            <a:pPr lvl="1"/>
            <a:r>
              <a:rPr lang="en-US" dirty="0"/>
              <a:t>Connection layer between the frontend and backend</a:t>
            </a:r>
          </a:p>
          <a:p>
            <a:pPr lvl="1"/>
            <a:r>
              <a:rPr lang="en-US" dirty="0"/>
              <a:t>Connected through API calls (POST, GET, PUT, etc. )</a:t>
            </a:r>
          </a:p>
          <a:p>
            <a:pPr lvl="1"/>
            <a:r>
              <a:rPr lang="en-US" dirty="0"/>
              <a:t>Transmit Content from the Backend to the Frontend commonly in JSON Blobs</a:t>
            </a:r>
          </a:p>
          <a:p>
            <a:r>
              <a:rPr lang="en-US" dirty="0"/>
              <a:t>Service Architecture that drives everything (Where all the </a:t>
            </a:r>
            <a:r>
              <a:rPr lang="en-US"/>
              <a:t>logic is) </a:t>
            </a:r>
          </a:p>
        </p:txBody>
      </p:sp>
    </p:spTree>
    <p:extLst>
      <p:ext uri="{BB962C8B-B14F-4D97-AF65-F5344CB8AC3E}">
        <p14:creationId xmlns:p14="http://schemas.microsoft.com/office/powerpoint/2010/main" val="158828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WebAPI</a:t>
            </a:r>
            <a:r>
              <a:rPr lang="en-US" dirty="0"/>
              <a:t>?</a:t>
            </a:r>
          </a:p>
        </p:txBody>
      </p:sp>
      <p:sp>
        <p:nvSpPr>
          <p:cNvPr id="3" name="Content Placeholder 2"/>
          <p:cNvSpPr>
            <a:spLocks noGrp="1"/>
          </p:cNvSpPr>
          <p:nvPr>
            <p:ph idx="1"/>
          </p:nvPr>
        </p:nvSpPr>
        <p:spPr/>
        <p:txBody>
          <a:bodyPr/>
          <a:lstStyle/>
          <a:p>
            <a:r>
              <a:rPr lang="en-US" dirty="0"/>
              <a:t>The intermediate layer between front end and back-end systems</a:t>
            </a:r>
          </a:p>
          <a:p>
            <a:r>
              <a:rPr lang="en-US" dirty="0"/>
              <a:t>A “must have” if your APIs will be consumed by third-party services</a:t>
            </a:r>
          </a:p>
          <a:p>
            <a:r>
              <a:rPr lang="en-US" dirty="0"/>
              <a:t>Attention to details:</a:t>
            </a:r>
          </a:p>
          <a:p>
            <a:pPr lvl="1"/>
            <a:r>
              <a:rPr lang="en-US" dirty="0"/>
              <a:t>How consumable is the API (signature, content negotiation)?</a:t>
            </a:r>
          </a:p>
          <a:p>
            <a:pPr lvl="1"/>
            <a:r>
              <a:rPr lang="en-US" dirty="0"/>
              <a:t>Does it comply with standards (response codes, etc.)?</a:t>
            </a:r>
          </a:p>
          <a:p>
            <a:pPr lvl="1"/>
            <a:r>
              <a:rPr lang="en-US" dirty="0"/>
              <a:t>Is it secure? </a:t>
            </a:r>
          </a:p>
          <a:p>
            <a:pPr lvl="1"/>
            <a:r>
              <a:rPr lang="en-US" dirty="0"/>
              <a:t>How do you handle multiple versions? </a:t>
            </a:r>
          </a:p>
          <a:p>
            <a:pPr lvl="1"/>
            <a:r>
              <a:rPr lang="en-US" dirty="0"/>
              <a:t>Is it truly RESTful?</a:t>
            </a:r>
          </a:p>
          <a:p>
            <a:endParaRPr lang="en-US" dirty="0"/>
          </a:p>
        </p:txBody>
      </p:sp>
    </p:spTree>
    <p:extLst>
      <p:ext uri="{BB962C8B-B14F-4D97-AF65-F5344CB8AC3E}">
        <p14:creationId xmlns:p14="http://schemas.microsoft.com/office/powerpoint/2010/main" val="204444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a:t>
            </a:r>
            <a:r>
              <a:rPr lang="en-US" dirty="0"/>
              <a:t>presentational </a:t>
            </a:r>
            <a:r>
              <a:rPr lang="en-US" dirty="0">
                <a:solidFill>
                  <a:srgbClr val="FF0000"/>
                </a:solidFill>
              </a:rPr>
              <a:t>S</a:t>
            </a:r>
            <a:r>
              <a:rPr lang="en-US" dirty="0"/>
              <a:t>tate </a:t>
            </a:r>
            <a:r>
              <a:rPr lang="en-US" dirty="0">
                <a:solidFill>
                  <a:srgbClr val="FF0000"/>
                </a:solidFill>
              </a:rPr>
              <a:t>T</a:t>
            </a:r>
            <a:r>
              <a:rPr lang="en-US" dirty="0"/>
              <a:t>ransfer (REST) </a:t>
            </a:r>
          </a:p>
        </p:txBody>
      </p:sp>
      <p:sp>
        <p:nvSpPr>
          <p:cNvPr id="3" name="Content Placeholder 2"/>
          <p:cNvSpPr>
            <a:spLocks noGrp="1"/>
          </p:cNvSpPr>
          <p:nvPr>
            <p:ph idx="1"/>
          </p:nvPr>
        </p:nvSpPr>
        <p:spPr/>
        <p:txBody>
          <a:bodyPr/>
          <a:lstStyle/>
          <a:p>
            <a:r>
              <a:rPr lang="en-US" dirty="0"/>
              <a:t>Client-server </a:t>
            </a:r>
          </a:p>
          <a:p>
            <a:r>
              <a:rPr lang="en-US" dirty="0"/>
              <a:t>Stateless </a:t>
            </a:r>
          </a:p>
          <a:p>
            <a:r>
              <a:rPr lang="en-US" dirty="0"/>
              <a:t>Resource-based (vs. remote </a:t>
            </a:r>
            <a:r>
              <a:rPr lang="en-US" i="1" dirty="0"/>
              <a:t>procedure call</a:t>
            </a:r>
            <a:r>
              <a:rPr lang="en-US" dirty="0"/>
              <a:t>) </a:t>
            </a:r>
          </a:p>
          <a:p>
            <a:r>
              <a:rPr lang="en-US" dirty="0"/>
              <a:t>HTTP methods (GET, POST, PUT, DELETE) </a:t>
            </a:r>
          </a:p>
          <a:p>
            <a:r>
              <a:rPr lang="en-US" dirty="0"/>
              <a:t>Side Effects</a:t>
            </a:r>
          </a:p>
          <a:p>
            <a:r>
              <a:rPr lang="en-US" dirty="0"/>
              <a:t>It’s a style, not a standard</a:t>
            </a:r>
          </a:p>
          <a:p>
            <a:r>
              <a:rPr lang="en-US" dirty="0"/>
              <a:t>Don’t hate on HATEOAS</a:t>
            </a:r>
          </a:p>
        </p:txBody>
      </p:sp>
    </p:spTree>
    <p:extLst>
      <p:ext uri="{BB962C8B-B14F-4D97-AF65-F5344CB8AC3E}">
        <p14:creationId xmlns:p14="http://schemas.microsoft.com/office/powerpoint/2010/main" val="213046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WebAPI</a:t>
            </a:r>
            <a:r>
              <a:rPr lang="en-US" dirty="0"/>
              <a:t> Terms</a:t>
            </a:r>
          </a:p>
        </p:txBody>
      </p:sp>
      <p:sp>
        <p:nvSpPr>
          <p:cNvPr id="3" name="Content Placeholder 2"/>
          <p:cNvSpPr>
            <a:spLocks noGrp="1"/>
          </p:cNvSpPr>
          <p:nvPr>
            <p:ph idx="1"/>
          </p:nvPr>
        </p:nvSpPr>
        <p:spPr/>
        <p:txBody>
          <a:bodyPr/>
          <a:lstStyle/>
          <a:p>
            <a:r>
              <a:rPr lang="en-US" dirty="0"/>
              <a:t>GET – “read”</a:t>
            </a:r>
          </a:p>
          <a:p>
            <a:r>
              <a:rPr lang="en-US" dirty="0"/>
              <a:t>POST – “insert” (collection) </a:t>
            </a:r>
          </a:p>
          <a:p>
            <a:r>
              <a:rPr lang="en-US" dirty="0"/>
              <a:t>PUT – “replace” </a:t>
            </a:r>
          </a:p>
          <a:p>
            <a:r>
              <a:rPr lang="en-US" dirty="0"/>
              <a:t>DELETE – “remove” </a:t>
            </a:r>
          </a:p>
          <a:p>
            <a:r>
              <a:rPr lang="en-US" dirty="0"/>
              <a:t>PATCH – “update” </a:t>
            </a:r>
          </a:p>
          <a:p>
            <a:r>
              <a:rPr lang="en-US" dirty="0"/>
              <a:t>Custom (proceed with caution)</a:t>
            </a:r>
          </a:p>
          <a:p>
            <a:endParaRPr lang="en-US" dirty="0"/>
          </a:p>
        </p:txBody>
      </p:sp>
    </p:spTree>
    <p:extLst>
      <p:ext uri="{BB962C8B-B14F-4D97-AF65-F5344CB8AC3E}">
        <p14:creationId xmlns:p14="http://schemas.microsoft.com/office/powerpoint/2010/main" val="159117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Status Codes</a:t>
            </a:r>
          </a:p>
        </p:txBody>
      </p:sp>
      <p:sp>
        <p:nvSpPr>
          <p:cNvPr id="3" name="Content Placeholder 2"/>
          <p:cNvSpPr>
            <a:spLocks noGrp="1"/>
          </p:cNvSpPr>
          <p:nvPr>
            <p:ph idx="1"/>
          </p:nvPr>
        </p:nvSpPr>
        <p:spPr/>
        <p:txBody>
          <a:bodyPr/>
          <a:lstStyle/>
          <a:p>
            <a:r>
              <a:rPr lang="en-US" dirty="0"/>
              <a:t>200 – OK – things are great (return the item)</a:t>
            </a:r>
          </a:p>
          <a:p>
            <a:r>
              <a:rPr lang="en-US" dirty="0"/>
              <a:t>201 Created – after POST (HATEOAS – return location)</a:t>
            </a:r>
          </a:p>
          <a:p>
            <a:r>
              <a:rPr lang="en-US" dirty="0"/>
              <a:t>204 No Content (i.e. successful DELETE) </a:t>
            </a:r>
          </a:p>
          <a:p>
            <a:r>
              <a:rPr lang="en-US" dirty="0"/>
              <a:t>400 – Bad Request (validation error, missing </a:t>
            </a:r>
            <a:r>
              <a:rPr lang="en-US" dirty="0" err="1"/>
              <a:t>parms</a:t>
            </a:r>
            <a:r>
              <a:rPr lang="en-US" dirty="0"/>
              <a:t>, etc.)</a:t>
            </a:r>
          </a:p>
          <a:p>
            <a:r>
              <a:rPr lang="en-US" dirty="0"/>
              <a:t>401 – Unauthorized – Who are you? </a:t>
            </a:r>
          </a:p>
          <a:p>
            <a:r>
              <a:rPr lang="en-US" dirty="0"/>
              <a:t>403 – Forbidden – No soup for you</a:t>
            </a:r>
          </a:p>
          <a:p>
            <a:r>
              <a:rPr lang="en-US" dirty="0"/>
              <a:t>404 – Not Found </a:t>
            </a:r>
          </a:p>
          <a:p>
            <a:endParaRPr lang="en-US" dirty="0"/>
          </a:p>
        </p:txBody>
      </p:sp>
    </p:spTree>
    <p:extLst>
      <p:ext uri="{BB962C8B-B14F-4D97-AF65-F5344CB8AC3E}">
        <p14:creationId xmlns:p14="http://schemas.microsoft.com/office/powerpoint/2010/main" val="20432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Tools</a:t>
            </a:r>
          </a:p>
        </p:txBody>
      </p:sp>
      <p:sp>
        <p:nvSpPr>
          <p:cNvPr id="3" name="Content Placeholder 2"/>
          <p:cNvSpPr>
            <a:spLocks noGrp="1"/>
          </p:cNvSpPr>
          <p:nvPr>
            <p:ph idx="1"/>
          </p:nvPr>
        </p:nvSpPr>
        <p:spPr/>
        <p:txBody>
          <a:bodyPr/>
          <a:lstStyle/>
          <a:p>
            <a:pPr marL="0" indent="0">
              <a:buNone/>
            </a:pPr>
            <a:r>
              <a:rPr lang="en-US" dirty="0"/>
              <a:t>Development Tools:</a:t>
            </a:r>
          </a:p>
          <a:p>
            <a:r>
              <a:rPr lang="en-US" dirty="0"/>
              <a:t>Chrome/Firefox Developer Tools</a:t>
            </a:r>
          </a:p>
          <a:p>
            <a:r>
              <a:rPr lang="en-US" dirty="0"/>
              <a:t>Postman (API)</a:t>
            </a:r>
          </a:p>
          <a:p>
            <a:r>
              <a:rPr lang="en-US" dirty="0"/>
              <a:t>Dreamweaver</a:t>
            </a:r>
          </a:p>
          <a:p>
            <a:r>
              <a:rPr lang="en-US" dirty="0" err="1"/>
              <a:t>Git</a:t>
            </a:r>
            <a:r>
              <a:rPr lang="en-US" dirty="0"/>
              <a:t> / </a:t>
            </a:r>
            <a:r>
              <a:rPr lang="en-US" dirty="0" err="1"/>
              <a:t>SourceTree</a:t>
            </a:r>
            <a:endParaRPr lang="en-US" dirty="0"/>
          </a:p>
          <a:p>
            <a:pPr marL="0" indent="0">
              <a:buNone/>
            </a:pPr>
            <a:r>
              <a:rPr lang="en-US" dirty="0"/>
              <a:t>Analytics Tools:</a:t>
            </a:r>
          </a:p>
          <a:p>
            <a:r>
              <a:rPr lang="en-US" dirty="0"/>
              <a:t>Google/Adobe Analytics</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2383" y="634742"/>
            <a:ext cx="2544417" cy="16591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9122" y="2600739"/>
            <a:ext cx="1467678" cy="146767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2998" y="2269434"/>
            <a:ext cx="1798983" cy="17989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1073" y="4426530"/>
            <a:ext cx="1883775" cy="18837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6879" y="4426530"/>
            <a:ext cx="1905098" cy="1905098"/>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965" y="5002823"/>
            <a:ext cx="3926154" cy="752512"/>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965" y="3467209"/>
            <a:ext cx="3431485" cy="1431758"/>
          </a:xfrm>
          <a:prstGeom prst="rect">
            <a:avLst/>
          </a:prstGeom>
        </p:spPr>
      </p:pic>
    </p:spTree>
    <p:extLst>
      <p:ext uri="{BB962C8B-B14F-4D97-AF65-F5344CB8AC3E}">
        <p14:creationId xmlns:p14="http://schemas.microsoft.com/office/powerpoint/2010/main" val="91131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Web Design</a:t>
            </a:r>
          </a:p>
        </p:txBody>
      </p:sp>
      <p:sp>
        <p:nvSpPr>
          <p:cNvPr id="3" name="Content Placeholder 2"/>
          <p:cNvSpPr>
            <a:spLocks noGrp="1"/>
          </p:cNvSpPr>
          <p:nvPr>
            <p:ph idx="1"/>
          </p:nvPr>
        </p:nvSpPr>
        <p:spPr/>
        <p:txBody>
          <a:bodyPr/>
          <a:lstStyle/>
          <a:p>
            <a:r>
              <a:rPr lang="en-US" dirty="0"/>
              <a:t>Availability</a:t>
            </a:r>
          </a:p>
          <a:p>
            <a:r>
              <a:rPr lang="en-US" dirty="0"/>
              <a:t>Performance</a:t>
            </a:r>
          </a:p>
          <a:p>
            <a:r>
              <a:rPr lang="en-US" dirty="0"/>
              <a:t>Reliability</a:t>
            </a:r>
          </a:p>
          <a:p>
            <a:r>
              <a:rPr lang="en-US" dirty="0"/>
              <a:t>Scalability</a:t>
            </a:r>
          </a:p>
          <a:p>
            <a:r>
              <a:rPr lang="en-US" dirty="0"/>
              <a:t>Manageability</a:t>
            </a:r>
          </a:p>
          <a:p>
            <a:r>
              <a:rPr lang="en-US" dirty="0"/>
              <a:t>Cost</a:t>
            </a:r>
          </a:p>
        </p:txBody>
      </p:sp>
      <p:pic>
        <p:nvPicPr>
          <p:cNvPr id="6148" name="Picture 4" descr="Image result for avail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995" y="634742"/>
            <a:ext cx="2215805" cy="221580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performa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0006" y="2321184"/>
            <a:ext cx="3670852" cy="189342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 result for reliabil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3151" y="3559047"/>
            <a:ext cx="2252041" cy="225204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scalabilit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796" y="3223102"/>
            <a:ext cx="4846952" cy="1937603"/>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mage result for co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5051" y="4274979"/>
            <a:ext cx="1780761" cy="2421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83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Chrome Development Tools Demo</a:t>
            </a:r>
          </a:p>
        </p:txBody>
      </p:sp>
      <p:sp>
        <p:nvSpPr>
          <p:cNvPr id="3" name="Content Placeholder 2"/>
          <p:cNvSpPr>
            <a:spLocks noGrp="1"/>
          </p:cNvSpPr>
          <p:nvPr>
            <p:ph idx="1"/>
          </p:nvPr>
        </p:nvSpPr>
        <p:spPr/>
        <p:txBody>
          <a:bodyPr/>
          <a:lstStyle/>
          <a:p>
            <a:r>
              <a:rPr lang="en-US" dirty="0"/>
              <a:t>Demo Time!</a:t>
            </a:r>
          </a:p>
        </p:txBody>
      </p:sp>
    </p:spTree>
    <p:extLst>
      <p:ext uri="{BB962C8B-B14F-4D97-AF65-F5344CB8AC3E}">
        <p14:creationId xmlns:p14="http://schemas.microsoft.com/office/powerpoint/2010/main" val="3036240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Testing </a:t>
            </a:r>
            <a:r>
              <a:rPr lang="en-US" dirty="0" err="1"/>
              <a:t>WebAPI</a:t>
            </a:r>
            <a:endParaRPr lang="en-US" dirty="0"/>
          </a:p>
        </p:txBody>
      </p:sp>
      <p:sp>
        <p:nvSpPr>
          <p:cNvPr id="3" name="Content Placeholder 2"/>
          <p:cNvSpPr>
            <a:spLocks noGrp="1"/>
          </p:cNvSpPr>
          <p:nvPr>
            <p:ph idx="1"/>
          </p:nvPr>
        </p:nvSpPr>
        <p:spPr/>
        <p:txBody>
          <a:bodyPr/>
          <a:lstStyle/>
          <a:p>
            <a:r>
              <a:rPr lang="en-US" dirty="0"/>
              <a:t>Postman Chrome extension</a:t>
            </a:r>
          </a:p>
          <a:p>
            <a:pPr marL="0" indent="0">
              <a:buNone/>
            </a:pPr>
            <a:r>
              <a:rPr lang="en-US" dirty="0">
                <a:hlinkClick r:id="rId2"/>
              </a:rPr>
              <a:t>http://bit.ly/postmanext</a:t>
            </a:r>
            <a:endParaRPr lang="en-US" dirty="0"/>
          </a:p>
          <a:p>
            <a:r>
              <a:rPr lang="en-US" dirty="0"/>
              <a:t>Fiddler by </a:t>
            </a:r>
            <a:r>
              <a:rPr lang="en-US" dirty="0" err="1"/>
              <a:t>Telerik</a:t>
            </a:r>
            <a:r>
              <a:rPr lang="en-US" dirty="0"/>
              <a:t> </a:t>
            </a:r>
          </a:p>
          <a:p>
            <a:pPr marL="0" indent="0">
              <a:buNone/>
            </a:pPr>
            <a:r>
              <a:rPr lang="en-US" dirty="0">
                <a:hlinkClick r:id="rId3"/>
              </a:rPr>
              <a:t>http://www.Telerik.com/fiddler</a:t>
            </a:r>
            <a:r>
              <a:rPr lang="en-US" dirty="0"/>
              <a:t> </a:t>
            </a:r>
          </a:p>
          <a:p>
            <a:endParaRPr lang="en-US" dirty="0"/>
          </a:p>
        </p:txBody>
      </p:sp>
      <p:pic>
        <p:nvPicPr>
          <p:cNvPr id="2050" name="Picture 2" descr="Image result for postman api 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0786" y="2193621"/>
            <a:ext cx="6582427" cy="4114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25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WebAPI</a:t>
            </a:r>
            <a:r>
              <a:rPr lang="en-US" dirty="0"/>
              <a:t> Demo</a:t>
            </a:r>
          </a:p>
        </p:txBody>
      </p:sp>
      <p:sp>
        <p:nvSpPr>
          <p:cNvPr id="3" name="Content Placeholder 2"/>
          <p:cNvSpPr>
            <a:spLocks noGrp="1"/>
          </p:cNvSpPr>
          <p:nvPr>
            <p:ph idx="1"/>
          </p:nvPr>
        </p:nvSpPr>
        <p:spPr/>
        <p:txBody>
          <a:bodyPr/>
          <a:lstStyle/>
          <a:p>
            <a:pPr marL="0" indent="0">
              <a:buNone/>
            </a:pPr>
            <a:r>
              <a:rPr lang="en-US" dirty="0"/>
              <a:t>Demo Time!</a:t>
            </a:r>
          </a:p>
        </p:txBody>
      </p:sp>
    </p:spTree>
    <p:extLst>
      <p:ext uri="{BB962C8B-B14F-4D97-AF65-F5344CB8AC3E}">
        <p14:creationId xmlns:p14="http://schemas.microsoft.com/office/powerpoint/2010/main" val="384593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Appendix</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899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rgbClr val="FF0000"/>
                </a:solidFill>
              </a:rPr>
              <a:t>H</a:t>
            </a:r>
            <a:r>
              <a:rPr lang="en-US" sz="2000" dirty="0"/>
              <a:t>ypermedia </a:t>
            </a:r>
            <a:r>
              <a:rPr lang="en-US" sz="2000" dirty="0">
                <a:solidFill>
                  <a:srgbClr val="FF0000"/>
                </a:solidFill>
              </a:rPr>
              <a:t>a</a:t>
            </a:r>
            <a:r>
              <a:rPr lang="en-US" sz="2000" dirty="0"/>
              <a:t>s </a:t>
            </a:r>
            <a:r>
              <a:rPr lang="en-US" sz="2000" dirty="0">
                <a:solidFill>
                  <a:srgbClr val="FF0000"/>
                </a:solidFill>
              </a:rPr>
              <a:t>t</a:t>
            </a:r>
            <a:r>
              <a:rPr lang="en-US" sz="2000" dirty="0"/>
              <a:t>he </a:t>
            </a:r>
            <a:r>
              <a:rPr lang="en-US" sz="2000" dirty="0">
                <a:solidFill>
                  <a:srgbClr val="FF0000"/>
                </a:solidFill>
              </a:rPr>
              <a:t>E</a:t>
            </a:r>
            <a:r>
              <a:rPr lang="en-US" sz="2000" dirty="0"/>
              <a:t>ngine </a:t>
            </a:r>
            <a:r>
              <a:rPr lang="en-US" sz="2000" dirty="0">
                <a:solidFill>
                  <a:srgbClr val="FF0000"/>
                </a:solidFill>
              </a:rPr>
              <a:t>o</a:t>
            </a:r>
            <a:r>
              <a:rPr lang="en-US" sz="2000" dirty="0"/>
              <a:t>f </a:t>
            </a:r>
            <a:r>
              <a:rPr lang="en-US" sz="2000" dirty="0">
                <a:solidFill>
                  <a:srgbClr val="FF0000"/>
                </a:solidFill>
              </a:rPr>
              <a:t>A</a:t>
            </a:r>
            <a:r>
              <a:rPr lang="en-US" sz="2000" dirty="0"/>
              <a:t>pplication </a:t>
            </a:r>
            <a:r>
              <a:rPr lang="en-US" sz="2000" dirty="0">
                <a:solidFill>
                  <a:srgbClr val="FF0000"/>
                </a:solidFill>
              </a:rPr>
              <a:t>S</a:t>
            </a:r>
            <a:r>
              <a:rPr lang="en-US" sz="2000" dirty="0"/>
              <a:t>tate (HATEOAS)</a:t>
            </a:r>
          </a:p>
        </p:txBody>
      </p:sp>
      <p:sp>
        <p:nvSpPr>
          <p:cNvPr id="3" name="Content Placeholder 2"/>
          <p:cNvSpPr>
            <a:spLocks noGrp="1"/>
          </p:cNvSpPr>
          <p:nvPr>
            <p:ph idx="1"/>
          </p:nvPr>
        </p:nvSpPr>
        <p:spPr/>
        <p:txBody>
          <a:bodyPr/>
          <a:lstStyle/>
          <a:p>
            <a:r>
              <a:rPr lang="en-US" dirty="0"/>
              <a:t>Hypermedia is the key</a:t>
            </a:r>
          </a:p>
          <a:p>
            <a:r>
              <a:rPr lang="en-US" dirty="0"/>
              <a:t>It all starts at a URL</a:t>
            </a:r>
          </a:p>
          <a:p>
            <a:r>
              <a:rPr lang="en-US" dirty="0"/>
              <a:t>Resources are returned </a:t>
            </a:r>
          </a:p>
          <a:p>
            <a:r>
              <a:rPr lang="en-US" dirty="0"/>
              <a:t>Media types and locations are included</a:t>
            </a:r>
          </a:p>
          <a:p>
            <a:r>
              <a:rPr lang="en-US" dirty="0"/>
              <a:t>References based on state </a:t>
            </a:r>
          </a:p>
          <a:p>
            <a:endParaRPr lang="en-US" dirty="0"/>
          </a:p>
        </p:txBody>
      </p:sp>
    </p:spTree>
    <p:extLst>
      <p:ext uri="{BB962C8B-B14F-4D97-AF65-F5344CB8AC3E}">
        <p14:creationId xmlns:p14="http://schemas.microsoft.com/office/powerpoint/2010/main" val="273489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Angular</a:t>
            </a:r>
          </a:p>
        </p:txBody>
      </p:sp>
      <p:sp>
        <p:nvSpPr>
          <p:cNvPr id="5" name="Content Placeholder 4"/>
          <p:cNvSpPr>
            <a:spLocks noGrp="1"/>
          </p:cNvSpPr>
          <p:nvPr>
            <p:ph idx="1"/>
          </p:nvPr>
        </p:nvSpPr>
        <p:spPr/>
        <p:txBody>
          <a:bodyPr/>
          <a:lstStyle/>
          <a:p>
            <a:r>
              <a:rPr lang="en-US" dirty="0"/>
              <a:t>MVC Structure</a:t>
            </a:r>
          </a:p>
          <a:p>
            <a:endParaRPr lang="en-US" dirty="0"/>
          </a:p>
          <a:p>
            <a:r>
              <a:rPr lang="en-US" dirty="0"/>
              <a:t>Framework</a:t>
            </a:r>
          </a:p>
          <a:p>
            <a:endParaRPr lang="en-US" dirty="0"/>
          </a:p>
          <a:p>
            <a:r>
              <a:rPr lang="en-US" dirty="0"/>
              <a:t>Single Page Application (SPA)</a:t>
            </a:r>
          </a:p>
          <a:p>
            <a:endParaRPr lang="en-US" dirty="0"/>
          </a:p>
          <a:p>
            <a:r>
              <a:rPr lang="en-US" dirty="0"/>
              <a:t>Client Side Template</a:t>
            </a:r>
          </a:p>
          <a:p>
            <a:endParaRPr lang="en-US" dirty="0"/>
          </a:p>
          <a:p>
            <a:r>
              <a:rPr lang="en-US" dirty="0"/>
              <a:t>Testing</a:t>
            </a:r>
          </a:p>
          <a:p>
            <a:endParaRPr lang="en-US" dirty="0"/>
          </a:p>
        </p:txBody>
      </p:sp>
    </p:spTree>
    <p:extLst>
      <p:ext uri="{BB962C8B-B14F-4D97-AF65-F5344CB8AC3E}">
        <p14:creationId xmlns:p14="http://schemas.microsoft.com/office/powerpoint/2010/main" val="335012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Angular?</a:t>
            </a:r>
          </a:p>
        </p:txBody>
      </p:sp>
      <p:sp>
        <p:nvSpPr>
          <p:cNvPr id="3" name="Content Placeholder 2"/>
          <p:cNvSpPr>
            <a:spLocks noGrp="1"/>
          </p:cNvSpPr>
          <p:nvPr>
            <p:ph idx="1"/>
          </p:nvPr>
        </p:nvSpPr>
        <p:spPr>
          <a:xfrm>
            <a:off x="457200" y="634742"/>
            <a:ext cx="4396636" cy="5634535"/>
          </a:xfrm>
        </p:spPr>
        <p:txBody>
          <a:bodyPr/>
          <a:lstStyle/>
          <a:p>
            <a:pPr marL="0" indent="0">
              <a:buNone/>
            </a:pPr>
            <a:r>
              <a:rPr lang="en-US" dirty="0"/>
              <a:t>New Developers</a:t>
            </a:r>
          </a:p>
          <a:p>
            <a:r>
              <a:rPr lang="en-US" dirty="0"/>
              <a:t>Popularity</a:t>
            </a:r>
          </a:p>
          <a:p>
            <a:r>
              <a:rPr lang="en-US" dirty="0"/>
              <a:t>Demand</a:t>
            </a:r>
          </a:p>
          <a:p>
            <a:r>
              <a:rPr lang="en-US" dirty="0"/>
              <a:t>Support and Resources</a:t>
            </a:r>
          </a:p>
          <a:p>
            <a:r>
              <a:rPr lang="en-US" dirty="0"/>
              <a:t>Front End</a:t>
            </a:r>
          </a:p>
          <a:p>
            <a:pPr marL="0" indent="0">
              <a:buNone/>
            </a:pPr>
            <a:r>
              <a:rPr lang="en-US" dirty="0"/>
              <a:t>Seasoned Developers</a:t>
            </a:r>
          </a:p>
          <a:p>
            <a:r>
              <a:rPr lang="en-US" dirty="0"/>
              <a:t>Structured and Opinionated Framework</a:t>
            </a:r>
          </a:p>
          <a:p>
            <a:r>
              <a:rPr lang="en-US" dirty="0"/>
              <a:t>Productivity</a:t>
            </a:r>
          </a:p>
          <a:p>
            <a:r>
              <a:rPr lang="en-US" dirty="0"/>
              <a:t>Consistency</a:t>
            </a:r>
          </a:p>
          <a:p>
            <a:pPr marL="0" indent="0">
              <a:buNone/>
            </a:pPr>
            <a:r>
              <a:rPr lang="en-US" dirty="0"/>
              <a:t>Team Leads</a:t>
            </a:r>
          </a:p>
          <a:p>
            <a:r>
              <a:rPr lang="en-US" dirty="0"/>
              <a:t>Efficiency</a:t>
            </a:r>
          </a:p>
          <a:p>
            <a:r>
              <a:rPr lang="en-US" dirty="0"/>
              <a:t>Longevity</a:t>
            </a:r>
          </a:p>
        </p:txBody>
      </p:sp>
      <p:pic>
        <p:nvPicPr>
          <p:cNvPr id="4" name="Picture 3" descr="Screen Shot 2016-06-16 at 8.54.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452" y="1766169"/>
            <a:ext cx="4940742" cy="3093153"/>
          </a:xfrm>
          <a:prstGeom prst="rect">
            <a:avLst/>
          </a:prstGeom>
        </p:spPr>
      </p:pic>
    </p:spTree>
    <p:extLst>
      <p:ext uri="{BB962C8B-B14F-4D97-AF65-F5344CB8AC3E}">
        <p14:creationId xmlns:p14="http://schemas.microsoft.com/office/powerpoint/2010/main" val="186332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vs. Angular 2</a:t>
            </a:r>
          </a:p>
        </p:txBody>
      </p:sp>
      <p:sp>
        <p:nvSpPr>
          <p:cNvPr id="3" name="Content Placeholder 2"/>
          <p:cNvSpPr>
            <a:spLocks noGrp="1"/>
          </p:cNvSpPr>
          <p:nvPr>
            <p:ph idx="1"/>
          </p:nvPr>
        </p:nvSpPr>
        <p:spPr>
          <a:xfrm>
            <a:off x="4728575" y="787142"/>
            <a:ext cx="4064696" cy="4525963"/>
          </a:xfrm>
        </p:spPr>
        <p:txBody>
          <a:bodyPr/>
          <a:lstStyle/>
          <a:p>
            <a:r>
              <a:rPr lang="en-US" dirty="0"/>
              <a:t>Angular 2</a:t>
            </a:r>
          </a:p>
          <a:p>
            <a:pPr lvl="1"/>
            <a:r>
              <a:rPr lang="en-US" dirty="0"/>
              <a:t>Component Based UI</a:t>
            </a:r>
          </a:p>
          <a:p>
            <a:pPr lvl="1"/>
            <a:r>
              <a:rPr lang="en-US" dirty="0"/>
              <a:t>More Modular Design</a:t>
            </a:r>
          </a:p>
          <a:p>
            <a:pPr lvl="1"/>
            <a:r>
              <a:rPr lang="en-US" dirty="0" err="1"/>
              <a:t>TypeScript</a:t>
            </a:r>
            <a:endParaRPr lang="en-US" dirty="0"/>
          </a:p>
          <a:p>
            <a:pPr lvl="1"/>
            <a:r>
              <a:rPr lang="en-US" dirty="0"/>
              <a:t>Backwards Compatible</a:t>
            </a:r>
          </a:p>
          <a:p>
            <a:pPr lvl="1"/>
            <a:r>
              <a:rPr lang="en-US" dirty="0"/>
              <a:t>Faster </a:t>
            </a:r>
          </a:p>
          <a:p>
            <a:pPr marL="0" indent="0">
              <a:buNone/>
            </a:pPr>
            <a:endParaRPr lang="en-US" dirty="0"/>
          </a:p>
        </p:txBody>
      </p:sp>
      <p:sp>
        <p:nvSpPr>
          <p:cNvPr id="5" name="Content Placeholder 2"/>
          <p:cNvSpPr txBox="1">
            <a:spLocks/>
          </p:cNvSpPr>
          <p:nvPr/>
        </p:nvSpPr>
        <p:spPr>
          <a:xfrm>
            <a:off x="609600" y="787142"/>
            <a:ext cx="4064696" cy="4525963"/>
          </a:xfrm>
          <a:prstGeom prst="rect">
            <a:avLst/>
          </a:prstGeom>
        </p:spPr>
        <p:txBody>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r>
              <a:rPr lang="en-US" sz="1800" kern="0" dirty="0"/>
              <a:t>Angular 1</a:t>
            </a:r>
          </a:p>
          <a:p>
            <a:pPr lvl="1"/>
            <a:r>
              <a:rPr lang="en-US" sz="1800" kern="0" dirty="0"/>
              <a:t>Structured MVC Framework</a:t>
            </a:r>
          </a:p>
          <a:p>
            <a:pPr lvl="1"/>
            <a:r>
              <a:rPr lang="en-US" sz="1800" kern="0" dirty="0"/>
              <a:t>Separation of HTML and Logic</a:t>
            </a:r>
          </a:p>
          <a:p>
            <a:pPr lvl="1"/>
            <a:r>
              <a:rPr lang="en-US" sz="1800" kern="0" dirty="0"/>
              <a:t>Client Side Templating</a:t>
            </a:r>
          </a:p>
          <a:p>
            <a:pPr marL="0" indent="0">
              <a:buFontTx/>
              <a:buNone/>
            </a:pPr>
            <a:endParaRPr lang="en-US" sz="1800" kern="0" dirty="0"/>
          </a:p>
        </p:txBody>
      </p:sp>
    </p:spTree>
    <p:extLst>
      <p:ext uri="{BB962C8B-B14F-4D97-AF65-F5344CB8AC3E}">
        <p14:creationId xmlns:p14="http://schemas.microsoft.com/office/powerpoint/2010/main" val="3012915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vs. Angular2</a:t>
            </a:r>
          </a:p>
        </p:txBody>
      </p:sp>
      <p:sp>
        <p:nvSpPr>
          <p:cNvPr id="3" name="Content Placeholder 2"/>
          <p:cNvSpPr>
            <a:spLocks noGrp="1"/>
          </p:cNvSpPr>
          <p:nvPr>
            <p:ph idx="1"/>
          </p:nvPr>
        </p:nvSpPr>
        <p:spPr>
          <a:xfrm>
            <a:off x="457200" y="2269390"/>
            <a:ext cx="4146115" cy="2340190"/>
          </a:xfrm>
          <a:noFill/>
          <a:ln>
            <a:solidFill>
              <a:schemeClr val="bg1"/>
            </a:solidFill>
          </a:ln>
        </p:spPr>
        <p:txBody>
          <a:bodyPr/>
          <a:lstStyle/>
          <a:p>
            <a:pPr marL="0" indent="0">
              <a:buNone/>
            </a:pPr>
            <a:r>
              <a:rPr lang="en-US" sz="1400" b="1" dirty="0" err="1"/>
              <a:t>angular.module</a:t>
            </a:r>
            <a:r>
              <a:rPr lang="en-US" sz="1400" b="1" dirty="0"/>
              <a:t>('</a:t>
            </a:r>
            <a:r>
              <a:rPr lang="en-US" sz="1400" b="1" dirty="0" err="1"/>
              <a:t>myModule</a:t>
            </a:r>
            <a:r>
              <a:rPr lang="en-US" sz="1400" b="1" dirty="0"/>
              <a:t>')</a:t>
            </a:r>
          </a:p>
          <a:p>
            <a:pPr marL="0" indent="0">
              <a:buNone/>
            </a:pPr>
            <a:r>
              <a:rPr lang="en-US" sz="1400" b="1" dirty="0"/>
              <a:t>   </a:t>
            </a:r>
            <a:r>
              <a:rPr lang="en-US" sz="1400" b="1" dirty="0">
                <a:solidFill>
                  <a:srgbClr val="0000FF"/>
                </a:solidFill>
              </a:rPr>
              <a:t>.controller('</a:t>
            </a:r>
            <a:r>
              <a:rPr lang="en-US" sz="1400" b="1" dirty="0" err="1">
                <a:solidFill>
                  <a:srgbClr val="0000FF"/>
                </a:solidFill>
              </a:rPr>
              <a:t>myController</a:t>
            </a:r>
            <a:r>
              <a:rPr lang="en-US" sz="1400" b="1" dirty="0">
                <a:solidFill>
                  <a:srgbClr val="0000FF"/>
                </a:solidFill>
              </a:rPr>
              <a:t>',function(){</a:t>
            </a:r>
          </a:p>
          <a:p>
            <a:pPr marL="0" indent="0">
              <a:buNone/>
            </a:pPr>
            <a:r>
              <a:rPr lang="en-US" sz="1400" b="1" dirty="0">
                <a:solidFill>
                  <a:srgbClr val="0000FF"/>
                </a:solidFill>
              </a:rPr>
              <a:t>   })</a:t>
            </a:r>
            <a:endParaRPr lang="en-US" sz="1400" b="1" i="1" dirty="0">
              <a:solidFill>
                <a:srgbClr val="0000FF"/>
              </a:solidFill>
            </a:endParaRPr>
          </a:p>
          <a:p>
            <a:pPr marL="0" indent="0">
              <a:buNone/>
            </a:pPr>
            <a:endParaRPr lang="en-US" sz="1400" b="1" i="1" dirty="0">
              <a:solidFill>
                <a:srgbClr val="0000FF"/>
              </a:solidFill>
            </a:endParaRPr>
          </a:p>
          <a:p>
            <a:pPr marL="0" indent="0">
              <a:buNone/>
            </a:pPr>
            <a:r>
              <a:rPr lang="en-US" sz="1400" b="1" dirty="0">
                <a:solidFill>
                  <a:schemeClr val="tx2">
                    <a:lumMod val="95000"/>
                    <a:lumOff val="5000"/>
                  </a:schemeClr>
                </a:solidFill>
              </a:rPr>
              <a:t>&lt;body&gt;</a:t>
            </a:r>
          </a:p>
          <a:p>
            <a:pPr marL="0" indent="0">
              <a:buNone/>
            </a:pPr>
            <a:r>
              <a:rPr lang="en-US" sz="1400" b="1" dirty="0">
                <a:solidFill>
                  <a:schemeClr val="tx2">
                    <a:lumMod val="95000"/>
                    <a:lumOff val="5000"/>
                  </a:schemeClr>
                </a:solidFill>
              </a:rPr>
              <a:t>	&lt;div ng-controller="</a:t>
            </a:r>
            <a:r>
              <a:rPr lang="en-US" sz="1400" b="1" dirty="0" err="1">
                <a:solidFill>
                  <a:schemeClr val="tx2">
                    <a:lumMod val="95000"/>
                    <a:lumOff val="5000"/>
                  </a:schemeClr>
                </a:solidFill>
              </a:rPr>
              <a:t>myController</a:t>
            </a:r>
            <a:r>
              <a:rPr lang="en-US" sz="1400" b="1" dirty="0">
                <a:solidFill>
                  <a:schemeClr val="tx2">
                    <a:lumMod val="95000"/>
                    <a:lumOff val="5000"/>
                  </a:schemeClr>
                </a:solidFill>
              </a:rPr>
              <a:t>"&gt;</a:t>
            </a:r>
          </a:p>
          <a:p>
            <a:pPr marL="0" indent="0">
              <a:buNone/>
            </a:pPr>
            <a:r>
              <a:rPr lang="en-US" sz="1400" b="1" dirty="0">
                <a:solidFill>
                  <a:schemeClr val="tx2">
                    <a:lumMod val="95000"/>
                    <a:lumOff val="5000"/>
                  </a:schemeClr>
                </a:solidFill>
              </a:rPr>
              <a:t>	&lt;/div&gt;</a:t>
            </a:r>
          </a:p>
          <a:p>
            <a:pPr marL="0" indent="0">
              <a:buNone/>
            </a:pPr>
            <a:r>
              <a:rPr lang="en-US" sz="1400" b="1" dirty="0">
                <a:solidFill>
                  <a:schemeClr val="tx2">
                    <a:lumMod val="95000"/>
                    <a:lumOff val="5000"/>
                  </a:schemeClr>
                </a:solidFill>
              </a:rPr>
              <a:t>&lt;/body&gt;</a:t>
            </a:r>
          </a:p>
          <a:p>
            <a:endParaRPr lang="en-US" dirty="0"/>
          </a:p>
        </p:txBody>
      </p:sp>
      <p:sp>
        <p:nvSpPr>
          <p:cNvPr id="4" name="Content Placeholder 2"/>
          <p:cNvSpPr txBox="1">
            <a:spLocks/>
          </p:cNvSpPr>
          <p:nvPr/>
        </p:nvSpPr>
        <p:spPr>
          <a:xfrm>
            <a:off x="4730663" y="2269390"/>
            <a:ext cx="4146115" cy="2340190"/>
          </a:xfrm>
          <a:prstGeom prst="rect">
            <a:avLst/>
          </a:prstGeom>
          <a:noFill/>
          <a:ln>
            <a:solidFill>
              <a:schemeClr val="bg1"/>
            </a:solidFill>
          </a:ln>
        </p:spPr>
        <p:txBody>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0" indent="0">
              <a:buNone/>
            </a:pPr>
            <a:r>
              <a:rPr lang="en-US" sz="1400" b="1" dirty="0">
                <a:solidFill>
                  <a:schemeClr val="tx1">
                    <a:lumMod val="75000"/>
                  </a:schemeClr>
                </a:solidFill>
              </a:rPr>
              <a:t>import { Component } from '@angular/core'</a:t>
            </a:r>
          </a:p>
          <a:p>
            <a:pPr marL="0" indent="0">
              <a:buNone/>
            </a:pPr>
            <a:endParaRPr lang="en-US" sz="1400" b="1" dirty="0"/>
          </a:p>
          <a:p>
            <a:pPr marL="0" indent="0">
              <a:buNone/>
            </a:pPr>
            <a:r>
              <a:rPr lang="en-US" sz="1400" b="1" dirty="0"/>
              <a:t>@Component</a:t>
            </a:r>
            <a:r>
              <a:rPr lang="en-US" sz="1400" dirty="0"/>
              <a:t>({</a:t>
            </a:r>
          </a:p>
          <a:p>
            <a:pPr marL="0" indent="0">
              <a:buNone/>
            </a:pPr>
            <a:r>
              <a:rPr lang="en-US" sz="1400" dirty="0"/>
              <a:t>   selector: '</a:t>
            </a:r>
            <a:r>
              <a:rPr lang="en-US" sz="1400" b="1" dirty="0">
                <a:solidFill>
                  <a:srgbClr val="0072C6"/>
                </a:solidFill>
              </a:rPr>
              <a:t>my-app</a:t>
            </a:r>
            <a:r>
              <a:rPr lang="en-US" sz="1400" dirty="0"/>
              <a:t>',</a:t>
            </a:r>
          </a:p>
          <a:p>
            <a:pPr marL="0" indent="0">
              <a:buNone/>
            </a:pPr>
            <a:r>
              <a:rPr lang="en-US" sz="1400" dirty="0">
                <a:solidFill>
                  <a:schemeClr val="tx2">
                    <a:lumMod val="95000"/>
                    <a:lumOff val="5000"/>
                  </a:schemeClr>
                </a:solidFill>
              </a:rPr>
              <a:t>   </a:t>
            </a:r>
            <a:r>
              <a:rPr lang="en-US" sz="1400" b="1" dirty="0">
                <a:solidFill>
                  <a:schemeClr val="tx2">
                    <a:lumMod val="95000"/>
                    <a:lumOff val="5000"/>
                  </a:schemeClr>
                </a:solidFill>
              </a:rPr>
              <a:t>template</a:t>
            </a:r>
            <a:r>
              <a:rPr lang="en-US" sz="1400" dirty="0">
                <a:solidFill>
                  <a:schemeClr val="tx2">
                    <a:lumMod val="95000"/>
                    <a:lumOff val="5000"/>
                  </a:schemeClr>
                </a:solidFill>
              </a:rPr>
              <a:t>: </a:t>
            </a:r>
            <a:r>
              <a:rPr lang="en-US" sz="1400" i="1" dirty="0">
                <a:solidFill>
                  <a:schemeClr val="tx2">
                    <a:lumMod val="95000"/>
                    <a:lumOff val="5000"/>
                  </a:schemeClr>
                </a:solidFill>
              </a:rPr>
              <a:t>``</a:t>
            </a:r>
          </a:p>
          <a:p>
            <a:pPr marL="0" indent="0">
              <a:buNone/>
            </a:pPr>
            <a:r>
              <a:rPr lang="en-US" sz="1400" dirty="0"/>
              <a:t>})</a:t>
            </a:r>
          </a:p>
          <a:p>
            <a:pPr marL="0" indent="0">
              <a:buNone/>
            </a:pPr>
            <a:r>
              <a:rPr lang="en-US" sz="1400" dirty="0">
                <a:solidFill>
                  <a:srgbClr val="0000FF"/>
                </a:solidFill>
              </a:rPr>
              <a:t>export class </a:t>
            </a:r>
            <a:r>
              <a:rPr lang="en-US" sz="1400" b="1" dirty="0" err="1">
                <a:solidFill>
                  <a:srgbClr val="0000FF"/>
                </a:solidFill>
              </a:rPr>
              <a:t>MyAppComponent</a:t>
            </a:r>
            <a:r>
              <a:rPr lang="en-US" sz="1400" dirty="0">
                <a:solidFill>
                  <a:srgbClr val="0000FF"/>
                </a:solidFill>
              </a:rPr>
              <a:t> {</a:t>
            </a:r>
          </a:p>
          <a:p>
            <a:pPr marL="0" indent="0">
              <a:buNone/>
            </a:pPr>
            <a:r>
              <a:rPr lang="en-US" sz="1400" dirty="0">
                <a:solidFill>
                  <a:srgbClr val="0000FF"/>
                </a:solidFill>
              </a:rPr>
              <a:t>}</a:t>
            </a:r>
          </a:p>
          <a:p>
            <a:pPr marL="0" indent="0">
              <a:buNone/>
            </a:pPr>
            <a:r>
              <a:rPr lang="en-US" sz="1400" b="1" dirty="0">
                <a:solidFill>
                  <a:schemeClr val="tx2">
                    <a:lumMod val="95000"/>
                    <a:lumOff val="5000"/>
                  </a:schemeClr>
                </a:solidFill>
              </a:rPr>
              <a:t>&lt;my-app&gt;&lt;/my-app&gt;</a:t>
            </a:r>
          </a:p>
          <a:p>
            <a:endParaRPr lang="en-US" sz="1800" kern="0" dirty="0"/>
          </a:p>
        </p:txBody>
      </p:sp>
    </p:spTree>
    <p:extLst>
      <p:ext uri="{BB962C8B-B14F-4D97-AF65-F5344CB8AC3E}">
        <p14:creationId xmlns:p14="http://schemas.microsoft.com/office/powerpoint/2010/main" val="1256589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sp>
        <p:nvSpPr>
          <p:cNvPr id="3" name="Content Placeholder 2"/>
          <p:cNvSpPr>
            <a:spLocks noGrp="1"/>
          </p:cNvSpPr>
          <p:nvPr>
            <p:ph idx="1"/>
          </p:nvPr>
        </p:nvSpPr>
        <p:spPr>
          <a:xfrm>
            <a:off x="457200" y="716162"/>
            <a:ext cx="3914384" cy="4525963"/>
          </a:xfrm>
        </p:spPr>
        <p:txBody>
          <a:bodyPr/>
          <a:lstStyle/>
          <a:p>
            <a:pPr marL="0" indent="0">
              <a:buNone/>
            </a:pPr>
            <a:r>
              <a:rPr lang="en-US" b="1" u="sng" spc="-70" dirty="0">
                <a:ln w="3175">
                  <a:noFill/>
                </a:ln>
                <a:solidFill>
                  <a:schemeClr val="tx2">
                    <a:lumMod val="95000"/>
                    <a:lumOff val="5000"/>
                  </a:schemeClr>
                </a:solidFill>
                <a:cs typeface="Segoe UI" pitchFamily="34" charset="0"/>
              </a:rPr>
              <a:t>JavaScript</a:t>
            </a:r>
            <a:endParaRPr lang="en-US" b="1" u="sng" dirty="0">
              <a:solidFill>
                <a:schemeClr val="tx2">
                  <a:lumMod val="95000"/>
                  <a:lumOff val="5000"/>
                </a:schemeClr>
              </a:solidFill>
            </a:endParaRPr>
          </a:p>
          <a:p>
            <a:pPr marL="0" indent="0">
              <a:buNone/>
            </a:pPr>
            <a:r>
              <a:rPr lang="en-US" dirty="0" err="1"/>
              <a:t>var</a:t>
            </a:r>
            <a:r>
              <a:rPr lang="en-US" dirty="0"/>
              <a:t> </a:t>
            </a:r>
            <a:r>
              <a:rPr lang="en-US" dirty="0" err="1"/>
              <a:t>num</a:t>
            </a:r>
            <a:r>
              <a:rPr lang="en-US" dirty="0"/>
              <a:t> = 5;</a:t>
            </a:r>
          </a:p>
          <a:p>
            <a:pPr marL="0" indent="0">
              <a:buNone/>
            </a:pPr>
            <a:r>
              <a:rPr lang="en-US" dirty="0" err="1"/>
              <a:t>var</a:t>
            </a:r>
            <a:r>
              <a:rPr lang="en-US" dirty="0"/>
              <a:t> name = "</a:t>
            </a:r>
            <a:r>
              <a:rPr lang="en-US" dirty="0" err="1"/>
              <a:t>Speros</a:t>
            </a:r>
            <a:r>
              <a:rPr lang="en-US" dirty="0"/>
              <a:t>";</a:t>
            </a:r>
          </a:p>
          <a:p>
            <a:pPr marL="0" indent="0">
              <a:buNone/>
            </a:pPr>
            <a:r>
              <a:rPr lang="en-US" dirty="0" err="1"/>
              <a:t>var</a:t>
            </a:r>
            <a:r>
              <a:rPr lang="en-US" dirty="0"/>
              <a:t> something = 123;</a:t>
            </a:r>
          </a:p>
          <a:p>
            <a:pPr marL="0" indent="0">
              <a:buNone/>
            </a:pPr>
            <a:r>
              <a:rPr lang="en-US" dirty="0" err="1"/>
              <a:t>var</a:t>
            </a:r>
            <a:r>
              <a:rPr lang="en-US" dirty="0"/>
              <a:t> list = [1,2,3];</a:t>
            </a:r>
          </a:p>
          <a:p>
            <a:pPr marL="0" indent="0">
              <a:buNone/>
            </a:pPr>
            <a:endParaRPr lang="en-US" sz="2000" dirty="0"/>
          </a:p>
          <a:p>
            <a:pPr marL="0" indent="0">
              <a:buNone/>
            </a:pPr>
            <a:r>
              <a:rPr lang="en-US" sz="1600" b="1" dirty="0"/>
              <a:t>function </a:t>
            </a:r>
            <a:r>
              <a:rPr lang="en-US" sz="1600" dirty="0"/>
              <a:t>square(</a:t>
            </a:r>
            <a:r>
              <a:rPr lang="en-US" sz="1600" dirty="0" err="1"/>
              <a:t>num</a:t>
            </a:r>
            <a:r>
              <a:rPr lang="en-US" sz="1600" dirty="0"/>
              <a:t>) { </a:t>
            </a:r>
          </a:p>
          <a:p>
            <a:pPr marL="0" indent="0">
              <a:buNone/>
            </a:pPr>
            <a:r>
              <a:rPr lang="en-US" sz="1600" b="1" dirty="0"/>
              <a:t>	return</a:t>
            </a:r>
            <a:r>
              <a:rPr lang="en-US" sz="1600" dirty="0"/>
              <a:t> </a:t>
            </a:r>
            <a:r>
              <a:rPr lang="en-US" sz="1600" dirty="0" err="1"/>
              <a:t>num</a:t>
            </a:r>
            <a:r>
              <a:rPr lang="en-US" sz="1600" dirty="0"/>
              <a:t> </a:t>
            </a:r>
            <a:r>
              <a:rPr lang="en-US" sz="1600" b="1" dirty="0"/>
              <a:t>*</a:t>
            </a:r>
            <a:r>
              <a:rPr lang="en-US" sz="1600" dirty="0"/>
              <a:t> </a:t>
            </a:r>
            <a:r>
              <a:rPr lang="en-US" sz="1600" dirty="0" err="1"/>
              <a:t>num</a:t>
            </a:r>
            <a:r>
              <a:rPr lang="en-US" sz="1600" dirty="0"/>
              <a:t>; </a:t>
            </a:r>
          </a:p>
          <a:p>
            <a:pPr marL="0" indent="0">
              <a:buNone/>
            </a:pPr>
            <a:r>
              <a:rPr lang="en-US" sz="1600" dirty="0"/>
              <a:t>}</a:t>
            </a:r>
          </a:p>
          <a:p>
            <a:pPr marL="0" indent="0">
              <a:buNone/>
            </a:pPr>
            <a:endParaRPr lang="en-US" dirty="0"/>
          </a:p>
        </p:txBody>
      </p:sp>
      <p:sp>
        <p:nvSpPr>
          <p:cNvPr id="6" name="Content Placeholder 2"/>
          <p:cNvSpPr txBox="1">
            <a:spLocks/>
          </p:cNvSpPr>
          <p:nvPr/>
        </p:nvSpPr>
        <p:spPr>
          <a:xfrm>
            <a:off x="4498932" y="716162"/>
            <a:ext cx="3914384" cy="4525963"/>
          </a:xfrm>
          <a:prstGeom prst="rect">
            <a:avLst/>
          </a:prstGeom>
        </p:spPr>
        <p:txBody>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0" indent="0">
              <a:buNone/>
            </a:pPr>
            <a:r>
              <a:rPr lang="en-US" sz="1800" b="1" u="sng" spc="-70" dirty="0" err="1">
                <a:ln w="3175">
                  <a:noFill/>
                </a:ln>
                <a:solidFill>
                  <a:schemeClr val="tx2">
                    <a:lumMod val="95000"/>
                    <a:lumOff val="5000"/>
                  </a:schemeClr>
                </a:solidFill>
                <a:cs typeface="Segoe UI" pitchFamily="34" charset="0"/>
              </a:rPr>
              <a:t>TypeScript</a:t>
            </a:r>
            <a:endParaRPr lang="en-US" sz="1800" b="1" u="sng" spc="-70" dirty="0">
              <a:ln w="3175">
                <a:noFill/>
              </a:ln>
              <a:solidFill>
                <a:schemeClr val="tx2">
                  <a:lumMod val="95000"/>
                  <a:lumOff val="5000"/>
                </a:schemeClr>
              </a:solidFill>
              <a:cs typeface="Segoe UI" pitchFamily="34" charset="0"/>
            </a:endParaRPr>
          </a:p>
          <a:p>
            <a:pPr marL="0" indent="0">
              <a:buNone/>
            </a:pPr>
            <a:r>
              <a:rPr lang="en-US" sz="1800" dirty="0" err="1"/>
              <a:t>var</a:t>
            </a:r>
            <a:r>
              <a:rPr lang="en-US" sz="1800" dirty="0"/>
              <a:t> </a:t>
            </a:r>
            <a:r>
              <a:rPr lang="en-US" sz="1800" dirty="0" err="1"/>
              <a:t>num</a:t>
            </a:r>
            <a:r>
              <a:rPr lang="en-US" sz="1800" dirty="0">
                <a:solidFill>
                  <a:srgbClr val="4668C5"/>
                </a:solidFill>
              </a:rPr>
              <a:t>: number </a:t>
            </a:r>
            <a:r>
              <a:rPr lang="en-US" sz="1800" dirty="0"/>
              <a:t>= 5;</a:t>
            </a:r>
          </a:p>
          <a:p>
            <a:pPr marL="0" indent="0">
              <a:buNone/>
            </a:pPr>
            <a:r>
              <a:rPr lang="en-US" sz="1800" dirty="0" err="1"/>
              <a:t>var</a:t>
            </a:r>
            <a:r>
              <a:rPr lang="en-US" sz="1800" dirty="0"/>
              <a:t> name</a:t>
            </a:r>
            <a:r>
              <a:rPr lang="en-US" sz="1800" dirty="0">
                <a:solidFill>
                  <a:srgbClr val="4668C5"/>
                </a:solidFill>
              </a:rPr>
              <a:t>: string </a:t>
            </a:r>
            <a:r>
              <a:rPr lang="en-US" sz="1800" dirty="0"/>
              <a:t>= "</a:t>
            </a:r>
            <a:r>
              <a:rPr lang="en-US" sz="1800" dirty="0" err="1"/>
              <a:t>Speros</a:t>
            </a:r>
            <a:r>
              <a:rPr lang="en-US" sz="1800" dirty="0"/>
              <a:t>"</a:t>
            </a:r>
          </a:p>
          <a:p>
            <a:pPr marL="0" indent="0">
              <a:buNone/>
            </a:pPr>
            <a:r>
              <a:rPr lang="en-US" sz="1800" dirty="0" err="1"/>
              <a:t>var</a:t>
            </a:r>
            <a:r>
              <a:rPr lang="en-US" sz="1800" dirty="0"/>
              <a:t> something</a:t>
            </a:r>
            <a:r>
              <a:rPr lang="en-US" sz="1800" dirty="0">
                <a:solidFill>
                  <a:srgbClr val="4668C5"/>
                </a:solidFill>
              </a:rPr>
              <a:t>: any </a:t>
            </a:r>
            <a:r>
              <a:rPr lang="en-US" sz="1800" dirty="0"/>
              <a:t>= 123;</a:t>
            </a:r>
          </a:p>
          <a:p>
            <a:pPr marL="0" indent="0">
              <a:buNone/>
            </a:pPr>
            <a:r>
              <a:rPr lang="en-US" sz="1800" dirty="0" err="1"/>
              <a:t>var</a:t>
            </a:r>
            <a:r>
              <a:rPr lang="en-US" sz="1800" dirty="0"/>
              <a:t> list</a:t>
            </a:r>
            <a:r>
              <a:rPr lang="en-US" sz="1800" dirty="0">
                <a:solidFill>
                  <a:srgbClr val="4668C5"/>
                </a:solidFill>
              </a:rPr>
              <a:t>: Array&lt;number&gt; </a:t>
            </a:r>
            <a:r>
              <a:rPr lang="en-US" sz="1800" dirty="0"/>
              <a:t>= [1,2,3];</a:t>
            </a:r>
          </a:p>
          <a:p>
            <a:pPr marL="0" indent="0">
              <a:buNone/>
            </a:pPr>
            <a:endParaRPr lang="en-US" sz="1800" dirty="0"/>
          </a:p>
          <a:p>
            <a:pPr marL="0" indent="0">
              <a:buNone/>
            </a:pPr>
            <a:r>
              <a:rPr lang="en-US" sz="1800" b="1" dirty="0"/>
              <a:t>function </a:t>
            </a:r>
            <a:r>
              <a:rPr lang="en-US" sz="1800" dirty="0"/>
              <a:t>square(</a:t>
            </a:r>
            <a:r>
              <a:rPr lang="en-US" sz="1800" dirty="0" err="1"/>
              <a:t>num</a:t>
            </a:r>
            <a:r>
              <a:rPr lang="en-US" sz="1800" dirty="0">
                <a:solidFill>
                  <a:srgbClr val="4668C5"/>
                </a:solidFill>
              </a:rPr>
              <a:t>: number</a:t>
            </a:r>
            <a:r>
              <a:rPr lang="en-US" sz="1800" dirty="0"/>
              <a:t>)</a:t>
            </a:r>
            <a:r>
              <a:rPr lang="en-US" sz="1800" dirty="0">
                <a:solidFill>
                  <a:srgbClr val="4668C5"/>
                </a:solidFill>
              </a:rPr>
              <a:t>: number </a:t>
            </a:r>
            <a:r>
              <a:rPr lang="en-US" sz="1800" dirty="0"/>
              <a:t>{ </a:t>
            </a:r>
          </a:p>
          <a:p>
            <a:pPr marL="0" indent="0">
              <a:buNone/>
            </a:pPr>
            <a:r>
              <a:rPr lang="en-US" sz="1800" b="1" dirty="0"/>
              <a:t>	return</a:t>
            </a:r>
            <a:r>
              <a:rPr lang="en-US" sz="1800" dirty="0"/>
              <a:t> </a:t>
            </a:r>
            <a:r>
              <a:rPr lang="en-US" sz="1800" dirty="0" err="1"/>
              <a:t>num</a:t>
            </a:r>
            <a:r>
              <a:rPr lang="en-US" sz="1800" dirty="0"/>
              <a:t> </a:t>
            </a:r>
            <a:r>
              <a:rPr lang="en-US" sz="1800" b="1" dirty="0"/>
              <a:t>*</a:t>
            </a:r>
            <a:r>
              <a:rPr lang="en-US" sz="1800" dirty="0"/>
              <a:t> </a:t>
            </a:r>
            <a:r>
              <a:rPr lang="en-US" sz="1800" dirty="0" err="1"/>
              <a:t>num</a:t>
            </a:r>
            <a:r>
              <a:rPr lang="en-US" sz="1800" dirty="0"/>
              <a:t>; </a:t>
            </a:r>
          </a:p>
          <a:p>
            <a:pPr marL="0" indent="0">
              <a:buNone/>
            </a:pPr>
            <a:r>
              <a:rPr lang="en-US" sz="1800" dirty="0"/>
              <a:t>}</a:t>
            </a:r>
          </a:p>
          <a:p>
            <a:pPr marL="0" indent="0">
              <a:buFontTx/>
              <a:buNone/>
            </a:pPr>
            <a:endParaRPr lang="en-US" sz="1800" kern="0" dirty="0"/>
          </a:p>
        </p:txBody>
      </p:sp>
    </p:spTree>
    <p:extLst>
      <p:ext uri="{BB962C8B-B14F-4D97-AF65-F5344CB8AC3E}">
        <p14:creationId xmlns:p14="http://schemas.microsoft.com/office/powerpoint/2010/main" val="238081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Components of Web Applications</a:t>
            </a:r>
          </a:p>
        </p:txBody>
      </p:sp>
      <p:sp>
        <p:nvSpPr>
          <p:cNvPr id="3" name="Content Placeholder 2"/>
          <p:cNvSpPr>
            <a:spLocks noGrp="1"/>
          </p:cNvSpPr>
          <p:nvPr>
            <p:ph idx="1"/>
          </p:nvPr>
        </p:nvSpPr>
        <p:spPr>
          <a:xfrm>
            <a:off x="457200" y="660400"/>
            <a:ext cx="8229600" cy="4525963"/>
          </a:xfrm>
        </p:spPr>
        <p:txBody>
          <a:bodyPr/>
          <a:lstStyle/>
          <a:p>
            <a:r>
              <a:rPr lang="en-US" dirty="0"/>
              <a:t>UI (Front End (DOM, Framework))</a:t>
            </a:r>
          </a:p>
          <a:p>
            <a:r>
              <a:rPr lang="en-US" dirty="0"/>
              <a:t>Request Layer (Web API)</a:t>
            </a:r>
          </a:p>
          <a:p>
            <a:r>
              <a:rPr lang="en-US" dirty="0"/>
              <a:t>Back End (Database, Logic)</a:t>
            </a:r>
          </a:p>
        </p:txBody>
      </p:sp>
      <p:sp>
        <p:nvSpPr>
          <p:cNvPr id="9" name="Cloud 8"/>
          <p:cNvSpPr/>
          <p:nvPr/>
        </p:nvSpPr>
        <p:spPr>
          <a:xfrm>
            <a:off x="5692378" y="2838317"/>
            <a:ext cx="1779320" cy="1045367"/>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Internet</a:t>
            </a:r>
          </a:p>
        </p:txBody>
      </p:sp>
      <p:sp>
        <p:nvSpPr>
          <p:cNvPr id="18" name="Rectangle 17"/>
          <p:cNvSpPr/>
          <p:nvPr/>
        </p:nvSpPr>
        <p:spPr>
          <a:xfrm>
            <a:off x="7778843" y="2685193"/>
            <a:ext cx="1090613" cy="135160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sz="1800" dirty="0"/>
              <a:t>Browser</a:t>
            </a:r>
          </a:p>
        </p:txBody>
      </p:sp>
      <p:sp>
        <p:nvSpPr>
          <p:cNvPr id="10" name="Cylinder 9"/>
          <p:cNvSpPr/>
          <p:nvPr/>
        </p:nvSpPr>
        <p:spPr>
          <a:xfrm>
            <a:off x="1881143" y="4462460"/>
            <a:ext cx="1090613" cy="1447800"/>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Media Cache</a:t>
            </a:r>
            <a:endParaRPr lang="en-US" dirty="0"/>
          </a:p>
        </p:txBody>
      </p:sp>
      <p:sp>
        <p:nvSpPr>
          <p:cNvPr id="19" name="Rectangle 18"/>
          <p:cNvSpPr/>
          <p:nvPr/>
        </p:nvSpPr>
        <p:spPr>
          <a:xfrm>
            <a:off x="1731125" y="2540532"/>
            <a:ext cx="1390651" cy="164093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sz="1800" dirty="0"/>
              <a:t>API</a:t>
            </a:r>
          </a:p>
          <a:p>
            <a:pPr algn="ctr"/>
            <a:endParaRPr lang="en-US" sz="1800"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983" y="3100254"/>
            <a:ext cx="982099" cy="783430"/>
          </a:xfrm>
          <a:prstGeom prst="rect">
            <a:avLst/>
          </a:prstGeom>
        </p:spPr>
      </p:pic>
      <p:sp>
        <p:nvSpPr>
          <p:cNvPr id="22" name="Rectangle 21"/>
          <p:cNvSpPr/>
          <p:nvPr/>
        </p:nvSpPr>
        <p:spPr>
          <a:xfrm>
            <a:off x="3876674" y="2540533"/>
            <a:ext cx="1390651" cy="164093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sz="1800" dirty="0"/>
              <a:t>Front End</a:t>
            </a:r>
          </a:p>
          <a:p>
            <a:pPr algn="ctr"/>
            <a:endParaRPr lang="en-US" sz="1800" dirty="0"/>
          </a:p>
        </p:txBody>
      </p:sp>
      <p:cxnSp>
        <p:nvCxnSpPr>
          <p:cNvPr id="25" name="Straight Arrow Connector 24"/>
          <p:cNvCxnSpPr>
            <a:stCxn id="10" idx="1"/>
            <a:endCxn id="19" idx="2"/>
          </p:cNvCxnSpPr>
          <p:nvPr/>
        </p:nvCxnSpPr>
        <p:spPr>
          <a:xfrm flipV="1">
            <a:off x="2426450" y="4181465"/>
            <a:ext cx="1" cy="28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3"/>
            <a:endCxn id="9" idx="2"/>
          </p:cNvCxnSpPr>
          <p:nvPr/>
        </p:nvCxnSpPr>
        <p:spPr>
          <a:xfrm>
            <a:off x="5267325" y="3360999"/>
            <a:ext cx="430572" cy="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0"/>
          </p:cNvCxnSpPr>
          <p:nvPr/>
        </p:nvCxnSpPr>
        <p:spPr>
          <a:xfrm>
            <a:off x="7470215" y="3361001"/>
            <a:ext cx="30862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9" idx="3"/>
            <a:endCxn id="22" idx="1"/>
          </p:cNvCxnSpPr>
          <p:nvPr/>
        </p:nvCxnSpPr>
        <p:spPr>
          <a:xfrm>
            <a:off x="3121776" y="3360999"/>
            <a:ext cx="754898"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3104818" y="3030279"/>
            <a:ext cx="1118659" cy="369332"/>
          </a:xfrm>
          <a:prstGeom prst="rect">
            <a:avLst/>
          </a:prstGeom>
          <a:noFill/>
        </p:spPr>
        <p:txBody>
          <a:bodyPr wrap="square" rtlCol="0">
            <a:spAutoFit/>
          </a:bodyPr>
          <a:lstStyle/>
          <a:p>
            <a:r>
              <a:rPr lang="en-US" sz="1800" dirty="0"/>
              <a:t>JSON</a:t>
            </a:r>
          </a:p>
        </p:txBody>
      </p:sp>
      <p:sp>
        <p:nvSpPr>
          <p:cNvPr id="44" name="Cylinder 43"/>
          <p:cNvSpPr/>
          <p:nvPr/>
        </p:nvSpPr>
        <p:spPr>
          <a:xfrm>
            <a:off x="283735" y="2685193"/>
            <a:ext cx="944880" cy="1608558"/>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Database</a:t>
            </a: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6132" y="3139141"/>
            <a:ext cx="1271734" cy="744543"/>
          </a:xfrm>
          <a:prstGeom prst="rect">
            <a:avLst/>
          </a:prstGeom>
        </p:spPr>
      </p:pic>
      <p:sp>
        <p:nvSpPr>
          <p:cNvPr id="49" name="Rectangle 48"/>
          <p:cNvSpPr/>
          <p:nvPr/>
        </p:nvSpPr>
        <p:spPr>
          <a:xfrm>
            <a:off x="1560960" y="3012573"/>
            <a:ext cx="1139190" cy="95879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Logic</a:t>
            </a:r>
          </a:p>
        </p:txBody>
      </p:sp>
      <p:cxnSp>
        <p:nvCxnSpPr>
          <p:cNvPr id="52" name="Straight Arrow Connector 51"/>
          <p:cNvCxnSpPr>
            <a:stCxn id="44" idx="4"/>
            <a:endCxn id="49" idx="1"/>
          </p:cNvCxnSpPr>
          <p:nvPr/>
        </p:nvCxnSpPr>
        <p:spPr>
          <a:xfrm>
            <a:off x="1228615" y="3489472"/>
            <a:ext cx="332345" cy="24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ight Brace 55"/>
          <p:cNvSpPr/>
          <p:nvPr/>
        </p:nvSpPr>
        <p:spPr>
          <a:xfrm rot="16200000">
            <a:off x="8219280" y="1912450"/>
            <a:ext cx="209737" cy="123374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7" name="TextBox 56"/>
          <p:cNvSpPr txBox="1"/>
          <p:nvPr/>
        </p:nvSpPr>
        <p:spPr>
          <a:xfrm>
            <a:off x="7896604" y="2055122"/>
            <a:ext cx="855087" cy="369332"/>
          </a:xfrm>
          <a:prstGeom prst="rect">
            <a:avLst/>
          </a:prstGeom>
          <a:noFill/>
        </p:spPr>
        <p:txBody>
          <a:bodyPr wrap="square" rtlCol="0">
            <a:spAutoFit/>
          </a:bodyPr>
          <a:lstStyle/>
          <a:p>
            <a:pPr algn="ctr"/>
            <a:r>
              <a:rPr lang="en-US" sz="1800" dirty="0"/>
              <a:t>Client</a:t>
            </a:r>
          </a:p>
        </p:txBody>
      </p:sp>
      <p:sp>
        <p:nvSpPr>
          <p:cNvPr id="58" name="Right Brace 57"/>
          <p:cNvSpPr/>
          <p:nvPr/>
        </p:nvSpPr>
        <p:spPr>
          <a:xfrm rot="16200000">
            <a:off x="2698210" y="-67195"/>
            <a:ext cx="193824" cy="4944407"/>
          </a:xfrm>
          <a:prstGeom prst="rightBrace">
            <a:avLst>
              <a:gd name="adj1" fmla="val 8333"/>
              <a:gd name="adj2" fmla="val 499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TextBox 58"/>
          <p:cNvSpPr txBox="1"/>
          <p:nvPr/>
        </p:nvSpPr>
        <p:spPr>
          <a:xfrm>
            <a:off x="1547955" y="1953727"/>
            <a:ext cx="2494334" cy="369332"/>
          </a:xfrm>
          <a:prstGeom prst="rect">
            <a:avLst/>
          </a:prstGeom>
          <a:noFill/>
        </p:spPr>
        <p:txBody>
          <a:bodyPr wrap="square" rtlCol="0">
            <a:spAutoFit/>
          </a:bodyPr>
          <a:lstStyle/>
          <a:p>
            <a:pPr algn="ctr"/>
            <a:r>
              <a:rPr lang="en-US" sz="1800" dirty="0"/>
              <a:t>Server</a:t>
            </a:r>
          </a:p>
        </p:txBody>
      </p:sp>
    </p:spTree>
    <p:extLst>
      <p:ext uri="{BB962C8B-B14F-4D97-AF65-F5344CB8AC3E}">
        <p14:creationId xmlns:p14="http://schemas.microsoft.com/office/powerpoint/2010/main" val="30132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sp>
        <p:nvSpPr>
          <p:cNvPr id="3" name="Content Placeholder 2"/>
          <p:cNvSpPr>
            <a:spLocks noGrp="1"/>
          </p:cNvSpPr>
          <p:nvPr>
            <p:ph idx="1"/>
          </p:nvPr>
        </p:nvSpPr>
        <p:spPr>
          <a:xfrm>
            <a:off x="457200" y="634742"/>
            <a:ext cx="4139852" cy="4525963"/>
          </a:xfrm>
        </p:spPr>
        <p:txBody>
          <a:bodyPr/>
          <a:lstStyle/>
          <a:p>
            <a:pPr marL="0" indent="0">
              <a:buNone/>
            </a:pPr>
            <a:r>
              <a:rPr lang="en-US" b="1" u="sng" spc="-70" dirty="0">
                <a:ln w="3175">
                  <a:noFill/>
                </a:ln>
                <a:solidFill>
                  <a:schemeClr val="tx2">
                    <a:lumMod val="95000"/>
                    <a:lumOff val="5000"/>
                  </a:schemeClr>
                </a:solidFill>
                <a:cs typeface="Segoe UI" pitchFamily="34" charset="0"/>
              </a:rPr>
              <a:t>JavaScript</a:t>
            </a:r>
            <a:endParaRPr lang="en-US" b="1" u="sng" dirty="0">
              <a:solidFill>
                <a:schemeClr val="tx2">
                  <a:lumMod val="95000"/>
                  <a:lumOff val="5000"/>
                </a:schemeClr>
              </a:solidFill>
            </a:endParaRPr>
          </a:p>
          <a:p>
            <a:pPr marL="0" indent="0">
              <a:buNone/>
            </a:pPr>
            <a:r>
              <a:rPr lang="en-US" dirty="0" err="1"/>
              <a:t>var</a:t>
            </a:r>
            <a:r>
              <a:rPr lang="en-US" dirty="0"/>
              <a:t> </a:t>
            </a:r>
            <a:r>
              <a:rPr lang="en-US" b="1" dirty="0"/>
              <a:t>Person</a:t>
            </a:r>
            <a:r>
              <a:rPr lang="en-US" dirty="0"/>
              <a:t> = (function () {</a:t>
            </a:r>
          </a:p>
          <a:p>
            <a:pPr marL="0" indent="0">
              <a:buNone/>
            </a:pPr>
            <a:r>
              <a:rPr lang="en-US" dirty="0"/>
              <a:t>    function Person(name) {</a:t>
            </a:r>
          </a:p>
          <a:p>
            <a:pPr marL="0" indent="0">
              <a:buNone/>
            </a:pPr>
            <a:r>
              <a:rPr lang="en-US" dirty="0"/>
              <a:t>        this.name = name;</a:t>
            </a:r>
          </a:p>
          <a:p>
            <a:pPr marL="0" indent="0">
              <a:buNone/>
            </a:pPr>
            <a:r>
              <a:rPr lang="en-US" dirty="0"/>
              <a:t>    }</a:t>
            </a:r>
          </a:p>
          <a:p>
            <a:pPr marL="0" indent="0">
              <a:buNone/>
            </a:pPr>
            <a:r>
              <a:rPr lang="en-US" dirty="0"/>
              <a:t>    return Person;</a:t>
            </a:r>
          </a:p>
          <a:p>
            <a:pPr marL="0" indent="0">
              <a:buNone/>
            </a:pPr>
            <a:r>
              <a:rPr lang="en-US" dirty="0"/>
              <a:t>}());</a:t>
            </a:r>
          </a:p>
          <a:p>
            <a:pPr marL="0" indent="0">
              <a:buNone/>
            </a:pPr>
            <a:endParaRPr lang="en-US" dirty="0"/>
          </a:p>
          <a:p>
            <a:pPr marL="0" indent="0">
              <a:buNone/>
            </a:pPr>
            <a:r>
              <a:rPr lang="en-US" dirty="0" err="1"/>
              <a:t>var</a:t>
            </a:r>
            <a:r>
              <a:rPr lang="en-US" dirty="0"/>
              <a:t> </a:t>
            </a:r>
            <a:r>
              <a:rPr lang="en-US" dirty="0" err="1"/>
              <a:t>aPerson</a:t>
            </a:r>
            <a:r>
              <a:rPr lang="en-US" dirty="0"/>
              <a:t> = new </a:t>
            </a:r>
            <a:r>
              <a:rPr lang="en-US" b="1" dirty="0"/>
              <a:t>Person(</a:t>
            </a:r>
            <a:r>
              <a:rPr lang="en-US" dirty="0"/>
              <a:t>"Ada"</a:t>
            </a:r>
            <a:r>
              <a:rPr lang="en-US" b="1" dirty="0"/>
              <a:t>)</a:t>
            </a:r>
            <a:r>
              <a:rPr lang="en-US" dirty="0"/>
              <a:t>;</a:t>
            </a:r>
          </a:p>
          <a:p>
            <a:endParaRPr lang="en-US" dirty="0"/>
          </a:p>
        </p:txBody>
      </p:sp>
      <p:sp>
        <p:nvSpPr>
          <p:cNvPr id="4" name="Content Placeholder 2"/>
          <p:cNvSpPr txBox="1">
            <a:spLocks/>
          </p:cNvSpPr>
          <p:nvPr/>
        </p:nvSpPr>
        <p:spPr>
          <a:xfrm>
            <a:off x="4546948" y="634741"/>
            <a:ext cx="4139852" cy="4525963"/>
          </a:xfrm>
          <a:prstGeom prst="rect">
            <a:avLst/>
          </a:prstGeom>
        </p:spPr>
        <p:txBody>
          <a:bodyPr/>
          <a:lst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0" indent="0">
              <a:buNone/>
            </a:pPr>
            <a:r>
              <a:rPr lang="en-US" sz="1800" b="1" u="sng" spc="-70" dirty="0" err="1">
                <a:ln w="3175">
                  <a:noFill/>
                </a:ln>
                <a:solidFill>
                  <a:schemeClr val="tx2">
                    <a:lumMod val="95000"/>
                    <a:lumOff val="5000"/>
                  </a:schemeClr>
                </a:solidFill>
                <a:latin typeface="Arial (Body)"/>
                <a:cs typeface="Segoe UI" pitchFamily="34" charset="0"/>
              </a:rPr>
              <a:t>TypeScript</a:t>
            </a:r>
            <a:endParaRPr lang="en-US" sz="1800" b="1" u="sng" spc="-70" dirty="0">
              <a:ln w="3175">
                <a:noFill/>
              </a:ln>
              <a:solidFill>
                <a:schemeClr val="tx2">
                  <a:lumMod val="95000"/>
                  <a:lumOff val="5000"/>
                </a:schemeClr>
              </a:solidFill>
              <a:latin typeface="Arial (Body)"/>
              <a:cs typeface="Segoe UI" pitchFamily="34" charset="0"/>
            </a:endParaRPr>
          </a:p>
          <a:p>
            <a:pPr marL="0" indent="0">
              <a:buNone/>
            </a:pPr>
            <a:r>
              <a:rPr lang="en-US" sz="1800" b="1" dirty="0">
                <a:latin typeface="Arial (Body)"/>
              </a:rPr>
              <a:t>class</a:t>
            </a:r>
            <a:r>
              <a:rPr lang="en-US" sz="1800" dirty="0">
                <a:latin typeface="Arial (Body)"/>
              </a:rPr>
              <a:t> </a:t>
            </a:r>
            <a:r>
              <a:rPr lang="en-US" sz="1800" b="1" dirty="0">
                <a:latin typeface="Arial (Body)"/>
              </a:rPr>
              <a:t>Person</a:t>
            </a:r>
            <a:r>
              <a:rPr lang="en-US" sz="1800" dirty="0">
                <a:latin typeface="Arial (Body)"/>
              </a:rPr>
              <a:t> {</a:t>
            </a:r>
          </a:p>
          <a:p>
            <a:pPr marL="0" indent="0">
              <a:buNone/>
            </a:pPr>
            <a:r>
              <a:rPr lang="en-US" sz="1800" dirty="0">
                <a:latin typeface="Arial (Body)"/>
              </a:rPr>
              <a:t>   constructor(</a:t>
            </a:r>
            <a:r>
              <a:rPr lang="en-US" sz="1800" dirty="0">
                <a:solidFill>
                  <a:srgbClr val="4668C5"/>
                </a:solidFill>
                <a:latin typeface="Arial (Body)"/>
              </a:rPr>
              <a:t>public name: string</a:t>
            </a:r>
            <a:r>
              <a:rPr lang="en-US" sz="1800" dirty="0">
                <a:latin typeface="Arial (Body)"/>
              </a:rPr>
              <a:t>){</a:t>
            </a:r>
          </a:p>
          <a:p>
            <a:pPr marL="0" indent="0">
              <a:buNone/>
            </a:pPr>
            <a:r>
              <a:rPr lang="en-US" sz="1800" dirty="0">
                <a:latin typeface="Arial (Body)"/>
              </a:rPr>
              <a:t>   </a:t>
            </a:r>
          </a:p>
          <a:p>
            <a:pPr marL="0" indent="0">
              <a:buNone/>
            </a:pPr>
            <a:r>
              <a:rPr lang="en-US" sz="1800" dirty="0">
                <a:latin typeface="Arial (Body)"/>
              </a:rPr>
              <a:t>   }</a:t>
            </a:r>
          </a:p>
          <a:p>
            <a:pPr marL="0" indent="0">
              <a:buNone/>
            </a:pPr>
            <a:r>
              <a:rPr lang="en-US" sz="1800" dirty="0">
                <a:latin typeface="Arial (Body)"/>
              </a:rPr>
              <a:t>}</a:t>
            </a:r>
          </a:p>
          <a:p>
            <a:pPr marL="0" indent="0">
              <a:buNone/>
            </a:pPr>
            <a:endParaRPr lang="en-US" sz="1800" dirty="0">
              <a:latin typeface="Arial (Body)"/>
            </a:endParaRPr>
          </a:p>
          <a:p>
            <a:pPr marL="0" indent="0">
              <a:buNone/>
            </a:pPr>
            <a:endParaRPr lang="en-US" sz="1800" dirty="0">
              <a:latin typeface="Arial (Body)"/>
            </a:endParaRPr>
          </a:p>
          <a:p>
            <a:pPr marL="0" indent="0">
              <a:buNone/>
            </a:pPr>
            <a:r>
              <a:rPr lang="en-US" sz="1800" dirty="0" err="1">
                <a:latin typeface="Arial (Body)"/>
              </a:rPr>
              <a:t>var</a:t>
            </a:r>
            <a:r>
              <a:rPr lang="en-US" sz="1800" dirty="0">
                <a:latin typeface="Arial (Body)"/>
              </a:rPr>
              <a:t> </a:t>
            </a:r>
            <a:r>
              <a:rPr lang="en-US" sz="1800" dirty="0" err="1">
                <a:latin typeface="Arial (Body)"/>
              </a:rPr>
              <a:t>aPerson</a:t>
            </a:r>
            <a:r>
              <a:rPr lang="en-US" sz="1800" dirty="0">
                <a:latin typeface="Arial (Body)"/>
              </a:rPr>
              <a:t> = new </a:t>
            </a:r>
            <a:r>
              <a:rPr lang="en-US" sz="1800" b="1" dirty="0">
                <a:latin typeface="Arial (Body)"/>
              </a:rPr>
              <a:t>Person(</a:t>
            </a:r>
            <a:r>
              <a:rPr lang="en-US" sz="1800" dirty="0">
                <a:latin typeface="Arial (Body)"/>
              </a:rPr>
              <a:t>"Ada Lovelace"</a:t>
            </a:r>
            <a:r>
              <a:rPr lang="en-US" sz="1800" b="1" dirty="0">
                <a:latin typeface="Arial (Body)"/>
              </a:rPr>
              <a:t>)</a:t>
            </a:r>
            <a:r>
              <a:rPr lang="en-US" sz="1800" dirty="0">
                <a:latin typeface="Arial (Body)"/>
              </a:rPr>
              <a:t>;</a:t>
            </a:r>
          </a:p>
          <a:p>
            <a:endParaRPr lang="en-US" sz="1800" kern="0" dirty="0"/>
          </a:p>
        </p:txBody>
      </p:sp>
    </p:spTree>
    <p:extLst>
      <p:ext uri="{BB962C8B-B14F-4D97-AF65-F5344CB8AC3E}">
        <p14:creationId xmlns:p14="http://schemas.microsoft.com/office/powerpoint/2010/main" val="919656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r>
              <a:rPr lang="en-US" dirty="0"/>
              <a:t>Directives</a:t>
            </a:r>
          </a:p>
          <a:p>
            <a:pPr lvl="1"/>
            <a:r>
              <a:rPr lang="en-US" b="1" dirty="0"/>
              <a:t>Component</a:t>
            </a:r>
            <a:r>
              <a:rPr lang="en-US" dirty="0"/>
              <a:t> – </a:t>
            </a:r>
            <a:r>
              <a:rPr lang="en-US" i="1" dirty="0"/>
              <a:t>Templates (HTML), Styles (CSS), &amp; Logic (JavaScript)</a:t>
            </a:r>
          </a:p>
          <a:p>
            <a:pPr lvl="1"/>
            <a:r>
              <a:rPr lang="en-US" b="1" dirty="0"/>
              <a:t>Attribute</a:t>
            </a:r>
            <a:r>
              <a:rPr lang="en-US" dirty="0"/>
              <a:t> – </a:t>
            </a:r>
            <a:r>
              <a:rPr lang="en-US" i="1" dirty="0"/>
              <a:t>Styling HTML</a:t>
            </a:r>
          </a:p>
          <a:p>
            <a:pPr lvl="1"/>
            <a:r>
              <a:rPr lang="en-US" b="1" dirty="0"/>
              <a:t>Structural</a:t>
            </a:r>
            <a:r>
              <a:rPr lang="en-US" dirty="0"/>
              <a:t> – </a:t>
            </a:r>
            <a:r>
              <a:rPr lang="en-US" i="1" dirty="0"/>
              <a:t>Manipulating HTML</a:t>
            </a:r>
          </a:p>
          <a:p>
            <a:r>
              <a:rPr lang="en-US" dirty="0"/>
              <a:t>Data Flow</a:t>
            </a:r>
          </a:p>
          <a:p>
            <a:pPr lvl="1"/>
            <a:r>
              <a:rPr lang="en-US" b="1" dirty="0"/>
              <a:t>Interpolation</a:t>
            </a:r>
            <a:r>
              <a:rPr lang="en-US" dirty="0"/>
              <a:t> – </a:t>
            </a:r>
            <a:r>
              <a:rPr lang="en-US" i="1" dirty="0"/>
              <a:t>Variable Printing in Templates</a:t>
            </a:r>
          </a:p>
          <a:p>
            <a:pPr lvl="1"/>
            <a:r>
              <a:rPr lang="en-US" b="1" dirty="0"/>
              <a:t>Event Binding </a:t>
            </a:r>
            <a:r>
              <a:rPr lang="en-US" dirty="0"/>
              <a:t>– </a:t>
            </a:r>
            <a:r>
              <a:rPr lang="en-US" i="1" dirty="0"/>
              <a:t>Trigger Events</a:t>
            </a:r>
          </a:p>
          <a:p>
            <a:pPr lvl="1"/>
            <a:r>
              <a:rPr lang="en-US" b="1" dirty="0"/>
              <a:t>2-Way Binding </a:t>
            </a:r>
            <a:r>
              <a:rPr lang="en-US" dirty="0"/>
              <a:t>– </a:t>
            </a:r>
            <a:r>
              <a:rPr lang="en-US" i="1" dirty="0"/>
              <a:t>Variables updated in real time</a:t>
            </a:r>
          </a:p>
          <a:p>
            <a:r>
              <a:rPr lang="en-US" dirty="0"/>
              <a:t>Providers</a:t>
            </a:r>
          </a:p>
          <a:p>
            <a:pPr lvl="1"/>
            <a:r>
              <a:rPr lang="en-US" b="1" dirty="0"/>
              <a:t>Services</a:t>
            </a:r>
          </a:p>
          <a:p>
            <a:pPr lvl="2"/>
            <a:r>
              <a:rPr lang="en-US" b="1" dirty="0"/>
              <a:t>Reusable Logic</a:t>
            </a:r>
          </a:p>
          <a:p>
            <a:pPr lvl="2"/>
            <a:r>
              <a:rPr lang="en-US" b="1" dirty="0"/>
              <a:t>Data Storing and Manipulation </a:t>
            </a:r>
          </a:p>
          <a:p>
            <a:pPr lvl="1"/>
            <a:r>
              <a:rPr lang="en-US" b="1" dirty="0"/>
              <a:t>Libraries</a:t>
            </a:r>
            <a:endParaRPr lang="en-US" dirty="0"/>
          </a:p>
        </p:txBody>
      </p:sp>
    </p:spTree>
    <p:extLst>
      <p:ext uri="{BB962C8B-B14F-4D97-AF65-F5344CB8AC3E}">
        <p14:creationId xmlns:p14="http://schemas.microsoft.com/office/powerpoint/2010/main" val="849753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Directives</a:t>
            </a:r>
          </a:p>
        </p:txBody>
      </p:sp>
      <p:sp>
        <p:nvSpPr>
          <p:cNvPr id="3" name="Text Placeholder 2"/>
          <p:cNvSpPr>
            <a:spLocks noGrp="1"/>
          </p:cNvSpPr>
          <p:nvPr>
            <p:ph idx="1"/>
          </p:nvPr>
        </p:nvSpPr>
        <p:spPr>
          <a:xfrm>
            <a:off x="457200" y="1234352"/>
            <a:ext cx="4233797" cy="4525963"/>
          </a:xfrm>
        </p:spPr>
        <p:txBody>
          <a:bodyPr/>
          <a:lstStyle/>
          <a:p>
            <a:pPr marL="0" indent="0">
              <a:buNone/>
            </a:pPr>
            <a:r>
              <a:rPr lang="en-US" i="1" dirty="0"/>
              <a:t>"</a:t>
            </a:r>
            <a:r>
              <a:rPr lang="is-IS" sz="1800" i="1" dirty="0">
                <a:latin typeface="+mn-lt"/>
              </a:rPr>
              <a:t>…reusable building blocks for an application</a:t>
            </a:r>
            <a:r>
              <a:rPr lang="en-US" sz="1800" i="1" dirty="0">
                <a:latin typeface="+mn-lt"/>
              </a:rPr>
              <a:t>"</a:t>
            </a:r>
          </a:p>
          <a:p>
            <a:pPr marL="0" indent="0">
              <a:buNone/>
            </a:pPr>
            <a:endParaRPr lang="en-US" sz="1800" dirty="0">
              <a:latin typeface="+mn-lt"/>
            </a:endParaRPr>
          </a:p>
          <a:p>
            <a:pPr marL="0" indent="0">
              <a:buNone/>
            </a:pPr>
            <a:r>
              <a:rPr lang="en-US" sz="1800" dirty="0">
                <a:latin typeface="+mn-lt"/>
              </a:rPr>
              <a:t>Components have:</a:t>
            </a:r>
          </a:p>
          <a:p>
            <a:endParaRPr lang="en-US" sz="1800" dirty="0">
              <a:latin typeface="+mn-lt"/>
            </a:endParaRPr>
          </a:p>
          <a:p>
            <a:pPr lvl="1"/>
            <a:r>
              <a:rPr lang="en-US" sz="1800" b="1" dirty="0">
                <a:solidFill>
                  <a:srgbClr val="C00000"/>
                </a:solidFill>
              </a:rPr>
              <a:t>HTML</a:t>
            </a:r>
          </a:p>
          <a:p>
            <a:pPr lvl="1"/>
            <a:endParaRPr lang="en-US" sz="1800" dirty="0"/>
          </a:p>
          <a:p>
            <a:pPr lvl="1"/>
            <a:r>
              <a:rPr lang="en-US" sz="1800" b="1" dirty="0">
                <a:solidFill>
                  <a:srgbClr val="00B050"/>
                </a:solidFill>
              </a:rPr>
              <a:t>CSS</a:t>
            </a:r>
          </a:p>
          <a:p>
            <a:pPr lvl="1"/>
            <a:endParaRPr lang="en-US" sz="1800" dirty="0">
              <a:solidFill>
                <a:srgbClr val="0070C0"/>
              </a:solidFill>
            </a:endParaRPr>
          </a:p>
          <a:p>
            <a:pPr lvl="1"/>
            <a:r>
              <a:rPr lang="en-US" sz="1800" b="1" dirty="0">
                <a:solidFill>
                  <a:srgbClr val="0070C0"/>
                </a:solidFill>
              </a:rPr>
              <a:t>JavaScript</a:t>
            </a:r>
          </a:p>
        </p:txBody>
      </p:sp>
      <p:sp>
        <p:nvSpPr>
          <p:cNvPr id="18" name="Rounded Rectangle 17"/>
          <p:cNvSpPr/>
          <p:nvPr/>
        </p:nvSpPr>
        <p:spPr bwMode="auto">
          <a:xfrm>
            <a:off x="4826636" y="2040644"/>
            <a:ext cx="3641726" cy="2913381"/>
          </a:xfrm>
          <a:prstGeom prst="roundRect">
            <a:avLst/>
          </a:prstGeom>
          <a:solidFill>
            <a:schemeClr val="accent2">
              <a:lumMod val="20000"/>
              <a:lumOff val="80000"/>
            </a:scheme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dirty="0">
                <a:gradFill>
                  <a:gsLst>
                    <a:gs pos="0">
                      <a:srgbClr val="FFFFFF"/>
                    </a:gs>
                    <a:gs pos="100000">
                      <a:srgbClr val="FFFFFF"/>
                    </a:gs>
                  </a:gsLst>
                  <a:lin ang="5400000" scaled="0"/>
                </a:gradFill>
                <a:ea typeface="Segoe UI" pitchFamily="34" charset="0"/>
                <a:cs typeface="Segoe UI" pitchFamily="34" charset="0"/>
              </a:rPr>
              <a:t>Component</a:t>
            </a:r>
          </a:p>
        </p:txBody>
      </p:sp>
      <p:sp>
        <p:nvSpPr>
          <p:cNvPr id="19" name="Folded Corner 18"/>
          <p:cNvSpPr/>
          <p:nvPr/>
        </p:nvSpPr>
        <p:spPr bwMode="auto">
          <a:xfrm>
            <a:off x="5078756" y="2774108"/>
            <a:ext cx="3137487" cy="504239"/>
          </a:xfrm>
          <a:prstGeom prst="foldedCorner">
            <a:avLst/>
          </a:prstGeom>
          <a:solidFill>
            <a:srgbClr val="89203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dirty="0">
                <a:gradFill>
                  <a:gsLst>
                    <a:gs pos="0">
                      <a:srgbClr val="FFFFFF"/>
                    </a:gs>
                    <a:gs pos="100000">
                      <a:srgbClr val="FFFFFF"/>
                    </a:gs>
                  </a:gsLst>
                  <a:lin ang="5400000" scaled="0"/>
                </a:gradFill>
                <a:ea typeface="Segoe UI" pitchFamily="34" charset="0"/>
                <a:cs typeface="Segoe UI" pitchFamily="34" charset="0"/>
              </a:rPr>
              <a:t>Template (HTML)</a:t>
            </a:r>
          </a:p>
        </p:txBody>
      </p:sp>
      <p:sp>
        <p:nvSpPr>
          <p:cNvPr id="20" name="Folded Corner 19"/>
          <p:cNvSpPr/>
          <p:nvPr/>
        </p:nvSpPr>
        <p:spPr bwMode="auto">
          <a:xfrm>
            <a:off x="5078756" y="4006692"/>
            <a:ext cx="3137487" cy="784372"/>
          </a:xfrm>
          <a:prstGeom prst="foldedCorner">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dirty="0">
                <a:gradFill>
                  <a:gsLst>
                    <a:gs pos="0">
                      <a:srgbClr val="FFFFFF"/>
                    </a:gs>
                    <a:gs pos="100000">
                      <a:srgbClr val="FFFFFF"/>
                    </a:gs>
                  </a:gsLst>
                  <a:lin ang="5400000" scaled="0"/>
                </a:gradFill>
                <a:ea typeface="Segoe UI" pitchFamily="34" charset="0"/>
                <a:cs typeface="Segoe UI" pitchFamily="34" charset="0"/>
              </a:rPr>
              <a:t>Class (JavaScript)</a:t>
            </a:r>
          </a:p>
        </p:txBody>
      </p:sp>
      <p:sp>
        <p:nvSpPr>
          <p:cNvPr id="21" name="Folded Corner 20"/>
          <p:cNvSpPr/>
          <p:nvPr/>
        </p:nvSpPr>
        <p:spPr bwMode="auto">
          <a:xfrm>
            <a:off x="5078756" y="3390400"/>
            <a:ext cx="2016956" cy="504239"/>
          </a:xfrm>
          <a:prstGeom prst="foldedCorner">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dirty="0">
                <a:gradFill>
                  <a:gsLst>
                    <a:gs pos="0">
                      <a:srgbClr val="FFFFFF"/>
                    </a:gs>
                    <a:gs pos="100000">
                      <a:srgbClr val="FFFFFF"/>
                    </a:gs>
                  </a:gsLst>
                  <a:lin ang="5400000" scaled="0"/>
                </a:gradFill>
                <a:ea typeface="Segoe UI" pitchFamily="34" charset="0"/>
                <a:cs typeface="Segoe UI" pitchFamily="34" charset="0"/>
              </a:rPr>
              <a:t>Styles (CSS)</a:t>
            </a:r>
          </a:p>
        </p:txBody>
      </p:sp>
      <p:cxnSp>
        <p:nvCxnSpPr>
          <p:cNvPr id="6" name="Straight Arrow Connector 5"/>
          <p:cNvCxnSpPr/>
          <p:nvPr/>
        </p:nvCxnSpPr>
        <p:spPr>
          <a:xfrm>
            <a:off x="2073058" y="3026227"/>
            <a:ext cx="300569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73058" y="3639535"/>
            <a:ext cx="300569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74098" y="4336817"/>
            <a:ext cx="250465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803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Angular/Angular2</a:t>
            </a:r>
          </a:p>
        </p:txBody>
      </p:sp>
      <p:sp>
        <p:nvSpPr>
          <p:cNvPr id="3" name="Content Placeholder 2"/>
          <p:cNvSpPr>
            <a:spLocks noGrp="1"/>
          </p:cNvSpPr>
          <p:nvPr>
            <p:ph idx="1"/>
          </p:nvPr>
        </p:nvSpPr>
        <p:spPr/>
        <p:txBody>
          <a:bodyPr anchor="ctr"/>
          <a:lstStyle/>
          <a:p>
            <a:pPr marL="0" indent="0" algn="ctr">
              <a:buNone/>
            </a:pPr>
            <a:r>
              <a:rPr lang="en-US" sz="2800" dirty="0">
                <a:hlinkClick r:id="rId2"/>
              </a:rPr>
              <a:t>http://www.learn-angular.org/</a:t>
            </a:r>
            <a:r>
              <a:rPr lang="en-US" sz="2800" dirty="0"/>
              <a:t> </a:t>
            </a:r>
          </a:p>
          <a:p>
            <a:pPr marL="0" indent="0" algn="ctr">
              <a:buNone/>
            </a:pPr>
            <a:r>
              <a:rPr lang="en-US" sz="2800" dirty="0">
                <a:hlinkClick r:id="rId3"/>
              </a:rPr>
              <a:t>http://learnangular2.com/</a:t>
            </a:r>
            <a:r>
              <a:rPr lang="en-US" sz="2800" dirty="0"/>
              <a:t> </a:t>
            </a:r>
          </a:p>
        </p:txBody>
      </p:sp>
    </p:spTree>
    <p:extLst>
      <p:ext uri="{BB962C8B-B14F-4D97-AF65-F5344CB8AC3E}">
        <p14:creationId xmlns:p14="http://schemas.microsoft.com/office/powerpoint/2010/main" val="3989836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React fit MVC?</a:t>
            </a:r>
          </a:p>
        </p:txBody>
      </p:sp>
      <p:grpSp>
        <p:nvGrpSpPr>
          <p:cNvPr id="19" name="Group 18"/>
          <p:cNvGrpSpPr/>
          <p:nvPr/>
        </p:nvGrpSpPr>
        <p:grpSpPr>
          <a:xfrm>
            <a:off x="1518780" y="1910992"/>
            <a:ext cx="6106440" cy="2926915"/>
            <a:chOff x="1518780" y="1002855"/>
            <a:chExt cx="6106440" cy="2926915"/>
          </a:xfrm>
        </p:grpSpPr>
        <p:sp>
          <p:nvSpPr>
            <p:cNvPr id="5" name="Rectangle: Rounded Corners 4"/>
            <p:cNvSpPr/>
            <p:nvPr/>
          </p:nvSpPr>
          <p:spPr>
            <a:xfrm>
              <a:off x="3554260" y="1002855"/>
              <a:ext cx="2035480" cy="6513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6" name="Rectangle: Rounded Corners 5"/>
            <p:cNvSpPr/>
            <p:nvPr/>
          </p:nvSpPr>
          <p:spPr>
            <a:xfrm>
              <a:off x="1518780" y="3278416"/>
              <a:ext cx="2035480" cy="6513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7" name="Rectangle: Rounded Corners 6"/>
            <p:cNvSpPr/>
            <p:nvPr/>
          </p:nvSpPr>
          <p:spPr>
            <a:xfrm>
              <a:off x="5589740" y="3278416"/>
              <a:ext cx="2035480" cy="6513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9" name="Straight Arrow Connector 8"/>
            <p:cNvCxnSpPr/>
            <p:nvPr/>
          </p:nvCxnSpPr>
          <p:spPr>
            <a:xfrm flipH="1">
              <a:off x="2190178" y="1675085"/>
              <a:ext cx="1603331" cy="16033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8893602">
              <a:off x="2523684" y="2095843"/>
              <a:ext cx="936320" cy="369332"/>
            </a:xfrm>
            <a:prstGeom prst="rect">
              <a:avLst/>
            </a:prstGeom>
            <a:noFill/>
          </p:spPr>
          <p:txBody>
            <a:bodyPr wrap="square" rtlCol="0">
              <a:spAutoFit/>
            </a:bodyPr>
            <a:lstStyle/>
            <a:p>
              <a:r>
                <a:rPr lang="en-US" sz="1800" dirty="0"/>
                <a:t>Update</a:t>
              </a:r>
            </a:p>
          </p:txBody>
        </p:sp>
        <p:cxnSp>
          <p:nvCxnSpPr>
            <p:cNvPr id="11" name="Straight Arrow Connector 10"/>
            <p:cNvCxnSpPr/>
            <p:nvPr/>
          </p:nvCxnSpPr>
          <p:spPr>
            <a:xfrm flipH="1">
              <a:off x="2752594" y="1652970"/>
              <a:ext cx="1603331" cy="1603331"/>
            </a:xfrm>
            <a:prstGeom prst="straightConnector1">
              <a:avLst/>
            </a:prstGeom>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8893602">
              <a:off x="3269287" y="2352743"/>
              <a:ext cx="936320" cy="369332"/>
            </a:xfrm>
            <a:prstGeom prst="rect">
              <a:avLst/>
            </a:prstGeom>
            <a:noFill/>
          </p:spPr>
          <p:txBody>
            <a:bodyPr wrap="square" rtlCol="0">
              <a:spAutoFit/>
            </a:bodyPr>
            <a:lstStyle/>
            <a:p>
              <a:r>
                <a:rPr lang="en-US" sz="1800" dirty="0"/>
                <a:t>Notify</a:t>
              </a:r>
            </a:p>
          </p:txBody>
        </p:sp>
        <p:cxnSp>
          <p:nvCxnSpPr>
            <p:cNvPr id="13" name="Straight Arrow Connector 12"/>
            <p:cNvCxnSpPr/>
            <p:nvPr/>
          </p:nvCxnSpPr>
          <p:spPr>
            <a:xfrm flipH="1" flipV="1">
              <a:off x="4918342" y="1675085"/>
              <a:ext cx="1473064" cy="1603331"/>
            </a:xfrm>
            <a:prstGeom prst="straightConnector1">
              <a:avLst/>
            </a:prstGeom>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827475">
              <a:off x="5012598" y="2346001"/>
              <a:ext cx="936320" cy="369332"/>
            </a:xfrm>
            <a:prstGeom prst="rect">
              <a:avLst/>
            </a:prstGeom>
            <a:noFill/>
          </p:spPr>
          <p:txBody>
            <a:bodyPr wrap="square" rtlCol="0">
              <a:spAutoFit/>
            </a:bodyPr>
            <a:lstStyle/>
            <a:p>
              <a:r>
                <a:rPr lang="en-US" sz="1800" dirty="0"/>
                <a:t>Update</a:t>
              </a:r>
            </a:p>
          </p:txBody>
        </p:sp>
        <p:cxnSp>
          <p:nvCxnSpPr>
            <p:cNvPr id="17" name="Straight Arrow Connector 16"/>
            <p:cNvCxnSpPr/>
            <p:nvPr/>
          </p:nvCxnSpPr>
          <p:spPr>
            <a:xfrm flipH="1" flipV="1">
              <a:off x="5428778" y="1652970"/>
              <a:ext cx="1473064" cy="1603331"/>
            </a:xfrm>
            <a:prstGeom prst="straightConnector1">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827475">
              <a:off x="5646881" y="2269968"/>
              <a:ext cx="1419773" cy="369332"/>
            </a:xfrm>
            <a:prstGeom prst="rect">
              <a:avLst/>
            </a:prstGeom>
            <a:noFill/>
          </p:spPr>
          <p:txBody>
            <a:bodyPr wrap="square" rtlCol="0">
              <a:spAutoFit/>
            </a:bodyPr>
            <a:lstStyle/>
            <a:p>
              <a:r>
                <a:rPr lang="en-US" sz="1800" dirty="0"/>
                <a:t>User Action</a:t>
              </a:r>
            </a:p>
          </p:txBody>
        </p:sp>
      </p:grpSp>
    </p:spTree>
    <p:extLst>
      <p:ext uri="{BB962C8B-B14F-4D97-AF65-F5344CB8AC3E}">
        <p14:creationId xmlns:p14="http://schemas.microsoft.com/office/powerpoint/2010/main" val="962052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 Model</a:t>
            </a:r>
          </a:p>
        </p:txBody>
      </p:sp>
      <p:sp>
        <p:nvSpPr>
          <p:cNvPr id="4" name="Rectangle: Rounded Corners 3"/>
          <p:cNvSpPr/>
          <p:nvPr/>
        </p:nvSpPr>
        <p:spPr>
          <a:xfrm>
            <a:off x="244258" y="926926"/>
            <a:ext cx="8642958" cy="1803748"/>
          </a:xfrm>
          <a:prstGeom prst="roundRect">
            <a:avLst/>
          </a:prstGeom>
          <a:solidFill>
            <a:srgbClr val="DDDD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Data Flow</a:t>
            </a:r>
          </a:p>
        </p:txBody>
      </p:sp>
      <p:sp>
        <p:nvSpPr>
          <p:cNvPr id="5" name="Rectangle: Rounded Corners 4"/>
          <p:cNvSpPr/>
          <p:nvPr/>
        </p:nvSpPr>
        <p:spPr>
          <a:xfrm>
            <a:off x="670142" y="1409179"/>
            <a:ext cx="1631363" cy="71480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Action</a:t>
            </a:r>
          </a:p>
        </p:txBody>
      </p:sp>
      <p:sp>
        <p:nvSpPr>
          <p:cNvPr id="6" name="Rectangle: Rounded Corners 5"/>
          <p:cNvSpPr/>
          <p:nvPr/>
        </p:nvSpPr>
        <p:spPr>
          <a:xfrm>
            <a:off x="2727389" y="1409179"/>
            <a:ext cx="1631363" cy="71480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Dispatcher</a:t>
            </a:r>
          </a:p>
        </p:txBody>
      </p:sp>
      <p:sp>
        <p:nvSpPr>
          <p:cNvPr id="7" name="Rectangle: Rounded Corners 6"/>
          <p:cNvSpPr/>
          <p:nvPr/>
        </p:nvSpPr>
        <p:spPr>
          <a:xfrm>
            <a:off x="4784636" y="1409179"/>
            <a:ext cx="1631363" cy="71480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Store</a:t>
            </a:r>
          </a:p>
        </p:txBody>
      </p:sp>
      <p:sp>
        <p:nvSpPr>
          <p:cNvPr id="8" name="Rectangle: Rounded Corners 7"/>
          <p:cNvSpPr/>
          <p:nvPr/>
        </p:nvSpPr>
        <p:spPr>
          <a:xfrm>
            <a:off x="6835926" y="1409179"/>
            <a:ext cx="1631363" cy="71480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View</a:t>
            </a:r>
          </a:p>
        </p:txBody>
      </p:sp>
      <p:cxnSp>
        <p:nvCxnSpPr>
          <p:cNvPr id="10" name="Straight Arrow Connector 9"/>
          <p:cNvCxnSpPr>
            <a:stCxn id="5" idx="3"/>
            <a:endCxn id="6" idx="1"/>
          </p:cNvCxnSpPr>
          <p:nvPr/>
        </p:nvCxnSpPr>
        <p:spPr>
          <a:xfrm>
            <a:off x="2301505" y="1766580"/>
            <a:ext cx="42588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4358752" y="1769078"/>
            <a:ext cx="42588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6415999" y="1766580"/>
            <a:ext cx="42588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3" name="Rectangle: Rounded Corners 12"/>
          <p:cNvSpPr/>
          <p:nvPr/>
        </p:nvSpPr>
        <p:spPr>
          <a:xfrm>
            <a:off x="244258" y="2963635"/>
            <a:ext cx="8642958" cy="2681428"/>
          </a:xfrm>
          <a:prstGeom prst="roundRect">
            <a:avLst/>
          </a:prstGeom>
          <a:solidFill>
            <a:srgbClr val="DDDD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Action Flow</a:t>
            </a:r>
          </a:p>
        </p:txBody>
      </p:sp>
      <p:sp>
        <p:nvSpPr>
          <p:cNvPr id="14" name="Rectangle: Rounded Corners 13"/>
          <p:cNvSpPr/>
          <p:nvPr/>
        </p:nvSpPr>
        <p:spPr>
          <a:xfrm>
            <a:off x="670142" y="4323568"/>
            <a:ext cx="1631363" cy="71480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Action</a:t>
            </a:r>
          </a:p>
        </p:txBody>
      </p:sp>
      <p:sp>
        <p:nvSpPr>
          <p:cNvPr id="15" name="Rectangle: Rounded Corners 14"/>
          <p:cNvSpPr/>
          <p:nvPr/>
        </p:nvSpPr>
        <p:spPr>
          <a:xfrm>
            <a:off x="2727389" y="4323568"/>
            <a:ext cx="1631363" cy="71480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Dispatcher</a:t>
            </a:r>
          </a:p>
        </p:txBody>
      </p:sp>
      <p:sp>
        <p:nvSpPr>
          <p:cNvPr id="16" name="Rectangle: Rounded Corners 15"/>
          <p:cNvSpPr/>
          <p:nvPr/>
        </p:nvSpPr>
        <p:spPr>
          <a:xfrm>
            <a:off x="4784636" y="4323568"/>
            <a:ext cx="1631363" cy="71480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Store</a:t>
            </a:r>
          </a:p>
        </p:txBody>
      </p:sp>
      <p:sp>
        <p:nvSpPr>
          <p:cNvPr id="17" name="Rectangle: Rounded Corners 16"/>
          <p:cNvSpPr/>
          <p:nvPr/>
        </p:nvSpPr>
        <p:spPr>
          <a:xfrm>
            <a:off x="6835926" y="4323568"/>
            <a:ext cx="1631363" cy="71480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View</a:t>
            </a:r>
          </a:p>
        </p:txBody>
      </p:sp>
      <p:cxnSp>
        <p:nvCxnSpPr>
          <p:cNvPr id="18" name="Straight Arrow Connector 17"/>
          <p:cNvCxnSpPr>
            <a:stCxn id="14" idx="3"/>
            <a:endCxn id="15" idx="1"/>
          </p:cNvCxnSpPr>
          <p:nvPr/>
        </p:nvCxnSpPr>
        <p:spPr>
          <a:xfrm>
            <a:off x="2301505" y="4680969"/>
            <a:ext cx="42588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4358752" y="4683467"/>
            <a:ext cx="42588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6415999" y="4680969"/>
            <a:ext cx="42588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1" name="Rectangle: Rounded Corners 20"/>
          <p:cNvSpPr/>
          <p:nvPr/>
        </p:nvSpPr>
        <p:spPr>
          <a:xfrm>
            <a:off x="4784636" y="3134885"/>
            <a:ext cx="1631363" cy="71480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a:t>Action</a:t>
            </a:r>
          </a:p>
        </p:txBody>
      </p:sp>
      <p:cxnSp>
        <p:nvCxnSpPr>
          <p:cNvPr id="23" name="Connector: Elbow 22"/>
          <p:cNvCxnSpPr>
            <a:stCxn id="17" idx="0"/>
            <a:endCxn id="21" idx="3"/>
          </p:cNvCxnSpPr>
          <p:nvPr/>
        </p:nvCxnSpPr>
        <p:spPr>
          <a:xfrm rot="16200000" flipV="1">
            <a:off x="6618163" y="3290122"/>
            <a:ext cx="831282" cy="123560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Connector: Elbow 24"/>
          <p:cNvCxnSpPr>
            <a:stCxn id="21" idx="1"/>
            <a:endCxn id="15" idx="0"/>
          </p:cNvCxnSpPr>
          <p:nvPr/>
        </p:nvCxnSpPr>
        <p:spPr>
          <a:xfrm rot="10800000" flipV="1">
            <a:off x="3543072" y="3492286"/>
            <a:ext cx="1241565" cy="831282"/>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7549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Components</a:t>
            </a:r>
          </a:p>
        </p:txBody>
      </p:sp>
      <p:sp>
        <p:nvSpPr>
          <p:cNvPr id="3" name="Content Placeholder 2"/>
          <p:cNvSpPr>
            <a:spLocks noGrp="1"/>
          </p:cNvSpPr>
          <p:nvPr>
            <p:ph idx="1"/>
          </p:nvPr>
        </p:nvSpPr>
        <p:spPr/>
        <p:txBody>
          <a:bodyPr/>
          <a:lstStyle/>
          <a:p>
            <a:pPr marL="0" indent="0">
              <a:buNone/>
            </a:pPr>
            <a:r>
              <a:rPr lang="en-US" sz="1600" dirty="0">
                <a:solidFill>
                  <a:schemeClr val="tx1">
                    <a:lumMod val="50000"/>
                    <a:lumOff val="50000"/>
                  </a:schemeClr>
                </a:solidFill>
              </a:rPr>
              <a:t>// Create a component name </a:t>
            </a:r>
            <a:r>
              <a:rPr lang="en-US" sz="1600" dirty="0" err="1">
                <a:solidFill>
                  <a:schemeClr val="tx1">
                    <a:lumMod val="50000"/>
                    <a:lumOff val="50000"/>
                  </a:schemeClr>
                </a:solidFill>
              </a:rPr>
              <a:t>MessageComponent</a:t>
            </a:r>
            <a:endParaRPr lang="en-US" sz="1600" dirty="0">
              <a:solidFill>
                <a:schemeClr val="tx1">
                  <a:lumMod val="50000"/>
                  <a:lumOff val="50000"/>
                </a:schemeClr>
              </a:solidFill>
            </a:endParaRPr>
          </a:p>
          <a:p>
            <a:pPr marL="0" indent="0">
              <a:buNone/>
            </a:pPr>
            <a:r>
              <a:rPr lang="en-US" sz="1600" dirty="0" err="1">
                <a:solidFill>
                  <a:srgbClr val="0066FF"/>
                </a:solidFill>
              </a:rPr>
              <a:t>var</a:t>
            </a:r>
            <a:r>
              <a:rPr lang="en-US" sz="1600" dirty="0"/>
              <a:t> </a:t>
            </a:r>
            <a:r>
              <a:rPr lang="en-US" sz="1600" dirty="0" err="1"/>
              <a:t>MessageComponent</a:t>
            </a:r>
            <a:r>
              <a:rPr lang="en-US" sz="1600" dirty="0"/>
              <a:t> = </a:t>
            </a:r>
            <a:r>
              <a:rPr lang="en-US" sz="1600" dirty="0" err="1"/>
              <a:t>React.</a:t>
            </a:r>
            <a:r>
              <a:rPr lang="en-US" sz="1600" dirty="0" err="1">
                <a:solidFill>
                  <a:srgbClr val="892034"/>
                </a:solidFill>
              </a:rPr>
              <a:t>createClass</a:t>
            </a:r>
            <a:r>
              <a:rPr lang="en-US" sz="1600" dirty="0"/>
              <a:t>({</a:t>
            </a:r>
          </a:p>
          <a:p>
            <a:pPr marL="0" indent="0">
              <a:buNone/>
            </a:pPr>
            <a:r>
              <a:rPr lang="en-US" sz="1600" dirty="0"/>
              <a:t>   render: </a:t>
            </a:r>
            <a:r>
              <a:rPr lang="en-US" sz="1600" dirty="0">
                <a:solidFill>
                  <a:srgbClr val="0066FF"/>
                </a:solidFill>
              </a:rPr>
              <a:t>function</a:t>
            </a:r>
            <a:r>
              <a:rPr lang="en-US" sz="1600" dirty="0"/>
              <a:t>() { </a:t>
            </a:r>
          </a:p>
          <a:p>
            <a:pPr marL="0" indent="0">
              <a:buNone/>
            </a:pPr>
            <a:r>
              <a:rPr lang="en-US" sz="1600" dirty="0"/>
              <a:t>      </a:t>
            </a:r>
            <a:r>
              <a:rPr lang="en-US" sz="1600" dirty="0">
                <a:solidFill>
                  <a:srgbClr val="0066FF"/>
                </a:solidFill>
              </a:rPr>
              <a:t>return</a:t>
            </a:r>
            <a:r>
              <a:rPr lang="en-US" sz="1600" dirty="0"/>
              <a:t>  (</a:t>
            </a:r>
          </a:p>
          <a:p>
            <a:pPr marL="0" indent="0">
              <a:buNone/>
            </a:pPr>
            <a:r>
              <a:rPr lang="en-US" sz="1600" dirty="0"/>
              <a:t>         &lt;</a:t>
            </a:r>
            <a:r>
              <a:rPr lang="en-US" sz="1600" dirty="0">
                <a:solidFill>
                  <a:srgbClr val="7030A0"/>
                </a:solidFill>
              </a:rPr>
              <a:t>div</a:t>
            </a:r>
            <a:r>
              <a:rPr lang="en-US" sz="1600" dirty="0"/>
              <a:t>&gt;{</a:t>
            </a:r>
            <a:r>
              <a:rPr lang="en-US" sz="1600" dirty="0" err="1">
                <a:solidFill>
                  <a:srgbClr val="0066FF"/>
                </a:solidFill>
              </a:rPr>
              <a:t>this</a:t>
            </a:r>
            <a:r>
              <a:rPr lang="en-US" sz="1600" dirty="0" err="1"/>
              <a:t>.props.message</a:t>
            </a:r>
            <a:r>
              <a:rPr lang="en-US" sz="1600" dirty="0"/>
              <a:t>}&lt;/</a:t>
            </a:r>
            <a:r>
              <a:rPr lang="en-US" sz="1600" dirty="0">
                <a:solidFill>
                  <a:srgbClr val="7030A0"/>
                </a:solidFill>
              </a:rPr>
              <a:t>div</a:t>
            </a:r>
            <a:r>
              <a:rPr lang="en-US" sz="1600" dirty="0"/>
              <a:t>&gt;</a:t>
            </a:r>
          </a:p>
          <a:p>
            <a:pPr marL="0" indent="0">
              <a:buNone/>
            </a:pPr>
            <a:r>
              <a:rPr lang="en-US" sz="1600" dirty="0"/>
              <a:t>      );</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solidFill>
                  <a:schemeClr val="tx1">
                    <a:lumMod val="50000"/>
                    <a:lumOff val="50000"/>
                  </a:schemeClr>
                </a:solidFill>
              </a:rPr>
              <a:t>// Render an instance of </a:t>
            </a:r>
            <a:r>
              <a:rPr lang="en-US" sz="1600" dirty="0" err="1">
                <a:solidFill>
                  <a:schemeClr val="tx1">
                    <a:lumMod val="50000"/>
                    <a:lumOff val="50000"/>
                  </a:schemeClr>
                </a:solidFill>
              </a:rPr>
              <a:t>MessageCoponent</a:t>
            </a:r>
            <a:r>
              <a:rPr lang="en-US" sz="1600" dirty="0">
                <a:solidFill>
                  <a:schemeClr val="tx1">
                    <a:lumMod val="50000"/>
                    <a:lumOff val="50000"/>
                  </a:schemeClr>
                </a:solidFill>
              </a:rPr>
              <a:t> into document body </a:t>
            </a:r>
          </a:p>
          <a:p>
            <a:pPr marL="0" indent="0">
              <a:buNone/>
            </a:pPr>
            <a:r>
              <a:rPr lang="en-US" sz="1600" dirty="0" err="1"/>
              <a:t>ReactDOM.</a:t>
            </a:r>
            <a:r>
              <a:rPr lang="en-US" sz="1600" dirty="0" err="1">
                <a:solidFill>
                  <a:srgbClr val="892034"/>
                </a:solidFill>
              </a:rPr>
              <a:t>render</a:t>
            </a:r>
            <a:r>
              <a:rPr lang="en-US" sz="1600" dirty="0"/>
              <a:t>(</a:t>
            </a:r>
          </a:p>
          <a:p>
            <a:pPr marL="0" indent="0">
              <a:buNone/>
            </a:pPr>
            <a:r>
              <a:rPr lang="en-US" sz="1600" dirty="0"/>
              <a:t>   &lt;</a:t>
            </a:r>
            <a:r>
              <a:rPr lang="en-US" sz="1600" dirty="0" err="1">
                <a:solidFill>
                  <a:srgbClr val="7030A0"/>
                </a:solidFill>
              </a:rPr>
              <a:t>MessageComponent</a:t>
            </a:r>
            <a:r>
              <a:rPr lang="en-US" sz="1600" dirty="0"/>
              <a:t> </a:t>
            </a:r>
            <a:r>
              <a:rPr lang="en-US" sz="1600" dirty="0">
                <a:solidFill>
                  <a:srgbClr val="008000"/>
                </a:solidFill>
              </a:rPr>
              <a:t>message</a:t>
            </a:r>
            <a:r>
              <a:rPr lang="en-US" sz="1600" dirty="0"/>
              <a:t>=“</a:t>
            </a:r>
            <a:r>
              <a:rPr lang="en-US" sz="1600" dirty="0">
                <a:solidFill>
                  <a:srgbClr val="0066FF"/>
                </a:solidFill>
              </a:rPr>
              <a:t>Hello!</a:t>
            </a:r>
            <a:r>
              <a:rPr lang="en-US" sz="1600" dirty="0"/>
              <a:t>” /&gt;</a:t>
            </a:r>
          </a:p>
          <a:p>
            <a:pPr marL="0" indent="0">
              <a:buNone/>
            </a:pPr>
            <a:r>
              <a:rPr lang="en-US" sz="1600" dirty="0"/>
              <a:t>   </a:t>
            </a:r>
            <a:r>
              <a:rPr lang="en-US" sz="1600" dirty="0" err="1"/>
              <a:t>document.body</a:t>
            </a:r>
            <a:endParaRPr lang="en-US" sz="1600" dirty="0"/>
          </a:p>
          <a:p>
            <a:pPr marL="0" indent="0">
              <a:buNone/>
            </a:pPr>
            <a:r>
              <a:rPr lang="en-US" sz="1600" dirty="0"/>
              <a:t>);</a:t>
            </a:r>
          </a:p>
        </p:txBody>
      </p:sp>
    </p:spTree>
    <p:extLst>
      <p:ext uri="{BB962C8B-B14F-4D97-AF65-F5344CB8AC3E}">
        <p14:creationId xmlns:p14="http://schemas.microsoft.com/office/powerpoint/2010/main" val="344786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Components</a:t>
            </a:r>
          </a:p>
        </p:txBody>
      </p:sp>
      <p:sp>
        <p:nvSpPr>
          <p:cNvPr id="3" name="Content Placeholder 2"/>
          <p:cNvSpPr>
            <a:spLocks noGrp="1"/>
          </p:cNvSpPr>
          <p:nvPr>
            <p:ph idx="1"/>
          </p:nvPr>
        </p:nvSpPr>
        <p:spPr/>
        <p:txBody>
          <a:bodyPr/>
          <a:lstStyle/>
          <a:p>
            <a:pPr marL="0" indent="0">
              <a:buNone/>
            </a:pPr>
            <a:r>
              <a:rPr lang="en-US" sz="1600" dirty="0">
                <a:solidFill>
                  <a:schemeClr val="tx1">
                    <a:lumMod val="50000"/>
                    <a:lumOff val="50000"/>
                  </a:schemeClr>
                </a:solidFill>
              </a:rPr>
              <a:t>// Create a component name </a:t>
            </a:r>
            <a:r>
              <a:rPr lang="en-US" sz="1600" dirty="0" err="1">
                <a:solidFill>
                  <a:schemeClr val="tx1">
                    <a:lumMod val="50000"/>
                    <a:lumOff val="50000"/>
                  </a:schemeClr>
                </a:solidFill>
              </a:rPr>
              <a:t>MessageComponent</a:t>
            </a:r>
            <a:endParaRPr lang="en-US" sz="1600" dirty="0">
              <a:solidFill>
                <a:schemeClr val="tx1">
                  <a:lumMod val="50000"/>
                  <a:lumOff val="50000"/>
                </a:schemeClr>
              </a:solidFill>
            </a:endParaRPr>
          </a:p>
          <a:p>
            <a:pPr marL="0" indent="0">
              <a:buNone/>
            </a:pPr>
            <a:r>
              <a:rPr lang="en-US" sz="1600" dirty="0" err="1">
                <a:solidFill>
                  <a:srgbClr val="0066FF"/>
                </a:solidFill>
              </a:rPr>
              <a:t>var</a:t>
            </a:r>
            <a:r>
              <a:rPr lang="en-US" sz="1600" dirty="0"/>
              <a:t> </a:t>
            </a:r>
            <a:r>
              <a:rPr lang="en-US" sz="1600" dirty="0" err="1"/>
              <a:t>MessageComponent</a:t>
            </a:r>
            <a:r>
              <a:rPr lang="en-US" sz="1600" dirty="0"/>
              <a:t> = </a:t>
            </a:r>
            <a:r>
              <a:rPr lang="en-US" sz="1600" dirty="0" err="1"/>
              <a:t>React.</a:t>
            </a:r>
            <a:r>
              <a:rPr lang="en-US" sz="1600" dirty="0" err="1">
                <a:solidFill>
                  <a:srgbClr val="892034"/>
                </a:solidFill>
              </a:rPr>
              <a:t>createClass</a:t>
            </a:r>
            <a:r>
              <a:rPr lang="en-US" sz="1600" dirty="0"/>
              <a:t>({</a:t>
            </a:r>
          </a:p>
          <a:p>
            <a:pPr marL="0" indent="0">
              <a:buNone/>
            </a:pPr>
            <a:r>
              <a:rPr lang="en-US" sz="1600" dirty="0"/>
              <a:t>   render: </a:t>
            </a:r>
            <a:r>
              <a:rPr lang="en-US" sz="1600" dirty="0">
                <a:solidFill>
                  <a:srgbClr val="0066FF"/>
                </a:solidFill>
              </a:rPr>
              <a:t>function</a:t>
            </a:r>
            <a:r>
              <a:rPr lang="en-US" sz="1600" dirty="0"/>
              <a:t>() { </a:t>
            </a:r>
          </a:p>
          <a:p>
            <a:pPr marL="0" indent="0">
              <a:buNone/>
            </a:pPr>
            <a:r>
              <a:rPr lang="en-US" sz="1600" dirty="0"/>
              <a:t>      </a:t>
            </a:r>
            <a:r>
              <a:rPr lang="en-US" sz="1600" dirty="0">
                <a:solidFill>
                  <a:srgbClr val="0066FF"/>
                </a:solidFill>
              </a:rPr>
              <a:t>return</a:t>
            </a:r>
            <a:r>
              <a:rPr lang="en-US" sz="1600" dirty="0"/>
              <a:t>  (</a:t>
            </a:r>
          </a:p>
          <a:p>
            <a:pPr marL="0" indent="0">
              <a:buNone/>
            </a:pPr>
            <a:r>
              <a:rPr lang="en-US" sz="1600" dirty="0"/>
              <a:t>         &lt;</a:t>
            </a:r>
            <a:r>
              <a:rPr lang="en-US" sz="1600" dirty="0">
                <a:solidFill>
                  <a:srgbClr val="7030A0"/>
                </a:solidFill>
              </a:rPr>
              <a:t>div</a:t>
            </a:r>
            <a:r>
              <a:rPr lang="en-US" sz="1600" dirty="0"/>
              <a:t>&gt;{</a:t>
            </a:r>
            <a:r>
              <a:rPr lang="en-US" sz="1600" dirty="0" err="1">
                <a:solidFill>
                  <a:srgbClr val="0066FF"/>
                </a:solidFill>
              </a:rPr>
              <a:t>this</a:t>
            </a:r>
            <a:r>
              <a:rPr lang="en-US" sz="1600" dirty="0" err="1"/>
              <a:t>.props.message</a:t>
            </a:r>
            <a:r>
              <a:rPr lang="en-US" sz="1600" dirty="0"/>
              <a:t>}&lt;/</a:t>
            </a:r>
            <a:r>
              <a:rPr lang="en-US" sz="1600" dirty="0">
                <a:solidFill>
                  <a:srgbClr val="7030A0"/>
                </a:solidFill>
              </a:rPr>
              <a:t>div</a:t>
            </a:r>
            <a:r>
              <a:rPr lang="en-US" sz="1600" dirty="0"/>
              <a:t>&gt;</a:t>
            </a:r>
          </a:p>
          <a:p>
            <a:pPr marL="0" indent="0">
              <a:buNone/>
            </a:pPr>
            <a:r>
              <a:rPr lang="en-US" sz="1600" dirty="0"/>
              <a:t>      );</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solidFill>
                  <a:schemeClr val="tx1">
                    <a:lumMod val="50000"/>
                    <a:lumOff val="50000"/>
                  </a:schemeClr>
                </a:solidFill>
              </a:rPr>
              <a:t>// Render an instance of </a:t>
            </a:r>
            <a:r>
              <a:rPr lang="en-US" sz="1600" dirty="0" err="1">
                <a:solidFill>
                  <a:schemeClr val="tx1">
                    <a:lumMod val="50000"/>
                    <a:lumOff val="50000"/>
                  </a:schemeClr>
                </a:solidFill>
              </a:rPr>
              <a:t>MessageCoponent</a:t>
            </a:r>
            <a:r>
              <a:rPr lang="en-US" sz="1600" dirty="0">
                <a:solidFill>
                  <a:schemeClr val="tx1">
                    <a:lumMod val="50000"/>
                    <a:lumOff val="50000"/>
                  </a:schemeClr>
                </a:solidFill>
              </a:rPr>
              <a:t> into document body </a:t>
            </a:r>
          </a:p>
          <a:p>
            <a:pPr marL="0" indent="0">
              <a:buNone/>
            </a:pPr>
            <a:r>
              <a:rPr lang="en-US" sz="1600" dirty="0" err="1"/>
              <a:t>ReactDOM.</a:t>
            </a:r>
            <a:r>
              <a:rPr lang="en-US" sz="1600" dirty="0" err="1">
                <a:solidFill>
                  <a:srgbClr val="892034"/>
                </a:solidFill>
              </a:rPr>
              <a:t>render</a:t>
            </a:r>
            <a:r>
              <a:rPr lang="en-US" sz="1600" dirty="0"/>
              <a:t>(</a:t>
            </a:r>
          </a:p>
          <a:p>
            <a:pPr marL="0" indent="0">
              <a:buNone/>
            </a:pPr>
            <a:r>
              <a:rPr lang="en-US" sz="1600" dirty="0"/>
              <a:t>   &lt;</a:t>
            </a:r>
            <a:r>
              <a:rPr lang="en-US" sz="1600" dirty="0" err="1">
                <a:solidFill>
                  <a:srgbClr val="7030A0"/>
                </a:solidFill>
              </a:rPr>
              <a:t>MessageComponent</a:t>
            </a:r>
            <a:r>
              <a:rPr lang="en-US" sz="1600" dirty="0"/>
              <a:t> </a:t>
            </a:r>
            <a:r>
              <a:rPr lang="en-US" sz="1600" dirty="0">
                <a:solidFill>
                  <a:srgbClr val="008000"/>
                </a:solidFill>
              </a:rPr>
              <a:t>message</a:t>
            </a:r>
            <a:r>
              <a:rPr lang="en-US" sz="1600" dirty="0"/>
              <a:t>=“</a:t>
            </a:r>
            <a:r>
              <a:rPr lang="en-US" sz="1600" dirty="0">
                <a:solidFill>
                  <a:srgbClr val="0066FF"/>
                </a:solidFill>
              </a:rPr>
              <a:t>Hello!</a:t>
            </a:r>
            <a:r>
              <a:rPr lang="en-US" sz="1600" dirty="0"/>
              <a:t>” /&gt;</a:t>
            </a:r>
          </a:p>
          <a:p>
            <a:pPr marL="0" indent="0">
              <a:buNone/>
            </a:pPr>
            <a:r>
              <a:rPr lang="en-US" sz="1600" dirty="0"/>
              <a:t>   </a:t>
            </a:r>
            <a:r>
              <a:rPr lang="en-US" sz="1600" dirty="0" err="1"/>
              <a:t>document.body</a:t>
            </a:r>
            <a:endParaRPr lang="en-US" sz="1600" dirty="0"/>
          </a:p>
          <a:p>
            <a:pPr marL="0" indent="0">
              <a:buNone/>
            </a:pPr>
            <a:r>
              <a:rPr lang="en-US" sz="1600" dirty="0"/>
              <a:t>);</a:t>
            </a:r>
          </a:p>
        </p:txBody>
      </p:sp>
      <p:sp>
        <p:nvSpPr>
          <p:cNvPr id="5" name="Rectangle 4"/>
          <p:cNvSpPr/>
          <p:nvPr/>
        </p:nvSpPr>
        <p:spPr>
          <a:xfrm>
            <a:off x="2736937" y="2676412"/>
            <a:ext cx="3670126" cy="4426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What is JSX?</a:t>
            </a:r>
          </a:p>
        </p:txBody>
      </p:sp>
    </p:spTree>
    <p:extLst>
      <p:ext uri="{BB962C8B-B14F-4D97-AF65-F5344CB8AC3E}">
        <p14:creationId xmlns:p14="http://schemas.microsoft.com/office/powerpoint/2010/main" val="3235961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Components</a:t>
            </a:r>
          </a:p>
        </p:txBody>
      </p:sp>
      <p:sp>
        <p:nvSpPr>
          <p:cNvPr id="3" name="Content Placeholder 2"/>
          <p:cNvSpPr>
            <a:spLocks noGrp="1"/>
          </p:cNvSpPr>
          <p:nvPr>
            <p:ph idx="1"/>
          </p:nvPr>
        </p:nvSpPr>
        <p:spPr/>
        <p:txBody>
          <a:bodyPr/>
          <a:lstStyle/>
          <a:p>
            <a:pPr marL="0" indent="0">
              <a:buNone/>
            </a:pPr>
            <a:r>
              <a:rPr lang="en-US" sz="1600" dirty="0">
                <a:solidFill>
                  <a:schemeClr val="tx1">
                    <a:lumMod val="50000"/>
                    <a:lumOff val="50000"/>
                  </a:schemeClr>
                </a:solidFill>
              </a:rPr>
              <a:t>// Create a component name </a:t>
            </a:r>
            <a:r>
              <a:rPr lang="en-US" sz="1600" dirty="0" err="1">
                <a:solidFill>
                  <a:schemeClr val="tx1">
                    <a:lumMod val="50000"/>
                    <a:lumOff val="50000"/>
                  </a:schemeClr>
                </a:solidFill>
              </a:rPr>
              <a:t>MessageComponent</a:t>
            </a:r>
            <a:endParaRPr lang="en-US" sz="1600" dirty="0">
              <a:solidFill>
                <a:schemeClr val="tx1">
                  <a:lumMod val="50000"/>
                  <a:lumOff val="50000"/>
                </a:schemeClr>
              </a:solidFill>
            </a:endParaRPr>
          </a:p>
          <a:p>
            <a:pPr marL="0" indent="0">
              <a:buNone/>
            </a:pPr>
            <a:r>
              <a:rPr lang="en-US" sz="1600" dirty="0" err="1">
                <a:solidFill>
                  <a:srgbClr val="0066FF"/>
                </a:solidFill>
              </a:rPr>
              <a:t>var</a:t>
            </a:r>
            <a:r>
              <a:rPr lang="en-US" sz="1600" dirty="0"/>
              <a:t> </a:t>
            </a:r>
            <a:r>
              <a:rPr lang="en-US" sz="1600" dirty="0" err="1"/>
              <a:t>MessageComponent</a:t>
            </a:r>
            <a:r>
              <a:rPr lang="en-US" sz="1600" dirty="0"/>
              <a:t> = </a:t>
            </a:r>
            <a:r>
              <a:rPr lang="en-US" sz="1600" dirty="0" err="1"/>
              <a:t>React.</a:t>
            </a:r>
            <a:r>
              <a:rPr lang="en-US" sz="1600" dirty="0" err="1">
                <a:solidFill>
                  <a:srgbClr val="892034"/>
                </a:solidFill>
              </a:rPr>
              <a:t>createClass</a:t>
            </a:r>
            <a:r>
              <a:rPr lang="en-US" sz="1600" dirty="0"/>
              <a:t>({</a:t>
            </a:r>
          </a:p>
          <a:p>
            <a:pPr marL="0" indent="0">
              <a:buNone/>
            </a:pPr>
            <a:r>
              <a:rPr lang="en-US" sz="1600" dirty="0"/>
              <a:t>   render: </a:t>
            </a:r>
            <a:r>
              <a:rPr lang="en-US" sz="1600" dirty="0">
                <a:solidFill>
                  <a:srgbClr val="0066FF"/>
                </a:solidFill>
              </a:rPr>
              <a:t>function</a:t>
            </a:r>
            <a:r>
              <a:rPr lang="en-US" sz="1600" dirty="0"/>
              <a:t>() { </a:t>
            </a:r>
          </a:p>
          <a:p>
            <a:pPr marL="0" indent="0">
              <a:buNone/>
            </a:pPr>
            <a:r>
              <a:rPr lang="en-US" sz="1600" dirty="0"/>
              <a:t>      </a:t>
            </a:r>
            <a:r>
              <a:rPr lang="en-US" sz="1600" dirty="0">
                <a:solidFill>
                  <a:srgbClr val="0066FF"/>
                </a:solidFill>
              </a:rPr>
              <a:t>return</a:t>
            </a:r>
            <a:r>
              <a:rPr lang="en-US" sz="1600" dirty="0"/>
              <a:t>  (</a:t>
            </a:r>
          </a:p>
          <a:p>
            <a:pPr marL="0" indent="0">
              <a:buNone/>
            </a:pPr>
            <a:r>
              <a:rPr lang="en-US" sz="1600" dirty="0"/>
              <a:t>         &lt;</a:t>
            </a:r>
            <a:r>
              <a:rPr lang="en-US" sz="1600" dirty="0">
                <a:solidFill>
                  <a:srgbClr val="7030A0"/>
                </a:solidFill>
              </a:rPr>
              <a:t>div</a:t>
            </a:r>
            <a:r>
              <a:rPr lang="en-US" sz="1600" dirty="0"/>
              <a:t>&gt;{</a:t>
            </a:r>
            <a:r>
              <a:rPr lang="en-US" sz="1600" dirty="0" err="1">
                <a:solidFill>
                  <a:srgbClr val="0066FF"/>
                </a:solidFill>
              </a:rPr>
              <a:t>this</a:t>
            </a:r>
            <a:r>
              <a:rPr lang="en-US" sz="1600" dirty="0" err="1"/>
              <a:t>.props.message</a:t>
            </a:r>
            <a:r>
              <a:rPr lang="en-US" sz="1600" dirty="0"/>
              <a:t>}&lt;/</a:t>
            </a:r>
            <a:r>
              <a:rPr lang="en-US" sz="1600" dirty="0">
                <a:solidFill>
                  <a:srgbClr val="7030A0"/>
                </a:solidFill>
              </a:rPr>
              <a:t>div</a:t>
            </a:r>
            <a:r>
              <a:rPr lang="en-US" sz="1600" dirty="0"/>
              <a:t>&gt;</a:t>
            </a:r>
          </a:p>
          <a:p>
            <a:pPr marL="0" indent="0">
              <a:buNone/>
            </a:pPr>
            <a:r>
              <a:rPr lang="en-US" sz="1600" dirty="0"/>
              <a:t>      );</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solidFill>
                  <a:schemeClr val="tx1">
                    <a:lumMod val="50000"/>
                    <a:lumOff val="50000"/>
                  </a:schemeClr>
                </a:solidFill>
              </a:rPr>
              <a:t>// Render an instance of </a:t>
            </a:r>
            <a:r>
              <a:rPr lang="en-US" sz="1600" dirty="0" err="1">
                <a:solidFill>
                  <a:schemeClr val="tx1">
                    <a:lumMod val="50000"/>
                    <a:lumOff val="50000"/>
                  </a:schemeClr>
                </a:solidFill>
              </a:rPr>
              <a:t>MessageCoponent</a:t>
            </a:r>
            <a:r>
              <a:rPr lang="en-US" sz="1600" dirty="0">
                <a:solidFill>
                  <a:schemeClr val="tx1">
                    <a:lumMod val="50000"/>
                    <a:lumOff val="50000"/>
                  </a:schemeClr>
                </a:solidFill>
              </a:rPr>
              <a:t> into document body </a:t>
            </a:r>
          </a:p>
          <a:p>
            <a:pPr marL="0" indent="0">
              <a:buNone/>
            </a:pPr>
            <a:r>
              <a:rPr lang="en-US" sz="1600" dirty="0" err="1"/>
              <a:t>ReactDOM.</a:t>
            </a:r>
            <a:r>
              <a:rPr lang="en-US" sz="1600" dirty="0" err="1">
                <a:solidFill>
                  <a:srgbClr val="892034"/>
                </a:solidFill>
              </a:rPr>
              <a:t>render</a:t>
            </a:r>
            <a:r>
              <a:rPr lang="en-US" sz="1600" dirty="0"/>
              <a:t>(</a:t>
            </a:r>
          </a:p>
          <a:p>
            <a:pPr marL="0" indent="0">
              <a:buNone/>
            </a:pPr>
            <a:r>
              <a:rPr lang="en-US" sz="1600" dirty="0"/>
              <a:t>   &lt;</a:t>
            </a:r>
            <a:r>
              <a:rPr lang="en-US" sz="1600" dirty="0" err="1">
                <a:solidFill>
                  <a:srgbClr val="7030A0"/>
                </a:solidFill>
              </a:rPr>
              <a:t>MessageComponent</a:t>
            </a:r>
            <a:r>
              <a:rPr lang="en-US" sz="1600" dirty="0"/>
              <a:t> </a:t>
            </a:r>
            <a:r>
              <a:rPr lang="en-US" sz="1600" dirty="0">
                <a:solidFill>
                  <a:srgbClr val="008000"/>
                </a:solidFill>
              </a:rPr>
              <a:t>message</a:t>
            </a:r>
            <a:r>
              <a:rPr lang="en-US" sz="1600" dirty="0"/>
              <a:t>=“</a:t>
            </a:r>
            <a:r>
              <a:rPr lang="en-US" sz="1600" dirty="0">
                <a:solidFill>
                  <a:srgbClr val="0066FF"/>
                </a:solidFill>
              </a:rPr>
              <a:t>Hello!</a:t>
            </a:r>
            <a:r>
              <a:rPr lang="en-US" sz="1600" dirty="0"/>
              <a:t>” /&gt;</a:t>
            </a:r>
          </a:p>
          <a:p>
            <a:pPr marL="0" indent="0">
              <a:buNone/>
            </a:pPr>
            <a:r>
              <a:rPr lang="en-US" sz="1600" dirty="0"/>
              <a:t>   </a:t>
            </a:r>
            <a:r>
              <a:rPr lang="en-US" sz="1600" dirty="0" err="1"/>
              <a:t>document.body</a:t>
            </a:r>
            <a:endParaRPr lang="en-US" sz="1600" dirty="0"/>
          </a:p>
          <a:p>
            <a:pPr marL="0" indent="0">
              <a:buNone/>
            </a:pPr>
            <a:r>
              <a:rPr lang="en-US" sz="1600" dirty="0"/>
              <a:t>);</a:t>
            </a:r>
          </a:p>
        </p:txBody>
      </p:sp>
      <p:sp>
        <p:nvSpPr>
          <p:cNvPr id="5" name="Rectangle 4"/>
          <p:cNvSpPr/>
          <p:nvPr/>
        </p:nvSpPr>
        <p:spPr>
          <a:xfrm>
            <a:off x="2736937" y="2676412"/>
            <a:ext cx="3670126" cy="4426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What is JSX?</a:t>
            </a:r>
          </a:p>
        </p:txBody>
      </p:sp>
      <p:sp>
        <p:nvSpPr>
          <p:cNvPr id="4" name="Rectangle 3"/>
          <p:cNvSpPr/>
          <p:nvPr/>
        </p:nvSpPr>
        <p:spPr>
          <a:xfrm>
            <a:off x="958241" y="1835063"/>
            <a:ext cx="3237978" cy="2755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endCxn id="4" idx="2"/>
          </p:cNvCxnSpPr>
          <p:nvPr/>
        </p:nvCxnSpPr>
        <p:spPr>
          <a:xfrm flipH="1" flipV="1">
            <a:off x="2577230" y="2110636"/>
            <a:ext cx="2013559" cy="565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0866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p>
        </p:txBody>
      </p:sp>
      <p:grpSp>
        <p:nvGrpSpPr>
          <p:cNvPr id="4" name="Group 3"/>
          <p:cNvGrpSpPr/>
          <p:nvPr/>
        </p:nvGrpSpPr>
        <p:grpSpPr>
          <a:xfrm>
            <a:off x="457200" y="1493102"/>
            <a:ext cx="8336622" cy="2653013"/>
            <a:chOff x="365760" y="1280160"/>
            <a:chExt cx="13889012" cy="4419983"/>
          </a:xfrm>
        </p:grpSpPr>
        <p:pic>
          <p:nvPicPr>
            <p:cNvPr id="5" name="Picture 4"/>
            <p:cNvPicPr>
              <a:picLocks noChangeAspect="1"/>
            </p:cNvPicPr>
            <p:nvPr/>
          </p:nvPicPr>
          <p:blipFill>
            <a:blip r:embed="rId2"/>
            <a:stretch>
              <a:fillRect/>
            </a:stretch>
          </p:blipFill>
          <p:spPr>
            <a:xfrm>
              <a:off x="365760" y="1280160"/>
              <a:ext cx="3373412" cy="4419983"/>
            </a:xfrm>
            <a:prstGeom prst="rect">
              <a:avLst/>
            </a:prstGeom>
          </p:spPr>
        </p:pic>
        <p:pic>
          <p:nvPicPr>
            <p:cNvPr id="6" name="Picture 5"/>
            <p:cNvPicPr>
              <a:picLocks noChangeAspect="1"/>
            </p:cNvPicPr>
            <p:nvPr/>
          </p:nvPicPr>
          <p:blipFill>
            <a:blip r:embed="rId3"/>
            <a:stretch>
              <a:fillRect/>
            </a:stretch>
          </p:blipFill>
          <p:spPr>
            <a:xfrm>
              <a:off x="3870960" y="1280160"/>
              <a:ext cx="3373412" cy="4419983"/>
            </a:xfrm>
            <a:prstGeom prst="rect">
              <a:avLst/>
            </a:prstGeom>
          </p:spPr>
        </p:pic>
        <p:pic>
          <p:nvPicPr>
            <p:cNvPr id="7" name="Picture 6"/>
            <p:cNvPicPr>
              <a:picLocks noChangeAspect="1"/>
            </p:cNvPicPr>
            <p:nvPr/>
          </p:nvPicPr>
          <p:blipFill>
            <a:blip r:embed="rId4"/>
            <a:stretch>
              <a:fillRect/>
            </a:stretch>
          </p:blipFill>
          <p:spPr>
            <a:xfrm>
              <a:off x="7376160" y="1280160"/>
              <a:ext cx="3373412" cy="3810330"/>
            </a:xfrm>
            <a:prstGeom prst="rect">
              <a:avLst/>
            </a:prstGeom>
          </p:spPr>
        </p:pic>
        <p:pic>
          <p:nvPicPr>
            <p:cNvPr id="8" name="Picture 7"/>
            <p:cNvPicPr>
              <a:picLocks noChangeAspect="1"/>
            </p:cNvPicPr>
            <p:nvPr/>
          </p:nvPicPr>
          <p:blipFill>
            <a:blip r:embed="rId5"/>
            <a:stretch>
              <a:fillRect/>
            </a:stretch>
          </p:blipFill>
          <p:spPr>
            <a:xfrm>
              <a:off x="10881360" y="1280160"/>
              <a:ext cx="3373412" cy="1513971"/>
            </a:xfrm>
            <a:prstGeom prst="rect">
              <a:avLst/>
            </a:prstGeom>
          </p:spPr>
        </p:pic>
      </p:grpSp>
    </p:spTree>
    <p:extLst>
      <p:ext uri="{BB962C8B-B14F-4D97-AF65-F5344CB8AC3E}">
        <p14:creationId xmlns:p14="http://schemas.microsoft.com/office/powerpoint/2010/main" val="280155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Frontend development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04001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React</a:t>
            </a:r>
          </a:p>
        </p:txBody>
      </p:sp>
      <p:sp>
        <p:nvSpPr>
          <p:cNvPr id="3" name="Content Placeholder 2"/>
          <p:cNvSpPr>
            <a:spLocks noGrp="1"/>
          </p:cNvSpPr>
          <p:nvPr>
            <p:ph idx="1"/>
          </p:nvPr>
        </p:nvSpPr>
        <p:spPr/>
        <p:txBody>
          <a:bodyPr anchor="ctr"/>
          <a:lstStyle/>
          <a:p>
            <a:pPr marL="0" indent="0" algn="ctr">
              <a:buNone/>
            </a:pPr>
            <a:r>
              <a:rPr lang="en-US" sz="2800" dirty="0">
                <a:hlinkClick r:id="rId2"/>
              </a:rPr>
              <a:t>https://www.codecademy.com/lrn/react-101</a:t>
            </a:r>
            <a:endParaRPr lang="en-US" sz="2800" dirty="0"/>
          </a:p>
          <a:p>
            <a:pPr marL="0" indent="0" algn="ctr">
              <a:buNone/>
            </a:pPr>
            <a:r>
              <a:rPr lang="en-US" sz="2800" dirty="0">
                <a:hlinkClick r:id="rId3"/>
              </a:rPr>
              <a:t>https://css-tricks.com/learning-react-redux/</a:t>
            </a:r>
            <a:r>
              <a:rPr lang="en-US" sz="2800" dirty="0"/>
              <a:t>  </a:t>
            </a:r>
          </a:p>
        </p:txBody>
      </p:sp>
    </p:spTree>
    <p:extLst>
      <p:ext uri="{BB962C8B-B14F-4D97-AF65-F5344CB8AC3E}">
        <p14:creationId xmlns:p14="http://schemas.microsoft.com/office/powerpoint/2010/main" val="19967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Knockout</a:t>
            </a:r>
          </a:p>
        </p:txBody>
      </p:sp>
      <p:sp>
        <p:nvSpPr>
          <p:cNvPr id="3" name="Content Placeholder 2"/>
          <p:cNvSpPr>
            <a:spLocks noGrp="1"/>
          </p:cNvSpPr>
          <p:nvPr>
            <p:ph idx="1"/>
          </p:nvPr>
        </p:nvSpPr>
        <p:spPr>
          <a:xfrm>
            <a:off x="457200" y="666057"/>
            <a:ext cx="8229600" cy="4525963"/>
          </a:xfrm>
        </p:spPr>
        <p:txBody>
          <a:bodyPr/>
          <a:lstStyle/>
          <a:p>
            <a:r>
              <a:rPr lang="en-US" dirty="0"/>
              <a:t>An MVVM library</a:t>
            </a:r>
          </a:p>
          <a:p>
            <a:r>
              <a:rPr lang="en-US" dirty="0"/>
              <a:t>Automatic UI refresh and updates</a:t>
            </a:r>
          </a:p>
          <a:p>
            <a:r>
              <a:rPr lang="en-US" dirty="0"/>
              <a:t>Reusable templates</a:t>
            </a:r>
          </a:p>
          <a:p>
            <a:r>
              <a:rPr lang="en-US" dirty="0"/>
              <a:t>Can be used with nearly any framework</a:t>
            </a:r>
          </a:p>
          <a:p>
            <a:r>
              <a:rPr lang="en-US" dirty="0"/>
              <a:t>Focused on data binding</a:t>
            </a:r>
          </a:p>
          <a:p>
            <a:r>
              <a:rPr lang="en-US" dirty="0"/>
              <a:t>Small library size</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495680653"/>
              </p:ext>
            </p:extLst>
          </p:nvPr>
        </p:nvGraphicFramePr>
        <p:xfrm>
          <a:off x="373150" y="2113985"/>
          <a:ext cx="8573654" cy="3936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8843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 (Model, View, View-Model)</a:t>
            </a:r>
          </a:p>
        </p:txBody>
      </p:sp>
      <p:sp>
        <p:nvSpPr>
          <p:cNvPr id="3" name="Content Placeholder 2"/>
          <p:cNvSpPr>
            <a:spLocks noGrp="1"/>
          </p:cNvSpPr>
          <p:nvPr>
            <p:ph idx="1"/>
          </p:nvPr>
        </p:nvSpPr>
        <p:spPr/>
        <p:txBody>
          <a:bodyPr/>
          <a:lstStyle/>
          <a:p>
            <a:pPr marL="0" indent="0">
              <a:buNone/>
            </a:pPr>
            <a:r>
              <a:rPr lang="en-US" dirty="0"/>
              <a:t>View</a:t>
            </a:r>
          </a:p>
          <a:p>
            <a:pPr lvl="1"/>
            <a:r>
              <a:rPr lang="en-US" dirty="0"/>
              <a:t>Defines structure and layout of UI</a:t>
            </a:r>
          </a:p>
          <a:p>
            <a:pPr marL="0" indent="0">
              <a:buNone/>
            </a:pPr>
            <a:r>
              <a:rPr lang="en-US" dirty="0"/>
              <a:t>Model </a:t>
            </a:r>
          </a:p>
          <a:p>
            <a:pPr lvl="1"/>
            <a:r>
              <a:rPr lang="en-US" dirty="0"/>
              <a:t>Domain Model</a:t>
            </a:r>
          </a:p>
          <a:p>
            <a:pPr lvl="1"/>
            <a:r>
              <a:rPr lang="en-US" dirty="0"/>
              <a:t>Data Model</a:t>
            </a:r>
          </a:p>
          <a:p>
            <a:pPr lvl="1"/>
            <a:r>
              <a:rPr lang="en-US" dirty="0"/>
              <a:t>Business logic</a:t>
            </a:r>
          </a:p>
          <a:p>
            <a:pPr marL="0" indent="0">
              <a:buNone/>
            </a:pPr>
            <a:r>
              <a:rPr lang="en-US" dirty="0"/>
              <a:t>View Model</a:t>
            </a:r>
          </a:p>
          <a:p>
            <a:pPr lvl="1"/>
            <a:r>
              <a:rPr lang="en-US" dirty="0"/>
              <a:t>Intermediary between M/V</a:t>
            </a:r>
          </a:p>
          <a:p>
            <a:pPr lvl="1"/>
            <a:r>
              <a:rPr lang="en-US" dirty="0"/>
              <a:t>Handles View Logic</a:t>
            </a:r>
          </a:p>
          <a:p>
            <a:pPr lvl="1"/>
            <a:r>
              <a:rPr lang="en-US" dirty="0"/>
              <a:t>Deals with State Change</a:t>
            </a:r>
          </a:p>
        </p:txBody>
      </p:sp>
      <p:pic>
        <p:nvPicPr>
          <p:cNvPr id="1026" name="Picture 2" descr="Hh848246.1AFE20BAB0052F5AB0FC400BF3B6F3F7(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1975002"/>
            <a:ext cx="38671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383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Knockout</a:t>
            </a:r>
          </a:p>
        </p:txBody>
      </p:sp>
      <p:sp>
        <p:nvSpPr>
          <p:cNvPr id="3" name="Content Placeholder 2"/>
          <p:cNvSpPr>
            <a:spLocks noGrp="1"/>
          </p:cNvSpPr>
          <p:nvPr>
            <p:ph idx="1"/>
          </p:nvPr>
        </p:nvSpPr>
        <p:spPr/>
        <p:txBody>
          <a:bodyPr anchor="ctr"/>
          <a:lstStyle/>
          <a:p>
            <a:pPr marL="0" indent="0" algn="ctr">
              <a:buNone/>
            </a:pPr>
            <a:r>
              <a:rPr lang="en-US" sz="2800" dirty="0">
                <a:hlinkClick r:id="rId2"/>
              </a:rPr>
              <a:t>http://learn.knockoutjs.com/#/?tutorial=intro</a:t>
            </a:r>
            <a:r>
              <a:rPr lang="en-US" sz="2800" dirty="0"/>
              <a:t> </a:t>
            </a:r>
          </a:p>
        </p:txBody>
      </p:sp>
    </p:spTree>
    <p:extLst>
      <p:ext uri="{BB962C8B-B14F-4D97-AF65-F5344CB8AC3E}">
        <p14:creationId xmlns:p14="http://schemas.microsoft.com/office/powerpoint/2010/main" val="978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 Languages</a:t>
            </a:r>
          </a:p>
        </p:txBody>
      </p:sp>
      <p:sp>
        <p:nvSpPr>
          <p:cNvPr id="3" name="Content Placeholder 2"/>
          <p:cNvSpPr>
            <a:spLocks noGrp="1"/>
          </p:cNvSpPr>
          <p:nvPr>
            <p:ph idx="1"/>
          </p:nvPr>
        </p:nvSpPr>
        <p:spPr/>
        <p:txBody>
          <a:bodyPr/>
          <a:lstStyle/>
          <a:p>
            <a:r>
              <a:rPr lang="en-US" dirty="0"/>
              <a:t>HTML/CSS</a:t>
            </a:r>
          </a:p>
          <a:p>
            <a:r>
              <a:rPr lang="en-US" dirty="0" err="1"/>
              <a:t>Javascript</a:t>
            </a:r>
            <a:endParaRPr lang="en-US" dirty="0"/>
          </a:p>
          <a:p>
            <a:r>
              <a:rPr lang="en-US" dirty="0"/>
              <a:t>Java (applets)</a:t>
            </a:r>
          </a:p>
          <a:p>
            <a:pPr marL="0" indent="0">
              <a:buNone/>
            </a:pPr>
            <a:endParaRPr lang="en-US" dirty="0"/>
          </a:p>
          <a:p>
            <a:pPr marL="0" indent="0">
              <a:buNone/>
            </a:pPr>
            <a:r>
              <a:rPr lang="en-US" dirty="0"/>
              <a:t>What is the most popular?</a:t>
            </a:r>
          </a:p>
          <a:p>
            <a:pPr marL="0" indent="0">
              <a:buNone/>
            </a:pPr>
            <a:r>
              <a:rPr lang="en-US" dirty="0"/>
              <a:t>Answer: </a:t>
            </a:r>
            <a:r>
              <a:rPr lang="en-US" dirty="0" err="1"/>
              <a:t>Javascript</a:t>
            </a:r>
            <a:r>
              <a:rPr lang="en-US" dirty="0"/>
              <a:t>/HTML/CSS is the only real option for front-end native languages and is basically the standard. But there are many variations on JavaScript that are used. </a:t>
            </a:r>
          </a:p>
        </p:txBody>
      </p:sp>
      <p:pic>
        <p:nvPicPr>
          <p:cNvPr id="4" name="Picture 2" descr="Image result for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702" y="3237065"/>
            <a:ext cx="5454595" cy="319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2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(Document Object Model)</a:t>
            </a:r>
          </a:p>
        </p:txBody>
      </p:sp>
      <p:sp>
        <p:nvSpPr>
          <p:cNvPr id="3" name="Content Placeholder 2"/>
          <p:cNvSpPr>
            <a:spLocks noGrp="1"/>
          </p:cNvSpPr>
          <p:nvPr>
            <p:ph idx="1"/>
          </p:nvPr>
        </p:nvSpPr>
        <p:spPr/>
        <p:txBody>
          <a:bodyPr/>
          <a:lstStyle/>
          <a:p>
            <a:r>
              <a:rPr lang="en-US" dirty="0"/>
              <a:t>Document Object Model makes every addressable item in a web application an Object that can be manipulated for color, transparency, position, sound and behaviors.</a:t>
            </a:r>
          </a:p>
          <a:p>
            <a:r>
              <a:rPr lang="en-US" dirty="0"/>
              <a:t>Every HTML Tag is a DOM object</a:t>
            </a:r>
          </a:p>
        </p:txBody>
      </p:sp>
      <p:pic>
        <p:nvPicPr>
          <p:cNvPr id="1026" name="Picture 2" descr="Image result for document object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82" y="2601967"/>
            <a:ext cx="6390436" cy="349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6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(Document Object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0503794"/>
              </p:ext>
            </p:extLst>
          </p:nvPr>
        </p:nvGraphicFramePr>
        <p:xfrm>
          <a:off x="457200" y="1412765"/>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903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Framework?</a:t>
            </a:r>
          </a:p>
        </p:txBody>
      </p:sp>
      <p:sp>
        <p:nvSpPr>
          <p:cNvPr id="3" name="Content Placeholder 2"/>
          <p:cNvSpPr>
            <a:spLocks noGrp="1"/>
          </p:cNvSpPr>
          <p:nvPr>
            <p:ph idx="1"/>
          </p:nvPr>
        </p:nvSpPr>
        <p:spPr/>
        <p:txBody>
          <a:bodyPr/>
          <a:lstStyle/>
          <a:p>
            <a:r>
              <a:rPr lang="en-US" dirty="0"/>
              <a:t>Software Framework designed to reduce overhead in web development</a:t>
            </a:r>
          </a:p>
          <a:p>
            <a:r>
              <a:rPr lang="en-US" dirty="0"/>
              <a:t>Types of Framework Architectures</a:t>
            </a:r>
          </a:p>
          <a:p>
            <a:pPr lvl="1"/>
            <a:r>
              <a:rPr lang="en-US" dirty="0"/>
              <a:t>Model-View-Controller (MVC)</a:t>
            </a:r>
          </a:p>
          <a:p>
            <a:pPr lvl="1"/>
            <a:r>
              <a:rPr lang="en-US" dirty="0"/>
              <a:t>Push vs Pull Based</a:t>
            </a:r>
          </a:p>
          <a:p>
            <a:pPr lvl="2"/>
            <a:r>
              <a:rPr lang="en-US" dirty="0"/>
              <a:t>Most MVC Frameworks user push-based architecture “action based” (Django, Ruby on Rails, </a:t>
            </a:r>
            <a:r>
              <a:rPr lang="en-US" dirty="0" err="1"/>
              <a:t>Symfony</a:t>
            </a:r>
            <a:r>
              <a:rPr lang="en-US" dirty="0"/>
              <a:t>, Stripes)</a:t>
            </a:r>
          </a:p>
          <a:p>
            <a:pPr lvl="2"/>
            <a:r>
              <a:rPr lang="en-US" dirty="0"/>
              <a:t>Pull-based or “component based” (Lift, Angular2, React) </a:t>
            </a:r>
          </a:p>
          <a:p>
            <a:pPr lvl="1"/>
            <a:r>
              <a:rPr lang="en-US" dirty="0"/>
              <a:t>Three Tier Organization</a:t>
            </a:r>
          </a:p>
          <a:p>
            <a:pPr lvl="2"/>
            <a:r>
              <a:rPr lang="en-US" dirty="0"/>
              <a:t>Client (Usually the browser running HTML/</a:t>
            </a:r>
            <a:r>
              <a:rPr lang="en-US" dirty="0" err="1"/>
              <a:t>Javascipt</a:t>
            </a:r>
            <a:r>
              <a:rPr lang="en-US" dirty="0"/>
              <a:t>/CSS)</a:t>
            </a:r>
          </a:p>
          <a:p>
            <a:pPr lvl="2"/>
            <a:r>
              <a:rPr lang="en-US" dirty="0"/>
              <a:t>Application (Running the Business Logic) </a:t>
            </a:r>
          </a:p>
          <a:p>
            <a:pPr lvl="2"/>
            <a:r>
              <a:rPr lang="en-US" dirty="0"/>
              <a:t>Database (Data Storage) </a:t>
            </a:r>
          </a:p>
          <a:p>
            <a:pPr lvl="2"/>
            <a:endParaRPr lang="en-US" dirty="0"/>
          </a:p>
          <a:p>
            <a:r>
              <a:rPr lang="en-US" dirty="0"/>
              <a:t>Types of Frameworks</a:t>
            </a:r>
          </a:p>
          <a:p>
            <a:pPr lvl="1"/>
            <a:r>
              <a:rPr lang="en-US" dirty="0"/>
              <a:t>Server Side: Django, Ruby on Rails</a:t>
            </a:r>
          </a:p>
          <a:p>
            <a:pPr lvl="1"/>
            <a:r>
              <a:rPr lang="en-US" dirty="0"/>
              <a:t>Client Side: Angular, React, </a:t>
            </a:r>
            <a:r>
              <a:rPr lang="en-US" dirty="0" err="1"/>
              <a:t>Vue</a:t>
            </a:r>
            <a:endParaRPr lang="en-US" dirty="0"/>
          </a:p>
          <a:p>
            <a:pPr lvl="2"/>
            <a:endParaRPr lang="en-US" dirty="0"/>
          </a:p>
        </p:txBody>
      </p:sp>
    </p:spTree>
    <p:extLst>
      <p:ext uri="{BB962C8B-B14F-4D97-AF65-F5344CB8AC3E}">
        <p14:creationId xmlns:p14="http://schemas.microsoft.com/office/powerpoint/2010/main" val="339893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erge 4"/>
          <p:cNvSpPr/>
          <p:nvPr/>
        </p:nvSpPr>
        <p:spPr>
          <a:xfrm>
            <a:off x="1744717" y="924910"/>
            <a:ext cx="5707117" cy="5933090"/>
          </a:xfrm>
          <a:prstGeom prst="flowChartMerge">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Framework </a:t>
            </a:r>
          </a:p>
        </p:txBody>
      </p:sp>
      <p:sp>
        <p:nvSpPr>
          <p:cNvPr id="2" name="Title 1"/>
          <p:cNvSpPr>
            <a:spLocks noGrp="1"/>
          </p:cNvSpPr>
          <p:nvPr>
            <p:ph type="title"/>
          </p:nvPr>
        </p:nvSpPr>
        <p:spPr/>
        <p:txBody>
          <a:bodyPr/>
          <a:lstStyle/>
          <a:p>
            <a:r>
              <a:rPr lang="en-US" dirty="0"/>
              <a:t>Framework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2349761"/>
              </p:ext>
            </p:extLst>
          </p:nvPr>
        </p:nvGraphicFramePr>
        <p:xfrm>
          <a:off x="457200" y="1412765"/>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4313272"/>
      </p:ext>
    </p:extLst>
  </p:cSld>
  <p:clrMapOvr>
    <a:masterClrMapping/>
  </p:clrMapOvr>
</p:sld>
</file>

<file path=ppt/theme/theme1.xml><?xml version="1.0" encoding="utf-8"?>
<a:theme xmlns:a="http://schemas.openxmlformats.org/drawingml/2006/main" name="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7342</TotalTime>
  <Words>1620</Words>
  <Application>Microsoft Macintosh PowerPoint</Application>
  <PresentationFormat>Letter Paper (8.5x11 in)</PresentationFormat>
  <Paragraphs>427</Paragraphs>
  <Slides>43</Slides>
  <Notes>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43</vt:i4>
      </vt:variant>
    </vt:vector>
  </HeadingPairs>
  <TitlesOfParts>
    <vt:vector size="50" baseType="lpstr">
      <vt:lpstr>Arial (Body)</vt:lpstr>
      <vt:lpstr>Segoe UI</vt:lpstr>
      <vt:lpstr>Times New Roman</vt:lpstr>
      <vt:lpstr>Arial</vt:lpstr>
      <vt:lpstr>lecture_title</vt:lpstr>
      <vt:lpstr>isip_default</vt:lpstr>
      <vt:lpstr>2_isip_default</vt:lpstr>
      <vt:lpstr>PowerPoint Presentation</vt:lpstr>
      <vt:lpstr>Principles of Web Design</vt:lpstr>
      <vt:lpstr>Core Components of Web Applications</vt:lpstr>
      <vt:lpstr>Frontend development</vt:lpstr>
      <vt:lpstr>Front End Languages</vt:lpstr>
      <vt:lpstr>DOM (Document Object Model)</vt:lpstr>
      <vt:lpstr>DOM (Document Object Model)</vt:lpstr>
      <vt:lpstr>What is a Framework?</vt:lpstr>
      <vt:lpstr>Framework</vt:lpstr>
      <vt:lpstr>Javascript Frameworks</vt:lpstr>
      <vt:lpstr>MVC (Model View Controller)</vt:lpstr>
      <vt:lpstr>MVC Model</vt:lpstr>
      <vt:lpstr>BACKEND development</vt:lpstr>
      <vt:lpstr>What is a Backend?</vt:lpstr>
      <vt:lpstr>What is a WebAPI?</vt:lpstr>
      <vt:lpstr>Representational State Transfer (REST) </vt:lpstr>
      <vt:lpstr>WebAPI Terms</vt:lpstr>
      <vt:lpstr>Web Status Codes</vt:lpstr>
      <vt:lpstr>Popular Tools</vt:lpstr>
      <vt:lpstr>Chrome Development Tools Demo</vt:lpstr>
      <vt:lpstr>Tools for Testing WebAPI</vt:lpstr>
      <vt:lpstr>WebAPI Demo</vt:lpstr>
      <vt:lpstr>Appendix</vt:lpstr>
      <vt:lpstr>Hypermedia as the Engine of Application State (HATEOAS)</vt:lpstr>
      <vt:lpstr>What is Angular</vt:lpstr>
      <vt:lpstr>Why Angular?</vt:lpstr>
      <vt:lpstr>Angular vs. Angular 2</vt:lpstr>
      <vt:lpstr>Angular vs. Angular2</vt:lpstr>
      <vt:lpstr>Typescript</vt:lpstr>
      <vt:lpstr>Typescript</vt:lpstr>
      <vt:lpstr>Building Blocks</vt:lpstr>
      <vt:lpstr>Component Directives</vt:lpstr>
      <vt:lpstr>Learn Angular/Angular2</vt:lpstr>
      <vt:lpstr>How does React fit MVC?</vt:lpstr>
      <vt:lpstr>Flux Model</vt:lpstr>
      <vt:lpstr>React Components</vt:lpstr>
      <vt:lpstr>React Components</vt:lpstr>
      <vt:lpstr>React Components</vt:lpstr>
      <vt:lpstr>React</vt:lpstr>
      <vt:lpstr>Learn React</vt:lpstr>
      <vt:lpstr>Intro to Knockout</vt:lpstr>
      <vt:lpstr>MVVM (Model, View, View-Model)</vt:lpstr>
      <vt:lpstr>Learn Knockout</vt:lpstr>
    </vt:vector>
  </TitlesOfParts>
  <Company>Gateway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394</cp:revision>
  <dcterms:created xsi:type="dcterms:W3CDTF">2002-09-12T17:13:32Z</dcterms:created>
  <dcterms:modified xsi:type="dcterms:W3CDTF">2016-11-13T03:49:08Z</dcterms:modified>
</cp:coreProperties>
</file>