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957" r:id="rId4"/>
    <p:sldId id="958" r:id="rId5"/>
    <p:sldId id="959" r:id="rId6"/>
    <p:sldId id="960" r:id="rId7"/>
    <p:sldId id="965" r:id="rId8"/>
    <p:sldId id="961" r:id="rId9"/>
    <p:sldId id="966" r:id="rId10"/>
    <p:sldId id="962" r:id="rId11"/>
    <p:sldId id="9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7D46-1BDA-4562-93AF-7CBABB228BA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56F3-3F9C-4E74-85B7-7862D83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166-16BB-44D2-A30E-EF2499CC8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5578-0538-4BB5-81F3-2BA9062A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A7-8F8A-430F-A80A-A2937047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3F4-36E9-49DD-9233-BDC74BA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9E83-8A95-40E1-8AE8-BDBF067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EDD-9E48-4522-986E-1B60F6C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FBA0-A60A-4F32-97F9-2646F35B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A0C0-979A-40B1-B6CE-C2FFB57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2B1A-E923-4B05-9FC0-5750661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8F9B-CBCC-4E53-8252-FD19601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1439F-A630-4687-9939-E9726D45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C181-6C9A-4658-8CF9-CD6CF168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6C3-08E6-4F51-834E-F4FD6456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5C18-A3EA-4592-9585-11911B0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80B6-1674-446A-96B5-42B9BAC9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162" y="4717542"/>
            <a:ext cx="6156794" cy="113681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610" y="4414747"/>
            <a:ext cx="4969933" cy="2995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BA028-FA2B-44D6-B6D1-E25B288103D2}"/>
              </a:ext>
            </a:extLst>
          </p:cNvPr>
          <p:cNvGrpSpPr/>
          <p:nvPr userDrawn="1"/>
        </p:nvGrpSpPr>
        <p:grpSpPr>
          <a:xfrm>
            <a:off x="8534400" y="-60722"/>
            <a:ext cx="3714045" cy="6962743"/>
            <a:chOff x="12801600" y="-91084"/>
            <a:chExt cx="5571067" cy="1044411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C8BE08-B7E1-4D5C-9684-29A586E2BD74}"/>
                </a:ext>
              </a:extLst>
            </p:cNvPr>
            <p:cNvSpPr/>
            <p:nvPr userDrawn="1"/>
          </p:nvSpPr>
          <p:spPr>
            <a:xfrm>
              <a:off x="12801600" y="-80259"/>
              <a:ext cx="5571067" cy="10433290"/>
            </a:xfrm>
            <a:custGeom>
              <a:avLst/>
              <a:gdLst>
                <a:gd name="connsiteX0" fmla="*/ 2878667 w 5571067"/>
                <a:gd name="connsiteY0" fmla="*/ 16933 h 10498666"/>
                <a:gd name="connsiteX1" fmla="*/ 0 w 5571067"/>
                <a:gd name="connsiteY1" fmla="*/ 10498666 h 10498666"/>
                <a:gd name="connsiteX2" fmla="*/ 5571067 w 5571067"/>
                <a:gd name="connsiteY2" fmla="*/ 10498666 h 10498666"/>
                <a:gd name="connsiteX3" fmla="*/ 5571067 w 5571067"/>
                <a:gd name="connsiteY3" fmla="*/ 0 h 10498666"/>
                <a:gd name="connsiteX4" fmla="*/ 2878667 w 5571067"/>
                <a:gd name="connsiteY4" fmla="*/ 0 h 1049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067" h="10498666">
                  <a:moveTo>
                    <a:pt x="2878667" y="16933"/>
                  </a:moveTo>
                  <a:lnTo>
                    <a:pt x="0" y="10498666"/>
                  </a:lnTo>
                  <a:lnTo>
                    <a:pt x="5571067" y="10498666"/>
                  </a:lnTo>
                  <a:lnTo>
                    <a:pt x="5571067" y="0"/>
                  </a:lnTo>
                  <a:lnTo>
                    <a:pt x="2878667" y="0"/>
                  </a:lnTo>
                </a:path>
              </a:pathLst>
            </a:cu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5745AE-E420-4ECA-8294-074EC978FD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/>
            </a:blip>
            <a:srcRect l="27857" t="27857" r="25415" b="25415"/>
            <a:stretch/>
          </p:blipFill>
          <p:spPr>
            <a:xfrm>
              <a:off x="14554986" y="6628183"/>
              <a:ext cx="2941162" cy="294900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454C-ACC7-48DC-9E22-29F0BB8749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801600" y="-91084"/>
              <a:ext cx="2862258" cy="10444115"/>
            </a:xfrm>
            <a:prstGeom prst="line">
              <a:avLst/>
            </a:prstGeom>
            <a:ln w="63500">
              <a:solidFill>
                <a:srgbClr val="EE8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A867F5-39F0-4058-B3E8-1E50C278CCAC}"/>
              </a:ext>
            </a:extLst>
          </p:cNvPr>
          <p:cNvGrpSpPr/>
          <p:nvPr userDrawn="1"/>
        </p:nvGrpSpPr>
        <p:grpSpPr>
          <a:xfrm>
            <a:off x="598453" y="904160"/>
            <a:ext cx="4043387" cy="1017173"/>
            <a:chOff x="897679" y="1356239"/>
            <a:chExt cx="6065080" cy="15257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0F852E-FCC4-4D8D-B673-77EA3C92D2C2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98E26E-8DAC-48E8-9061-45EF7B0798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27" name="Picture 2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573ED74-75BB-4E56-802B-07B8FBED1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012210" y="1646268"/>
              <a:ext cx="1950549" cy="9667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0575C42-A390-B74F-9240-F85E3CB3E6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867" y="498443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51" y="2124531"/>
            <a:ext cx="11054080" cy="41321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22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221" y="1160993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46F4DC-A650-3E45-833A-BA7AED6F2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957" y="498286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9" y="2126608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819" y="1159931"/>
            <a:ext cx="11071905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33" y="499004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7" y="2127490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552" y="1160287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9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745" y="496025"/>
            <a:ext cx="11080659" cy="660117"/>
          </a:xfrm>
          <a:prstGeom prst="rect">
            <a:avLst/>
          </a:prstGeom>
        </p:spPr>
        <p:txBody>
          <a:bodyPr/>
          <a:lstStyle>
            <a:lvl1pPr algn="l">
              <a:defRPr sz="32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7"/>
            <a:ext cx="11054080" cy="41041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accent4"/>
                </a:solidFill>
              </a:defRPr>
            </a:lvl1pPr>
            <a:lvl2pPr marL="635044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accent4"/>
                </a:solidFill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00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1402" y="1160365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6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46" y="2665701"/>
            <a:ext cx="7933508" cy="1462162"/>
          </a:xfrm>
          <a:prstGeom prst="rect">
            <a:avLst/>
          </a:prstGeo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4B89-FE7E-534A-B1DF-F4C49E5D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7" y="499398"/>
            <a:ext cx="11081461" cy="65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A7E7-5A4D-0146-9EA3-88B01861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4" y="2123431"/>
            <a:ext cx="11054368" cy="4149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30B4-178F-BF48-A5A0-CE73C3C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EE2469E-5970-A944-A0C5-7F26DB491F3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5737-1643-B14E-A369-EBAE158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5940-BF04-CE45-86F3-2E9BBC7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A7E8-AC06-D74E-A9A1-4E57F8E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3D3A063-0686-D747-81E9-62015CE3A3B7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E5BD-581D-9947-9D18-0B5D9D0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98AF-1900-0945-837B-5389AE8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429-94E8-411E-9E4D-5483FC2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E2B-E729-4092-A50E-3298CD57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2D02-E49B-42DB-AD7E-A8339A7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153E-DD8C-4C74-8511-A891E94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57DB-0BFF-4B67-84D4-57DF9D1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14CEE-D7C2-42CF-BE1C-8E9D9569E4CE}" type="datetime1">
              <a:rPr lang="en-US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C38B9-867F-4D33-A990-C72B22A8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BC2-A6B8-43FE-8678-8870D49F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1F0B-6458-4DB4-B383-834D45F8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567B-14B4-454F-91CE-A03F53A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F0A8-EE2E-4C50-A97B-173F2B1E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80C3-3538-475C-B43C-E84E41B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3413-2B71-4FC9-A93F-6FED8FE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432-4D32-4C7F-A5F0-1A930362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391E-3B95-4E6F-AEA6-815281A8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74CF-5C1D-4DFD-A767-A75A11E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74A0-33FE-4B85-A453-96EBF16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5BC9-9335-46B3-88C4-3271FDE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AEF-D91A-41DC-B4A7-CB8E371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5598-DD11-4B04-B1E3-A82970F6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4538-DB27-4B75-A8CC-C7C87D98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37026-D596-4658-906A-470DA2D8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B2AD-D8A8-4F3B-9C17-3883D60C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BDD7-0C9D-434E-9958-44469F5F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08FF-0633-4119-AA77-8867538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C322-6B26-479F-9466-C5894B9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B5B-7C6B-446A-9705-9BBF5ABC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44E8F-5CD5-49BD-8F73-2697C7E6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C6AF-27E9-4F9B-8EE1-D7BE7FA4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BB51-8F6B-48F9-848F-D2FF078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D74D-6D11-4C1E-8F6E-F9807811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BCDC4-EE79-49DB-8E68-E1EBD21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2B29-6FAC-41FF-987C-CDE361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DB3-A9C3-45E9-B777-C466BBF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BAFF-3690-46B7-BBEC-C94B35BD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B827-2B54-4201-8BAE-04118938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6C36-8467-483A-98FC-8EEC959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69CD-4C58-439F-85F7-BED903E6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44A-211D-4C46-9895-7282B30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380-3B68-45A0-B0B0-87BFB8F5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196C-D82F-4D78-868F-51059D3E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F5B1-5254-4CC0-8FFE-2E7220A5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F5DA-1DD0-4E9B-8305-971799C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38DA-E65A-4C70-A93B-D7ECBDE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B47C-491C-4FBD-BF61-EE9F656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2E61-FBEC-4C15-87F7-70E808A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1F2-51CB-49A4-8C04-D69BEEE3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6BF3-36AE-4428-873B-D129F2A7C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1188-9171-486E-B7D7-D68ADD6A5F5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452B-AA31-456B-9D47-930D8630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7889-EEB7-49B2-9498-6217D0C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693F-8324-4CF3-824C-1924AB475113}"/>
              </a:ext>
            </a:extLst>
          </p:cNvPr>
          <p:cNvGrpSpPr/>
          <p:nvPr userDrawn="1"/>
        </p:nvGrpSpPr>
        <p:grpSpPr>
          <a:xfrm>
            <a:off x="10186345" y="6346054"/>
            <a:ext cx="1739549" cy="437609"/>
            <a:chOff x="897679" y="1356239"/>
            <a:chExt cx="6065080" cy="152576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AD460-94E7-4976-AE21-CF1E10A75120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89DA304-439F-4387-A327-0FD200B552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215E9F15-BD92-4701-B746-945A7E08D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5012210" y="1646269"/>
              <a:ext cx="1950549" cy="966702"/>
            </a:xfrm>
            <a:prstGeom prst="rect">
              <a:avLst/>
            </a:prstGeom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727" y="499398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34" y="2123431"/>
            <a:ext cx="11054368" cy="41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5832" y="6580414"/>
            <a:ext cx="35669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8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l"/>
              <a:t>‹#›</a:t>
            </a:fld>
            <a:r>
              <a:rPr lang="en-US" sz="800" cap="none" baseline="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endParaRPr lang="en-US" sz="800" cap="none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8D695A-42FF-3A4B-B647-2DC35CD86C4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803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6071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4107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2142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867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63656" indent="-228611" algn="l" rtl="0" fontAlgn="base">
        <a:lnSpc>
          <a:spcPct val="90000"/>
        </a:lnSpc>
        <a:spcBef>
          <a:spcPts val="1000"/>
        </a:spcBef>
        <a:spcAft>
          <a:spcPts val="1000"/>
        </a:spcAft>
        <a:buClrTx/>
        <a:buSzPct val="100000"/>
        <a:buFont typeface="Wingdings" pitchFamily="2" charset="2"/>
        <a:buChar char="q"/>
        <a:defRPr sz="16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210113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222" b="0">
          <a:solidFill>
            <a:schemeClr val="accent4"/>
          </a:solidFill>
          <a:latin typeface="Trebuchet MS" pitchFamily="34" charset="0"/>
        </a:defRPr>
      </a:lvl3pPr>
      <a:lvl4pPr marL="1972166" indent="-254018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192" indent="-254018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1228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9264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7299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5335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3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71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07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42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178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213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249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28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xde.readthedocs.io/" TargetMode="External"/><Relationship Id="rId2" Type="http://schemas.openxmlformats.org/officeDocument/2006/relationships/hyperlink" Target="https://github.com/lululxvi/deepx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kayin/gpust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lulxvi/sumsjo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E53-6582-44C9-8BB4-00086E8C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119"/>
            <a:ext cx="12192000" cy="18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sz="5300" dirty="0"/>
              <a:t>Software installation &amp; Code implementation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DE49AB-8BB9-4E06-80E4-7C2EB5660117}"/>
              </a:ext>
            </a:extLst>
          </p:cNvPr>
          <p:cNvSpPr txBox="1">
            <a:spLocks/>
          </p:cNvSpPr>
          <p:nvPr/>
        </p:nvSpPr>
        <p:spPr>
          <a:xfrm>
            <a:off x="1524000" y="3070653"/>
            <a:ext cx="9144000" cy="2934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Lu </a:t>
            </a:r>
            <a:r>
              <a:rPr lang="en-US" b="1" dirty="0" err="1"/>
              <a:t>Lu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Department of Chemical and Biomolecular Engineering</a:t>
            </a:r>
          </a:p>
          <a:p>
            <a:r>
              <a:rPr lang="en-US" dirty="0"/>
              <a:t>Penn Institute for Computational Science</a:t>
            </a:r>
          </a:p>
          <a:p>
            <a:r>
              <a:rPr lang="en-US" dirty="0"/>
              <a:t>University of Pennsylvania</a:t>
            </a:r>
          </a:p>
          <a:p>
            <a:endParaRPr lang="en-US" dirty="0"/>
          </a:p>
          <a:p>
            <a:r>
              <a:rPr lang="en-US" dirty="0" err="1"/>
              <a:t>Tianyuan</a:t>
            </a:r>
            <a:r>
              <a:rPr lang="en-US" dirty="0"/>
              <a:t> Mathematical Center in Southeast China</a:t>
            </a:r>
          </a:p>
          <a:p>
            <a:r>
              <a:rPr lang="en-US" dirty="0"/>
              <a:t>Dec 8,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D235B3-1C7B-4E4A-A05C-0E65707F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314302"/>
            <a:ext cx="13981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A2C-0F44-4958-AD32-931C77D5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5" name="Content Placeholder 4" descr="A person doing a handstand on a computer&#10;&#10;Description automatically generated with medium confidence">
            <a:extLst>
              <a:ext uri="{FF2B5EF4-FFF2-40B4-BE49-F238E27FC236}">
                <a16:creationId xmlns:a16="http://schemas.microsoft.com/office/drawing/2014/main" id="{808DA348-C9F8-4F9A-A0C9-37116230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9" y="1278451"/>
            <a:ext cx="9662983" cy="5448010"/>
          </a:xfrm>
        </p:spPr>
      </p:pic>
    </p:spTree>
    <p:extLst>
      <p:ext uri="{BB962C8B-B14F-4D97-AF65-F5344CB8AC3E}">
        <p14:creationId xmlns:p14="http://schemas.microsoft.com/office/powerpoint/2010/main" val="27238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7E-F242-4530-B2DE-E48AE1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1703-76D0-47C3-9822-2103830E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Python libraries: NumPy, SciPy, Matplotlib, </a:t>
            </a:r>
            <a:r>
              <a:rPr lang="en-US" dirty="0" err="1"/>
              <a:t>DeepXDE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frameworks: TensorFlow, </a:t>
            </a:r>
            <a:r>
              <a:rPr lang="en-US" dirty="0" err="1"/>
              <a:t>PyTorch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D0F-325F-458B-A95C-3E2FE3C6C7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429" y="4815873"/>
            <a:ext cx="684276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5AED1-62E3-40CD-BBAD-277E2F6F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630" y="472443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8A80D-AD79-4F49-A9A6-A98FDF58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04" y="3269774"/>
            <a:ext cx="676656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8EE9-9834-46B3-95C2-CDDE1736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705" y="3269774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A3D40-E31E-4E87-A848-B403C7860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34" y="1599916"/>
            <a:ext cx="914400" cy="914400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6D7CB80-B82D-4516-92BC-CD55C5A81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130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665-17A6-4FC1-A27E-60373D4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8F3-E0ED-433A-8874-76FB8DBE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>
                <a:hlinkClick r:id="rId2"/>
              </a:rPr>
              <a:t>https://www.anaconda.com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/>
              <a:t>Windows Subsystem for Linux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C51B-889A-482D-817F-CBD0F2E42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1"/>
          <a:stretch/>
        </p:blipFill>
        <p:spPr>
          <a:xfrm>
            <a:off x="2931070" y="1771490"/>
            <a:ext cx="3111384" cy="6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D36-CD60-435B-9A7D-EDF1FC96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D1E-E6C9-4BD4-A7A8-B09045A5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6255-866E-4D67-B339-0D8A15188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89" y="782919"/>
            <a:ext cx="7315200" cy="266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08F61-179B-44CE-989E-62656CA1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89" y="3816048"/>
            <a:ext cx="7315200" cy="2676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9C05-BA32-43E7-B758-85F519A27F6E}"/>
              </a:ext>
            </a:extLst>
          </p:cNvPr>
          <p:cNvSpPr txBox="1"/>
          <p:nvPr/>
        </p:nvSpPr>
        <p:spPr>
          <a:xfrm>
            <a:off x="3669750" y="7829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AC74-49A2-4192-9ACC-82AC617DF455}"/>
              </a:ext>
            </a:extLst>
          </p:cNvPr>
          <p:cNvSpPr txBox="1"/>
          <p:nvPr/>
        </p:nvSpPr>
        <p:spPr>
          <a:xfrm>
            <a:off x="3645851" y="381604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7200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CE4-D654-4C3D-A09D-828AB84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667B-A775-46A6-9266-E9490EE4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GPU: compatible versions of NVIDIA driver, CUDA, </a:t>
            </a:r>
            <a:r>
              <a:rPr lang="en-US" dirty="0" err="1"/>
              <a:t>cuDNN</a:t>
            </a:r>
            <a:endParaRPr lang="en-US" dirty="0"/>
          </a:p>
          <a:p>
            <a:pPr lvl="1"/>
            <a:r>
              <a:rPr lang="en-US" dirty="0"/>
              <a:t>Can be directly installed on OS</a:t>
            </a:r>
          </a:p>
          <a:p>
            <a:pPr lvl="1"/>
            <a:r>
              <a:rPr lang="en-US" dirty="0"/>
              <a:t>Install CUDA and </a:t>
            </a:r>
            <a:r>
              <a:rPr lang="en-US" dirty="0" err="1"/>
              <a:t>cuDNN</a:t>
            </a:r>
            <a:r>
              <a:rPr lang="en-US" dirty="0"/>
              <a:t> in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17B34-9BBE-47F0-AE22-AAFF6EC8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"/>
          <a:stretch/>
        </p:blipFill>
        <p:spPr>
          <a:xfrm>
            <a:off x="1132798" y="2451826"/>
            <a:ext cx="5743738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6B515-AE81-49FF-849B-5522C527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2" y="3854701"/>
            <a:ext cx="4238497" cy="250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4F273-6F46-4A03-ABC5-F1EF2F2087EA}"/>
              </a:ext>
            </a:extLst>
          </p:cNvPr>
          <p:cNvSpPr txBox="1"/>
          <p:nvPr/>
        </p:nvSpPr>
        <p:spPr>
          <a:xfrm>
            <a:off x="7397064" y="6356984"/>
            <a:ext cx="248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on 11/17/2021</a:t>
            </a:r>
          </a:p>
        </p:txBody>
      </p:sp>
    </p:spTree>
    <p:extLst>
      <p:ext uri="{BB962C8B-B14F-4D97-AF65-F5344CB8AC3E}">
        <p14:creationId xmlns:p14="http://schemas.microsoft.com/office/powerpoint/2010/main" val="601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D18-0597-42EE-84A8-FE42263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DeepXDE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A77-1B52-4A44-AF2E-A9F4E0F3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469"/>
            <a:ext cx="10515600" cy="4398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https://github.com/lululxvi/deepxde</a:t>
            </a:r>
            <a:endParaRPr lang="en-US" dirty="0"/>
          </a:p>
          <a:p>
            <a:r>
              <a:rPr lang="en-US" dirty="0">
                <a:hlinkClick r:id="rId3"/>
              </a:rPr>
              <a:t>https://deepxde.readthedocs.io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11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C725-579A-4949-AF74-55150FF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B0A1-90D5-466C-A7FF-E400F88F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GPU status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nvidia-smi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gpustat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https://github.com/wookayin/gpustat</a:t>
            </a:r>
            <a:r>
              <a:rPr lang="en-US" dirty="0"/>
              <a:t> </a:t>
            </a:r>
          </a:p>
          <a:p>
            <a:endParaRPr lang="fr-FR" dirty="0"/>
          </a:p>
          <a:p>
            <a:r>
              <a:rPr lang="fr-FR" dirty="0"/>
              <a:t>Run on GPU 0</a:t>
            </a:r>
          </a:p>
          <a:p>
            <a:pPr lvl="1"/>
            <a:r>
              <a:rPr lang="fr-FR" dirty="0"/>
              <a:t>$ CUDA_VISIBLE_DEVICES=0 python nn.py</a:t>
            </a:r>
          </a:p>
          <a:p>
            <a:r>
              <a:rPr lang="fr-FR" dirty="0"/>
              <a:t>Run on CPU</a:t>
            </a:r>
          </a:p>
          <a:p>
            <a:pPr lvl="1"/>
            <a:r>
              <a:rPr lang="fr-FR" dirty="0"/>
              <a:t>$ CUDA_VISIBLE_DEVICES=-1 python nn.py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B9CB0D-9445-4378-875F-088CCC3ADB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∑∑</m:t>
                    </m:r>
                  </m:oMath>
                </a14:m>
                <a:r>
                  <a:rPr lang="en-US" baseline="-25000" dirty="0"/>
                  <a:t>Job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B9CB0D-9445-4378-875F-088CCC3AD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EDBB-6A00-41BA-9F01-15E60E81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ΣΣ</a:t>
            </a:r>
            <a:r>
              <a:rPr lang="en-US" baseline="-25000" dirty="0" err="1"/>
              <a:t>Job</a:t>
            </a:r>
            <a:r>
              <a:rPr lang="en-US" dirty="0"/>
              <a:t> or </a:t>
            </a:r>
            <a:r>
              <a:rPr lang="en-US" dirty="0" err="1"/>
              <a:t>Sums</a:t>
            </a:r>
            <a:r>
              <a:rPr lang="en-US" baseline="-25000" dirty="0" err="1"/>
              <a:t>Job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M</a:t>
            </a:r>
            <a:r>
              <a:rPr lang="en-US" dirty="0"/>
              <a:t>ultiple-</a:t>
            </a:r>
            <a:r>
              <a:rPr lang="en-US" b="1" dirty="0"/>
              <a:t>S</a:t>
            </a:r>
            <a:r>
              <a:rPr lang="en-US" dirty="0"/>
              <a:t>ervers </a:t>
            </a:r>
            <a:r>
              <a:rPr lang="en-US" b="1" dirty="0"/>
              <a:t>J</a:t>
            </a:r>
            <a:r>
              <a:rPr lang="en-US" dirty="0"/>
              <a:t>ob </a:t>
            </a:r>
            <a:r>
              <a:rPr lang="en-US" b="1" dirty="0"/>
              <a:t>Sub</a:t>
            </a:r>
            <a:r>
              <a:rPr lang="en-US" dirty="0"/>
              <a:t>mission) is a simple Linux command-line utility which submits a job to one of the multiple servers each with limited resources.</a:t>
            </a:r>
          </a:p>
          <a:p>
            <a:r>
              <a:rPr lang="en-US" dirty="0">
                <a:hlinkClick r:id="rId3"/>
              </a:rPr>
              <a:t>https://github.com/lululxvi/sumsjob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4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675-C2B5-42E7-B528-03FA8E24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C409E1-A1BE-41F6-99A3-4DABA321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4"/>
          <a:stretch/>
        </p:blipFill>
        <p:spPr>
          <a:xfrm>
            <a:off x="256532" y="2032685"/>
            <a:ext cx="11678936" cy="3521676"/>
          </a:xfrm>
        </p:spPr>
      </p:pic>
    </p:spTree>
    <p:extLst>
      <p:ext uri="{BB962C8B-B14F-4D97-AF65-F5344CB8AC3E}">
        <p14:creationId xmlns:p14="http://schemas.microsoft.com/office/powerpoint/2010/main" val="6591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226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</vt:lpstr>
      <vt:lpstr>Office Theme</vt:lpstr>
      <vt:lpstr>Title &amp; Bullet</vt:lpstr>
      <vt:lpstr>Deep Learning Software installation &amp; Code implementation</vt:lpstr>
      <vt:lpstr>Softwares</vt:lpstr>
      <vt:lpstr>Python</vt:lpstr>
      <vt:lpstr>PyTorch</vt:lpstr>
      <vt:lpstr>TensorFlow</vt:lpstr>
      <vt:lpstr>DeepXDE</vt:lpstr>
      <vt:lpstr>GPU</vt:lpstr>
      <vt:lpstr>∑∑Job</vt:lpstr>
      <vt:lpstr>Training loop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Lu</dc:creator>
  <cp:lastModifiedBy>Lu, Lu</cp:lastModifiedBy>
  <cp:revision>105</cp:revision>
  <dcterms:created xsi:type="dcterms:W3CDTF">2021-12-06T02:27:21Z</dcterms:created>
  <dcterms:modified xsi:type="dcterms:W3CDTF">2021-12-09T22:27:45Z</dcterms:modified>
</cp:coreProperties>
</file>