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3"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10058400" cx="7772400"/>
  <p:notesSz cx="6858000" cy="9144000"/>
  <p:embeddedFontLst>
    <p:embeddedFont>
      <p:font typeface="Roboto"/>
      <p:regular r:id="rId29"/>
      <p:bold r:id="rId30"/>
      <p:italic r:id="rId31"/>
      <p:boldItalic r:id="rId32"/>
    </p:embeddedFont>
    <p:embeddedFont>
      <p:font typeface="Helvetica Neue"/>
      <p:regular r:id="rId33"/>
      <p:bold r:id="rId34"/>
      <p:italic r:id="rId35"/>
      <p:boldItalic r:id="rId36"/>
    </p:embeddedFont>
    <p:embeddedFont>
      <p:font typeface="Open Sans Medium"/>
      <p:regular r:id="rId37"/>
      <p:bold r:id="rId38"/>
      <p:italic r:id="rId39"/>
      <p:boldItalic r:id="rId40"/>
    </p:embeddedFont>
    <p:embeddedFont>
      <p:font typeface="Open Sans Light"/>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jSxlFai1KafLOX2bfSsNuPuoTv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AFFED6-8387-47D1-B93A-406C73D3FCCD}">
  <a:tblStyle styleId="{A9AFFED6-8387-47D1-B93A-406C73D3FCCD}"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D6DA2E3-291E-4CF7-8C24-571B4C994A62}"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Medium-boldItalic.fntdata"/><Relationship Id="rId42" Type="http://schemas.openxmlformats.org/officeDocument/2006/relationships/font" Target="fonts/OpenSansLight-bold.fntdata"/><Relationship Id="rId41" Type="http://schemas.openxmlformats.org/officeDocument/2006/relationships/font" Target="fonts/OpenSansLight-regular.fntdata"/><Relationship Id="rId44" Type="http://schemas.openxmlformats.org/officeDocument/2006/relationships/font" Target="fonts/OpenSansLight-boldItalic.fntdata"/><Relationship Id="rId43" Type="http://schemas.openxmlformats.org/officeDocument/2006/relationships/font" Target="fonts/OpenSansLight-italic.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HelveticaNeue-regular.fntdata"/><Relationship Id="rId32" Type="http://schemas.openxmlformats.org/officeDocument/2006/relationships/font" Target="fonts/Roboto-boldItalic.fntdata"/><Relationship Id="rId35" Type="http://schemas.openxmlformats.org/officeDocument/2006/relationships/font" Target="fonts/HelveticaNeue-italic.fntdata"/><Relationship Id="rId34" Type="http://schemas.openxmlformats.org/officeDocument/2006/relationships/font" Target="fonts/HelveticaNeue-bold.fntdata"/><Relationship Id="rId37" Type="http://schemas.openxmlformats.org/officeDocument/2006/relationships/font" Target="fonts/OpenSansMedium-regular.fntdata"/><Relationship Id="rId36" Type="http://schemas.openxmlformats.org/officeDocument/2006/relationships/font" Target="fonts/HelveticaNeue-boldItalic.fntdata"/><Relationship Id="rId39" Type="http://schemas.openxmlformats.org/officeDocument/2006/relationships/font" Target="fonts/OpenSansMedium-italic.fntdata"/><Relationship Id="rId38" Type="http://schemas.openxmlformats.org/officeDocument/2006/relationships/font" Target="fonts/OpenSansMedium-bold.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font" Target="fonts/Roboto-regular.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0449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notes"/>
          <p:cNvSpPr/>
          <p:nvPr>
            <p:ph idx="2" type="sldImg"/>
          </p:nvPr>
        </p:nvSpPr>
        <p:spPr>
          <a:xfrm>
            <a:off x="2104474"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p:nvPr>
            <p:ph idx="2" type="sldImg"/>
          </p:nvPr>
        </p:nvSpPr>
        <p:spPr>
          <a:xfrm>
            <a:off x="2104474"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 name="Google Shape;275;p16:notes"/>
          <p:cNvSpPr/>
          <p:nvPr>
            <p:ph idx="2" type="sldImg"/>
          </p:nvPr>
        </p:nvSpPr>
        <p:spPr>
          <a:xfrm>
            <a:off x="2435381"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p:nvPr>
            <p:ph idx="2" type="sldImg"/>
          </p:nvPr>
        </p:nvSpPr>
        <p:spPr>
          <a:xfrm>
            <a:off x="210449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p:nvPr>
            <p:ph idx="2" type="sldImg"/>
          </p:nvPr>
        </p:nvSpPr>
        <p:spPr>
          <a:xfrm>
            <a:off x="210499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0" name="Google Shape;310;p21:notes"/>
          <p:cNvSpPr/>
          <p:nvPr>
            <p:ph idx="2" type="sldImg"/>
          </p:nvPr>
        </p:nvSpPr>
        <p:spPr>
          <a:xfrm>
            <a:off x="2435381"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p:nvPr>
            <p:ph idx="2" type="sldImg"/>
          </p:nvPr>
        </p:nvSpPr>
        <p:spPr>
          <a:xfrm>
            <a:off x="2104474"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p:nvPr>
            <p:ph idx="2" type="sldImg"/>
          </p:nvPr>
        </p:nvSpPr>
        <p:spPr>
          <a:xfrm>
            <a:off x="210449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9" name="Google Shape;179;p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p:nvPr>
            <p:ph idx="2" type="sldImg"/>
          </p:nvPr>
        </p:nvSpPr>
        <p:spPr>
          <a:xfrm>
            <a:off x="210449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p:nvPr>
            <p:ph idx="2" type="sldImg"/>
          </p:nvPr>
        </p:nvSpPr>
        <p:spPr>
          <a:xfrm>
            <a:off x="210449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9:notes"/>
          <p:cNvSpPr/>
          <p:nvPr>
            <p:ph idx="2" type="sldImg"/>
          </p:nvPr>
        </p:nvSpPr>
        <p:spPr>
          <a:xfrm>
            <a:off x="2435381"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f9c20d37d_0_0:notes"/>
          <p:cNvSpPr/>
          <p:nvPr>
            <p:ph idx="2" type="sldImg"/>
          </p:nvPr>
        </p:nvSpPr>
        <p:spPr>
          <a:xfrm>
            <a:off x="2104495"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f9c20d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49"/>
          <p:cNvSpPr txBox="1"/>
          <p:nvPr>
            <p:ph idx="1" type="body"/>
          </p:nvPr>
        </p:nvSpPr>
        <p:spPr>
          <a:xfrm>
            <a:off x="264945" y="6164351"/>
            <a:ext cx="7242600" cy="25440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43" name="Shape 43"/>
        <p:cNvGrpSpPr/>
        <p:nvPr/>
      </p:nvGrpSpPr>
      <p:grpSpPr>
        <a:xfrm>
          <a:off x="0" y="0"/>
          <a:ext cx="0" cy="0"/>
          <a:chOff x="0" y="0"/>
          <a:chExt cx="0" cy="0"/>
        </a:xfrm>
      </p:grpSpPr>
      <p:sp>
        <p:nvSpPr>
          <p:cNvPr id="44" name="Google Shape;44;p36"/>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5" name="Google Shape;45;p36"/>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6" name="Google Shape;46;p3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47" name="Shape 47"/>
        <p:cNvGrpSpPr/>
        <p:nvPr/>
      </p:nvGrpSpPr>
      <p:grpSpPr>
        <a:xfrm>
          <a:off x="0" y="0"/>
          <a:ext cx="0" cy="0"/>
          <a:chOff x="0" y="0"/>
          <a:chExt cx="0" cy="0"/>
        </a:xfrm>
      </p:grpSpPr>
      <p:sp>
        <p:nvSpPr>
          <p:cNvPr id="48" name="Google Shape;48;p72"/>
          <p:cNvSpPr/>
          <p:nvPr>
            <p:ph idx="2" type="pic"/>
          </p:nvPr>
        </p:nvSpPr>
        <p:spPr>
          <a:xfrm>
            <a:off x="1691673" y="654843"/>
            <a:ext cx="4383300" cy="6103200"/>
          </a:xfrm>
          <a:prstGeom prst="rect">
            <a:avLst/>
          </a:prstGeom>
          <a:noFill/>
          <a:ln>
            <a:noFill/>
          </a:ln>
        </p:spPr>
      </p:sp>
      <p:sp>
        <p:nvSpPr>
          <p:cNvPr id="49" name="Google Shape;49;p72"/>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0" name="Google Shape;50;p72"/>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1" name="Google Shape;51;p72"/>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52" name="Shape 52"/>
        <p:cNvGrpSpPr/>
        <p:nvPr/>
      </p:nvGrpSpPr>
      <p:grpSpPr>
        <a:xfrm>
          <a:off x="0" y="0"/>
          <a:ext cx="0" cy="0"/>
          <a:chOff x="0" y="0"/>
          <a:chExt cx="0" cy="0"/>
        </a:xfrm>
      </p:grpSpPr>
      <p:sp>
        <p:nvSpPr>
          <p:cNvPr id="53" name="Google Shape;53;p73"/>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4" name="Google Shape;54;p7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55" name="Shape 55"/>
        <p:cNvGrpSpPr/>
        <p:nvPr/>
      </p:nvGrpSpPr>
      <p:grpSpPr>
        <a:xfrm>
          <a:off x="0" y="0"/>
          <a:ext cx="0" cy="0"/>
          <a:chOff x="0" y="0"/>
          <a:chExt cx="0" cy="0"/>
        </a:xfrm>
      </p:grpSpPr>
      <p:sp>
        <p:nvSpPr>
          <p:cNvPr id="56" name="Google Shape;56;p74"/>
          <p:cNvSpPr/>
          <p:nvPr>
            <p:ph idx="2" type="pic"/>
          </p:nvPr>
        </p:nvSpPr>
        <p:spPr>
          <a:xfrm>
            <a:off x="3982975" y="654843"/>
            <a:ext cx="2391000" cy="8486700"/>
          </a:xfrm>
          <a:prstGeom prst="rect">
            <a:avLst/>
          </a:prstGeom>
          <a:noFill/>
          <a:ln>
            <a:noFill/>
          </a:ln>
        </p:spPr>
      </p:sp>
      <p:sp>
        <p:nvSpPr>
          <p:cNvPr id="57" name="Google Shape;57;p74"/>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8" name="Google Shape;58;p74"/>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9" name="Google Shape;59;p7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0" name="Shape 60"/>
        <p:cNvGrpSpPr/>
        <p:nvPr/>
      </p:nvGrpSpPr>
      <p:grpSpPr>
        <a:xfrm>
          <a:off x="0" y="0"/>
          <a:ext cx="0" cy="0"/>
          <a:chOff x="0" y="0"/>
          <a:chExt cx="0" cy="0"/>
        </a:xfrm>
      </p:grpSpPr>
      <p:sp>
        <p:nvSpPr>
          <p:cNvPr id="61" name="Google Shape;61;p7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2" name="Google Shape;62;p7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3" name="Shape 63"/>
        <p:cNvGrpSpPr/>
        <p:nvPr/>
      </p:nvGrpSpPr>
      <p:grpSpPr>
        <a:xfrm>
          <a:off x="0" y="0"/>
          <a:ext cx="0" cy="0"/>
          <a:chOff x="0" y="0"/>
          <a:chExt cx="0" cy="0"/>
        </a:xfrm>
      </p:grpSpPr>
      <p:sp>
        <p:nvSpPr>
          <p:cNvPr id="64" name="Google Shape;64;p76"/>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5" name="Google Shape;65;p76"/>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6" name="Google Shape;66;p7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67" name="Shape 67"/>
        <p:cNvGrpSpPr/>
        <p:nvPr/>
      </p:nvGrpSpPr>
      <p:grpSpPr>
        <a:xfrm>
          <a:off x="0" y="0"/>
          <a:ext cx="0" cy="0"/>
          <a:chOff x="0" y="0"/>
          <a:chExt cx="0" cy="0"/>
        </a:xfrm>
      </p:grpSpPr>
      <p:sp>
        <p:nvSpPr>
          <p:cNvPr id="68" name="Google Shape;68;p77"/>
          <p:cNvSpPr/>
          <p:nvPr>
            <p:ph idx="2" type="pic"/>
          </p:nvPr>
        </p:nvSpPr>
        <p:spPr>
          <a:xfrm>
            <a:off x="3982975" y="2684859"/>
            <a:ext cx="2391000" cy="6482700"/>
          </a:xfrm>
          <a:prstGeom prst="rect">
            <a:avLst/>
          </a:prstGeom>
          <a:noFill/>
          <a:ln>
            <a:noFill/>
          </a:ln>
        </p:spPr>
      </p:sp>
      <p:sp>
        <p:nvSpPr>
          <p:cNvPr id="69" name="Google Shape;69;p7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0" name="Google Shape;70;p77"/>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1" name="Google Shape;71;p7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2" name="Shape 72"/>
        <p:cNvGrpSpPr/>
        <p:nvPr/>
      </p:nvGrpSpPr>
      <p:grpSpPr>
        <a:xfrm>
          <a:off x="0" y="0"/>
          <a:ext cx="0" cy="0"/>
          <a:chOff x="0" y="0"/>
          <a:chExt cx="0" cy="0"/>
        </a:xfrm>
      </p:grpSpPr>
      <p:sp>
        <p:nvSpPr>
          <p:cNvPr id="73" name="Google Shape;73;p78"/>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4" name="Google Shape;74;p7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9"/>
          <p:cNvSpPr txBox="1"/>
          <p:nvPr>
            <p:ph idx="1" type="body"/>
          </p:nvPr>
        </p:nvSpPr>
        <p:spPr>
          <a:xfrm>
            <a:off x="264945" y="2253729"/>
            <a:ext cx="7242600" cy="6240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5" name="Shape 75"/>
        <p:cNvGrpSpPr/>
        <p:nvPr/>
      </p:nvGrpSpPr>
      <p:grpSpPr>
        <a:xfrm>
          <a:off x="0" y="0"/>
          <a:ext cx="0" cy="0"/>
          <a:chOff x="0" y="0"/>
          <a:chExt cx="0" cy="0"/>
        </a:xfrm>
      </p:grpSpPr>
      <p:sp>
        <p:nvSpPr>
          <p:cNvPr id="76" name="Google Shape;76;p79"/>
          <p:cNvSpPr/>
          <p:nvPr>
            <p:ph idx="2" type="pic"/>
          </p:nvPr>
        </p:nvSpPr>
        <p:spPr>
          <a:xfrm>
            <a:off x="3982975" y="5251847"/>
            <a:ext cx="2391000" cy="3889500"/>
          </a:xfrm>
          <a:prstGeom prst="rect">
            <a:avLst/>
          </a:prstGeom>
          <a:noFill/>
          <a:ln>
            <a:noFill/>
          </a:ln>
        </p:spPr>
      </p:sp>
      <p:sp>
        <p:nvSpPr>
          <p:cNvPr id="77" name="Google Shape;77;p79"/>
          <p:cNvSpPr/>
          <p:nvPr>
            <p:ph idx="3" type="pic"/>
          </p:nvPr>
        </p:nvSpPr>
        <p:spPr>
          <a:xfrm>
            <a:off x="3985763" y="916781"/>
            <a:ext cx="2391000" cy="3889500"/>
          </a:xfrm>
          <a:prstGeom prst="rect">
            <a:avLst/>
          </a:prstGeom>
          <a:noFill/>
          <a:ln>
            <a:noFill/>
          </a:ln>
        </p:spPr>
      </p:sp>
      <p:sp>
        <p:nvSpPr>
          <p:cNvPr id="78" name="Google Shape;78;p79"/>
          <p:cNvSpPr/>
          <p:nvPr>
            <p:ph idx="4" type="pic"/>
          </p:nvPr>
        </p:nvSpPr>
        <p:spPr>
          <a:xfrm>
            <a:off x="1398501" y="916781"/>
            <a:ext cx="2391000" cy="8225100"/>
          </a:xfrm>
          <a:prstGeom prst="rect">
            <a:avLst/>
          </a:prstGeom>
          <a:noFill/>
          <a:ln>
            <a:noFill/>
          </a:ln>
        </p:spPr>
      </p:sp>
      <p:sp>
        <p:nvSpPr>
          <p:cNvPr id="79" name="Google Shape;79;p7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0" name="Shape 80"/>
        <p:cNvGrpSpPr/>
        <p:nvPr/>
      </p:nvGrpSpPr>
      <p:grpSpPr>
        <a:xfrm>
          <a:off x="0" y="0"/>
          <a:ext cx="0" cy="0"/>
          <a:chOff x="0" y="0"/>
          <a:chExt cx="0" cy="0"/>
        </a:xfrm>
      </p:grpSpPr>
      <p:sp>
        <p:nvSpPr>
          <p:cNvPr id="81" name="Google Shape;81;p80"/>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2" name="Google Shape;82;p80"/>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3" name="Google Shape;83;p8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84" name="Shape 84"/>
        <p:cNvGrpSpPr/>
        <p:nvPr/>
      </p:nvGrpSpPr>
      <p:grpSpPr>
        <a:xfrm>
          <a:off x="0" y="0"/>
          <a:ext cx="0" cy="0"/>
          <a:chOff x="0" y="0"/>
          <a:chExt cx="0" cy="0"/>
        </a:xfrm>
      </p:grpSpPr>
      <p:sp>
        <p:nvSpPr>
          <p:cNvPr id="85" name="Google Shape;85;p81"/>
          <p:cNvSpPr/>
          <p:nvPr>
            <p:ph idx="2" type="pic"/>
          </p:nvPr>
        </p:nvSpPr>
        <p:spPr>
          <a:xfrm>
            <a:off x="971550" y="0"/>
            <a:ext cx="5829300" cy="10058400"/>
          </a:xfrm>
          <a:prstGeom prst="rect">
            <a:avLst/>
          </a:prstGeom>
          <a:noFill/>
          <a:ln>
            <a:noFill/>
          </a:ln>
        </p:spPr>
      </p:sp>
      <p:sp>
        <p:nvSpPr>
          <p:cNvPr id="86" name="Google Shape;86;p8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7" name="Shape 87"/>
        <p:cNvGrpSpPr/>
        <p:nvPr/>
      </p:nvGrpSpPr>
      <p:grpSpPr>
        <a:xfrm>
          <a:off x="0" y="0"/>
          <a:ext cx="0" cy="0"/>
          <a:chOff x="0" y="0"/>
          <a:chExt cx="0" cy="0"/>
        </a:xfrm>
      </p:grpSpPr>
      <p:sp>
        <p:nvSpPr>
          <p:cNvPr id="88" name="Google Shape;88;p8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38"/>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38"/>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83"/>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8" name="Google Shape;98;p83"/>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p84"/>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85"/>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3" name="Google Shape;103;p85"/>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4" name="Google Shape;104;p85"/>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8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87"/>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9" name="Google Shape;109;p87"/>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2"/>
          <p:cNvSpPr txBox="1"/>
          <p:nvPr>
            <p:ph type="title"/>
          </p:nvPr>
        </p:nvSpPr>
        <p:spPr>
          <a:xfrm>
            <a:off x="264945" y="4206107"/>
            <a:ext cx="7242600" cy="164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p88"/>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8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89"/>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5" name="Google Shape;115;p89"/>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6" name="Google Shape;116;p89"/>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90"/>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91"/>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91"/>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7" name="Shape 127"/>
        <p:cNvGrpSpPr/>
        <p:nvPr/>
      </p:nvGrpSpPr>
      <p:grpSpPr>
        <a:xfrm>
          <a:off x="0" y="0"/>
          <a:ext cx="0" cy="0"/>
          <a:chOff x="0" y="0"/>
          <a:chExt cx="0" cy="0"/>
        </a:xfrm>
      </p:grpSpPr>
      <p:sp>
        <p:nvSpPr>
          <p:cNvPr id="128" name="Google Shape;128;p41"/>
          <p:cNvSpPr txBox="1"/>
          <p:nvPr>
            <p:ph type="title"/>
          </p:nvPr>
        </p:nvSpPr>
        <p:spPr>
          <a:xfrm>
            <a:off x="1540817" y="1689497"/>
            <a:ext cx="4690800" cy="34053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9" name="Google Shape;129;p41"/>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0" name="Google Shape;130;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31" name="Shape 131"/>
        <p:cNvGrpSpPr/>
        <p:nvPr/>
      </p:nvGrpSpPr>
      <p:grpSpPr>
        <a:xfrm>
          <a:off x="0" y="0"/>
          <a:ext cx="0" cy="0"/>
          <a:chOff x="0" y="0"/>
          <a:chExt cx="0" cy="0"/>
        </a:xfrm>
      </p:grpSpPr>
      <p:sp>
        <p:nvSpPr>
          <p:cNvPr id="132" name="Google Shape;132;p51"/>
          <p:cNvSpPr/>
          <p:nvPr>
            <p:ph idx="2" type="pic"/>
          </p:nvPr>
        </p:nvSpPr>
        <p:spPr>
          <a:xfrm>
            <a:off x="1691673" y="654843"/>
            <a:ext cx="4383300" cy="6103500"/>
          </a:xfrm>
          <a:prstGeom prst="rect">
            <a:avLst/>
          </a:prstGeom>
          <a:noFill/>
          <a:ln>
            <a:noFill/>
          </a:ln>
        </p:spPr>
      </p:sp>
      <p:sp>
        <p:nvSpPr>
          <p:cNvPr id="133" name="Google Shape;133;p51"/>
          <p:cNvSpPr txBox="1"/>
          <p:nvPr>
            <p:ph type="title"/>
          </p:nvPr>
        </p:nvSpPr>
        <p:spPr>
          <a:xfrm>
            <a:off x="1540817" y="6928247"/>
            <a:ext cx="4690800" cy="1467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51"/>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5" name="Google Shape;135;p51"/>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6" name="Shape 136"/>
        <p:cNvGrpSpPr/>
        <p:nvPr/>
      </p:nvGrpSpPr>
      <p:grpSpPr>
        <a:xfrm>
          <a:off x="0" y="0"/>
          <a:ext cx="0" cy="0"/>
          <a:chOff x="0" y="0"/>
          <a:chExt cx="0" cy="0"/>
        </a:xfrm>
      </p:grpSpPr>
      <p:sp>
        <p:nvSpPr>
          <p:cNvPr id="137" name="Google Shape;137;p52"/>
          <p:cNvSpPr txBox="1"/>
          <p:nvPr>
            <p:ph type="title"/>
          </p:nvPr>
        </p:nvSpPr>
        <p:spPr>
          <a:xfrm>
            <a:off x="1540817" y="3326606"/>
            <a:ext cx="4690800" cy="3405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5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9" name="Shape 139"/>
        <p:cNvGrpSpPr/>
        <p:nvPr/>
      </p:nvGrpSpPr>
      <p:grpSpPr>
        <a:xfrm>
          <a:off x="0" y="0"/>
          <a:ext cx="0" cy="0"/>
          <a:chOff x="0" y="0"/>
          <a:chExt cx="0" cy="0"/>
        </a:xfrm>
      </p:grpSpPr>
      <p:sp>
        <p:nvSpPr>
          <p:cNvPr id="140" name="Google Shape;140;p53"/>
          <p:cNvSpPr/>
          <p:nvPr>
            <p:ph idx="2" type="pic"/>
          </p:nvPr>
        </p:nvSpPr>
        <p:spPr>
          <a:xfrm>
            <a:off x="3982975" y="654843"/>
            <a:ext cx="2391000" cy="8486700"/>
          </a:xfrm>
          <a:prstGeom prst="rect">
            <a:avLst/>
          </a:prstGeom>
          <a:noFill/>
          <a:ln>
            <a:noFill/>
          </a:ln>
        </p:spPr>
      </p:sp>
      <p:sp>
        <p:nvSpPr>
          <p:cNvPr id="141" name="Google Shape;141;p53"/>
          <p:cNvSpPr txBox="1"/>
          <p:nvPr>
            <p:ph type="title"/>
          </p:nvPr>
        </p:nvSpPr>
        <p:spPr>
          <a:xfrm>
            <a:off x="1398501" y="654843"/>
            <a:ext cx="2391000" cy="41121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53"/>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3" name="Google Shape;143;p5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4" name="Shape 144"/>
        <p:cNvGrpSpPr/>
        <p:nvPr/>
      </p:nvGrpSpPr>
      <p:grpSpPr>
        <a:xfrm>
          <a:off x="0" y="0"/>
          <a:ext cx="0" cy="0"/>
          <a:chOff x="0" y="0"/>
          <a:chExt cx="0" cy="0"/>
        </a:xfrm>
      </p:grpSpPr>
      <p:sp>
        <p:nvSpPr>
          <p:cNvPr id="145" name="Google Shape;145;p5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6" name="Google Shape;146;p5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3"/>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3"/>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7" name="Shape 147"/>
        <p:cNvGrpSpPr/>
        <p:nvPr/>
      </p:nvGrpSpPr>
      <p:grpSpPr>
        <a:xfrm>
          <a:off x="0" y="0"/>
          <a:ext cx="0" cy="0"/>
          <a:chOff x="0" y="0"/>
          <a:chExt cx="0" cy="0"/>
        </a:xfrm>
      </p:grpSpPr>
      <p:sp>
        <p:nvSpPr>
          <p:cNvPr id="148" name="Google Shape;148;p5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9" name="Google Shape;149;p55"/>
          <p:cNvSpPr txBox="1"/>
          <p:nvPr>
            <p:ph idx="1" type="body"/>
          </p:nvPr>
        </p:nvSpPr>
        <p:spPr>
          <a:xfrm>
            <a:off x="1398501" y="2684859"/>
            <a:ext cx="4975200" cy="64830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0" name="Google Shape;150;p5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51" name="Shape 151"/>
        <p:cNvGrpSpPr/>
        <p:nvPr/>
      </p:nvGrpSpPr>
      <p:grpSpPr>
        <a:xfrm>
          <a:off x="0" y="0"/>
          <a:ext cx="0" cy="0"/>
          <a:chOff x="0" y="0"/>
          <a:chExt cx="0" cy="0"/>
        </a:xfrm>
      </p:grpSpPr>
      <p:sp>
        <p:nvSpPr>
          <p:cNvPr id="152" name="Google Shape;152;p56"/>
          <p:cNvSpPr/>
          <p:nvPr>
            <p:ph idx="2" type="pic"/>
          </p:nvPr>
        </p:nvSpPr>
        <p:spPr>
          <a:xfrm>
            <a:off x="3982975" y="2684859"/>
            <a:ext cx="2391000" cy="6483000"/>
          </a:xfrm>
          <a:prstGeom prst="rect">
            <a:avLst/>
          </a:prstGeom>
          <a:noFill/>
          <a:ln>
            <a:noFill/>
          </a:ln>
        </p:spPr>
      </p:sp>
      <p:sp>
        <p:nvSpPr>
          <p:cNvPr id="153" name="Google Shape;153;p56"/>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4" name="Google Shape;154;p56"/>
          <p:cNvSpPr txBox="1"/>
          <p:nvPr>
            <p:ph idx="1" type="body"/>
          </p:nvPr>
        </p:nvSpPr>
        <p:spPr>
          <a:xfrm>
            <a:off x="1398501" y="2684859"/>
            <a:ext cx="2391000" cy="64830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5" name="Google Shape;155;p5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6" name="Shape 156"/>
        <p:cNvGrpSpPr/>
        <p:nvPr/>
      </p:nvGrpSpPr>
      <p:grpSpPr>
        <a:xfrm>
          <a:off x="0" y="0"/>
          <a:ext cx="0" cy="0"/>
          <a:chOff x="0" y="0"/>
          <a:chExt cx="0" cy="0"/>
        </a:xfrm>
      </p:grpSpPr>
      <p:sp>
        <p:nvSpPr>
          <p:cNvPr id="157" name="Google Shape;157;p57"/>
          <p:cNvSpPr txBox="1"/>
          <p:nvPr>
            <p:ph idx="1" type="body"/>
          </p:nvPr>
        </p:nvSpPr>
        <p:spPr>
          <a:xfrm>
            <a:off x="1398501" y="1309687"/>
            <a:ext cx="4975200" cy="74385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5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9" name="Shape 159"/>
        <p:cNvGrpSpPr/>
        <p:nvPr/>
      </p:nvGrpSpPr>
      <p:grpSpPr>
        <a:xfrm>
          <a:off x="0" y="0"/>
          <a:ext cx="0" cy="0"/>
          <a:chOff x="0" y="0"/>
          <a:chExt cx="0" cy="0"/>
        </a:xfrm>
      </p:grpSpPr>
      <p:sp>
        <p:nvSpPr>
          <p:cNvPr id="160" name="Google Shape;160;p58"/>
          <p:cNvSpPr/>
          <p:nvPr>
            <p:ph idx="2" type="pic"/>
          </p:nvPr>
        </p:nvSpPr>
        <p:spPr>
          <a:xfrm>
            <a:off x="3982975" y="5251847"/>
            <a:ext cx="2391000" cy="3889500"/>
          </a:xfrm>
          <a:prstGeom prst="rect">
            <a:avLst/>
          </a:prstGeom>
          <a:noFill/>
          <a:ln>
            <a:noFill/>
          </a:ln>
        </p:spPr>
      </p:sp>
      <p:sp>
        <p:nvSpPr>
          <p:cNvPr id="161" name="Google Shape;161;p58"/>
          <p:cNvSpPr/>
          <p:nvPr>
            <p:ph idx="3" type="pic"/>
          </p:nvPr>
        </p:nvSpPr>
        <p:spPr>
          <a:xfrm>
            <a:off x="3985763" y="916781"/>
            <a:ext cx="2391000" cy="3889500"/>
          </a:xfrm>
          <a:prstGeom prst="rect">
            <a:avLst/>
          </a:prstGeom>
          <a:noFill/>
          <a:ln>
            <a:noFill/>
          </a:ln>
        </p:spPr>
      </p:sp>
      <p:sp>
        <p:nvSpPr>
          <p:cNvPr id="162" name="Google Shape;162;p58"/>
          <p:cNvSpPr/>
          <p:nvPr>
            <p:ph idx="4" type="pic"/>
          </p:nvPr>
        </p:nvSpPr>
        <p:spPr>
          <a:xfrm>
            <a:off x="1398501" y="916781"/>
            <a:ext cx="2391000" cy="8225400"/>
          </a:xfrm>
          <a:prstGeom prst="rect">
            <a:avLst/>
          </a:prstGeom>
          <a:noFill/>
          <a:ln>
            <a:noFill/>
          </a:ln>
        </p:spPr>
      </p:sp>
      <p:sp>
        <p:nvSpPr>
          <p:cNvPr id="163" name="Google Shape;163;p5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4" name="Shape 164"/>
        <p:cNvGrpSpPr/>
        <p:nvPr/>
      </p:nvGrpSpPr>
      <p:grpSpPr>
        <a:xfrm>
          <a:off x="0" y="0"/>
          <a:ext cx="0" cy="0"/>
          <a:chOff x="0" y="0"/>
          <a:chExt cx="0" cy="0"/>
        </a:xfrm>
      </p:grpSpPr>
      <p:sp>
        <p:nvSpPr>
          <p:cNvPr id="165" name="Google Shape;165;p59"/>
          <p:cNvSpPr txBox="1"/>
          <p:nvPr>
            <p:ph idx="1" type="body"/>
          </p:nvPr>
        </p:nvSpPr>
        <p:spPr>
          <a:xfrm>
            <a:off x="1540817" y="6561534"/>
            <a:ext cx="4690800" cy="484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59"/>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7" name="Google Shape;167;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8" name="Shape 168"/>
        <p:cNvGrpSpPr/>
        <p:nvPr/>
      </p:nvGrpSpPr>
      <p:grpSpPr>
        <a:xfrm>
          <a:off x="0" y="0"/>
          <a:ext cx="0" cy="0"/>
          <a:chOff x="0" y="0"/>
          <a:chExt cx="0" cy="0"/>
        </a:xfrm>
      </p:grpSpPr>
      <p:sp>
        <p:nvSpPr>
          <p:cNvPr id="169" name="Google Shape;169;p60"/>
          <p:cNvSpPr/>
          <p:nvPr>
            <p:ph idx="2" type="pic"/>
          </p:nvPr>
        </p:nvSpPr>
        <p:spPr>
          <a:xfrm>
            <a:off x="971550" y="0"/>
            <a:ext cx="5829300" cy="10058400"/>
          </a:xfrm>
          <a:prstGeom prst="rect">
            <a:avLst/>
          </a:prstGeom>
          <a:noFill/>
          <a:ln>
            <a:noFill/>
          </a:ln>
        </p:spPr>
      </p:sp>
      <p:sp>
        <p:nvSpPr>
          <p:cNvPr id="170" name="Google Shape;170;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1" name="Shape 171"/>
        <p:cNvGrpSpPr/>
        <p:nvPr/>
      </p:nvGrpSpPr>
      <p:grpSpPr>
        <a:xfrm>
          <a:off x="0" y="0"/>
          <a:ext cx="0" cy="0"/>
          <a:chOff x="0" y="0"/>
          <a:chExt cx="0" cy="0"/>
        </a:xfrm>
      </p:grpSpPr>
      <p:sp>
        <p:nvSpPr>
          <p:cNvPr id="172" name="Google Shape;172;p6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264945" y="1086507"/>
            <a:ext cx="2386800" cy="147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45"/>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16713" y="880293"/>
            <a:ext cx="5412600" cy="799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47"/>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47"/>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theme" Target="../theme/theme5.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264945" y="2253729"/>
            <a:ext cx="7242600" cy="6240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1"/>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 name="Shape 39"/>
        <p:cNvGrpSpPr/>
        <p:nvPr/>
      </p:nvGrpSpPr>
      <p:grpSpPr>
        <a:xfrm>
          <a:off x="0" y="0"/>
          <a:ext cx="0" cy="0"/>
          <a:chOff x="0" y="0"/>
          <a:chExt cx="0" cy="0"/>
        </a:xfrm>
      </p:grpSpPr>
      <p:sp>
        <p:nvSpPr>
          <p:cNvPr id="40" name="Google Shape;40;p3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1" name="Google Shape;41;p35"/>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2" name="Google Shape;42;p3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9" name="Shape 89"/>
        <p:cNvGrpSpPr/>
        <p:nvPr/>
      </p:nvGrpSpPr>
      <p:grpSpPr>
        <a:xfrm>
          <a:off x="0" y="0"/>
          <a:ext cx="0" cy="0"/>
          <a:chOff x="0" y="0"/>
          <a:chExt cx="0" cy="0"/>
        </a:xfrm>
      </p:grpSpPr>
      <p:sp>
        <p:nvSpPr>
          <p:cNvPr id="90" name="Google Shape;90;p37"/>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1" name="Google Shape;91;p3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92" name="Google Shape;92;p37"/>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40"/>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40"/>
          <p:cNvSpPr txBox="1"/>
          <p:nvPr>
            <p:ph idx="1" type="body"/>
          </p:nvPr>
        </p:nvSpPr>
        <p:spPr>
          <a:xfrm>
            <a:off x="1398501" y="2684859"/>
            <a:ext cx="4975200" cy="64830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document/d/1XxST2UC2Gl_8v3CmJtcqUkWbjaq2ueWjB26kFwivOuk/edit?usp=sharing" TargetMode="External"/><Relationship Id="rId4" Type="http://schemas.openxmlformats.org/officeDocument/2006/relationships/hyperlink" Target="https://docs.google.com/document/d/1XxST2UC2Gl_8v3CmJtcqUkWbjaq2ueWjB26kFwivOuk/edit?usp=sharing"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4000">
                <a:solidFill>
                  <a:srgbClr val="2E3D49"/>
                </a:solidFill>
              </a:rPr>
              <a:t>Key Performance Indicator</a:t>
            </a:r>
            <a:endParaRPr b="1" sz="4000">
              <a:solidFill>
                <a:srgbClr val="2E3D49"/>
              </a:solidFill>
            </a:endParaRPr>
          </a:p>
          <a:p>
            <a:pPr indent="0" lvl="0" marL="0" rtl="0" algn="l">
              <a:lnSpc>
                <a:spcPct val="115000"/>
              </a:lnSpc>
              <a:spcBef>
                <a:spcPts val="0"/>
              </a:spcBef>
              <a:spcAft>
                <a:spcPts val="0"/>
              </a:spcAft>
              <a:buClr>
                <a:schemeClr val="dk1"/>
              </a:buClr>
              <a:buSzPts val="1100"/>
              <a:buFont typeface="Arial"/>
              <a:buNone/>
            </a:pPr>
            <a:r>
              <a:rPr lang="en" sz="3200">
                <a:solidFill>
                  <a:srgbClr val="2E3D49"/>
                </a:solidFill>
              </a:rPr>
              <a:t>for Magnolia Coffee Company</a:t>
            </a:r>
            <a:endParaRPr sz="3200">
              <a:solidFill>
                <a:srgbClr val="2E3D49"/>
              </a:solidFill>
            </a:endParaRPr>
          </a:p>
          <a:p>
            <a:pPr indent="0" lvl="0" marL="0" marR="0" rtl="0" algn="l">
              <a:lnSpc>
                <a:spcPct val="115000"/>
              </a:lnSpc>
              <a:spcBef>
                <a:spcPts val="0"/>
              </a:spcBef>
              <a:spcAft>
                <a:spcPts val="0"/>
              </a:spcAft>
              <a:buSzPts val="2800"/>
              <a:buNone/>
            </a:pPr>
            <a:r>
              <a:t/>
            </a:r>
            <a:endParaRPr b="1" sz="4000">
              <a:solidFill>
                <a:srgbClr val="2E3D49"/>
              </a:solidFill>
            </a:endParaRPr>
          </a:p>
        </p:txBody>
      </p:sp>
      <p:sp>
        <p:nvSpPr>
          <p:cNvPr id="233" name="Google Shape;233;p12"/>
          <p:cNvSpPr txBox="1"/>
          <p:nvPr>
            <p:ph idx="1" type="body"/>
          </p:nvPr>
        </p:nvSpPr>
        <p:spPr>
          <a:xfrm>
            <a:off x="264895" y="2626954"/>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100">
                <a:solidFill>
                  <a:srgbClr val="525C65"/>
                </a:solidFill>
                <a:highlight>
                  <a:srgbClr val="FFFFFF"/>
                </a:highlight>
              </a:rPr>
              <a:t>The goal is to increase sales by $1000 per week. </a:t>
            </a:r>
            <a:endParaRPr sz="2100"/>
          </a:p>
          <a:p>
            <a:pPr indent="0" lvl="0" marL="0" rtl="0" algn="l">
              <a:lnSpc>
                <a:spcPct val="115000"/>
              </a:lnSpc>
              <a:spcBef>
                <a:spcPts val="0"/>
              </a:spcBef>
              <a:spcAft>
                <a:spcPts val="0"/>
              </a:spcAft>
              <a:buSzPts val="1800"/>
              <a:buNone/>
            </a:pPr>
            <a:r>
              <a:t/>
            </a:r>
            <a:endParaRPr b="1" sz="2100"/>
          </a:p>
          <a:p>
            <a:pPr indent="0" lvl="0" marL="0" rtl="0" algn="l">
              <a:lnSpc>
                <a:spcPct val="115000"/>
              </a:lnSpc>
              <a:spcBef>
                <a:spcPts val="0"/>
              </a:spcBef>
              <a:spcAft>
                <a:spcPts val="0"/>
              </a:spcAft>
              <a:buSzPts val="1800"/>
              <a:buNone/>
            </a:pPr>
            <a:r>
              <a:t/>
            </a:r>
            <a:endParaRPr b="1" sz="2100"/>
          </a:p>
          <a:p>
            <a:pPr indent="0" lvl="0" marL="0" rtl="0" algn="l">
              <a:lnSpc>
                <a:spcPct val="115000"/>
              </a:lnSpc>
              <a:spcBef>
                <a:spcPts val="0"/>
              </a:spcBef>
              <a:spcAft>
                <a:spcPts val="0"/>
              </a:spcAft>
              <a:buSzPts val="1800"/>
              <a:buNone/>
            </a:pPr>
            <a:br>
              <a:rPr i="1" lang="en" sz="2200">
                <a:solidFill>
                  <a:srgbClr val="525C65"/>
                </a:solidFill>
                <a:highlight>
                  <a:srgbClr val="FFFFFF"/>
                </a:highlight>
                <a:latin typeface="Open Sans Light"/>
                <a:ea typeface="Open Sans Light"/>
                <a:cs typeface="Open Sans Light"/>
                <a:sym typeface="Open Sans Light"/>
              </a:rPr>
            </a:br>
            <a:endParaRPr i="1" sz="2200">
              <a:solidFill>
                <a:srgbClr val="525C65"/>
              </a:solidFill>
              <a:highlight>
                <a:srgbClr val="FFFFFF"/>
              </a:highlight>
              <a:latin typeface="Open Sans Light"/>
              <a:ea typeface="Open Sans Light"/>
              <a:cs typeface="Open Sans Light"/>
              <a:sym typeface="Open Sans Light"/>
            </a:endParaRPr>
          </a:p>
          <a:p>
            <a:pPr indent="0" lvl="0" marL="0" rtl="0" algn="l">
              <a:lnSpc>
                <a:spcPct val="115000"/>
              </a:lnSpc>
              <a:spcBef>
                <a:spcPts val="0"/>
              </a:spcBef>
              <a:spcAft>
                <a:spcPts val="0"/>
              </a:spcAft>
              <a:buSzPts val="1800"/>
              <a:buNone/>
            </a:pPr>
            <a:r>
              <a:t/>
            </a:r>
            <a:endParaRPr i="1">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 sz="4000">
                <a:solidFill>
                  <a:srgbClr val="2E3D49"/>
                </a:solidFill>
              </a:rPr>
              <a:t>SWOT Analysis Competitor </a:t>
            </a:r>
            <a:r>
              <a:rPr lang="en" sz="3200">
                <a:solidFill>
                  <a:srgbClr val="2E3D49"/>
                </a:solidFill>
              </a:rPr>
              <a:t>for ClamClams</a:t>
            </a:r>
            <a:endParaRPr b="1" sz="4000">
              <a:solidFill>
                <a:srgbClr val="2E3D49"/>
              </a:solidFill>
            </a:endParaRPr>
          </a:p>
        </p:txBody>
      </p:sp>
      <p:sp>
        <p:nvSpPr>
          <p:cNvPr id="239" name="Google Shape;239;p13"/>
          <p:cNvSpPr txBox="1"/>
          <p:nvPr>
            <p:ph idx="1" type="body"/>
          </p:nvPr>
        </p:nvSpPr>
        <p:spPr>
          <a:xfrm>
            <a:off x="264899" y="2288446"/>
            <a:ext cx="7242600" cy="111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2100">
                <a:latin typeface="Open Sans Light"/>
                <a:ea typeface="Open Sans Light"/>
                <a:cs typeface="Open Sans Light"/>
                <a:sym typeface="Open Sans Light"/>
              </a:rPr>
              <a:t>Knowing the </a:t>
            </a:r>
            <a:r>
              <a:rPr b="1" lang="en" sz="2100"/>
              <a:t>ClamClam’s</a:t>
            </a:r>
            <a:r>
              <a:rPr lang="en" sz="2100">
                <a:latin typeface="Open Sans Light"/>
                <a:ea typeface="Open Sans Light"/>
                <a:cs typeface="Open Sans Light"/>
                <a:sym typeface="Open Sans Light"/>
              </a:rPr>
              <a:t> </a:t>
            </a:r>
            <a:r>
              <a:rPr b="1" lang="en" sz="2100"/>
              <a:t>Strengths</a:t>
            </a:r>
            <a:r>
              <a:rPr lang="en" sz="2100">
                <a:latin typeface="Open Sans Light"/>
                <a:ea typeface="Open Sans Light"/>
                <a:cs typeface="Open Sans Light"/>
                <a:sym typeface="Open Sans Light"/>
              </a:rPr>
              <a:t> and </a:t>
            </a:r>
            <a:r>
              <a:rPr b="1" lang="en" sz="2100"/>
              <a:t>Opportunities</a:t>
            </a:r>
            <a:r>
              <a:rPr lang="en" sz="2100">
                <a:latin typeface="Open Sans Light"/>
                <a:ea typeface="Open Sans Light"/>
                <a:cs typeface="Open Sans Light"/>
                <a:sym typeface="Open Sans Light"/>
              </a:rPr>
              <a:t>, please provide at least two </a:t>
            </a:r>
            <a:r>
              <a:rPr b="1" lang="en" sz="2100"/>
              <a:t>Weaknesses</a:t>
            </a:r>
            <a:r>
              <a:rPr lang="en" sz="2100">
                <a:latin typeface="Open Sans Light"/>
                <a:ea typeface="Open Sans Light"/>
                <a:cs typeface="Open Sans Light"/>
                <a:sym typeface="Open Sans Light"/>
              </a:rPr>
              <a:t> and at least two </a:t>
            </a:r>
            <a:r>
              <a:rPr b="1" lang="en" sz="2100"/>
              <a:t>Threats</a:t>
            </a:r>
            <a:r>
              <a:rPr lang="en" sz="2100">
                <a:latin typeface="Open Sans Light"/>
                <a:ea typeface="Open Sans Light"/>
                <a:cs typeface="Open Sans Light"/>
                <a:sym typeface="Open Sans Light"/>
              </a:rPr>
              <a:t>. </a:t>
            </a:r>
            <a:endParaRPr sz="2100">
              <a:latin typeface="Open Sans Light"/>
              <a:ea typeface="Open Sans Light"/>
              <a:cs typeface="Open Sans Light"/>
              <a:sym typeface="Open Sans Light"/>
            </a:endParaRPr>
          </a:p>
        </p:txBody>
      </p:sp>
      <p:sp>
        <p:nvSpPr>
          <p:cNvPr id="240" name="Google Shape;240;p13"/>
          <p:cNvSpPr txBox="1"/>
          <p:nvPr/>
        </p:nvSpPr>
        <p:spPr>
          <a:xfrm>
            <a:off x="834623" y="3818788"/>
            <a:ext cx="30477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Strengths</a:t>
            </a:r>
            <a:endParaRPr b="1" i="0" sz="1200" u="sng" cap="none" strike="noStrike">
              <a:solidFill>
                <a:schemeClr val="dk1"/>
              </a:solidFill>
              <a:latin typeface="Roboto"/>
              <a:ea typeface="Roboto"/>
              <a:cs typeface="Roboto"/>
              <a:sym typeface="Roboto"/>
            </a:endParaRPr>
          </a:p>
        </p:txBody>
      </p:sp>
      <p:sp>
        <p:nvSpPr>
          <p:cNvPr id="241" name="Google Shape;241;p13"/>
          <p:cNvSpPr txBox="1"/>
          <p:nvPr/>
        </p:nvSpPr>
        <p:spPr>
          <a:xfrm>
            <a:off x="3882433" y="3790927"/>
            <a:ext cx="30555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Weaknesses </a:t>
            </a:r>
            <a:endParaRPr b="1" i="0" sz="1200" u="sng" cap="none" strike="noStrike">
              <a:solidFill>
                <a:schemeClr val="dk1"/>
              </a:solidFill>
              <a:latin typeface="Roboto"/>
              <a:ea typeface="Roboto"/>
              <a:cs typeface="Roboto"/>
              <a:sym typeface="Roboto"/>
            </a:endParaRPr>
          </a:p>
        </p:txBody>
      </p:sp>
      <p:sp>
        <p:nvSpPr>
          <p:cNvPr id="242" name="Google Shape;242;p13"/>
          <p:cNvSpPr txBox="1"/>
          <p:nvPr/>
        </p:nvSpPr>
        <p:spPr>
          <a:xfrm>
            <a:off x="838428" y="6829419"/>
            <a:ext cx="30477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Opportunities</a:t>
            </a:r>
            <a:endParaRPr b="1" i="0" sz="1200" u="sng" cap="none" strike="noStrike">
              <a:solidFill>
                <a:schemeClr val="dk1"/>
              </a:solidFill>
              <a:latin typeface="Roboto"/>
              <a:ea typeface="Roboto"/>
              <a:cs typeface="Roboto"/>
              <a:sym typeface="Roboto"/>
            </a:endParaRPr>
          </a:p>
        </p:txBody>
      </p:sp>
      <p:sp>
        <p:nvSpPr>
          <p:cNvPr id="243" name="Google Shape;243;p13"/>
          <p:cNvSpPr txBox="1"/>
          <p:nvPr/>
        </p:nvSpPr>
        <p:spPr>
          <a:xfrm>
            <a:off x="3882433" y="6829402"/>
            <a:ext cx="30555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rgbClr val="000000"/>
              </a:buClr>
              <a:buSzPts val="2200"/>
              <a:buFont typeface="Arial"/>
              <a:buNone/>
            </a:pPr>
            <a:r>
              <a:rPr b="1" i="0" lang="en" sz="2200" u="sng" cap="none" strike="noStrike">
                <a:solidFill>
                  <a:schemeClr val="dk1"/>
                </a:solidFill>
                <a:latin typeface="Open Sans"/>
                <a:ea typeface="Open Sans"/>
                <a:cs typeface="Open Sans"/>
                <a:sym typeface="Open Sans"/>
              </a:rPr>
              <a:t>Threats</a:t>
            </a:r>
            <a:endParaRPr b="1" i="0" sz="1200" u="sng" cap="none" strike="noStrike">
              <a:solidFill>
                <a:schemeClr val="dk1"/>
              </a:solidFill>
              <a:latin typeface="Roboto"/>
              <a:ea typeface="Roboto"/>
              <a:cs typeface="Roboto"/>
              <a:sym typeface="Roboto"/>
            </a:endParaRPr>
          </a:p>
        </p:txBody>
      </p:sp>
      <p:sp>
        <p:nvSpPr>
          <p:cNvPr id="244" name="Google Shape;244;p13"/>
          <p:cNvSpPr txBox="1"/>
          <p:nvPr/>
        </p:nvSpPr>
        <p:spPr>
          <a:xfrm>
            <a:off x="838425" y="4582475"/>
            <a:ext cx="2864100" cy="1169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Open Sans"/>
              <a:buChar char="●"/>
            </a:pPr>
            <a:r>
              <a:rPr b="0" i="0" lang="en" sz="1600" u="none" cap="none" strike="noStrike">
                <a:solidFill>
                  <a:srgbClr val="000000"/>
                </a:solidFill>
                <a:latin typeface="Open Sans"/>
                <a:ea typeface="Open Sans"/>
                <a:cs typeface="Open Sans"/>
                <a:sym typeface="Open Sans"/>
              </a:rPr>
              <a:t>Strong brand recognition</a:t>
            </a:r>
            <a:endParaRPr b="0" i="0" sz="1600" u="none" cap="none" strike="noStrike">
              <a:solidFill>
                <a:srgbClr val="000000"/>
              </a:solidFill>
              <a:latin typeface="Open Sans"/>
              <a:ea typeface="Open Sans"/>
              <a:cs typeface="Open Sans"/>
              <a:sym typeface="Open Sans"/>
            </a:endParaRPr>
          </a:p>
          <a:p>
            <a:pPr indent="-330200" lvl="0" marL="457200" marR="0" rtl="0" algn="l">
              <a:lnSpc>
                <a:spcPct val="100000"/>
              </a:lnSpc>
              <a:spcBef>
                <a:spcPts val="0"/>
              </a:spcBef>
              <a:spcAft>
                <a:spcPts val="0"/>
              </a:spcAft>
              <a:buClr>
                <a:srgbClr val="000000"/>
              </a:buClr>
              <a:buSzPts val="1600"/>
              <a:buFont typeface="Open Sans"/>
              <a:buChar char="●"/>
            </a:pPr>
            <a:r>
              <a:rPr b="0" i="0" lang="en" sz="1600" u="none" cap="none" strike="noStrike">
                <a:solidFill>
                  <a:srgbClr val="000000"/>
                </a:solidFill>
                <a:latin typeface="Open Sans"/>
                <a:ea typeface="Open Sans"/>
                <a:cs typeface="Open Sans"/>
                <a:sym typeface="Open Sans"/>
              </a:rPr>
              <a:t>Wide range of products</a:t>
            </a:r>
            <a:endParaRPr b="0" i="0" sz="1600" u="none" cap="none" strike="noStrike">
              <a:solidFill>
                <a:srgbClr val="000000"/>
              </a:solidFill>
              <a:latin typeface="Open Sans"/>
              <a:ea typeface="Open Sans"/>
              <a:cs typeface="Open Sans"/>
              <a:sym typeface="Open Sans"/>
            </a:endParaRPr>
          </a:p>
          <a:p>
            <a:pPr indent="-330200" lvl="0" marL="457200" marR="0" rtl="0" algn="l">
              <a:lnSpc>
                <a:spcPct val="100000"/>
              </a:lnSpc>
              <a:spcBef>
                <a:spcPts val="0"/>
              </a:spcBef>
              <a:spcAft>
                <a:spcPts val="0"/>
              </a:spcAft>
              <a:buClr>
                <a:srgbClr val="000000"/>
              </a:buClr>
              <a:buSzPts val="1600"/>
              <a:buFont typeface="Open Sans"/>
              <a:buChar char="●"/>
            </a:pPr>
            <a:r>
              <a:rPr b="0" i="0" lang="en" sz="1600" u="none" cap="none" strike="noStrike">
                <a:solidFill>
                  <a:srgbClr val="000000"/>
                </a:solidFill>
                <a:latin typeface="Open Sans"/>
                <a:ea typeface="Open Sans"/>
                <a:cs typeface="Open Sans"/>
                <a:sym typeface="Open Sans"/>
              </a:rPr>
              <a:t>Large global presence</a:t>
            </a:r>
            <a:endParaRPr b="0" i="0" sz="1600" u="none" cap="none" strike="noStrike">
              <a:solidFill>
                <a:srgbClr val="000000"/>
              </a:solidFill>
              <a:latin typeface="Open Sans"/>
              <a:ea typeface="Open Sans"/>
              <a:cs typeface="Open Sans"/>
              <a:sym typeface="Open Sans"/>
            </a:endParaRPr>
          </a:p>
        </p:txBody>
      </p:sp>
      <p:sp>
        <p:nvSpPr>
          <p:cNvPr id="245" name="Google Shape;245;p13"/>
          <p:cNvSpPr txBox="1"/>
          <p:nvPr/>
        </p:nvSpPr>
        <p:spPr>
          <a:xfrm>
            <a:off x="4062900" y="4582475"/>
            <a:ext cx="2802000" cy="923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Open Sans"/>
              <a:buChar char="●"/>
            </a:pPr>
            <a:r>
              <a:rPr lang="en" sz="1600">
                <a:latin typeface="Open Sans"/>
                <a:ea typeface="Open Sans"/>
                <a:cs typeface="Open Sans"/>
                <a:sym typeface="Open Sans"/>
              </a:rPr>
              <a:t>Under constant </a:t>
            </a:r>
            <a:r>
              <a:rPr lang="en" sz="1600">
                <a:latin typeface="Open Sans"/>
                <a:ea typeface="Open Sans"/>
                <a:cs typeface="Open Sans"/>
                <a:sym typeface="Open Sans"/>
              </a:rPr>
              <a:t>scrutiny</a:t>
            </a:r>
            <a:r>
              <a:rPr lang="en" sz="1600">
                <a:latin typeface="Open Sans"/>
                <a:ea typeface="Open Sans"/>
                <a:cs typeface="Open Sans"/>
                <a:sym typeface="Open Sans"/>
              </a:rPr>
              <a:t> by the public</a:t>
            </a:r>
            <a:endParaRPr b="0" sz="1600" u="none" cap="none" strike="noStrike">
              <a:solidFill>
                <a:srgbClr val="000000"/>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Understaffed</a:t>
            </a:r>
            <a:endParaRPr b="0" sz="1600" u="none" cap="none" strike="noStrike">
              <a:solidFill>
                <a:schemeClr val="dk1"/>
              </a:solidFill>
              <a:latin typeface="Open Sans"/>
              <a:ea typeface="Open Sans"/>
              <a:cs typeface="Open Sans"/>
              <a:sym typeface="Open Sans"/>
            </a:endParaRPr>
          </a:p>
        </p:txBody>
      </p:sp>
      <p:sp>
        <p:nvSpPr>
          <p:cNvPr id="246" name="Google Shape;246;p13"/>
          <p:cNvSpPr txBox="1"/>
          <p:nvPr/>
        </p:nvSpPr>
        <p:spPr>
          <a:xfrm>
            <a:off x="779801" y="7605750"/>
            <a:ext cx="2864100" cy="1662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Open Sans"/>
              <a:buChar char="●"/>
            </a:pPr>
            <a:r>
              <a:rPr b="0" i="0" lang="en" sz="1600" u="none" cap="none" strike="noStrike">
                <a:solidFill>
                  <a:srgbClr val="000000"/>
                </a:solidFill>
                <a:latin typeface="Open Sans"/>
                <a:ea typeface="Open Sans"/>
                <a:cs typeface="Open Sans"/>
                <a:sym typeface="Open Sans"/>
              </a:rPr>
              <a:t>Expansion to (yet) untapped markets</a:t>
            </a:r>
            <a:endParaRPr b="0" i="0" sz="1600" u="none" cap="none" strike="noStrike">
              <a:solidFill>
                <a:srgbClr val="000000"/>
              </a:solidFill>
              <a:latin typeface="Open Sans"/>
              <a:ea typeface="Open Sans"/>
              <a:cs typeface="Open Sans"/>
              <a:sym typeface="Open Sans"/>
            </a:endParaRPr>
          </a:p>
          <a:p>
            <a:pPr indent="-330200" lvl="0" marL="457200" marR="0" rtl="0" algn="l">
              <a:lnSpc>
                <a:spcPct val="100000"/>
              </a:lnSpc>
              <a:spcBef>
                <a:spcPts val="0"/>
              </a:spcBef>
              <a:spcAft>
                <a:spcPts val="0"/>
              </a:spcAft>
              <a:buClr>
                <a:srgbClr val="000000"/>
              </a:buClr>
              <a:buSzPts val="1600"/>
              <a:buFont typeface="Open Sans"/>
              <a:buChar char="●"/>
            </a:pPr>
            <a:r>
              <a:rPr b="0" i="0" lang="en" sz="1600" u="none" cap="none" strike="noStrike">
                <a:solidFill>
                  <a:srgbClr val="000000"/>
                </a:solidFill>
                <a:latin typeface="Open Sans"/>
                <a:ea typeface="Open Sans"/>
                <a:cs typeface="Open Sans"/>
                <a:sym typeface="Open Sans"/>
              </a:rPr>
              <a:t>Diversification to non-coffee products</a:t>
            </a:r>
            <a:endParaRPr b="0" i="0" sz="1600" u="none" cap="none" strike="noStrike">
              <a:solidFill>
                <a:srgbClr val="000000"/>
              </a:solidFill>
              <a:latin typeface="Open Sans"/>
              <a:ea typeface="Open Sans"/>
              <a:cs typeface="Open Sans"/>
              <a:sym typeface="Open Sans"/>
            </a:endParaRPr>
          </a:p>
          <a:p>
            <a:pPr indent="-330200" lvl="0" marL="457200" marR="0" rtl="0" algn="l">
              <a:lnSpc>
                <a:spcPct val="100000"/>
              </a:lnSpc>
              <a:spcBef>
                <a:spcPts val="0"/>
              </a:spcBef>
              <a:spcAft>
                <a:spcPts val="0"/>
              </a:spcAft>
              <a:buClr>
                <a:srgbClr val="000000"/>
              </a:buClr>
              <a:buSzPts val="1600"/>
              <a:buFont typeface="Open Sans"/>
              <a:buChar char="●"/>
            </a:pPr>
            <a:r>
              <a:rPr b="0" i="0" lang="en" sz="1600" u="none" cap="none" strike="noStrike">
                <a:solidFill>
                  <a:srgbClr val="000000"/>
                </a:solidFill>
                <a:latin typeface="Open Sans"/>
                <a:ea typeface="Open Sans"/>
                <a:cs typeface="Open Sans"/>
                <a:sym typeface="Open Sans"/>
              </a:rPr>
              <a:t>Cross-marketing with other global brands</a:t>
            </a:r>
            <a:endParaRPr b="0" i="0" sz="1600" u="none" cap="none" strike="noStrike">
              <a:solidFill>
                <a:srgbClr val="000000"/>
              </a:solidFill>
              <a:latin typeface="Open Sans"/>
              <a:ea typeface="Open Sans"/>
              <a:cs typeface="Open Sans"/>
              <a:sym typeface="Open Sans"/>
            </a:endParaRPr>
          </a:p>
        </p:txBody>
      </p:sp>
      <p:sp>
        <p:nvSpPr>
          <p:cNvPr id="247" name="Google Shape;247;p13"/>
          <p:cNvSpPr txBox="1"/>
          <p:nvPr/>
        </p:nvSpPr>
        <p:spPr>
          <a:xfrm>
            <a:off x="4062900" y="7605750"/>
            <a:ext cx="2586900" cy="1416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Rising costs and recession</a:t>
            </a:r>
            <a:endParaRPr b="0"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lang="en" sz="1600">
                <a:latin typeface="Open Sans"/>
                <a:ea typeface="Open Sans"/>
                <a:cs typeface="Open Sans"/>
                <a:sym typeface="Open Sans"/>
              </a:rPr>
              <a:t>New and changing government regulations</a:t>
            </a:r>
            <a:endParaRPr b="0" sz="1600" u="none" cap="none" strike="noStrike">
              <a:solidFill>
                <a:srgbClr val="000000"/>
              </a:solidFill>
              <a:latin typeface="Open Sans"/>
              <a:ea typeface="Open Sans"/>
              <a:cs typeface="Open Sans"/>
              <a:sym typeface="Open Sans"/>
            </a:endParaRPr>
          </a:p>
        </p:txBody>
      </p:sp>
      <p:cxnSp>
        <p:nvCxnSpPr>
          <p:cNvPr id="248" name="Google Shape;248;p13"/>
          <p:cNvCxnSpPr/>
          <p:nvPr/>
        </p:nvCxnSpPr>
        <p:spPr>
          <a:xfrm>
            <a:off x="3852528" y="3923563"/>
            <a:ext cx="0" cy="5975400"/>
          </a:xfrm>
          <a:prstGeom prst="straightConnector1">
            <a:avLst/>
          </a:prstGeom>
          <a:noFill/>
          <a:ln cap="flat" cmpd="sng" w="28575">
            <a:solidFill>
              <a:srgbClr val="3DC6EB"/>
            </a:solidFill>
            <a:prstDash val="dash"/>
            <a:round/>
            <a:headEnd len="sm" w="sm" type="none"/>
            <a:tailEnd len="sm" w="sm" type="none"/>
          </a:ln>
        </p:spPr>
      </p:cxnSp>
      <p:cxnSp>
        <p:nvCxnSpPr>
          <p:cNvPr id="249" name="Google Shape;249;p13"/>
          <p:cNvCxnSpPr/>
          <p:nvPr/>
        </p:nvCxnSpPr>
        <p:spPr>
          <a:xfrm rot="10800000">
            <a:off x="956247" y="6871975"/>
            <a:ext cx="5693400" cy="0"/>
          </a:xfrm>
          <a:prstGeom prst="straightConnector1">
            <a:avLst/>
          </a:prstGeom>
          <a:noFill/>
          <a:ln cap="flat" cmpd="sng" w="28575">
            <a:solidFill>
              <a:srgbClr val="3DC6EB"/>
            </a:solidFill>
            <a:prstDash val="dash"/>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 sz="4000">
                <a:solidFill>
                  <a:srgbClr val="2E3D49"/>
                </a:solidFill>
              </a:rPr>
              <a:t>SWOT Analysis</a:t>
            </a:r>
            <a:endParaRPr b="1" sz="4000">
              <a:solidFill>
                <a:srgbClr val="2E3D49"/>
              </a:solidFill>
            </a:endParaRPr>
          </a:p>
          <a:p>
            <a:pPr indent="0" lvl="0" marL="0" rtl="0" algn="l">
              <a:lnSpc>
                <a:spcPct val="115000"/>
              </a:lnSpc>
              <a:spcBef>
                <a:spcPts val="0"/>
              </a:spcBef>
              <a:spcAft>
                <a:spcPts val="0"/>
              </a:spcAft>
              <a:buSzPts val="2800"/>
              <a:buNone/>
            </a:pPr>
            <a:r>
              <a:rPr lang="en" sz="3200">
                <a:solidFill>
                  <a:srgbClr val="2E3D49"/>
                </a:solidFill>
              </a:rPr>
              <a:t>for Magnolia Coffee Company</a:t>
            </a:r>
            <a:endParaRPr b="1" sz="4000">
              <a:solidFill>
                <a:srgbClr val="2E3D49"/>
              </a:solidFill>
            </a:endParaRPr>
          </a:p>
          <a:p>
            <a:pPr indent="0" lvl="0" marL="0" rtl="0" algn="l">
              <a:lnSpc>
                <a:spcPct val="115000"/>
              </a:lnSpc>
              <a:spcBef>
                <a:spcPts val="0"/>
              </a:spcBef>
              <a:spcAft>
                <a:spcPts val="0"/>
              </a:spcAft>
              <a:buSzPts val="2800"/>
              <a:buNone/>
            </a:pPr>
            <a:r>
              <a:t/>
            </a:r>
            <a:endParaRPr b="1" sz="4000">
              <a:solidFill>
                <a:srgbClr val="2E3D49"/>
              </a:solidFill>
            </a:endParaRPr>
          </a:p>
        </p:txBody>
      </p:sp>
      <p:sp>
        <p:nvSpPr>
          <p:cNvPr id="255" name="Google Shape;255;p14"/>
          <p:cNvSpPr txBox="1"/>
          <p:nvPr>
            <p:ph idx="1" type="body"/>
          </p:nvPr>
        </p:nvSpPr>
        <p:spPr>
          <a:xfrm>
            <a:off x="264899" y="2288446"/>
            <a:ext cx="7242600" cy="111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100">
                <a:latin typeface="Open Sans Light"/>
                <a:ea typeface="Open Sans Light"/>
                <a:cs typeface="Open Sans Light"/>
                <a:sym typeface="Open Sans Light"/>
              </a:rPr>
              <a:t>Knowing the </a:t>
            </a:r>
            <a:r>
              <a:rPr b="1" lang="en" sz="2100"/>
              <a:t>Magnolia Coffee Company</a:t>
            </a:r>
            <a:r>
              <a:rPr lang="en" sz="2100">
                <a:latin typeface="Open Sans Light"/>
                <a:ea typeface="Open Sans Light"/>
                <a:cs typeface="Open Sans Light"/>
                <a:sym typeface="Open Sans Light"/>
              </a:rPr>
              <a:t> </a:t>
            </a:r>
            <a:r>
              <a:rPr b="1" lang="en" sz="2100"/>
              <a:t>Weaknesses</a:t>
            </a:r>
            <a:r>
              <a:rPr lang="en" sz="2100">
                <a:latin typeface="Open Sans Light"/>
                <a:ea typeface="Open Sans Light"/>
                <a:cs typeface="Open Sans Light"/>
                <a:sym typeface="Open Sans Light"/>
              </a:rPr>
              <a:t> and </a:t>
            </a:r>
            <a:r>
              <a:rPr b="1" lang="en" sz="2100"/>
              <a:t>Threats</a:t>
            </a:r>
            <a:r>
              <a:rPr lang="en" sz="2100">
                <a:latin typeface="Open Sans Light"/>
                <a:ea typeface="Open Sans Light"/>
                <a:cs typeface="Open Sans Light"/>
                <a:sym typeface="Open Sans Light"/>
              </a:rPr>
              <a:t>, please provide at least two </a:t>
            </a:r>
            <a:r>
              <a:rPr b="1" lang="en" sz="2100"/>
              <a:t>Strengths</a:t>
            </a:r>
            <a:r>
              <a:rPr lang="en" sz="2100">
                <a:latin typeface="Open Sans Light"/>
                <a:ea typeface="Open Sans Light"/>
                <a:cs typeface="Open Sans Light"/>
                <a:sym typeface="Open Sans Light"/>
              </a:rPr>
              <a:t> and </a:t>
            </a:r>
            <a:r>
              <a:rPr b="1" lang="en" sz="2100"/>
              <a:t>Opportunities</a:t>
            </a:r>
            <a:r>
              <a:rPr lang="en" sz="2100">
                <a:latin typeface="Open Sans Light"/>
                <a:ea typeface="Open Sans Light"/>
                <a:cs typeface="Open Sans Light"/>
                <a:sym typeface="Open Sans Light"/>
              </a:rPr>
              <a:t>. </a:t>
            </a:r>
            <a:endParaRPr sz="2100">
              <a:latin typeface="Open Sans Light"/>
              <a:ea typeface="Open Sans Light"/>
              <a:cs typeface="Open Sans Light"/>
              <a:sym typeface="Open Sans Light"/>
            </a:endParaRPr>
          </a:p>
          <a:p>
            <a:pPr indent="0" lvl="0" marL="0" rtl="0" algn="just">
              <a:lnSpc>
                <a:spcPct val="115000"/>
              </a:lnSpc>
              <a:spcBef>
                <a:spcPts val="0"/>
              </a:spcBef>
              <a:spcAft>
                <a:spcPts val="0"/>
              </a:spcAft>
              <a:buSzPts val="1800"/>
              <a:buNone/>
            </a:pPr>
            <a:r>
              <a:t/>
            </a:r>
            <a:endParaRPr sz="2100">
              <a:latin typeface="Open Sans Light"/>
              <a:ea typeface="Open Sans Light"/>
              <a:cs typeface="Open Sans Light"/>
              <a:sym typeface="Open Sans Light"/>
            </a:endParaRPr>
          </a:p>
        </p:txBody>
      </p:sp>
      <p:sp>
        <p:nvSpPr>
          <p:cNvPr id="256" name="Google Shape;256;p14"/>
          <p:cNvSpPr txBox="1"/>
          <p:nvPr/>
        </p:nvSpPr>
        <p:spPr>
          <a:xfrm>
            <a:off x="834623" y="3818788"/>
            <a:ext cx="30477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Strengths</a:t>
            </a:r>
            <a:endParaRPr b="1" i="0" sz="1200" u="sng" cap="none" strike="noStrike">
              <a:solidFill>
                <a:schemeClr val="dk1"/>
              </a:solidFill>
              <a:latin typeface="Roboto"/>
              <a:ea typeface="Roboto"/>
              <a:cs typeface="Roboto"/>
              <a:sym typeface="Roboto"/>
            </a:endParaRPr>
          </a:p>
        </p:txBody>
      </p:sp>
      <p:sp>
        <p:nvSpPr>
          <p:cNvPr id="257" name="Google Shape;257;p14"/>
          <p:cNvSpPr txBox="1"/>
          <p:nvPr/>
        </p:nvSpPr>
        <p:spPr>
          <a:xfrm>
            <a:off x="3882433" y="3790927"/>
            <a:ext cx="30555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Weaknesses </a:t>
            </a:r>
            <a:endParaRPr b="1" i="0" sz="1200" u="sng" cap="none" strike="noStrike">
              <a:solidFill>
                <a:schemeClr val="dk1"/>
              </a:solidFill>
              <a:latin typeface="Roboto"/>
              <a:ea typeface="Roboto"/>
              <a:cs typeface="Roboto"/>
              <a:sym typeface="Roboto"/>
            </a:endParaRPr>
          </a:p>
        </p:txBody>
      </p:sp>
      <p:sp>
        <p:nvSpPr>
          <p:cNvPr id="258" name="Google Shape;258;p14"/>
          <p:cNvSpPr txBox="1"/>
          <p:nvPr/>
        </p:nvSpPr>
        <p:spPr>
          <a:xfrm>
            <a:off x="838428" y="6829419"/>
            <a:ext cx="30477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Opportunities</a:t>
            </a:r>
            <a:endParaRPr b="1" i="0" sz="1200" u="sng" cap="none" strike="noStrike">
              <a:solidFill>
                <a:schemeClr val="dk1"/>
              </a:solidFill>
              <a:latin typeface="Roboto"/>
              <a:ea typeface="Roboto"/>
              <a:cs typeface="Roboto"/>
              <a:sym typeface="Roboto"/>
            </a:endParaRPr>
          </a:p>
        </p:txBody>
      </p:sp>
      <p:sp>
        <p:nvSpPr>
          <p:cNvPr id="259" name="Google Shape;259;p14"/>
          <p:cNvSpPr txBox="1"/>
          <p:nvPr/>
        </p:nvSpPr>
        <p:spPr>
          <a:xfrm>
            <a:off x="3882433" y="6829402"/>
            <a:ext cx="30555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rgbClr val="000000"/>
              </a:buClr>
              <a:buSzPts val="2200"/>
              <a:buFont typeface="Arial"/>
              <a:buNone/>
            </a:pPr>
            <a:r>
              <a:rPr b="1" i="0" lang="en" sz="2200" u="sng" cap="none" strike="noStrike">
                <a:solidFill>
                  <a:schemeClr val="dk1"/>
                </a:solidFill>
                <a:latin typeface="Open Sans"/>
                <a:ea typeface="Open Sans"/>
                <a:cs typeface="Open Sans"/>
                <a:sym typeface="Open Sans"/>
              </a:rPr>
              <a:t>Threats</a:t>
            </a:r>
            <a:endParaRPr b="1" i="0" sz="1200" u="sng" cap="none" strike="noStrike">
              <a:solidFill>
                <a:schemeClr val="dk1"/>
              </a:solidFill>
              <a:latin typeface="Roboto"/>
              <a:ea typeface="Roboto"/>
              <a:cs typeface="Roboto"/>
              <a:sym typeface="Roboto"/>
            </a:endParaRPr>
          </a:p>
        </p:txBody>
      </p:sp>
      <p:sp>
        <p:nvSpPr>
          <p:cNvPr id="260" name="Google Shape;260;p14"/>
          <p:cNvSpPr txBox="1"/>
          <p:nvPr/>
        </p:nvSpPr>
        <p:spPr>
          <a:xfrm>
            <a:off x="838425" y="4582475"/>
            <a:ext cx="2864100" cy="1169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Can foster more member relationships</a:t>
            </a:r>
            <a:endParaRPr b="0"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 more efficient supply chain</a:t>
            </a:r>
            <a:endParaRPr b="0" sz="1600" u="none" cap="none" strike="noStrike">
              <a:solidFill>
                <a:srgbClr val="000000"/>
              </a:solidFill>
              <a:latin typeface="Open Sans"/>
              <a:ea typeface="Open Sans"/>
              <a:cs typeface="Open Sans"/>
              <a:sym typeface="Open Sans"/>
            </a:endParaRPr>
          </a:p>
        </p:txBody>
      </p:sp>
      <p:sp>
        <p:nvSpPr>
          <p:cNvPr id="261" name="Google Shape;261;p14"/>
          <p:cNvSpPr txBox="1"/>
          <p:nvPr/>
        </p:nvSpPr>
        <p:spPr>
          <a:xfrm>
            <a:off x="4062900" y="4582475"/>
            <a:ext cx="2802000" cy="1662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Open Sans"/>
                <a:ea typeface="Open Sans"/>
                <a:cs typeface="Open Sans"/>
                <a:sym typeface="Open Sans"/>
              </a:rPr>
              <a:t>Limited resources</a:t>
            </a:r>
            <a:endParaRPr b="0" i="0"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Open Sans"/>
                <a:ea typeface="Open Sans"/>
                <a:cs typeface="Open Sans"/>
                <a:sym typeface="Open Sans"/>
              </a:rPr>
              <a:t>Not established brand image</a:t>
            </a:r>
            <a:endParaRPr b="0" i="0"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Open Sans"/>
                <a:ea typeface="Open Sans"/>
                <a:cs typeface="Open Sans"/>
                <a:sym typeface="Open Sans"/>
              </a:rPr>
              <a:t>Quality of service vary depending on staff in given location </a:t>
            </a:r>
            <a:endParaRPr b="0" i="1" sz="1600" u="none" cap="none" strike="noStrike">
              <a:solidFill>
                <a:srgbClr val="000000"/>
              </a:solidFill>
              <a:latin typeface="Open Sans"/>
              <a:ea typeface="Open Sans"/>
              <a:cs typeface="Open Sans"/>
              <a:sym typeface="Open Sans"/>
            </a:endParaRPr>
          </a:p>
        </p:txBody>
      </p:sp>
      <p:sp>
        <p:nvSpPr>
          <p:cNvPr id="262" name="Google Shape;262;p14"/>
          <p:cNvSpPr txBox="1"/>
          <p:nvPr/>
        </p:nvSpPr>
        <p:spPr>
          <a:xfrm>
            <a:off x="778051" y="7745475"/>
            <a:ext cx="2864100" cy="1416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Creating a dedicated brand image</a:t>
            </a:r>
            <a:endParaRPr b="0" sz="1600" u="none" cap="none" strike="noStrike">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The ability to create a talented and skilled team through training</a:t>
            </a:r>
            <a:endParaRPr b="0" sz="1600" u="none" cap="none" strike="noStrike">
              <a:solidFill>
                <a:srgbClr val="000000"/>
              </a:solidFill>
              <a:latin typeface="Open Sans"/>
              <a:ea typeface="Open Sans"/>
              <a:cs typeface="Open Sans"/>
              <a:sym typeface="Open Sans"/>
            </a:endParaRPr>
          </a:p>
        </p:txBody>
      </p:sp>
      <p:sp>
        <p:nvSpPr>
          <p:cNvPr id="263" name="Google Shape;263;p14"/>
          <p:cNvSpPr txBox="1"/>
          <p:nvPr/>
        </p:nvSpPr>
        <p:spPr>
          <a:xfrm>
            <a:off x="4062900" y="7605750"/>
            <a:ext cx="3055500" cy="2154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Open Sans"/>
                <a:ea typeface="Open Sans"/>
                <a:cs typeface="Open Sans"/>
                <a:sym typeface="Open Sans"/>
              </a:rPr>
              <a:t>Competitors with bigger marketing budget</a:t>
            </a:r>
            <a:endParaRPr b="0" i="0"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Open Sans"/>
                <a:ea typeface="Open Sans"/>
                <a:cs typeface="Open Sans"/>
                <a:sym typeface="Open Sans"/>
              </a:rPr>
              <a:t>Increasing costs of obtaining new customers</a:t>
            </a:r>
            <a:endParaRPr b="0" i="0"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Open Sans"/>
                <a:ea typeface="Open Sans"/>
                <a:cs typeface="Open Sans"/>
                <a:sym typeface="Open Sans"/>
              </a:rPr>
              <a:t>Differences between locations can create inconsistent brand image</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600"/>
              <a:buFont typeface="Arial"/>
              <a:buNone/>
            </a:pPr>
            <a:r>
              <a:t/>
            </a:r>
            <a:endParaRPr b="0" i="1" sz="1600" u="none" cap="none" strike="noStrike">
              <a:solidFill>
                <a:schemeClr val="dk1"/>
              </a:solidFill>
              <a:latin typeface="Open Sans"/>
              <a:ea typeface="Open Sans"/>
              <a:cs typeface="Open Sans"/>
              <a:sym typeface="Open Sans"/>
            </a:endParaRPr>
          </a:p>
        </p:txBody>
      </p:sp>
      <p:cxnSp>
        <p:nvCxnSpPr>
          <p:cNvPr id="264" name="Google Shape;264;p14"/>
          <p:cNvCxnSpPr/>
          <p:nvPr/>
        </p:nvCxnSpPr>
        <p:spPr>
          <a:xfrm>
            <a:off x="3852528" y="3923563"/>
            <a:ext cx="0" cy="5975400"/>
          </a:xfrm>
          <a:prstGeom prst="straightConnector1">
            <a:avLst/>
          </a:prstGeom>
          <a:noFill/>
          <a:ln cap="flat" cmpd="sng" w="28575">
            <a:solidFill>
              <a:srgbClr val="3DC6EB"/>
            </a:solidFill>
            <a:prstDash val="dash"/>
            <a:round/>
            <a:headEnd len="sm" w="sm" type="none"/>
            <a:tailEnd len="sm" w="sm" type="none"/>
          </a:ln>
        </p:spPr>
      </p:cxnSp>
      <p:cxnSp>
        <p:nvCxnSpPr>
          <p:cNvPr id="265" name="Google Shape;265;p14"/>
          <p:cNvCxnSpPr/>
          <p:nvPr/>
        </p:nvCxnSpPr>
        <p:spPr>
          <a:xfrm rot="10800000">
            <a:off x="956247" y="6871975"/>
            <a:ext cx="5693400" cy="0"/>
          </a:xfrm>
          <a:prstGeom prst="straightConnector1">
            <a:avLst/>
          </a:prstGeom>
          <a:noFill/>
          <a:ln cap="flat" cmpd="sng" w="28575">
            <a:solidFill>
              <a:srgbClr val="3DC6EB"/>
            </a:solidFill>
            <a:prstDash val="dash"/>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5"/>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800"/>
              <a:buNone/>
            </a:pPr>
            <a:r>
              <a:rPr b="1" lang="en" sz="4000">
                <a:solidFill>
                  <a:srgbClr val="2E3D49"/>
                </a:solidFill>
              </a:rPr>
              <a:t>Value Proposition</a:t>
            </a:r>
            <a:endParaRPr sz="4000">
              <a:solidFill>
                <a:srgbClr val="2E3D49"/>
              </a:solidFill>
            </a:endParaRPr>
          </a:p>
        </p:txBody>
      </p:sp>
      <p:sp>
        <p:nvSpPr>
          <p:cNvPr id="271" name="Google Shape;271;p15"/>
          <p:cNvSpPr txBox="1"/>
          <p:nvPr>
            <p:ph idx="1" type="body"/>
          </p:nvPr>
        </p:nvSpPr>
        <p:spPr>
          <a:xfrm>
            <a:off x="264949" y="1888400"/>
            <a:ext cx="7242600" cy="122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solidFill>
                  <a:srgbClr val="525C65"/>
                </a:solidFill>
                <a:highlight>
                  <a:srgbClr val="FFFFFF"/>
                </a:highlight>
                <a:latin typeface="Open Sans Light"/>
                <a:ea typeface="Open Sans Light"/>
                <a:cs typeface="Open Sans Light"/>
                <a:sym typeface="Open Sans Light"/>
              </a:rPr>
              <a:t>Write a value proposition using Geoffrey Moore’s template for </a:t>
            </a:r>
            <a:r>
              <a:rPr b="1" lang="en" sz="2200"/>
              <a:t>Magnolia Coffee Company : </a:t>
            </a:r>
            <a:endParaRPr b="1" sz="2200"/>
          </a:p>
          <a:p>
            <a:pPr indent="0" lvl="0" marL="0" rtl="0" algn="l">
              <a:lnSpc>
                <a:spcPct val="115000"/>
              </a:lnSpc>
              <a:spcBef>
                <a:spcPts val="0"/>
              </a:spcBef>
              <a:spcAft>
                <a:spcPts val="0"/>
              </a:spcAft>
              <a:buSzPts val="1800"/>
              <a:buNone/>
            </a:pPr>
            <a:r>
              <a:t/>
            </a:r>
            <a:endParaRPr b="1" sz="2200"/>
          </a:p>
          <a:p>
            <a:pPr indent="0" lvl="0" marL="0" rtl="0" algn="l">
              <a:lnSpc>
                <a:spcPct val="115000"/>
              </a:lnSpc>
              <a:spcBef>
                <a:spcPts val="0"/>
              </a:spcBef>
              <a:spcAft>
                <a:spcPts val="0"/>
              </a:spcAft>
              <a:buSzPts val="1800"/>
              <a:buNone/>
            </a:pPr>
            <a:r>
              <a:rPr i="1" lang="en" sz="2200">
                <a:solidFill>
                  <a:srgbClr val="525C65"/>
                </a:solidFill>
                <a:highlight>
                  <a:schemeClr val="lt1"/>
                </a:highlight>
                <a:latin typeface="Open Sans Light"/>
                <a:ea typeface="Open Sans Light"/>
                <a:cs typeface="Open Sans Light"/>
                <a:sym typeface="Open Sans Light"/>
              </a:rPr>
              <a:t>For busy students and families who need convenient coffee, our coffee is delicious and affordable. Unlike ClamClams, Magnolia Coffee Company gives excellent coffee and food while offering small town service. </a:t>
            </a:r>
            <a:br>
              <a:rPr i="1" lang="en" sz="2200">
                <a:solidFill>
                  <a:srgbClr val="525C65"/>
                </a:solidFill>
                <a:highlight>
                  <a:schemeClr val="lt1"/>
                </a:highlight>
                <a:latin typeface="Open Sans Light"/>
                <a:ea typeface="Open Sans Light"/>
                <a:cs typeface="Open Sans Light"/>
                <a:sym typeface="Open Sans Light"/>
              </a:rPr>
            </a:br>
            <a:br>
              <a:rPr i="1" lang="en" sz="2200">
                <a:solidFill>
                  <a:srgbClr val="525C65"/>
                </a:solidFill>
                <a:highlight>
                  <a:srgbClr val="FFFFFF"/>
                </a:highlight>
                <a:latin typeface="Open Sans Light"/>
                <a:ea typeface="Open Sans Light"/>
                <a:cs typeface="Open Sans Light"/>
                <a:sym typeface="Open Sans Light"/>
              </a:rPr>
            </a:br>
            <a:r>
              <a:rPr i="1" lang="en" sz="2200">
                <a:solidFill>
                  <a:srgbClr val="525C65"/>
                </a:solidFill>
                <a:highlight>
                  <a:srgbClr val="FFFFFF"/>
                </a:highlight>
                <a:latin typeface="Open Sans Light"/>
                <a:ea typeface="Open Sans Light"/>
                <a:cs typeface="Open Sans Light"/>
                <a:sym typeface="Open Sans Light"/>
              </a:rPr>
              <a:t>. </a:t>
            </a:r>
            <a:br>
              <a:rPr i="1" lang="en" sz="2200">
                <a:solidFill>
                  <a:srgbClr val="525C65"/>
                </a:solidFill>
                <a:highlight>
                  <a:srgbClr val="FFFFFF"/>
                </a:highlight>
                <a:latin typeface="Open Sans Light"/>
                <a:ea typeface="Open Sans Light"/>
                <a:cs typeface="Open Sans Light"/>
                <a:sym typeface="Open Sans Light"/>
              </a:rPr>
            </a:br>
            <a:endParaRPr i="1" sz="2200">
              <a:solidFill>
                <a:srgbClr val="525C65"/>
              </a:solidFill>
              <a:highlight>
                <a:srgbClr val="FFFFFF"/>
              </a:highlight>
              <a:latin typeface="Open Sans Light"/>
              <a:ea typeface="Open Sans Light"/>
              <a:cs typeface="Open Sans Light"/>
              <a:sym typeface="Open Sans Light"/>
            </a:endParaRPr>
          </a:p>
          <a:p>
            <a:pPr indent="0" lvl="0" marL="0" rtl="0" algn="l">
              <a:lnSpc>
                <a:spcPct val="115000"/>
              </a:lnSpc>
              <a:spcBef>
                <a:spcPts val="1600"/>
              </a:spcBef>
              <a:spcAft>
                <a:spcPts val="1600"/>
              </a:spcAft>
              <a:buSzPts val="1800"/>
              <a:buNone/>
            </a:pPr>
            <a:r>
              <a:t/>
            </a:r>
            <a:endParaRPr i="1" sz="2200">
              <a:solidFill>
                <a:srgbClr val="525C65"/>
              </a:solidFill>
              <a:highlight>
                <a:srgbClr val="FFFFFF"/>
              </a:highlight>
              <a:latin typeface="Open Sans Light"/>
              <a:ea typeface="Open Sans Light"/>
              <a:cs typeface="Open Sans Light"/>
              <a:sym typeface="Open Sans Light"/>
            </a:endParaRPr>
          </a:p>
        </p:txBody>
      </p:sp>
      <p:sp>
        <p:nvSpPr>
          <p:cNvPr id="272" name="Google Shape;272;p15"/>
          <p:cNvSpPr txBox="1"/>
          <p:nvPr>
            <p:ph idx="1" type="body"/>
          </p:nvPr>
        </p:nvSpPr>
        <p:spPr>
          <a:xfrm>
            <a:off x="264888" y="4522866"/>
            <a:ext cx="7242600" cy="581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i="1" lang="en" sz="2200">
                <a:solidFill>
                  <a:srgbClr val="525C65"/>
                </a:solidFill>
                <a:highlight>
                  <a:srgbClr val="FFFFFF"/>
                </a:highlight>
                <a:latin typeface="Open Sans Light"/>
                <a:ea typeface="Open Sans Light"/>
                <a:cs typeface="Open Sans Light"/>
                <a:sym typeface="Open Sans Light"/>
              </a:rPr>
            </a:br>
            <a:r>
              <a:rPr i="1" lang="en" sz="2200">
                <a:solidFill>
                  <a:srgbClr val="525C65"/>
                </a:solidFill>
                <a:highlight>
                  <a:srgbClr val="FFFFFF"/>
                </a:highlight>
                <a:latin typeface="Open Sans Light"/>
                <a:ea typeface="Open Sans Light"/>
                <a:cs typeface="Open Sans Light"/>
                <a:sym typeface="Open Sans Light"/>
              </a:rPr>
              <a:t>. </a:t>
            </a:r>
            <a:br>
              <a:rPr i="1" lang="en" sz="2200">
                <a:solidFill>
                  <a:srgbClr val="525C65"/>
                </a:solidFill>
                <a:highlight>
                  <a:srgbClr val="FFFFFF"/>
                </a:highlight>
                <a:latin typeface="Open Sans Light"/>
                <a:ea typeface="Open Sans Light"/>
                <a:cs typeface="Open Sans Light"/>
                <a:sym typeface="Open Sans Light"/>
              </a:rPr>
            </a:br>
            <a:endParaRPr i="1" sz="2200">
              <a:solidFill>
                <a:srgbClr val="525C65"/>
              </a:solidFill>
              <a:highlight>
                <a:srgbClr val="FFFFFF"/>
              </a:highlight>
              <a:latin typeface="Open Sans Light"/>
              <a:ea typeface="Open Sans Light"/>
              <a:cs typeface="Open Sans Light"/>
              <a:sym typeface="Open Sans Light"/>
            </a:endParaRPr>
          </a:p>
          <a:p>
            <a:pPr indent="0" lvl="0" marL="0" rtl="0" algn="l">
              <a:lnSpc>
                <a:spcPct val="115000"/>
              </a:lnSpc>
              <a:spcBef>
                <a:spcPts val="1600"/>
              </a:spcBef>
              <a:spcAft>
                <a:spcPts val="1600"/>
              </a:spcAft>
              <a:buSzPts val="1800"/>
              <a:buNone/>
            </a:pPr>
            <a:r>
              <a:t/>
            </a:r>
            <a:endParaRPr i="1" sz="220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76" name="Shape 276"/>
        <p:cNvGrpSpPr/>
        <p:nvPr/>
      </p:nvGrpSpPr>
      <p:grpSpPr>
        <a:xfrm>
          <a:off x="0" y="0"/>
          <a:ext cx="0" cy="0"/>
          <a:chOff x="0" y="0"/>
          <a:chExt cx="0" cy="0"/>
        </a:xfrm>
      </p:grpSpPr>
      <p:sp>
        <p:nvSpPr>
          <p:cNvPr id="277" name="Google Shape;277;p16"/>
          <p:cNvSpPr/>
          <p:nvPr/>
        </p:nvSpPr>
        <p:spPr>
          <a:xfrm>
            <a:off x="907800" y="4003550"/>
            <a:ext cx="5973300" cy="24603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Light"/>
                <a:ea typeface="Open Sans Light"/>
                <a:cs typeface="Open Sans Light"/>
                <a:sym typeface="Open Sans Light"/>
              </a:rPr>
              <a:t>Customer Persona</a:t>
            </a:r>
            <a:endParaRPr b="0" i="0" sz="2000" u="none" cap="none" strike="noStrike">
              <a:solidFill>
                <a:srgbClr val="000000"/>
              </a:solidFill>
              <a:latin typeface="Open Sans Light"/>
              <a:ea typeface="Open Sans Light"/>
              <a:cs typeface="Open Sans Light"/>
              <a:sym typeface="Open Sans Light"/>
            </a:endParaRPr>
          </a:p>
        </p:txBody>
      </p:sp>
      <p:sp>
        <p:nvSpPr>
          <p:cNvPr id="278" name="Google Shape;278;p16"/>
          <p:cNvSpPr/>
          <p:nvPr/>
        </p:nvSpPr>
        <p:spPr>
          <a:xfrm>
            <a:off x="3582591" y="3663029"/>
            <a:ext cx="607200" cy="741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800"/>
              <a:buFont typeface="Arial"/>
              <a:buNone/>
            </a:pPr>
            <a:r>
              <a:rPr b="1" lang="en" sz="4000">
                <a:solidFill>
                  <a:srgbClr val="2E3D49"/>
                </a:solidFill>
              </a:rPr>
              <a:t>Empathy Map</a:t>
            </a:r>
            <a:endParaRPr/>
          </a:p>
        </p:txBody>
      </p:sp>
      <p:sp>
        <p:nvSpPr>
          <p:cNvPr id="284" name="Google Shape;284;p18"/>
          <p:cNvSpPr txBox="1"/>
          <p:nvPr>
            <p:ph idx="1" type="body"/>
          </p:nvPr>
        </p:nvSpPr>
        <p:spPr>
          <a:xfrm>
            <a:off x="264949" y="1580425"/>
            <a:ext cx="73191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100">
                <a:latin typeface="Open Sans Light"/>
                <a:ea typeface="Open Sans Light"/>
                <a:cs typeface="Open Sans Light"/>
                <a:sym typeface="Open Sans Light"/>
              </a:rPr>
              <a:t>Based on the provided interviews, please fill in the </a:t>
            </a:r>
            <a:r>
              <a:rPr b="1" lang="en" sz="2100"/>
              <a:t>Empathy</a:t>
            </a:r>
            <a:r>
              <a:rPr lang="en" sz="2100">
                <a:latin typeface="Open Sans Light"/>
                <a:ea typeface="Open Sans Light"/>
                <a:cs typeface="Open Sans Light"/>
                <a:sym typeface="Open Sans Light"/>
              </a:rPr>
              <a:t> </a:t>
            </a:r>
            <a:r>
              <a:rPr b="1" lang="en" sz="2100"/>
              <a:t>Map</a:t>
            </a:r>
            <a:r>
              <a:rPr lang="en" sz="2100">
                <a:latin typeface="Open Sans Light"/>
                <a:ea typeface="Open Sans Light"/>
                <a:cs typeface="Open Sans Light"/>
                <a:sym typeface="Open Sans Light"/>
              </a:rPr>
              <a:t> below. Each quadrant of the empathy map should have at least three points. Feel free to adjust the design or formatting to suit your needs.</a:t>
            </a:r>
            <a:endParaRPr sz="2100">
              <a:latin typeface="Open Sans Light"/>
              <a:ea typeface="Open Sans Light"/>
              <a:cs typeface="Open Sans Light"/>
              <a:sym typeface="Open Sans Light"/>
            </a:endParaRPr>
          </a:p>
        </p:txBody>
      </p:sp>
      <p:sp>
        <p:nvSpPr>
          <p:cNvPr id="285" name="Google Shape;285;p18"/>
          <p:cNvSpPr txBox="1"/>
          <p:nvPr/>
        </p:nvSpPr>
        <p:spPr>
          <a:xfrm>
            <a:off x="834623" y="3575688"/>
            <a:ext cx="30477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Thinking</a:t>
            </a:r>
            <a:endParaRPr b="1" i="0" sz="1200" u="sng" cap="none" strike="noStrike">
              <a:solidFill>
                <a:schemeClr val="dk1"/>
              </a:solidFill>
              <a:latin typeface="Roboto"/>
              <a:ea typeface="Roboto"/>
              <a:cs typeface="Roboto"/>
              <a:sym typeface="Roboto"/>
            </a:endParaRPr>
          </a:p>
        </p:txBody>
      </p:sp>
      <p:sp>
        <p:nvSpPr>
          <p:cNvPr id="286" name="Google Shape;286;p18"/>
          <p:cNvSpPr txBox="1"/>
          <p:nvPr/>
        </p:nvSpPr>
        <p:spPr>
          <a:xfrm>
            <a:off x="3882433" y="3547827"/>
            <a:ext cx="30555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Seeing</a:t>
            </a:r>
            <a:endParaRPr b="1" i="0" sz="1200" u="sng" cap="none" strike="noStrike">
              <a:solidFill>
                <a:schemeClr val="dk1"/>
              </a:solidFill>
              <a:latin typeface="Roboto"/>
              <a:ea typeface="Roboto"/>
              <a:cs typeface="Roboto"/>
              <a:sym typeface="Roboto"/>
            </a:endParaRPr>
          </a:p>
        </p:txBody>
      </p:sp>
      <p:sp>
        <p:nvSpPr>
          <p:cNvPr id="287" name="Google Shape;287;p18"/>
          <p:cNvSpPr txBox="1"/>
          <p:nvPr/>
        </p:nvSpPr>
        <p:spPr>
          <a:xfrm>
            <a:off x="838428" y="6586319"/>
            <a:ext cx="30477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chemeClr val="dk1"/>
              </a:buClr>
              <a:buSzPts val="1100"/>
              <a:buFont typeface="Arial"/>
              <a:buNone/>
            </a:pPr>
            <a:r>
              <a:rPr b="1" i="0" lang="en" sz="2200" u="sng" cap="none" strike="noStrike">
                <a:solidFill>
                  <a:schemeClr val="dk1"/>
                </a:solidFill>
                <a:latin typeface="Open Sans"/>
                <a:ea typeface="Open Sans"/>
                <a:cs typeface="Open Sans"/>
                <a:sym typeface="Open Sans"/>
              </a:rPr>
              <a:t>Doing</a:t>
            </a:r>
            <a:endParaRPr b="1" i="0" sz="1200" u="sng" cap="none" strike="noStrike">
              <a:solidFill>
                <a:schemeClr val="dk1"/>
              </a:solidFill>
              <a:latin typeface="Roboto"/>
              <a:ea typeface="Roboto"/>
              <a:cs typeface="Roboto"/>
              <a:sym typeface="Roboto"/>
            </a:endParaRPr>
          </a:p>
        </p:txBody>
      </p:sp>
      <p:sp>
        <p:nvSpPr>
          <p:cNvPr id="288" name="Google Shape;288;p18"/>
          <p:cNvSpPr txBox="1"/>
          <p:nvPr/>
        </p:nvSpPr>
        <p:spPr>
          <a:xfrm>
            <a:off x="3882433" y="6586302"/>
            <a:ext cx="3055500" cy="881100"/>
          </a:xfrm>
          <a:prstGeom prst="rect">
            <a:avLst/>
          </a:prstGeom>
          <a:noFill/>
          <a:ln>
            <a:noFill/>
          </a:ln>
        </p:spPr>
        <p:txBody>
          <a:bodyPr anchorCtr="0" anchor="t" bIns="100575" lIns="100575" spcFirstLastPara="1" rIns="100575" wrap="square" tIns="100575">
            <a:noAutofit/>
          </a:bodyPr>
          <a:lstStyle/>
          <a:p>
            <a:pPr indent="0" lvl="0" marL="0" marR="0" rtl="0" algn="ctr">
              <a:lnSpc>
                <a:spcPct val="115000"/>
              </a:lnSpc>
              <a:spcBef>
                <a:spcPts val="0"/>
              </a:spcBef>
              <a:spcAft>
                <a:spcPts val="0"/>
              </a:spcAft>
              <a:buClr>
                <a:srgbClr val="000000"/>
              </a:buClr>
              <a:buSzPts val="2200"/>
              <a:buFont typeface="Arial"/>
              <a:buNone/>
            </a:pPr>
            <a:r>
              <a:rPr b="1" i="0" lang="en" sz="2200" u="sng" cap="none" strike="noStrike">
                <a:solidFill>
                  <a:schemeClr val="dk1"/>
                </a:solidFill>
                <a:latin typeface="Open Sans"/>
                <a:ea typeface="Open Sans"/>
                <a:cs typeface="Open Sans"/>
                <a:sym typeface="Open Sans"/>
              </a:rPr>
              <a:t>Feeling</a:t>
            </a:r>
            <a:endParaRPr b="1" i="0" sz="1200" u="sng" cap="none" strike="noStrike">
              <a:solidFill>
                <a:schemeClr val="dk1"/>
              </a:solidFill>
              <a:latin typeface="Roboto"/>
              <a:ea typeface="Roboto"/>
              <a:cs typeface="Roboto"/>
              <a:sym typeface="Roboto"/>
            </a:endParaRPr>
          </a:p>
        </p:txBody>
      </p:sp>
      <p:sp>
        <p:nvSpPr>
          <p:cNvPr id="289" name="Google Shape;289;p18"/>
          <p:cNvSpPr txBox="1"/>
          <p:nvPr/>
        </p:nvSpPr>
        <p:spPr>
          <a:xfrm>
            <a:off x="528351" y="4418250"/>
            <a:ext cx="2868000" cy="2154900"/>
          </a:xfrm>
          <a:prstGeom prst="rect">
            <a:avLst/>
          </a:prstGeom>
          <a:noFill/>
          <a:ln>
            <a:noFill/>
          </a:ln>
        </p:spPr>
        <p:txBody>
          <a:bodyPr anchorCtr="0" anchor="t" bIns="91425" lIns="91425" spcFirstLastPara="1" rIns="91425" wrap="square" tIns="91425">
            <a:spAutoFit/>
          </a:bodyPr>
          <a:lstStyle/>
          <a:p>
            <a:pPr indent="-330200" lvl="0" marL="9144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Focused on education </a:t>
            </a:r>
            <a:endParaRPr b="0" i="1" sz="1600" u="none" cap="none" strike="noStrike">
              <a:solidFill>
                <a:schemeClr val="dk1"/>
              </a:solidFill>
              <a:latin typeface="Open Sans"/>
              <a:ea typeface="Open Sans"/>
              <a:cs typeface="Open Sans"/>
              <a:sym typeface="Open Sans"/>
            </a:endParaRPr>
          </a:p>
          <a:p>
            <a:pPr indent="-330200" lvl="0" marL="9144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Thinking about where their career is going</a:t>
            </a:r>
            <a:endParaRPr b="0" i="1" sz="1600" u="none" cap="none" strike="noStrike">
              <a:solidFill>
                <a:schemeClr val="dk1"/>
              </a:solidFill>
              <a:latin typeface="Open Sans"/>
              <a:ea typeface="Open Sans"/>
              <a:cs typeface="Open Sans"/>
              <a:sym typeface="Open Sans"/>
            </a:endParaRPr>
          </a:p>
          <a:p>
            <a:pPr indent="-330200" lvl="0" marL="9144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Thinking about their influencer goals</a:t>
            </a:r>
            <a:endParaRPr b="0" i="1" sz="1600" u="none" cap="none" strike="noStrike">
              <a:solidFill>
                <a:schemeClr val="dk1"/>
              </a:solidFill>
              <a:latin typeface="Open Sans"/>
              <a:ea typeface="Open Sans"/>
              <a:cs typeface="Open Sans"/>
              <a:sym typeface="Open Sans"/>
            </a:endParaRPr>
          </a:p>
        </p:txBody>
      </p:sp>
      <p:sp>
        <p:nvSpPr>
          <p:cNvPr id="290" name="Google Shape;290;p18"/>
          <p:cNvSpPr txBox="1"/>
          <p:nvPr/>
        </p:nvSpPr>
        <p:spPr>
          <a:xfrm>
            <a:off x="4062903" y="4339363"/>
            <a:ext cx="2691300" cy="1723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Watch and listen to content on Youtube</a:t>
            </a:r>
            <a:endParaRPr b="0" i="1"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Attends live music shows with friends</a:t>
            </a:r>
            <a:endParaRPr b="0" i="1"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i="1" lang="en" sz="1800">
                <a:solidFill>
                  <a:schemeClr val="dk1"/>
                </a:solidFill>
                <a:latin typeface="Open Sans"/>
                <a:ea typeface="Open Sans"/>
                <a:cs typeface="Open Sans"/>
                <a:sym typeface="Open Sans"/>
              </a:rPr>
              <a:t>Follows travel social media accounts</a:t>
            </a:r>
            <a:endParaRPr b="0" i="1" sz="1800" u="none" cap="none" strike="noStrike">
              <a:solidFill>
                <a:schemeClr val="dk1"/>
              </a:solidFill>
              <a:latin typeface="Open Sans"/>
              <a:ea typeface="Open Sans"/>
              <a:cs typeface="Open Sans"/>
              <a:sym typeface="Open Sans"/>
            </a:endParaRPr>
          </a:p>
        </p:txBody>
      </p:sp>
      <p:sp>
        <p:nvSpPr>
          <p:cNvPr id="291" name="Google Shape;291;p18"/>
          <p:cNvSpPr txBox="1"/>
          <p:nvPr/>
        </p:nvSpPr>
        <p:spPr>
          <a:xfrm>
            <a:off x="956192" y="7362644"/>
            <a:ext cx="2687700" cy="1416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Posting on Instagram often</a:t>
            </a:r>
            <a:endParaRPr b="0" i="1"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College classes </a:t>
            </a:r>
            <a:endParaRPr b="0" i="1"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Trying to make time with friends</a:t>
            </a:r>
            <a:endParaRPr b="0" i="0" sz="1800" u="none" cap="none" strike="noStrike">
              <a:solidFill>
                <a:schemeClr val="dk1"/>
              </a:solidFill>
              <a:latin typeface="Open Sans"/>
              <a:ea typeface="Open Sans"/>
              <a:cs typeface="Open Sans"/>
              <a:sym typeface="Open Sans"/>
            </a:endParaRPr>
          </a:p>
        </p:txBody>
      </p:sp>
      <p:sp>
        <p:nvSpPr>
          <p:cNvPr id="292" name="Google Shape;292;p18"/>
          <p:cNvSpPr txBox="1"/>
          <p:nvPr/>
        </p:nvSpPr>
        <p:spPr>
          <a:xfrm>
            <a:off x="4062903" y="7362644"/>
            <a:ext cx="2587200" cy="1662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Tired</a:t>
            </a:r>
            <a:endParaRPr b="0" i="1"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Excited for the future</a:t>
            </a:r>
            <a:endParaRPr b="0" i="1" sz="1600" u="none" cap="none" strike="noStrike">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Busy with education </a:t>
            </a:r>
            <a:endParaRPr sz="1800">
              <a:solidFill>
                <a:schemeClr val="dk1"/>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1"/>
              </a:buClr>
              <a:buSzPts val="1600"/>
              <a:buFont typeface="Open Sans"/>
              <a:buChar char="●"/>
            </a:pPr>
            <a:r>
              <a:rPr i="1" lang="en" sz="1600">
                <a:solidFill>
                  <a:schemeClr val="dk1"/>
                </a:solidFill>
                <a:latin typeface="Open Sans"/>
                <a:ea typeface="Open Sans"/>
                <a:cs typeface="Open Sans"/>
                <a:sym typeface="Open Sans"/>
              </a:rPr>
              <a:t>Hopeful about influencing and traveling</a:t>
            </a:r>
            <a:endParaRPr b="0" i="0" sz="1800" u="none" cap="none" strike="noStrike">
              <a:solidFill>
                <a:schemeClr val="dk1"/>
              </a:solidFill>
              <a:latin typeface="Open Sans"/>
              <a:ea typeface="Open Sans"/>
              <a:cs typeface="Open Sans"/>
              <a:sym typeface="Open Sans"/>
            </a:endParaRPr>
          </a:p>
        </p:txBody>
      </p:sp>
      <p:cxnSp>
        <p:nvCxnSpPr>
          <p:cNvPr id="293" name="Google Shape;293;p18"/>
          <p:cNvCxnSpPr/>
          <p:nvPr/>
        </p:nvCxnSpPr>
        <p:spPr>
          <a:xfrm>
            <a:off x="3852528" y="3680463"/>
            <a:ext cx="0" cy="5975400"/>
          </a:xfrm>
          <a:prstGeom prst="straightConnector1">
            <a:avLst/>
          </a:prstGeom>
          <a:noFill/>
          <a:ln cap="flat" cmpd="sng" w="28575">
            <a:solidFill>
              <a:srgbClr val="3DC6EB"/>
            </a:solidFill>
            <a:prstDash val="dash"/>
            <a:round/>
            <a:headEnd len="sm" w="sm" type="none"/>
            <a:tailEnd len="sm" w="sm" type="none"/>
          </a:ln>
        </p:spPr>
      </p:cxnSp>
      <p:cxnSp>
        <p:nvCxnSpPr>
          <p:cNvPr id="294" name="Google Shape;294;p18"/>
          <p:cNvCxnSpPr/>
          <p:nvPr/>
        </p:nvCxnSpPr>
        <p:spPr>
          <a:xfrm rot="10800000">
            <a:off x="956247" y="6628875"/>
            <a:ext cx="5693400" cy="0"/>
          </a:xfrm>
          <a:prstGeom prst="straightConnector1">
            <a:avLst/>
          </a:prstGeom>
          <a:noFill/>
          <a:ln cap="flat" cmpd="sng" w="28575">
            <a:solidFill>
              <a:srgbClr val="3DC6EB"/>
            </a:solidFill>
            <a:prstDash val="dash"/>
            <a:round/>
            <a:headEnd len="sm" w="sm" type="none"/>
            <a:tailEnd len="sm" w="sm" type="none"/>
          </a:ln>
        </p:spPr>
      </p:cxnSp>
      <p:pic>
        <p:nvPicPr>
          <p:cNvPr id="295" name="Google Shape;295;p18"/>
          <p:cNvPicPr preferRelativeResize="0"/>
          <p:nvPr/>
        </p:nvPicPr>
        <p:blipFill rotWithShape="1">
          <a:blip r:embed="rId3">
            <a:alphaModFix/>
          </a:blip>
          <a:srcRect b="0" l="0" r="0" t="0"/>
          <a:stretch/>
        </p:blipFill>
        <p:spPr>
          <a:xfrm>
            <a:off x="244336" y="3593906"/>
            <a:ext cx="809625" cy="824345"/>
          </a:xfrm>
          <a:prstGeom prst="rect">
            <a:avLst/>
          </a:prstGeom>
          <a:noFill/>
          <a:ln>
            <a:noFill/>
          </a:ln>
        </p:spPr>
      </p:pic>
      <p:pic>
        <p:nvPicPr>
          <p:cNvPr id="296" name="Google Shape;296;p18"/>
          <p:cNvPicPr preferRelativeResize="0"/>
          <p:nvPr/>
        </p:nvPicPr>
        <p:blipFill rotWithShape="1">
          <a:blip r:embed="rId4">
            <a:alphaModFix/>
          </a:blip>
          <a:srcRect b="0" l="0" r="0" t="0"/>
          <a:stretch/>
        </p:blipFill>
        <p:spPr>
          <a:xfrm>
            <a:off x="255377" y="6661600"/>
            <a:ext cx="787544" cy="780184"/>
          </a:xfrm>
          <a:prstGeom prst="rect">
            <a:avLst/>
          </a:prstGeom>
          <a:noFill/>
          <a:ln>
            <a:noFill/>
          </a:ln>
        </p:spPr>
      </p:pic>
      <p:pic>
        <p:nvPicPr>
          <p:cNvPr id="297" name="Google Shape;297;p18"/>
          <p:cNvPicPr preferRelativeResize="0"/>
          <p:nvPr/>
        </p:nvPicPr>
        <p:blipFill rotWithShape="1">
          <a:blip r:embed="rId5">
            <a:alphaModFix/>
          </a:blip>
          <a:srcRect b="0" l="0" r="0" t="0"/>
          <a:stretch/>
        </p:blipFill>
        <p:spPr>
          <a:xfrm>
            <a:off x="6640060" y="6628858"/>
            <a:ext cx="809625" cy="816985"/>
          </a:xfrm>
          <a:prstGeom prst="rect">
            <a:avLst/>
          </a:prstGeom>
          <a:noFill/>
          <a:ln>
            <a:noFill/>
          </a:ln>
        </p:spPr>
      </p:pic>
      <p:pic>
        <p:nvPicPr>
          <p:cNvPr id="298" name="Google Shape;298;p18"/>
          <p:cNvPicPr preferRelativeResize="0"/>
          <p:nvPr/>
        </p:nvPicPr>
        <p:blipFill rotWithShape="1">
          <a:blip r:embed="rId6">
            <a:alphaModFix/>
          </a:blip>
          <a:srcRect b="0" l="0" r="0" t="0"/>
          <a:stretch/>
        </p:blipFill>
        <p:spPr>
          <a:xfrm>
            <a:off x="6640060" y="3593906"/>
            <a:ext cx="809625" cy="8243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800"/>
              <a:buNone/>
            </a:pPr>
            <a:r>
              <a:rPr b="1" lang="en" sz="4000">
                <a:solidFill>
                  <a:srgbClr val="2E3D49"/>
                </a:solidFill>
              </a:rPr>
              <a:t>Customer Persona</a:t>
            </a:r>
            <a:r>
              <a:rPr lang="en"/>
              <a:t> </a:t>
            </a:r>
            <a:br>
              <a:rPr lang="en"/>
            </a:br>
            <a:endParaRPr/>
          </a:p>
        </p:txBody>
      </p:sp>
      <p:graphicFrame>
        <p:nvGraphicFramePr>
          <p:cNvPr id="304" name="Google Shape;304;p20"/>
          <p:cNvGraphicFramePr/>
          <p:nvPr/>
        </p:nvGraphicFramePr>
        <p:xfrm>
          <a:off x="168611" y="3131672"/>
          <a:ext cx="3000000" cy="3000000"/>
        </p:xfrm>
        <a:graphic>
          <a:graphicData uri="http://schemas.openxmlformats.org/drawingml/2006/table">
            <a:tbl>
              <a:tblPr>
                <a:noFill/>
                <a:tableStyleId>{A9AFFED6-8387-47D1-B93A-406C73D3FCCD}</a:tableStyleId>
              </a:tblPr>
              <a:tblGrid>
                <a:gridCol w="2478400"/>
                <a:gridCol w="2478400"/>
                <a:gridCol w="2478400"/>
              </a:tblGrid>
              <a:tr h="699525">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Open Sans"/>
                          <a:ea typeface="Open Sans"/>
                          <a:cs typeface="Open Sans"/>
                          <a:sym typeface="Open Sans"/>
                        </a:rPr>
                        <a:t>Background and Demographics </a:t>
                      </a:r>
                      <a:endParaRPr sz="1800" u="none" cap="none" strike="noStrike">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lt1"/>
                          </a:solidFill>
                          <a:latin typeface="Open Sans"/>
                          <a:ea typeface="Open Sans"/>
                          <a:cs typeface="Open Sans"/>
                          <a:sym typeface="Open Sans"/>
                        </a:rPr>
                        <a:t>Joanna Cohen</a:t>
                      </a:r>
                      <a:endParaRPr sz="1800" u="none" cap="none" strike="noStrike">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Open Sans"/>
                          <a:ea typeface="Open Sans"/>
                          <a:cs typeface="Open Sans"/>
                          <a:sym typeface="Open Sans"/>
                        </a:rPr>
                        <a:t>Needs</a:t>
                      </a:r>
                      <a:endParaRPr sz="1800" u="none" cap="none" strike="noStrike">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3840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2E3D49"/>
                        </a:solidFill>
                        <a:latin typeface="Open Sans"/>
                        <a:ea typeface="Open Sans"/>
                        <a:cs typeface="Open Sans"/>
                        <a:sym typeface="Open Sans"/>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Single woman</a:t>
                      </a:r>
                      <a:endParaRPr i="1" sz="1800">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22 years old</a:t>
                      </a:r>
                      <a:endParaRPr i="1" sz="1800">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College Student </a:t>
                      </a:r>
                      <a:endParaRPr i="1" sz="1800">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Rents flat with roommates</a:t>
                      </a:r>
                      <a:endParaRPr i="1" sz="1800">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Junior Social Worker</a:t>
                      </a:r>
                      <a:endParaRPr i="1" sz="1800">
                        <a:solidFill>
                          <a:schemeClr val="dk1"/>
                        </a:solidFill>
                        <a:latin typeface="Open Sans Light"/>
                        <a:ea typeface="Open Sans Light"/>
                        <a:cs typeface="Open Sans Light"/>
                        <a:sym typeface="Open Sans Light"/>
                      </a:endParaRPr>
                    </a:p>
                  </a:txBody>
                  <a:tcPr marT="63500" marB="63500" marR="63500" marL="63500">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Affordable food and beverages</a:t>
                      </a:r>
                      <a:endParaRPr i="1" sz="1800" u="none" cap="none" strike="noStrike">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Convenient, close to the college</a:t>
                      </a:r>
                      <a:endParaRPr sz="1800" u="none" cap="none" strike="noStrike">
                        <a:solidFill>
                          <a:srgbClr val="2E3D49"/>
                        </a:solidFill>
                        <a:latin typeface="Open Sans Light"/>
                        <a:ea typeface="Open Sans Light"/>
                        <a:cs typeface="Open Sans Light"/>
                        <a:sym typeface="Open Sans Light"/>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r h="6157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Open Sans"/>
                          <a:ea typeface="Open Sans"/>
                          <a:cs typeface="Open Sans"/>
                          <a:sym typeface="Open Sans"/>
                        </a:rPr>
                        <a:t>Hobbies or Interests</a:t>
                      </a:r>
                      <a:br>
                        <a:rPr lang="en" sz="1800" u="none" cap="none" strike="noStrike">
                          <a:solidFill>
                            <a:schemeClr val="lt1"/>
                          </a:solidFill>
                          <a:latin typeface="Open Sans"/>
                          <a:ea typeface="Open Sans"/>
                          <a:cs typeface="Open Sans"/>
                          <a:sym typeface="Open Sans"/>
                        </a:rPr>
                      </a:br>
                      <a:r>
                        <a:rPr lang="en" sz="1800" u="none" cap="none" strike="noStrike">
                          <a:solidFill>
                            <a:schemeClr val="lt1"/>
                          </a:solidFill>
                          <a:latin typeface="Open Sans"/>
                          <a:ea typeface="Open Sans"/>
                          <a:cs typeface="Open Sans"/>
                          <a:sym typeface="Open Sans"/>
                        </a:rPr>
                        <a:t>(At least 2 points)</a:t>
                      </a:r>
                      <a:endParaRPr sz="1800" u="none" cap="none" strike="noStrike">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Open Sans"/>
                          <a:ea typeface="Open Sans"/>
                          <a:cs typeface="Open Sans"/>
                          <a:sym typeface="Open Sans"/>
                        </a:rPr>
                        <a:t>Goals</a:t>
                      </a:r>
                      <a:br>
                        <a:rPr lang="en" sz="1800" u="none" cap="none" strike="noStrike">
                          <a:solidFill>
                            <a:schemeClr val="lt1"/>
                          </a:solidFill>
                          <a:latin typeface="Open Sans"/>
                          <a:ea typeface="Open Sans"/>
                          <a:cs typeface="Open Sans"/>
                          <a:sym typeface="Open Sans"/>
                        </a:rPr>
                      </a:br>
                      <a:r>
                        <a:rPr lang="en" sz="1800" u="none" cap="none" strike="noStrike">
                          <a:solidFill>
                            <a:schemeClr val="lt1"/>
                          </a:solidFill>
                          <a:latin typeface="Open Sans"/>
                          <a:ea typeface="Open Sans"/>
                          <a:cs typeface="Open Sans"/>
                          <a:sym typeface="Open Sans"/>
                        </a:rPr>
                        <a:t>(At least 2 points)</a:t>
                      </a:r>
                      <a:endParaRPr sz="1800" u="none" cap="none" strike="noStrike">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 sz="1800" u="none" cap="none" strike="noStrike">
                          <a:solidFill>
                            <a:schemeClr val="lt1"/>
                          </a:solidFill>
                          <a:latin typeface="Open Sans"/>
                          <a:ea typeface="Open Sans"/>
                          <a:cs typeface="Open Sans"/>
                          <a:sym typeface="Open Sans"/>
                        </a:rPr>
                        <a:t>Barriers</a:t>
                      </a:r>
                      <a:br>
                        <a:rPr lang="en" sz="1800" u="none" cap="none" strike="noStrike">
                          <a:solidFill>
                            <a:schemeClr val="lt1"/>
                          </a:solidFill>
                          <a:latin typeface="Open Sans"/>
                          <a:ea typeface="Open Sans"/>
                          <a:cs typeface="Open Sans"/>
                          <a:sym typeface="Open Sans"/>
                        </a:rPr>
                      </a:br>
                      <a:r>
                        <a:rPr lang="en" sz="1800" u="none" cap="none" strike="noStrike">
                          <a:solidFill>
                            <a:schemeClr val="lt1"/>
                          </a:solidFill>
                          <a:latin typeface="Open Sans"/>
                          <a:ea typeface="Open Sans"/>
                          <a:cs typeface="Open Sans"/>
                          <a:sym typeface="Open Sans"/>
                        </a:rPr>
                        <a:t>(At least 2 points) </a:t>
                      </a:r>
                      <a:endParaRPr sz="1800" u="none" cap="none" strike="noStrike">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775475">
                <a:tc>
                  <a:txBody>
                    <a:bodyPr/>
                    <a:lstStyle/>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Social Media</a:t>
                      </a:r>
                      <a:endParaRPr i="1" sz="1800" u="none" cap="none" strike="noStrike">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Traveling</a:t>
                      </a:r>
                      <a:endParaRPr i="1" sz="1800">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Music</a:t>
                      </a:r>
                      <a:endParaRPr i="1" sz="1800">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Being with friends</a:t>
                      </a:r>
                      <a:endParaRPr i="1" sz="1800">
                        <a:solidFill>
                          <a:schemeClr val="dk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800"/>
                        <a:buFont typeface="Arial"/>
                        <a:buNone/>
                      </a:pPr>
                      <a:r>
                        <a:t/>
                      </a:r>
                      <a:endParaRPr sz="2500" u="none" cap="none" strike="noStrike">
                        <a:solidFill>
                          <a:schemeClr val="dk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Obtain a degree in Digital Media Design</a:t>
                      </a:r>
                      <a:endParaRPr i="1" sz="1800">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Become an influencer</a:t>
                      </a:r>
                      <a:endParaRPr i="1" sz="1800" u="none" cap="none" strike="noStrike">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Travel the world</a:t>
                      </a:r>
                      <a:endParaRPr sz="1800" u="none" cap="none" strike="noStrike">
                        <a:solidFill>
                          <a:srgbClr val="2E3D49"/>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Open Sans Light"/>
                        <a:ea typeface="Open Sans Light"/>
                        <a:cs typeface="Open Sans Light"/>
                        <a:sym typeface="Open Sans Light"/>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Income level</a:t>
                      </a:r>
                      <a:endParaRPr i="1" sz="1800" u="none" cap="none" strike="noStrike">
                        <a:solidFill>
                          <a:schemeClr val="dk1"/>
                        </a:solidFill>
                        <a:latin typeface="Open Sans Light"/>
                        <a:ea typeface="Open Sans Light"/>
                        <a:cs typeface="Open Sans Light"/>
                        <a:sym typeface="Open Sans Light"/>
                      </a:endParaRPr>
                    </a:p>
                    <a:p>
                      <a:pPr indent="-431800" lvl="0" marL="635000" marR="0" rtl="0" algn="l">
                        <a:lnSpc>
                          <a:spcPct val="100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Student debt</a:t>
                      </a:r>
                      <a:endParaRPr sz="1800" u="none" cap="none" strike="noStrike">
                        <a:solidFill>
                          <a:srgbClr val="2E3D49"/>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800"/>
                        <a:buFont typeface="Arial"/>
                        <a:buNone/>
                      </a:pPr>
                      <a:r>
                        <a:t/>
                      </a:r>
                      <a:endParaRPr sz="2500" u="none" cap="none" strike="noStrike">
                        <a:solidFill>
                          <a:schemeClr val="dk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bl>
          </a:graphicData>
        </a:graphic>
      </p:graphicFrame>
      <p:sp>
        <p:nvSpPr>
          <p:cNvPr id="305" name="Google Shape;305;p20"/>
          <p:cNvSpPr txBox="1"/>
          <p:nvPr>
            <p:ph idx="1" type="body"/>
          </p:nvPr>
        </p:nvSpPr>
        <p:spPr>
          <a:xfrm>
            <a:off x="264899" y="1916993"/>
            <a:ext cx="7242600" cy="111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2100">
                <a:latin typeface="Open Sans Light"/>
                <a:ea typeface="Open Sans Light"/>
                <a:cs typeface="Open Sans Light"/>
                <a:sym typeface="Open Sans Light"/>
              </a:rPr>
              <a:t>Joanna Cohen</a:t>
            </a:r>
            <a:endParaRPr sz="2100">
              <a:latin typeface="Open Sans Light"/>
              <a:ea typeface="Open Sans Light"/>
              <a:cs typeface="Open Sans Light"/>
              <a:sym typeface="Open Sans Light"/>
            </a:endParaRPr>
          </a:p>
        </p:txBody>
      </p:sp>
      <p:sp>
        <p:nvSpPr>
          <p:cNvPr id="306" name="Google Shape;306;p20"/>
          <p:cNvSpPr/>
          <p:nvPr/>
        </p:nvSpPr>
        <p:spPr>
          <a:xfrm>
            <a:off x="3074817" y="4416122"/>
            <a:ext cx="1623000" cy="1859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p:txBody>
      </p:sp>
      <p:pic>
        <p:nvPicPr>
          <p:cNvPr id="307" name="Google Shape;307;p20"/>
          <p:cNvPicPr preferRelativeResize="0"/>
          <p:nvPr/>
        </p:nvPicPr>
        <p:blipFill>
          <a:blip r:embed="rId3">
            <a:alphaModFix/>
          </a:blip>
          <a:stretch>
            <a:fillRect/>
          </a:stretch>
        </p:blipFill>
        <p:spPr>
          <a:xfrm>
            <a:off x="2719275" y="4416125"/>
            <a:ext cx="2324550" cy="1859100"/>
          </a:xfrm>
          <a:prstGeom prst="rect">
            <a:avLst/>
          </a:prstGeom>
          <a:solidFill>
            <a:schemeClr val="lt2"/>
          </a:solid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11" name="Shape 311"/>
        <p:cNvGrpSpPr/>
        <p:nvPr/>
      </p:nvGrpSpPr>
      <p:grpSpPr>
        <a:xfrm>
          <a:off x="0" y="0"/>
          <a:ext cx="0" cy="0"/>
          <a:chOff x="0" y="0"/>
          <a:chExt cx="0" cy="0"/>
        </a:xfrm>
      </p:grpSpPr>
      <p:sp>
        <p:nvSpPr>
          <p:cNvPr id="312" name="Google Shape;312;p21"/>
          <p:cNvSpPr/>
          <p:nvPr/>
        </p:nvSpPr>
        <p:spPr>
          <a:xfrm>
            <a:off x="1807121" y="4003549"/>
            <a:ext cx="4158000" cy="24603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Light"/>
                <a:ea typeface="Open Sans Light"/>
                <a:cs typeface="Open Sans Light"/>
                <a:sym typeface="Open Sans Light"/>
              </a:rPr>
              <a:t>Customer Journey Map</a:t>
            </a:r>
            <a:endParaRPr b="0" i="0" sz="2000" u="none" cap="none" strike="noStrike">
              <a:solidFill>
                <a:srgbClr val="000000"/>
              </a:solidFill>
              <a:latin typeface="Open Sans Light"/>
              <a:ea typeface="Open Sans Light"/>
              <a:cs typeface="Open Sans Light"/>
              <a:sym typeface="Open Sans Light"/>
            </a:endParaRPr>
          </a:p>
        </p:txBody>
      </p:sp>
      <p:sp>
        <p:nvSpPr>
          <p:cNvPr id="313" name="Google Shape;313;p21"/>
          <p:cNvSpPr/>
          <p:nvPr/>
        </p:nvSpPr>
        <p:spPr>
          <a:xfrm>
            <a:off x="3582591" y="3663029"/>
            <a:ext cx="607200" cy="741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800"/>
              <a:buNone/>
            </a:pPr>
            <a:r>
              <a:rPr b="1" lang="en" sz="4000">
                <a:solidFill>
                  <a:srgbClr val="2E3D49"/>
                </a:solidFill>
              </a:rPr>
              <a:t>Customer Journey: </a:t>
            </a:r>
            <a:r>
              <a:rPr lang="en" sz="4000">
                <a:solidFill>
                  <a:srgbClr val="2E3D49"/>
                </a:solidFill>
              </a:rPr>
              <a:t>Introduction</a:t>
            </a:r>
            <a:endParaRPr sz="4000">
              <a:solidFill>
                <a:srgbClr val="2E3D49"/>
              </a:solidFill>
            </a:endParaRPr>
          </a:p>
        </p:txBody>
      </p:sp>
      <p:sp>
        <p:nvSpPr>
          <p:cNvPr id="319" name="Google Shape;319;p22"/>
          <p:cNvSpPr txBox="1"/>
          <p:nvPr>
            <p:ph idx="1" type="body"/>
          </p:nvPr>
        </p:nvSpPr>
        <p:spPr>
          <a:xfrm>
            <a:off x="264949" y="3039978"/>
            <a:ext cx="7310100" cy="2763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Clr>
                <a:srgbClr val="000000"/>
              </a:buClr>
              <a:buSzPts val="1800"/>
              <a:buFont typeface="Arial"/>
              <a:buNone/>
            </a:pPr>
            <a:r>
              <a:rPr i="1" lang="en" sz="2100">
                <a:solidFill>
                  <a:srgbClr val="525C65"/>
                </a:solidFill>
                <a:highlight>
                  <a:srgbClr val="FFFFFF"/>
                </a:highlight>
                <a:latin typeface="Open Sans Light"/>
                <a:ea typeface="Open Sans Light"/>
                <a:cs typeface="Open Sans Light"/>
                <a:sym typeface="Open Sans Light"/>
              </a:rPr>
              <a:t>As you know, the </a:t>
            </a:r>
            <a:r>
              <a:rPr b="1" i="1" lang="en" sz="2100">
                <a:solidFill>
                  <a:srgbClr val="525C65"/>
                </a:solidFill>
                <a:highlight>
                  <a:srgbClr val="FFFFFF"/>
                </a:highlight>
              </a:rPr>
              <a:t>customer journey</a:t>
            </a:r>
            <a:r>
              <a:rPr i="1" lang="en" sz="2100">
                <a:solidFill>
                  <a:srgbClr val="525C65"/>
                </a:solidFill>
                <a:highlight>
                  <a:srgbClr val="FFFFFF"/>
                </a:highlight>
                <a:latin typeface="Open Sans Light"/>
                <a:ea typeface="Open Sans Light"/>
                <a:cs typeface="Open Sans Light"/>
                <a:sym typeface="Open Sans Light"/>
              </a:rPr>
              <a:t> is how marketers explain the process a potential customer goes through to become an actual customer of your business and this helps a marketer decide when to talk to the customer. We’ve used the </a:t>
            </a:r>
            <a:r>
              <a:rPr b="1" i="1" lang="en" sz="2100">
                <a:solidFill>
                  <a:srgbClr val="525C65"/>
                </a:solidFill>
                <a:highlight>
                  <a:srgbClr val="FFFFFF"/>
                </a:highlight>
              </a:rPr>
              <a:t>AIDA</a:t>
            </a:r>
            <a:r>
              <a:rPr i="1" lang="en" sz="2100">
                <a:solidFill>
                  <a:srgbClr val="525C65"/>
                </a:solidFill>
                <a:highlight>
                  <a:srgbClr val="FFFFFF"/>
                </a:highlight>
                <a:latin typeface="Open Sans Light"/>
                <a:ea typeface="Open Sans Light"/>
                <a:cs typeface="Open Sans Light"/>
                <a:sym typeface="Open Sans Light"/>
              </a:rPr>
              <a:t> framework to </a:t>
            </a:r>
            <a:r>
              <a:rPr b="1" i="1" lang="en" sz="2100">
                <a:solidFill>
                  <a:srgbClr val="525C65"/>
                </a:solidFill>
                <a:highlight>
                  <a:srgbClr val="FFFFFF"/>
                </a:highlight>
              </a:rPr>
              <a:t>Map </a:t>
            </a:r>
            <a:r>
              <a:rPr i="1" lang="en" sz="2100">
                <a:solidFill>
                  <a:srgbClr val="525C65"/>
                </a:solidFill>
                <a:highlight>
                  <a:srgbClr val="FFFFFF"/>
                </a:highlight>
                <a:latin typeface="Open Sans Light"/>
                <a:ea typeface="Open Sans Light"/>
                <a:cs typeface="Open Sans Light"/>
                <a:sym typeface="Open Sans Light"/>
              </a:rPr>
              <a:t>customers experiences and corresponding frictions  at each stage of the journey:</a:t>
            </a:r>
            <a:endParaRPr i="1" sz="2100"/>
          </a:p>
        </p:txBody>
      </p:sp>
      <p:pic>
        <p:nvPicPr>
          <p:cNvPr id="320" name="Google Shape;320;p22"/>
          <p:cNvPicPr preferRelativeResize="0"/>
          <p:nvPr/>
        </p:nvPicPr>
        <p:blipFill rotWithShape="1">
          <a:blip r:embed="rId3">
            <a:alphaModFix/>
          </a:blip>
          <a:srcRect b="0" l="0" r="0" t="0"/>
          <a:stretch/>
        </p:blipFill>
        <p:spPr>
          <a:xfrm>
            <a:off x="6301832" y="5807389"/>
            <a:ext cx="787544" cy="802265"/>
          </a:xfrm>
          <a:prstGeom prst="rect">
            <a:avLst/>
          </a:prstGeom>
          <a:noFill/>
          <a:ln>
            <a:noFill/>
          </a:ln>
        </p:spPr>
      </p:pic>
      <p:pic>
        <p:nvPicPr>
          <p:cNvPr id="321" name="Google Shape;321;p22"/>
          <p:cNvPicPr preferRelativeResize="0"/>
          <p:nvPr/>
        </p:nvPicPr>
        <p:blipFill rotWithShape="1">
          <a:blip r:embed="rId4">
            <a:alphaModFix/>
          </a:blip>
          <a:srcRect b="0" l="0" r="0" t="0"/>
          <a:stretch/>
        </p:blipFill>
        <p:spPr>
          <a:xfrm>
            <a:off x="2093246" y="5787744"/>
            <a:ext cx="809625" cy="824345"/>
          </a:xfrm>
          <a:prstGeom prst="rect">
            <a:avLst/>
          </a:prstGeom>
          <a:noFill/>
          <a:ln>
            <a:noFill/>
          </a:ln>
        </p:spPr>
      </p:pic>
      <p:pic>
        <p:nvPicPr>
          <p:cNvPr id="322" name="Google Shape;322;p22"/>
          <p:cNvPicPr preferRelativeResize="0"/>
          <p:nvPr/>
        </p:nvPicPr>
        <p:blipFill rotWithShape="1">
          <a:blip r:embed="rId5">
            <a:alphaModFix/>
          </a:blip>
          <a:srcRect b="0" l="0" r="0" t="0"/>
          <a:stretch/>
        </p:blipFill>
        <p:spPr>
          <a:xfrm>
            <a:off x="4913691" y="5827034"/>
            <a:ext cx="787544" cy="780184"/>
          </a:xfrm>
          <a:prstGeom prst="rect">
            <a:avLst/>
          </a:prstGeom>
          <a:noFill/>
          <a:ln>
            <a:noFill/>
          </a:ln>
        </p:spPr>
      </p:pic>
      <p:pic>
        <p:nvPicPr>
          <p:cNvPr id="323" name="Google Shape;323;p22"/>
          <p:cNvPicPr preferRelativeResize="0"/>
          <p:nvPr/>
        </p:nvPicPr>
        <p:blipFill rotWithShape="1">
          <a:blip r:embed="rId6">
            <a:alphaModFix/>
          </a:blip>
          <a:srcRect b="0" l="0" r="0" t="0"/>
          <a:stretch/>
        </p:blipFill>
        <p:spPr>
          <a:xfrm>
            <a:off x="3503468" y="5794292"/>
            <a:ext cx="809625" cy="816985"/>
          </a:xfrm>
          <a:prstGeom prst="rect">
            <a:avLst/>
          </a:prstGeom>
          <a:noFill/>
          <a:ln>
            <a:noFill/>
          </a:ln>
        </p:spPr>
      </p:pic>
      <p:pic>
        <p:nvPicPr>
          <p:cNvPr id="324" name="Google Shape;324;p22"/>
          <p:cNvPicPr preferRelativeResize="0"/>
          <p:nvPr/>
        </p:nvPicPr>
        <p:blipFill rotWithShape="1">
          <a:blip r:embed="rId7">
            <a:alphaModFix/>
          </a:blip>
          <a:srcRect b="0" l="0" r="0" t="0"/>
          <a:stretch/>
        </p:blipFill>
        <p:spPr>
          <a:xfrm>
            <a:off x="683023" y="5787744"/>
            <a:ext cx="809625" cy="824345"/>
          </a:xfrm>
          <a:prstGeom prst="rect">
            <a:avLst/>
          </a:prstGeom>
          <a:noFill/>
          <a:ln>
            <a:noFill/>
          </a:ln>
        </p:spPr>
      </p:pic>
      <p:sp>
        <p:nvSpPr>
          <p:cNvPr id="325" name="Google Shape;325;p22"/>
          <p:cNvSpPr/>
          <p:nvPr/>
        </p:nvSpPr>
        <p:spPr>
          <a:xfrm>
            <a:off x="1634383" y="6023900"/>
            <a:ext cx="317100" cy="994500"/>
          </a:xfrm>
          <a:prstGeom prst="rightArrow">
            <a:avLst>
              <a:gd fmla="val 50000" name="adj1"/>
              <a:gd fmla="val 50000" name="adj2"/>
            </a:avLst>
          </a:prstGeom>
          <a:solidFill>
            <a:srgbClr val="02B4E5"/>
          </a:solidFill>
          <a:ln cap="flat" cmpd="sng" w="9525">
            <a:solidFill>
              <a:srgbClr val="3DC6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2"/>
          <p:cNvSpPr/>
          <p:nvPr/>
        </p:nvSpPr>
        <p:spPr>
          <a:xfrm>
            <a:off x="3044606" y="6023900"/>
            <a:ext cx="317100" cy="994500"/>
          </a:xfrm>
          <a:prstGeom prst="rightArrow">
            <a:avLst>
              <a:gd fmla="val 50000" name="adj1"/>
              <a:gd fmla="val 50000" name="adj2"/>
            </a:avLst>
          </a:prstGeom>
          <a:solidFill>
            <a:srgbClr val="02B4E5"/>
          </a:solidFill>
          <a:ln cap="flat" cmpd="sng" w="9525">
            <a:solidFill>
              <a:srgbClr val="3DC6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2"/>
          <p:cNvSpPr/>
          <p:nvPr/>
        </p:nvSpPr>
        <p:spPr>
          <a:xfrm>
            <a:off x="4454828" y="6023900"/>
            <a:ext cx="317100" cy="994500"/>
          </a:xfrm>
          <a:prstGeom prst="rightArrow">
            <a:avLst>
              <a:gd fmla="val 50000" name="adj1"/>
              <a:gd fmla="val 50000" name="adj2"/>
            </a:avLst>
          </a:prstGeom>
          <a:solidFill>
            <a:srgbClr val="02B4E5"/>
          </a:solidFill>
          <a:ln cap="flat" cmpd="sng" w="9525">
            <a:solidFill>
              <a:srgbClr val="3DC6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2"/>
          <p:cNvSpPr/>
          <p:nvPr/>
        </p:nvSpPr>
        <p:spPr>
          <a:xfrm>
            <a:off x="5842970" y="6023900"/>
            <a:ext cx="317100" cy="994500"/>
          </a:xfrm>
          <a:prstGeom prst="rightArrow">
            <a:avLst>
              <a:gd fmla="val 50000" name="adj1"/>
              <a:gd fmla="val 50000" name="adj2"/>
            </a:avLst>
          </a:prstGeom>
          <a:solidFill>
            <a:srgbClr val="02B4E5"/>
          </a:solidFill>
          <a:ln cap="flat" cmpd="sng" w="9525">
            <a:solidFill>
              <a:srgbClr val="3DC6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264895" y="465946"/>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800"/>
              <a:buFont typeface="Arial"/>
              <a:buNone/>
            </a:pPr>
            <a:r>
              <a:rPr b="1" lang="en" sz="4000">
                <a:solidFill>
                  <a:srgbClr val="2E3D49"/>
                </a:solidFill>
              </a:rPr>
              <a:t>Customer Journey Map</a:t>
            </a:r>
            <a:endParaRPr sz="4000">
              <a:solidFill>
                <a:srgbClr val="2E3D49"/>
              </a:solidFill>
            </a:endParaRPr>
          </a:p>
          <a:p>
            <a:pPr indent="0" lvl="0" marL="0" rtl="0" algn="l">
              <a:lnSpc>
                <a:spcPct val="115000"/>
              </a:lnSpc>
              <a:spcBef>
                <a:spcPts val="0"/>
              </a:spcBef>
              <a:spcAft>
                <a:spcPts val="0"/>
              </a:spcAft>
              <a:buClr>
                <a:schemeClr val="dk1"/>
              </a:buClr>
              <a:buSzPts val="2800"/>
              <a:buFont typeface="Arial"/>
              <a:buNone/>
            </a:pPr>
            <a:r>
              <a:t/>
            </a:r>
            <a:endParaRPr b="1" sz="4000">
              <a:solidFill>
                <a:srgbClr val="2E3D49"/>
              </a:solidFill>
            </a:endParaRPr>
          </a:p>
        </p:txBody>
      </p:sp>
      <p:graphicFrame>
        <p:nvGraphicFramePr>
          <p:cNvPr id="334" name="Google Shape;334;p24"/>
          <p:cNvGraphicFramePr/>
          <p:nvPr/>
        </p:nvGraphicFramePr>
        <p:xfrm>
          <a:off x="185249" y="1310053"/>
          <a:ext cx="3000000" cy="3000000"/>
        </p:xfrm>
        <a:graphic>
          <a:graphicData uri="http://schemas.openxmlformats.org/drawingml/2006/table">
            <a:tbl>
              <a:tblPr>
                <a:noFill/>
                <a:tableStyleId>{AD6DA2E3-291E-4CF7-8C24-571B4C994A62}</a:tableStyleId>
              </a:tblPr>
              <a:tblGrid>
                <a:gridCol w="1850475"/>
                <a:gridCol w="1850475"/>
                <a:gridCol w="1850475"/>
                <a:gridCol w="1850475"/>
              </a:tblGrid>
              <a:tr h="8488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Open Sans Light"/>
                        <a:ea typeface="Open Sans Light"/>
                        <a:cs typeface="Open Sans Light"/>
                        <a:sym typeface="Open Sans Light"/>
                      </a:endParaRPr>
                    </a:p>
                  </a:txBody>
                  <a:tcPr marT="125700" marB="125700" marR="70650" marL="70650">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Open Sans Medium"/>
                          <a:ea typeface="Open Sans Medium"/>
                          <a:cs typeface="Open Sans Medium"/>
                          <a:sym typeface="Open Sans Medium"/>
                        </a:rPr>
                        <a:t> Awareness</a:t>
                      </a:r>
                      <a:endParaRPr sz="1800" u="none" cap="none" strike="noStrike">
                        <a:solidFill>
                          <a:schemeClr val="dk1"/>
                        </a:solidFill>
                        <a:latin typeface="Open Sans Medium"/>
                        <a:ea typeface="Open Sans Medium"/>
                        <a:cs typeface="Open Sans Medium"/>
                        <a:sym typeface="Open Sans Medium"/>
                      </a:endParaRPr>
                    </a:p>
                  </a:txBody>
                  <a:tcPr marT="125700" marB="125700" marR="70650" marL="70650">
                    <a:solidFill>
                      <a:srgbClr val="02B4E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Open Sans Medium"/>
                          <a:ea typeface="Open Sans Medium"/>
                          <a:cs typeface="Open Sans Medium"/>
                          <a:sym typeface="Open Sans Medium"/>
                        </a:rPr>
                        <a:t>Interest</a:t>
                      </a:r>
                      <a:endParaRPr sz="1800" u="none" cap="none" strike="noStrike">
                        <a:solidFill>
                          <a:schemeClr val="dk1"/>
                        </a:solidFill>
                        <a:latin typeface="Open Sans Medium"/>
                        <a:ea typeface="Open Sans Medium"/>
                        <a:cs typeface="Open Sans Medium"/>
                        <a:sym typeface="Open Sans Medium"/>
                      </a:endParaRPr>
                    </a:p>
                  </a:txBody>
                  <a:tcPr marT="125700" marB="125700" marR="70650" marL="70650">
                    <a:solidFill>
                      <a:srgbClr val="02B4E5"/>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lang="en" sz="1800">
                          <a:solidFill>
                            <a:schemeClr val="dk1"/>
                          </a:solidFill>
                          <a:latin typeface="Open Sans Medium"/>
                          <a:ea typeface="Open Sans Medium"/>
                          <a:cs typeface="Open Sans Medium"/>
                          <a:sym typeface="Open Sans Medium"/>
                        </a:rPr>
                        <a:t>Action</a:t>
                      </a:r>
                      <a:endParaRPr sz="1800" u="none" cap="none" strike="noStrike">
                        <a:solidFill>
                          <a:schemeClr val="dk1"/>
                        </a:solidFill>
                        <a:latin typeface="Open Sans Medium"/>
                        <a:ea typeface="Open Sans Medium"/>
                        <a:cs typeface="Open Sans Medium"/>
                        <a:sym typeface="Open Sans Medium"/>
                      </a:endParaRPr>
                    </a:p>
                  </a:txBody>
                  <a:tcPr marT="125700" marB="125700" marR="70650" marL="70650">
                    <a:solidFill>
                      <a:srgbClr val="02B4E5"/>
                    </a:solidFill>
                  </a:tcPr>
                </a:tc>
              </a:tr>
              <a:tr h="159857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Open Sans Medium"/>
                          <a:ea typeface="Open Sans Medium"/>
                          <a:cs typeface="Open Sans Medium"/>
                          <a:sym typeface="Open Sans Medium"/>
                        </a:rPr>
                        <a:t>Goal:</a:t>
                      </a:r>
                      <a:endParaRPr sz="1800" u="none" cap="none" strike="noStrike">
                        <a:latin typeface="Open Sans Medium"/>
                        <a:ea typeface="Open Sans Medium"/>
                        <a:cs typeface="Open Sans Medium"/>
                        <a:sym typeface="Open Sans Medium"/>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Open Sans Light"/>
                          <a:ea typeface="Open Sans Light"/>
                          <a:cs typeface="Open Sans Light"/>
                          <a:sym typeface="Open Sans Light"/>
                        </a:rPr>
                        <a:t>Broad objective for this stage</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Open Sans Light"/>
                          <a:ea typeface="Open Sans Light"/>
                          <a:cs typeface="Open Sans Light"/>
                          <a:sym typeface="Open Sans Light"/>
                        </a:rPr>
                        <a:t>Create awareness about Magnolia Coffee company </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chemeClr val="dk1"/>
                        </a:buClr>
                        <a:buSzPts val="1500"/>
                        <a:buFont typeface="Arial"/>
                        <a:buNone/>
                      </a:pPr>
                      <a:r>
                        <a:rPr lang="en" sz="1800">
                          <a:solidFill>
                            <a:schemeClr val="dk1"/>
                          </a:solidFill>
                          <a:latin typeface="Open Sans Light"/>
                          <a:ea typeface="Open Sans Light"/>
                          <a:cs typeface="Open Sans Light"/>
                          <a:sym typeface="Open Sans Light"/>
                        </a:rPr>
                        <a:t>Inform about our location and what food and beverages we offer</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chemeClr val="dk1"/>
                        </a:buClr>
                        <a:buSzPts val="1500"/>
                        <a:buFont typeface="Arial"/>
                        <a:buNone/>
                      </a:pPr>
                      <a:r>
                        <a:rPr lang="en" sz="1800">
                          <a:solidFill>
                            <a:schemeClr val="dk1"/>
                          </a:solidFill>
                          <a:latin typeface="Open Sans Light"/>
                          <a:ea typeface="Open Sans Light"/>
                          <a:cs typeface="Open Sans Light"/>
                          <a:sym typeface="Open Sans Light"/>
                        </a:rPr>
                        <a:t>To draw the customer into one of our coffeeshops</a:t>
                      </a:r>
                      <a:endParaRPr sz="1800" u="none" cap="none" strike="noStrike">
                        <a:latin typeface="Open Sans Light"/>
                        <a:ea typeface="Open Sans Light"/>
                        <a:cs typeface="Open Sans Light"/>
                        <a:sym typeface="Open Sans Light"/>
                      </a:endParaRPr>
                    </a:p>
                  </a:txBody>
                  <a:tcPr marT="125700" marB="125700" marR="70650" marL="70650"/>
                </a:tc>
              </a:tr>
              <a:tr h="29495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Open Sans Medium"/>
                          <a:ea typeface="Open Sans Medium"/>
                          <a:cs typeface="Open Sans Medium"/>
                          <a:sym typeface="Open Sans Medium"/>
                        </a:rPr>
                        <a:t>TouchPoint</a:t>
                      </a:r>
                      <a:r>
                        <a:rPr lang="en" sz="1800" u="none" cap="none" strike="noStrike">
                          <a:latin typeface="Open Sans Light"/>
                          <a:ea typeface="Open Sans Light"/>
                          <a:cs typeface="Open Sans Light"/>
                          <a:sym typeface="Open Sans Light"/>
                        </a:rPr>
                        <a:t> (doing):</a:t>
                      </a:r>
                      <a:br>
                        <a:rPr lang="en" sz="1800" u="none" cap="none" strike="noStrike">
                          <a:latin typeface="Open Sans Light"/>
                          <a:ea typeface="Open Sans Light"/>
                          <a:cs typeface="Open Sans Light"/>
                          <a:sym typeface="Open Sans Light"/>
                        </a:rPr>
                      </a:br>
                      <a:r>
                        <a:rPr lang="en" sz="1800" u="none" cap="none" strike="noStrike">
                          <a:latin typeface="Open Sans Light"/>
                          <a:ea typeface="Open Sans Light"/>
                          <a:cs typeface="Open Sans Light"/>
                          <a:sym typeface="Open Sans Light"/>
                        </a:rPr>
                        <a:t>Where is the customer and how can they interact with the brand  </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Open Sans Light"/>
                          <a:ea typeface="Open Sans Light"/>
                          <a:cs typeface="Open Sans Light"/>
                          <a:sym typeface="Open Sans Light"/>
                        </a:rPr>
                        <a:t>At this stage, the potential customer needs to be reached. We can interact online while they browse Social Media or selected websites.</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chemeClr val="dk1"/>
                        </a:buClr>
                        <a:buSzPts val="1500"/>
                        <a:buFont typeface="Arial"/>
                        <a:buNone/>
                      </a:pPr>
                      <a:r>
                        <a:rPr lang="en" sz="1800">
                          <a:solidFill>
                            <a:schemeClr val="dk1"/>
                          </a:solidFill>
                          <a:latin typeface="Open Sans Light"/>
                          <a:ea typeface="Open Sans Light"/>
                          <a:cs typeface="Open Sans Light"/>
                          <a:sym typeface="Open Sans Light"/>
                        </a:rPr>
                        <a:t>The customer is either at school or at home, scrolling through Instagram.</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chemeClr val="dk1"/>
                        </a:buClr>
                        <a:buSzPts val="1500"/>
                        <a:buFont typeface="Arial"/>
                        <a:buNone/>
                      </a:pPr>
                      <a:r>
                        <a:rPr lang="en" sz="1800">
                          <a:solidFill>
                            <a:schemeClr val="dk1"/>
                          </a:solidFill>
                          <a:latin typeface="Open Sans Light"/>
                          <a:ea typeface="Open Sans Light"/>
                          <a:cs typeface="Open Sans Light"/>
                          <a:sym typeface="Open Sans Light"/>
                        </a:rPr>
                        <a:t>The customer comes in with friends for the live music event. </a:t>
                      </a:r>
                      <a:endParaRPr sz="1800" u="none" cap="none" strike="noStrike">
                        <a:latin typeface="Open Sans Light"/>
                        <a:ea typeface="Open Sans Light"/>
                        <a:cs typeface="Open Sans Light"/>
                        <a:sym typeface="Open Sans Light"/>
                      </a:endParaRPr>
                    </a:p>
                  </a:txBody>
                  <a:tcPr marT="125700" marB="125700" marR="70650" marL="70650"/>
                </a:tc>
              </a:tr>
              <a:tr h="321972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Open Sans Medium"/>
                          <a:ea typeface="Open Sans Medium"/>
                          <a:cs typeface="Open Sans Medium"/>
                          <a:sym typeface="Open Sans Medium"/>
                        </a:rPr>
                        <a:t>Experience </a:t>
                      </a:r>
                      <a:r>
                        <a:rPr lang="en" sz="1800" u="none" cap="none" strike="noStrike">
                          <a:latin typeface="Open Sans Light"/>
                          <a:ea typeface="Open Sans Light"/>
                          <a:cs typeface="Open Sans Light"/>
                          <a:sym typeface="Open Sans Light"/>
                        </a:rPr>
                        <a:t>(Thoughts/Feelings):</a:t>
                      </a:r>
                      <a:endParaRPr sz="1800" u="none" cap="none" strike="noStrike">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Open Sans Light"/>
                          <a:ea typeface="Open Sans Light"/>
                          <a:cs typeface="Open Sans Light"/>
                          <a:sym typeface="Open Sans Light"/>
                        </a:rPr>
                        <a:t>Happy? Stressed? Describe the state of mind of your customer during interactions with the brand.</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Open Sans Light"/>
                          <a:ea typeface="Open Sans Light"/>
                          <a:cs typeface="Open Sans Light"/>
                          <a:sym typeface="Open Sans Light"/>
                        </a:rPr>
                        <a:t>We aim to reach them when they are relaxed but open to new experiences</a:t>
                      </a:r>
                      <a:r>
                        <a:rPr lang="en" sz="1800">
                          <a:latin typeface="Open Sans Light"/>
                          <a:ea typeface="Open Sans Light"/>
                          <a:cs typeface="Open Sans Light"/>
                          <a:sym typeface="Open Sans Light"/>
                        </a:rPr>
                        <a:t>, l</a:t>
                      </a:r>
                      <a:r>
                        <a:rPr lang="en" sz="1800" u="none" cap="none" strike="noStrike">
                          <a:latin typeface="Open Sans Light"/>
                          <a:ea typeface="Open Sans Light"/>
                          <a:cs typeface="Open Sans Light"/>
                          <a:sym typeface="Open Sans Light"/>
                        </a:rPr>
                        <a:t>ike when</a:t>
                      </a:r>
                      <a:r>
                        <a:rPr lang="en" sz="1800">
                          <a:latin typeface="Open Sans Light"/>
                          <a:ea typeface="Open Sans Light"/>
                          <a:cs typeface="Open Sans Light"/>
                          <a:sym typeface="Open Sans Light"/>
                        </a:rPr>
                        <a:t> </a:t>
                      </a:r>
                      <a:r>
                        <a:rPr lang="en" sz="1800" u="none" cap="none" strike="noStrike">
                          <a:latin typeface="Open Sans Light"/>
                          <a:ea typeface="Open Sans Light"/>
                          <a:cs typeface="Open Sans Light"/>
                          <a:sym typeface="Open Sans Light"/>
                        </a:rPr>
                        <a:t>they're casually browsing the internet.</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chemeClr val="dk1"/>
                        </a:buClr>
                        <a:buSzPts val="1500"/>
                        <a:buFont typeface="Arial"/>
                        <a:buNone/>
                      </a:pPr>
                      <a:r>
                        <a:rPr lang="en" sz="1800">
                          <a:solidFill>
                            <a:schemeClr val="dk1"/>
                          </a:solidFill>
                          <a:latin typeface="Open Sans Light"/>
                          <a:ea typeface="Open Sans Light"/>
                          <a:cs typeface="Open Sans Light"/>
                          <a:sym typeface="Open Sans Light"/>
                        </a:rPr>
                        <a:t>The customer was relaxed and unrushed, and became interested in our post about a live </a:t>
                      </a:r>
                      <a:r>
                        <a:rPr lang="en" sz="1800">
                          <a:solidFill>
                            <a:schemeClr val="dk1"/>
                          </a:solidFill>
                          <a:latin typeface="Open Sans Light"/>
                          <a:ea typeface="Open Sans Light"/>
                          <a:cs typeface="Open Sans Light"/>
                          <a:sym typeface="Open Sans Light"/>
                        </a:rPr>
                        <a:t>music</a:t>
                      </a:r>
                      <a:r>
                        <a:rPr lang="en" sz="1800">
                          <a:solidFill>
                            <a:schemeClr val="dk1"/>
                          </a:solidFill>
                          <a:latin typeface="Open Sans Light"/>
                          <a:ea typeface="Open Sans Light"/>
                          <a:cs typeface="Open Sans Light"/>
                          <a:sym typeface="Open Sans Light"/>
                        </a:rPr>
                        <a:t> event we’re having this Saturday. </a:t>
                      </a:r>
                      <a:endParaRPr sz="18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chemeClr val="dk1"/>
                        </a:buClr>
                        <a:buSzPts val="1500"/>
                        <a:buFont typeface="Arial"/>
                        <a:buNone/>
                      </a:pPr>
                      <a:r>
                        <a:rPr lang="en" sz="1800">
                          <a:solidFill>
                            <a:schemeClr val="dk1"/>
                          </a:solidFill>
                          <a:latin typeface="Open Sans Light"/>
                          <a:ea typeface="Open Sans Light"/>
                          <a:cs typeface="Open Sans Light"/>
                          <a:sym typeface="Open Sans Light"/>
                        </a:rPr>
                        <a:t>She enjoyed her time with us so much that she talked to her friends about meeting up for coffee the next morning. </a:t>
                      </a:r>
                      <a:endParaRPr sz="1800" u="none" cap="none" strike="noStrike">
                        <a:latin typeface="Open Sans Light"/>
                        <a:ea typeface="Open Sans Light"/>
                        <a:cs typeface="Open Sans Light"/>
                        <a:sym typeface="Open Sans Light"/>
                      </a:endParaRPr>
                    </a:p>
                  </a:txBody>
                  <a:tcPr marT="125700" marB="125700" marR="70650" marL="706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80" name="Shape 180"/>
        <p:cNvGrpSpPr/>
        <p:nvPr/>
      </p:nvGrpSpPr>
      <p:grpSpPr>
        <a:xfrm>
          <a:off x="0" y="0"/>
          <a:ext cx="0" cy="0"/>
          <a:chOff x="0" y="0"/>
          <a:chExt cx="0" cy="0"/>
        </a:xfrm>
      </p:grpSpPr>
      <p:sp>
        <p:nvSpPr>
          <p:cNvPr id="181" name="Google Shape;181;p3"/>
          <p:cNvSpPr/>
          <p:nvPr/>
        </p:nvSpPr>
        <p:spPr>
          <a:xfrm>
            <a:off x="1109650" y="4003550"/>
            <a:ext cx="53514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Marketing Challenge </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Light"/>
                <a:ea typeface="Open Sans Light"/>
                <a:cs typeface="Open Sans Light"/>
                <a:sym typeface="Open Sans Light"/>
              </a:rPr>
              <a:t>Magnolia Coffee Company</a:t>
            </a:r>
            <a:endParaRPr b="0" i="0" sz="2000" u="none" cap="none" strike="noStrike">
              <a:solidFill>
                <a:srgbClr val="000000"/>
              </a:solidFill>
              <a:latin typeface="Open Sans Light"/>
              <a:ea typeface="Open Sans Light"/>
              <a:cs typeface="Open Sans Light"/>
              <a:sym typeface="Open Sans Light"/>
            </a:endParaRPr>
          </a:p>
        </p:txBody>
      </p:sp>
      <p:sp>
        <p:nvSpPr>
          <p:cNvPr id="182" name="Google Shape;182;p3"/>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800"/>
              <a:buFont typeface="Arial"/>
              <a:buNone/>
            </a:pPr>
            <a:r>
              <a:rPr b="1" lang="en" sz="4000">
                <a:solidFill>
                  <a:srgbClr val="2E3D49"/>
                </a:solidFill>
              </a:rPr>
              <a:t>Customer Friction</a:t>
            </a:r>
            <a:endParaRPr sz="4000">
              <a:solidFill>
                <a:srgbClr val="2E3D49"/>
              </a:solidFill>
            </a:endParaRPr>
          </a:p>
          <a:p>
            <a:pPr indent="0" lvl="0" marL="0" rtl="0" algn="l">
              <a:lnSpc>
                <a:spcPct val="115000"/>
              </a:lnSpc>
              <a:spcBef>
                <a:spcPts val="0"/>
              </a:spcBef>
              <a:spcAft>
                <a:spcPts val="0"/>
              </a:spcAft>
              <a:buClr>
                <a:schemeClr val="dk1"/>
              </a:buClr>
              <a:buSzPts val="2800"/>
              <a:buFont typeface="Arial"/>
              <a:buNone/>
            </a:pPr>
            <a:r>
              <a:t/>
            </a:r>
            <a:endParaRPr b="1" sz="4000">
              <a:solidFill>
                <a:srgbClr val="2E3D49"/>
              </a:solidFill>
            </a:endParaRPr>
          </a:p>
        </p:txBody>
      </p:sp>
      <p:graphicFrame>
        <p:nvGraphicFramePr>
          <p:cNvPr id="340" name="Google Shape;340;p25"/>
          <p:cNvGraphicFramePr/>
          <p:nvPr/>
        </p:nvGraphicFramePr>
        <p:xfrm>
          <a:off x="264861" y="3877483"/>
          <a:ext cx="3000000" cy="3000000"/>
        </p:xfrm>
        <a:graphic>
          <a:graphicData uri="http://schemas.openxmlformats.org/drawingml/2006/table">
            <a:tbl>
              <a:tblPr>
                <a:noFill/>
                <a:tableStyleId>{AD6DA2E3-291E-4CF7-8C24-571B4C994A62}</a:tableStyleId>
              </a:tblPr>
              <a:tblGrid>
                <a:gridCol w="1839100"/>
                <a:gridCol w="5403575"/>
              </a:tblGrid>
              <a:tr h="617525">
                <a:tc>
                  <a:txBody>
                    <a:bodyPr/>
                    <a:lstStyle/>
                    <a:p>
                      <a:pPr indent="0" lvl="0" marL="0" marR="0" rtl="0" algn="l">
                        <a:lnSpc>
                          <a:spcPct val="100000"/>
                        </a:lnSpc>
                        <a:spcBef>
                          <a:spcPts val="0"/>
                        </a:spcBef>
                        <a:spcAft>
                          <a:spcPts val="0"/>
                        </a:spcAft>
                        <a:buClr>
                          <a:srgbClr val="000000"/>
                        </a:buClr>
                        <a:buSzPts val="1900"/>
                        <a:buFont typeface="Arial"/>
                        <a:buNone/>
                      </a:pPr>
                      <a:r>
                        <a:t/>
                      </a:r>
                      <a:endParaRPr sz="1900" u="none" cap="none" strike="noStrike"/>
                    </a:p>
                  </a:txBody>
                  <a:tcPr marT="125700" marB="125700" marR="70650" marL="70650">
                    <a:lnL cap="flat" cmpd="sng" w="9525">
                      <a:solidFill>
                        <a:schemeClr val="lt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lang="en" sz="1900" u="none" cap="none" strike="noStrike">
                          <a:solidFill>
                            <a:schemeClr val="dk1"/>
                          </a:solidFill>
                          <a:latin typeface="Open Sans Medium"/>
                          <a:ea typeface="Open Sans Medium"/>
                          <a:cs typeface="Open Sans Medium"/>
                          <a:sym typeface="Open Sans Medium"/>
                        </a:rPr>
                        <a:t>Post-Action</a:t>
                      </a:r>
                      <a:endParaRPr sz="1900" u="none" cap="none" strike="noStrike">
                        <a:solidFill>
                          <a:schemeClr val="dk1"/>
                        </a:solidFill>
                        <a:latin typeface="Open Sans Medium"/>
                        <a:ea typeface="Open Sans Medium"/>
                        <a:cs typeface="Open Sans Medium"/>
                        <a:sym typeface="Open Sans Medium"/>
                      </a:endParaRPr>
                    </a:p>
                  </a:txBody>
                  <a:tcPr marT="125700" marB="125700" marR="70650" marL="70650">
                    <a:lnL cap="flat" cmpd="sng" w="9525">
                      <a:solidFill>
                        <a:srgbClr val="9E9E9E"/>
                      </a:solidFill>
                      <a:prstDash val="solid"/>
                      <a:round/>
                      <a:headEnd len="sm" w="sm" type="none"/>
                      <a:tailEnd len="sm" w="sm" type="none"/>
                    </a:lnL>
                    <a:solidFill>
                      <a:srgbClr val="02B4E5"/>
                    </a:solidFill>
                  </a:tcPr>
                </a:tc>
              </a:tr>
              <a:tr h="1801350">
                <a:tc>
                  <a:txBody>
                    <a:bodyPr/>
                    <a:lstStyle/>
                    <a:p>
                      <a:pPr indent="0" lvl="0" marL="0" marR="0" rtl="0" algn="l">
                        <a:lnSpc>
                          <a:spcPct val="100000"/>
                        </a:lnSpc>
                        <a:spcBef>
                          <a:spcPts val="0"/>
                        </a:spcBef>
                        <a:spcAft>
                          <a:spcPts val="0"/>
                        </a:spcAft>
                        <a:buClr>
                          <a:srgbClr val="000000"/>
                        </a:buClr>
                        <a:buSzPts val="1900"/>
                        <a:buFont typeface="Arial"/>
                        <a:buNone/>
                      </a:pPr>
                      <a:r>
                        <a:rPr lang="en" sz="1900" u="none" cap="none" strike="noStrike">
                          <a:latin typeface="Open Sans Medium"/>
                          <a:ea typeface="Open Sans Medium"/>
                          <a:cs typeface="Open Sans Medium"/>
                          <a:sym typeface="Open Sans Medium"/>
                        </a:rPr>
                        <a:t>Potential Gap:</a:t>
                      </a:r>
                      <a:endParaRPr sz="1900" u="none" cap="none" strike="noStrike">
                        <a:latin typeface="Open Sans Medium"/>
                        <a:ea typeface="Open Sans Medium"/>
                        <a:cs typeface="Open Sans Medium"/>
                        <a:sym typeface="Open Sans Medium"/>
                      </a:endParaRPr>
                    </a:p>
                    <a:p>
                      <a:pPr indent="0" lvl="0" marL="0" marR="0" rtl="0" algn="l">
                        <a:lnSpc>
                          <a:spcPct val="100000"/>
                        </a:lnSpc>
                        <a:spcBef>
                          <a:spcPts val="0"/>
                        </a:spcBef>
                        <a:spcAft>
                          <a:spcPts val="0"/>
                        </a:spcAft>
                        <a:buClr>
                          <a:srgbClr val="000000"/>
                        </a:buClr>
                        <a:buSzPts val="1900"/>
                        <a:buFont typeface="Arial"/>
                        <a:buNone/>
                      </a:pPr>
                      <a:r>
                        <a:rPr lang="en" sz="1900" u="none" cap="none" strike="noStrike">
                          <a:latin typeface="Open Sans Light"/>
                          <a:ea typeface="Open Sans Light"/>
                          <a:cs typeface="Open Sans Light"/>
                          <a:sym typeface="Open Sans Light"/>
                        </a:rPr>
                        <a:t>What’s point of friction was identified? </a:t>
                      </a:r>
                      <a:endParaRPr sz="1900" u="none" cap="none" strike="noStrike">
                        <a:latin typeface="Open Sans Light"/>
                        <a:ea typeface="Open Sans Light"/>
                        <a:cs typeface="Open Sans Light"/>
                        <a:sym typeface="Open Sans Light"/>
                      </a:endParaRPr>
                    </a:p>
                  </a:txBody>
                  <a:tcPr marT="125700" marB="125700" marR="70650" marL="70650">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900"/>
                        <a:buFont typeface="Arial"/>
                        <a:buNone/>
                      </a:pPr>
                      <a:r>
                        <a:rPr lang="en" sz="1900" u="none" cap="none" strike="noStrike">
                          <a:latin typeface="Open Sans Light"/>
                          <a:ea typeface="Open Sans Light"/>
                          <a:cs typeface="Open Sans Light"/>
                          <a:sym typeface="Open Sans Light"/>
                        </a:rPr>
                        <a:t>Magnolia Coffee aims to acquire more users in its rewards program during the Post-action phase of the customer's journey. However, a potential point of friction may occur with this initiative due to privacy concerns. It seems that customers could be hesitant to provide their personal data for marketing purposes.</a:t>
                      </a:r>
                      <a:endParaRPr sz="1900" u="none" cap="none" strike="noStrike">
                        <a:latin typeface="Open Sans Light"/>
                        <a:ea typeface="Open Sans Light"/>
                        <a:cs typeface="Open Sans Light"/>
                        <a:sym typeface="Open Sans Light"/>
                      </a:endParaRPr>
                    </a:p>
                  </a:txBody>
                  <a:tcPr marT="125700" marB="125700" marR="70650" marL="70650"/>
                </a:tc>
              </a:tr>
              <a:tr h="2928125">
                <a:tc>
                  <a:txBody>
                    <a:bodyPr/>
                    <a:lstStyle/>
                    <a:p>
                      <a:pPr indent="0" lvl="0" marL="0" marR="0" rtl="0" algn="l">
                        <a:lnSpc>
                          <a:spcPct val="100000"/>
                        </a:lnSpc>
                        <a:spcBef>
                          <a:spcPts val="0"/>
                        </a:spcBef>
                        <a:spcAft>
                          <a:spcPts val="0"/>
                        </a:spcAft>
                        <a:buClr>
                          <a:srgbClr val="000000"/>
                        </a:buClr>
                        <a:buSzPts val="1900"/>
                        <a:buFont typeface="Arial"/>
                        <a:buNone/>
                      </a:pPr>
                      <a:r>
                        <a:rPr lang="en" sz="1900" u="none" cap="none" strike="noStrike">
                          <a:latin typeface="Open Sans Medium"/>
                          <a:ea typeface="Open Sans Medium"/>
                          <a:cs typeface="Open Sans Medium"/>
                          <a:sym typeface="Open Sans Medium"/>
                        </a:rPr>
                        <a:t>Solution:</a:t>
                      </a:r>
                      <a:br>
                        <a:rPr lang="en" sz="1900" u="none" cap="none" strike="noStrike">
                          <a:latin typeface="Open Sans Light"/>
                          <a:ea typeface="Open Sans Light"/>
                          <a:cs typeface="Open Sans Light"/>
                          <a:sym typeface="Open Sans Light"/>
                        </a:rPr>
                      </a:br>
                      <a:r>
                        <a:rPr lang="en" sz="1900" u="none" cap="none" strike="noStrike">
                          <a:latin typeface="Open Sans Light"/>
                          <a:ea typeface="Open Sans Light"/>
                          <a:cs typeface="Open Sans Light"/>
                          <a:sym typeface="Open Sans Light"/>
                        </a:rPr>
                        <a:t>What milestone or step can be added to remedy this?  </a:t>
                      </a:r>
                      <a:endParaRPr sz="1900" u="none" cap="none" strike="noStrike">
                        <a:latin typeface="Open Sans Light"/>
                        <a:ea typeface="Open Sans Light"/>
                        <a:cs typeface="Open Sans Light"/>
                        <a:sym typeface="Open Sans Light"/>
                      </a:endParaRPr>
                    </a:p>
                  </a:txBody>
                  <a:tcPr marT="125700" marB="125700" marR="70650" marL="70650"/>
                </a:tc>
                <a:tc>
                  <a:txBody>
                    <a:bodyPr/>
                    <a:lstStyle/>
                    <a:p>
                      <a:pPr indent="0" lvl="0" marL="0" marR="0" rtl="0" algn="l">
                        <a:lnSpc>
                          <a:spcPct val="100000"/>
                        </a:lnSpc>
                        <a:spcBef>
                          <a:spcPts val="0"/>
                        </a:spcBef>
                        <a:spcAft>
                          <a:spcPts val="0"/>
                        </a:spcAft>
                        <a:buClr>
                          <a:srgbClr val="000000"/>
                        </a:buClr>
                        <a:buSzPts val="1900"/>
                        <a:buFont typeface="Arial"/>
                        <a:buNone/>
                      </a:pPr>
                      <a:r>
                        <a:rPr lang="en" sz="1900">
                          <a:latin typeface="Open Sans Light"/>
                          <a:ea typeface="Open Sans Light"/>
                          <a:cs typeface="Open Sans Light"/>
                          <a:sym typeface="Open Sans Light"/>
                        </a:rPr>
                        <a:t>To ease customer concerns about personal data, we can just take their first name or even a nickname and a phone number. Or offer a rewards card that they get stamped so they don’t have to provide any information.</a:t>
                      </a:r>
                      <a:endParaRPr sz="1900" u="none" cap="none" strike="noStrike">
                        <a:latin typeface="Open Sans Light"/>
                        <a:ea typeface="Open Sans Light"/>
                        <a:cs typeface="Open Sans Light"/>
                        <a:sym typeface="Open Sans Light"/>
                      </a:endParaRPr>
                    </a:p>
                  </a:txBody>
                  <a:tcPr marT="125700" marB="125700" marR="70650" marL="70650"/>
                </a:tc>
              </a:tr>
            </a:tbl>
          </a:graphicData>
        </a:graphic>
      </p:graphicFrame>
      <p:sp>
        <p:nvSpPr>
          <p:cNvPr id="341" name="Google Shape;341;p25"/>
          <p:cNvSpPr txBox="1"/>
          <p:nvPr>
            <p:ph idx="1" type="body"/>
          </p:nvPr>
        </p:nvSpPr>
        <p:spPr>
          <a:xfrm>
            <a:off x="264949" y="2104284"/>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100">
                <a:latin typeface="Open Sans Light"/>
                <a:ea typeface="Open Sans Light"/>
                <a:cs typeface="Open Sans Light"/>
                <a:sym typeface="Open Sans Light"/>
              </a:rPr>
              <a:t>For this slide please assume that Magnolia’s Customer Rewards Program is performing below expectations.</a:t>
            </a:r>
            <a:endParaRPr sz="2100">
              <a:latin typeface="Open Sans Light"/>
              <a:ea typeface="Open Sans Light"/>
              <a:cs typeface="Open Sans Light"/>
              <a:sym typeface="Open Sans Light"/>
            </a:endParaRPr>
          </a:p>
          <a:p>
            <a:pPr indent="0" lvl="0" marL="0" rtl="0" algn="l">
              <a:lnSpc>
                <a:spcPct val="115000"/>
              </a:lnSpc>
              <a:spcBef>
                <a:spcPts val="0"/>
              </a:spcBef>
              <a:spcAft>
                <a:spcPts val="0"/>
              </a:spcAft>
              <a:buClr>
                <a:schemeClr val="dk1"/>
              </a:buClr>
              <a:buSzPts val="1100"/>
              <a:buFont typeface="Arial"/>
              <a:buNone/>
            </a:pPr>
            <a:r>
              <a:rPr lang="en" sz="2100">
                <a:latin typeface="Open Sans Light"/>
                <a:ea typeface="Open Sans Light"/>
                <a:cs typeface="Open Sans Light"/>
                <a:sym typeface="Open Sans Light"/>
              </a:rPr>
              <a:t> </a:t>
            </a:r>
            <a:r>
              <a:rPr b="1" lang="en" sz="2100"/>
              <a:t>What steps can be taken to remedy potential friction identified below?</a:t>
            </a:r>
            <a:endParaRPr b="1" sz="2100"/>
          </a:p>
          <a:p>
            <a:pPr indent="0" lvl="0" marL="0" rtl="0" algn="l">
              <a:lnSpc>
                <a:spcPct val="115000"/>
              </a:lnSpc>
              <a:spcBef>
                <a:spcPts val="0"/>
              </a:spcBef>
              <a:spcAft>
                <a:spcPts val="0"/>
              </a:spcAft>
              <a:buSzPts val="1800"/>
              <a:buNone/>
            </a:pPr>
            <a:r>
              <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txBox="1"/>
          <p:nvPr>
            <p:ph type="title"/>
          </p:nvPr>
        </p:nvSpPr>
        <p:spPr>
          <a:xfrm>
            <a:off x="264900" y="191051"/>
            <a:ext cx="7242600" cy="138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4000">
                <a:solidFill>
                  <a:srgbClr val="2E3D49"/>
                </a:solidFill>
              </a:rPr>
              <a:t>Company Profile: </a:t>
            </a:r>
            <a:endParaRPr b="1" sz="4000">
              <a:solidFill>
                <a:srgbClr val="2E3D49"/>
              </a:solidFill>
            </a:endParaRPr>
          </a:p>
          <a:p>
            <a:pPr indent="0" lvl="0" marL="0" rtl="0" algn="l">
              <a:lnSpc>
                <a:spcPct val="100000"/>
              </a:lnSpc>
              <a:spcBef>
                <a:spcPts val="0"/>
              </a:spcBef>
              <a:spcAft>
                <a:spcPts val="0"/>
              </a:spcAft>
              <a:buClr>
                <a:schemeClr val="dk1"/>
              </a:buClr>
              <a:buSzPts val="1100"/>
              <a:buFont typeface="Arial"/>
              <a:buNone/>
            </a:pPr>
            <a:r>
              <a:rPr b="1" lang="en" sz="4000">
                <a:solidFill>
                  <a:srgbClr val="2E3D49"/>
                </a:solidFill>
              </a:rPr>
              <a:t>Magnolia Coffee Company</a:t>
            </a:r>
            <a:endParaRPr sz="1600">
              <a:solidFill>
                <a:schemeClr val="dk2"/>
              </a:solidFill>
              <a:latin typeface="Open Sans Light"/>
              <a:ea typeface="Open Sans Light"/>
              <a:cs typeface="Open Sans Light"/>
              <a:sym typeface="Open Sans Light"/>
            </a:endParaRPr>
          </a:p>
        </p:txBody>
      </p:sp>
      <p:sp>
        <p:nvSpPr>
          <p:cNvPr id="188" name="Google Shape;188;p5"/>
          <p:cNvSpPr txBox="1"/>
          <p:nvPr>
            <p:ph idx="1" type="body"/>
          </p:nvPr>
        </p:nvSpPr>
        <p:spPr>
          <a:xfrm>
            <a:off x="264900" y="1188400"/>
            <a:ext cx="7242600" cy="812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rPr b="1" lang="en" sz="2000"/>
              <a:t>Company Background	</a:t>
            </a:r>
            <a:endParaRPr b="1" sz="2000"/>
          </a:p>
          <a:p>
            <a:pPr indent="0" lvl="0" marL="0" rtl="0" algn="l">
              <a:lnSpc>
                <a:spcPct val="115000"/>
              </a:lnSpc>
              <a:spcBef>
                <a:spcPts val="0"/>
              </a:spcBef>
              <a:spcAft>
                <a:spcPts val="0"/>
              </a:spcAft>
              <a:buSzPts val="1800"/>
              <a:buNone/>
            </a:pPr>
            <a:r>
              <a:t/>
            </a:r>
            <a:endParaRPr b="1" sz="1200"/>
          </a:p>
          <a:p>
            <a:pPr indent="0" lvl="0" marL="0" rtl="0" algn="l">
              <a:lnSpc>
                <a:spcPct val="115000"/>
              </a:lnSpc>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The Magnolia Coffee Company was founded in 2009 in Summerville, South Carolina when owner Dan Sumner went looking for a local neighborhood place to meet with friends and clients that was warm, welcoming, and inviting. After years of traveling and working abroad, Dan settled down outside of Charleston with his dog Buddy. Bringing his interest in international, fair trade coffees, he purchased and outfitted his first coffee shop out of what would be the first of over 200 local neighborhood retail locations across the Southeast United States.</a:t>
            </a:r>
            <a:endParaRPr>
              <a:latin typeface="Open Sans Light"/>
              <a:ea typeface="Open Sans Light"/>
              <a:cs typeface="Open Sans Light"/>
              <a:sym typeface="Open Sans Light"/>
            </a:endParaRPr>
          </a:p>
          <a:p>
            <a:pPr indent="0" lvl="0" marL="0" rtl="0" algn="l">
              <a:lnSpc>
                <a:spcPct val="115000"/>
              </a:lnSpc>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	Located in suburbs outside of major metropolitan areas with populations of 50-75k people, each Magnolia Coffee Company location is known for its local hometown flavor and community ties.  Retail locations are situated near heavily populated office buildings, high traffic retail shopping and eating establishments and next to gym and fitness studios.</a:t>
            </a:r>
            <a:endParaRPr>
              <a:latin typeface="Open Sans Light"/>
              <a:ea typeface="Open Sans Light"/>
              <a:cs typeface="Open Sans Light"/>
              <a:sym typeface="Open Sans Light"/>
            </a:endParaRPr>
          </a:p>
          <a:p>
            <a:pPr indent="0" lvl="0" marL="0" rtl="0" algn="l">
              <a:lnSpc>
                <a:spcPct val="115000"/>
              </a:lnSpc>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	Marketing has been more of a buckshot approach without consistent or strategic actions. Dan started building his marketing efforts by marketing to everyone who enjoys coffee. He also created a website, a Facebook page, and even an online app to assist with online ordering and a frequent customer rewards program. While word-of-mouth and some social media posts have gained a dedicated and loyal following, the last two years have seen stagnant growth. Dan is looking for a marketing plan that will help build his customer base and his bottom line.</a:t>
            </a:r>
            <a:endParaRPr>
              <a:latin typeface="Open Sans Light"/>
              <a:ea typeface="Open Sans Light"/>
              <a:cs typeface="Open Sans Light"/>
              <a:sym typeface="Open Sans Light"/>
            </a:endParaRPr>
          </a:p>
          <a:p>
            <a:pPr indent="0" lvl="0" marL="0" rtl="0" algn="l">
              <a:lnSpc>
                <a:spcPct val="115000"/>
              </a:lnSpc>
              <a:spcBef>
                <a:spcPts val="0"/>
              </a:spcBef>
              <a:spcAft>
                <a:spcPts val="1600"/>
              </a:spcAft>
              <a:buSzPts val="1800"/>
              <a:buNone/>
            </a:pPr>
            <a:r>
              <a:t/>
            </a:r>
            <a:endParaRPr sz="1600">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264900" y="191051"/>
            <a:ext cx="7242600" cy="138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4000">
                <a:solidFill>
                  <a:srgbClr val="2E3D49"/>
                </a:solidFill>
              </a:rPr>
              <a:t>Competitor Profile: ClamClams</a:t>
            </a:r>
            <a:endParaRPr sz="1600">
              <a:solidFill>
                <a:schemeClr val="dk2"/>
              </a:solidFill>
              <a:latin typeface="Open Sans Light"/>
              <a:ea typeface="Open Sans Light"/>
              <a:cs typeface="Open Sans Light"/>
              <a:sym typeface="Open Sans Light"/>
            </a:endParaRPr>
          </a:p>
        </p:txBody>
      </p:sp>
      <p:sp>
        <p:nvSpPr>
          <p:cNvPr id="194" name="Google Shape;194;p6"/>
          <p:cNvSpPr txBox="1"/>
          <p:nvPr>
            <p:ph idx="1" type="body"/>
          </p:nvPr>
        </p:nvSpPr>
        <p:spPr>
          <a:xfrm>
            <a:off x="264900" y="1188400"/>
            <a:ext cx="7242600" cy="812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rPr b="1" lang="en" sz="2000"/>
              <a:t>Company Background	</a:t>
            </a:r>
            <a:endParaRPr b="1" sz="2000"/>
          </a:p>
          <a:p>
            <a:pPr indent="0" lvl="0" marL="0" rtl="0" algn="l">
              <a:lnSpc>
                <a:spcPct val="115000"/>
              </a:lnSpc>
              <a:spcBef>
                <a:spcPts val="0"/>
              </a:spcBef>
              <a:spcAft>
                <a:spcPts val="0"/>
              </a:spcAft>
              <a:buSzPts val="1800"/>
              <a:buNone/>
            </a:pPr>
            <a:r>
              <a:t/>
            </a:r>
            <a:endParaRPr b="1" sz="1200"/>
          </a:p>
          <a:p>
            <a:pPr indent="0" lvl="0" marL="0" rtl="0" algn="l">
              <a:lnSpc>
                <a:spcPct val="115000"/>
              </a:lnSpc>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Magnolia’s biggest competitor is Clamclams - a massive multinational chain of 10,000+ coffeehouse stores in the US alone. It’s known for its wide variety of hot and cold drinks, as well as its selection of pastries, sandwiches, and other foods. Their revenue is almost exclusively derived from physical store sales. </a:t>
            </a:r>
            <a:endParaRPr>
              <a:latin typeface="Open Sans Light"/>
              <a:ea typeface="Open Sans Light"/>
              <a:cs typeface="Open Sans Light"/>
              <a:sym typeface="Open Sans Light"/>
            </a:endParaRPr>
          </a:p>
          <a:p>
            <a:pPr indent="457200" lvl="0" marL="0" rtl="0" algn="l">
              <a:lnSpc>
                <a:spcPct val="115000"/>
              </a:lnSpc>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Clamclams branding strategy highlights its commitment to sourcing high-quality coffee beans, as well as its efforts to promote sustainability and social responsibility. The company is known for its seasonal in-out drinks, like the “Cherry Blossom Latte” - its yearly releases have turned into anticipated events that are happily shared on social media among the brand's core users.</a:t>
            </a:r>
            <a:endParaRPr>
              <a:latin typeface="Open Sans Light"/>
              <a:ea typeface="Open Sans Light"/>
              <a:cs typeface="Open Sans Light"/>
              <a:sym typeface="Open Sans Light"/>
            </a:endParaRPr>
          </a:p>
          <a:p>
            <a:pPr indent="457200" lvl="0" marL="0" rtl="0" algn="l">
              <a:lnSpc>
                <a:spcPct val="115000"/>
              </a:lnSpc>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Despite its triumphs, ClamClams has experienced a variety of challenges. The company was late to identify the demand for the rise of delivery services for ordering beverages without visiting a physical store. So far, ClamClams failed to figure out an efficient way to use 3rd party delivery providers without a huge impact on gross margins or prices.</a:t>
            </a:r>
            <a:endParaRPr>
              <a:latin typeface="Open Sans Light"/>
              <a:ea typeface="Open Sans Light"/>
              <a:cs typeface="Open Sans Light"/>
              <a:sym typeface="Open Sans Light"/>
            </a:endParaRPr>
          </a:p>
          <a:p>
            <a:pPr indent="457200" lvl="0" marL="0" rtl="0" algn="l">
              <a:lnSpc>
                <a:spcPct val="115000"/>
              </a:lnSpc>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Furthermore, Clamclams is heavily dependent on a limited number of suppliers who are able to satisfy its ever-growing demands without compromising quality. Also, like any big brand, Clamclams is under constant scrutiny in the public eye. Every claim made by the company is verified. In a few instances, the company faced the threat of a nationwide boycott when its fair-trade image was put in doubt. </a:t>
            </a:r>
            <a:endParaRPr>
              <a:latin typeface="Open Sans Light"/>
              <a:ea typeface="Open Sans Light"/>
              <a:cs typeface="Open Sans Light"/>
              <a:sym typeface="Open Sans Light"/>
            </a:endParaRPr>
          </a:p>
          <a:p>
            <a:pPr indent="0" lvl="0" marL="0" rtl="0" algn="l">
              <a:lnSpc>
                <a:spcPct val="115000"/>
              </a:lnSpc>
              <a:spcBef>
                <a:spcPts val="0"/>
              </a:spcBef>
              <a:spcAft>
                <a:spcPts val="1600"/>
              </a:spcAft>
              <a:buSzPts val="1800"/>
              <a:buNone/>
            </a:pPr>
            <a:r>
              <a:t/>
            </a:r>
            <a:endParaRPr sz="1600">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4000">
                <a:solidFill>
                  <a:srgbClr val="2E3D49"/>
                </a:solidFill>
              </a:rPr>
              <a:t>Magnolia Coffee Company</a:t>
            </a:r>
            <a:endParaRPr/>
          </a:p>
          <a:p>
            <a:pPr indent="0" lvl="0" marL="0" rtl="0" algn="l">
              <a:lnSpc>
                <a:spcPct val="100000"/>
              </a:lnSpc>
              <a:spcBef>
                <a:spcPts val="0"/>
              </a:spcBef>
              <a:spcAft>
                <a:spcPts val="0"/>
              </a:spcAft>
              <a:buSzPts val="2800"/>
              <a:buNone/>
            </a:pPr>
            <a:r>
              <a:t/>
            </a:r>
            <a:endParaRPr/>
          </a:p>
        </p:txBody>
      </p:sp>
      <p:sp>
        <p:nvSpPr>
          <p:cNvPr id="200" name="Google Shape;200;p7"/>
          <p:cNvSpPr txBox="1"/>
          <p:nvPr>
            <p:ph idx="1" type="body"/>
          </p:nvPr>
        </p:nvSpPr>
        <p:spPr>
          <a:xfrm>
            <a:off x="264949" y="2253726"/>
            <a:ext cx="7242600" cy="206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100">
                <a:latin typeface="Open Sans Light"/>
                <a:ea typeface="Open Sans Light"/>
                <a:cs typeface="Open Sans Light"/>
                <a:sym typeface="Open Sans Light"/>
              </a:rPr>
              <a:t>As a marketer, you will want to conduct the interviews to understand the product/service you will be marketing. We provided interviews conducted with two typical Magnolia’s customers to help you identify the target audience better.  </a:t>
            </a:r>
            <a:endParaRPr sz="2100">
              <a:latin typeface="Open Sans Light"/>
              <a:ea typeface="Open Sans Light"/>
              <a:cs typeface="Open Sans Light"/>
              <a:sym typeface="Open Sans Light"/>
            </a:endParaRPr>
          </a:p>
          <a:p>
            <a:pPr indent="0" lvl="0" marL="0" rtl="0" algn="just">
              <a:lnSpc>
                <a:spcPct val="115000"/>
              </a:lnSpc>
              <a:spcBef>
                <a:spcPts val="0"/>
              </a:spcBef>
              <a:spcAft>
                <a:spcPts val="0"/>
              </a:spcAft>
              <a:buSzPts val="1800"/>
              <a:buNone/>
            </a:pPr>
            <a:r>
              <a:t/>
            </a:r>
            <a:endParaRPr sz="2100"/>
          </a:p>
        </p:txBody>
      </p:sp>
      <p:sp>
        <p:nvSpPr>
          <p:cNvPr id="201" name="Google Shape;201;p7"/>
          <p:cNvSpPr txBox="1"/>
          <p:nvPr>
            <p:ph idx="1" type="body"/>
          </p:nvPr>
        </p:nvSpPr>
        <p:spPr>
          <a:xfrm>
            <a:off x="264949" y="8720730"/>
            <a:ext cx="7242600" cy="6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100">
                <a:latin typeface="Open Sans Light"/>
                <a:ea typeface="Open Sans Light"/>
                <a:cs typeface="Open Sans Light"/>
                <a:sym typeface="Open Sans Light"/>
              </a:rPr>
              <a:t>Click </a:t>
            </a:r>
            <a:r>
              <a:rPr lang="en" sz="2100" u="sng">
                <a:solidFill>
                  <a:schemeClr val="hlink"/>
                </a:solidFill>
                <a:latin typeface="Open Sans Light"/>
                <a:ea typeface="Open Sans Light"/>
                <a:cs typeface="Open Sans Light"/>
                <a:sym typeface="Open Sans Light"/>
                <a:hlinkClick r:id="rId3"/>
              </a:rPr>
              <a:t>here</a:t>
            </a:r>
            <a:r>
              <a:rPr lang="en" sz="2100">
                <a:latin typeface="Open Sans Light"/>
                <a:ea typeface="Open Sans Light"/>
                <a:cs typeface="Open Sans Light"/>
                <a:sym typeface="Open Sans Light"/>
              </a:rPr>
              <a:t> to access the full interviews.</a:t>
            </a:r>
            <a:endParaRPr sz="2100">
              <a:latin typeface="Open Sans Light"/>
              <a:ea typeface="Open Sans Light"/>
              <a:cs typeface="Open Sans Light"/>
              <a:sym typeface="Open Sans Light"/>
            </a:endParaRPr>
          </a:p>
        </p:txBody>
      </p:sp>
      <p:pic>
        <p:nvPicPr>
          <p:cNvPr id="202" name="Google Shape;202;p7">
            <a:hlinkClick r:id="rId4"/>
          </p:cNvPr>
          <p:cNvPicPr preferRelativeResize="0"/>
          <p:nvPr/>
        </p:nvPicPr>
        <p:blipFill rotWithShape="1">
          <a:blip r:embed="rId5">
            <a:alphaModFix/>
          </a:blip>
          <a:srcRect b="0" l="0" r="0" t="0"/>
          <a:stretch/>
        </p:blipFill>
        <p:spPr>
          <a:xfrm>
            <a:off x="874200" y="4580075"/>
            <a:ext cx="6170525" cy="2697250"/>
          </a:xfrm>
          <a:prstGeom prst="rect">
            <a:avLst/>
          </a:prstGeom>
          <a:noFill/>
          <a:ln>
            <a:noFill/>
          </a:ln>
          <a:effectLst>
            <a:outerShdw blurRad="85725" rotWithShape="0" algn="bl" dir="6840000" dist="104775">
              <a:srgbClr val="000000">
                <a:alpha val="45882"/>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ph type="title"/>
          </p:nvPr>
        </p:nvSpPr>
        <p:spPr>
          <a:xfrm>
            <a:off x="264895" y="584696"/>
            <a:ext cx="7242600" cy="111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4000">
                <a:solidFill>
                  <a:srgbClr val="2E3D49"/>
                </a:solidFill>
              </a:rPr>
              <a:t>Magnolia Coffee Company</a:t>
            </a:r>
            <a:endParaRPr b="1" sz="2000">
              <a:solidFill>
                <a:srgbClr val="2E3D49"/>
              </a:solidFill>
            </a:endParaRPr>
          </a:p>
        </p:txBody>
      </p:sp>
      <p:sp>
        <p:nvSpPr>
          <p:cNvPr id="208" name="Google Shape;208;p8"/>
          <p:cNvSpPr txBox="1"/>
          <p:nvPr>
            <p:ph idx="1" type="body"/>
          </p:nvPr>
        </p:nvSpPr>
        <p:spPr>
          <a:xfrm>
            <a:off x="332850" y="1347100"/>
            <a:ext cx="7106700" cy="517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Open Sans Light"/>
                <a:ea typeface="Open Sans Light"/>
                <a:cs typeface="Open Sans Light"/>
                <a:sym typeface="Open Sans Light"/>
              </a:rPr>
              <a:t>You are tasked with creating a marketing plan for the Magnolia Coffee Company. More specifically, your objective is to provide the following:</a:t>
            </a:r>
            <a:endParaRPr sz="2000">
              <a:latin typeface="Open Sans Light"/>
              <a:ea typeface="Open Sans Light"/>
              <a:cs typeface="Open Sans Light"/>
              <a:sym typeface="Open Sans Light"/>
            </a:endParaRPr>
          </a:p>
          <a:p>
            <a:pPr indent="-355600" lvl="0" marL="1371600" rtl="0" algn="l">
              <a:lnSpc>
                <a:spcPct val="115000"/>
              </a:lnSpc>
              <a:spcBef>
                <a:spcPts val="1600"/>
              </a:spcBef>
              <a:spcAft>
                <a:spcPts val="0"/>
              </a:spcAft>
              <a:buSzPts val="2000"/>
              <a:buFont typeface="Open Sans Light"/>
              <a:buChar char="●"/>
            </a:pPr>
            <a:r>
              <a:rPr lang="en" sz="2000">
                <a:latin typeface="Open Sans Light"/>
                <a:ea typeface="Open Sans Light"/>
                <a:cs typeface="Open Sans Light"/>
                <a:sym typeface="Open Sans Light"/>
              </a:rPr>
              <a:t>Target Market</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SMART Marketing Objectives and associated KPI</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Competitor’s S.W.O.T. </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Magnolia’s S.W.O.T</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Value Proposition </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Empathy Map </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Customer Persona</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Customer Journey Map </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Customer Friction </a:t>
            </a:r>
            <a:endParaRPr sz="2000">
              <a:latin typeface="Open Sans Light"/>
              <a:ea typeface="Open Sans Light"/>
              <a:cs typeface="Open Sans Light"/>
              <a:sym typeface="Open Sans Light"/>
            </a:endParaRPr>
          </a:p>
          <a:p>
            <a:pPr indent="-355600" lvl="0" marL="1371600" rtl="0" algn="l">
              <a:lnSpc>
                <a:spcPct val="115000"/>
              </a:lnSpc>
              <a:spcBef>
                <a:spcPts val="0"/>
              </a:spcBef>
              <a:spcAft>
                <a:spcPts val="0"/>
              </a:spcAft>
              <a:buSzPts val="2000"/>
              <a:buFont typeface="Open Sans Light"/>
              <a:buChar char="●"/>
            </a:pPr>
            <a:r>
              <a:rPr lang="en" sz="2000">
                <a:latin typeface="Open Sans Light"/>
                <a:ea typeface="Open Sans Light"/>
                <a:cs typeface="Open Sans Light"/>
                <a:sym typeface="Open Sans Light"/>
              </a:rPr>
              <a:t>Marketing Plan [Optional]</a:t>
            </a:r>
            <a:endParaRPr sz="2000">
              <a:latin typeface="Open Sans Light"/>
              <a:ea typeface="Open Sans Light"/>
              <a:cs typeface="Open Sans Light"/>
              <a:sym typeface="Open Sans Light"/>
            </a:endParaRPr>
          </a:p>
          <a:p>
            <a:pPr indent="0" lvl="0" marL="0" rtl="0" algn="l">
              <a:lnSpc>
                <a:spcPct val="115000"/>
              </a:lnSpc>
              <a:spcBef>
                <a:spcPts val="1600"/>
              </a:spcBef>
              <a:spcAft>
                <a:spcPts val="1600"/>
              </a:spcAft>
              <a:buSzPts val="1800"/>
              <a:buNone/>
            </a:pPr>
            <a:r>
              <a:rPr lang="en" sz="2000">
                <a:latin typeface="Open Sans Light"/>
                <a:ea typeface="Open Sans Light"/>
                <a:cs typeface="Open Sans Light"/>
                <a:sym typeface="Open Sans Light"/>
              </a:rPr>
              <a:t>For the purpose of the projects, assume retail beverage products and costs are the same for Magnolia Coffee Company as it is with any competitors.  </a:t>
            </a:r>
            <a:endParaRPr sz="2000">
              <a:latin typeface="Open Sans Light"/>
              <a:ea typeface="Open Sans Light"/>
              <a:cs typeface="Open Sans Light"/>
              <a:sym typeface="Open Sans Light"/>
            </a:endParaRPr>
          </a:p>
        </p:txBody>
      </p:sp>
      <p:pic>
        <p:nvPicPr>
          <p:cNvPr id="209" name="Google Shape;209;p8"/>
          <p:cNvPicPr preferRelativeResize="0"/>
          <p:nvPr/>
        </p:nvPicPr>
        <p:blipFill rotWithShape="1">
          <a:blip r:embed="rId3">
            <a:alphaModFix/>
          </a:blip>
          <a:srcRect b="0" l="0" r="0" t="0"/>
          <a:stretch/>
        </p:blipFill>
        <p:spPr>
          <a:xfrm>
            <a:off x="2008300" y="7583826"/>
            <a:ext cx="3290199" cy="2192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13" name="Shape 213"/>
        <p:cNvGrpSpPr/>
        <p:nvPr/>
      </p:nvGrpSpPr>
      <p:grpSpPr>
        <a:xfrm>
          <a:off x="0" y="0"/>
          <a:ext cx="0" cy="0"/>
          <a:chOff x="0" y="0"/>
          <a:chExt cx="0" cy="0"/>
        </a:xfrm>
      </p:grpSpPr>
      <p:sp>
        <p:nvSpPr>
          <p:cNvPr id="214" name="Google Shape;214;p9"/>
          <p:cNvSpPr/>
          <p:nvPr/>
        </p:nvSpPr>
        <p:spPr>
          <a:xfrm>
            <a:off x="1723184" y="3986946"/>
            <a:ext cx="4158000" cy="24603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Light"/>
                <a:ea typeface="Open Sans Light"/>
                <a:cs typeface="Open Sans Light"/>
                <a:sym typeface="Open Sans Light"/>
              </a:rPr>
              <a:t>Market Position</a:t>
            </a:r>
            <a:endParaRPr b="0" i="0" sz="3000" u="none" cap="none" strike="noStrike">
              <a:solidFill>
                <a:srgbClr val="FFFFFF"/>
              </a:solidFill>
              <a:latin typeface="Open Sans Light"/>
              <a:ea typeface="Open Sans Light"/>
              <a:cs typeface="Open Sans Light"/>
              <a:sym typeface="Open Sans Light"/>
            </a:endParaRPr>
          </a:p>
        </p:txBody>
      </p:sp>
      <p:sp>
        <p:nvSpPr>
          <p:cNvPr id="215" name="Google Shape;215;p9"/>
          <p:cNvSpPr/>
          <p:nvPr/>
        </p:nvSpPr>
        <p:spPr>
          <a:xfrm>
            <a:off x="3582591" y="3663029"/>
            <a:ext cx="607200" cy="741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ef9c20d37d_0_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the Target Market</a:t>
            </a:r>
            <a:endParaRPr/>
          </a:p>
        </p:txBody>
      </p:sp>
      <p:sp>
        <p:nvSpPr>
          <p:cNvPr id="221" name="Google Shape;221;g2ef9c20d37d_0_0"/>
          <p:cNvSpPr txBox="1"/>
          <p:nvPr>
            <p:ph idx="1" type="body"/>
          </p:nvPr>
        </p:nvSpPr>
        <p:spPr>
          <a:xfrm>
            <a:off x="264945" y="2253729"/>
            <a:ext cx="7242600" cy="62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2100">
                <a:solidFill>
                  <a:srgbClr val="525C65"/>
                </a:solidFill>
                <a:highlight>
                  <a:schemeClr val="lt1"/>
                </a:highlight>
                <a:latin typeface="Open Sans Light"/>
                <a:ea typeface="Open Sans Light"/>
                <a:cs typeface="Open Sans Light"/>
                <a:sym typeface="Open Sans Light"/>
              </a:rPr>
              <a:t>A college is nearby, so there are plenty of college students living at home nearby or renting apartments in the suburban area. Since they’re college students, many of them are working part time and have a limited income. There are other middle class families in the area as well, including some who are new to the area with kids and demanding jobs. </a:t>
            </a:r>
            <a:endParaRPr sz="210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800"/>
              <a:buNone/>
            </a:pPr>
            <a:r>
              <a:rPr b="1" lang="en" sz="4000">
                <a:solidFill>
                  <a:srgbClr val="2E3D49"/>
                </a:solidFill>
              </a:rPr>
              <a:t>SMART Marketing Objective</a:t>
            </a:r>
            <a:endParaRPr b="1" sz="4000">
              <a:solidFill>
                <a:srgbClr val="2E3D49"/>
              </a:solidFill>
            </a:endParaRPr>
          </a:p>
          <a:p>
            <a:pPr indent="0" lvl="0" marL="0" marR="0" rtl="0" algn="l">
              <a:lnSpc>
                <a:spcPct val="115000"/>
              </a:lnSpc>
              <a:spcBef>
                <a:spcPts val="0"/>
              </a:spcBef>
              <a:spcAft>
                <a:spcPts val="0"/>
              </a:spcAft>
              <a:buSzPts val="2800"/>
              <a:buNone/>
            </a:pPr>
            <a:r>
              <a:rPr lang="en" sz="3200">
                <a:solidFill>
                  <a:srgbClr val="2E3D49"/>
                </a:solidFill>
              </a:rPr>
              <a:t>for Magnolia Coffee Company</a:t>
            </a:r>
            <a:endParaRPr sz="3200">
              <a:solidFill>
                <a:srgbClr val="2E3D49"/>
              </a:solidFill>
            </a:endParaRPr>
          </a:p>
        </p:txBody>
      </p:sp>
      <p:sp>
        <p:nvSpPr>
          <p:cNvPr id="227" name="Google Shape;227;p11"/>
          <p:cNvSpPr txBox="1"/>
          <p:nvPr>
            <p:ph idx="1" type="body"/>
          </p:nvPr>
        </p:nvSpPr>
        <p:spPr>
          <a:xfrm>
            <a:off x="264945" y="3342657"/>
            <a:ext cx="7242600" cy="623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100">
                <a:latin typeface="Open Sans Light"/>
                <a:ea typeface="Open Sans Light"/>
                <a:cs typeface="Open Sans Light"/>
                <a:sym typeface="Open Sans Light"/>
              </a:rPr>
              <a:t>Over the next 12 months, Magnolia Coffee Company will target busy college students and families as the consumer market, which will increase sales by 10%.</a:t>
            </a:r>
            <a:endParaRPr sz="2100">
              <a:latin typeface="Open Sans Light"/>
              <a:ea typeface="Open Sans Light"/>
              <a:cs typeface="Open Sans Light"/>
              <a:sym typeface="Open Sans Light"/>
            </a:endParaRPr>
          </a:p>
          <a:p>
            <a:pPr indent="0" lvl="0" marL="0" rtl="0" algn="l">
              <a:lnSpc>
                <a:spcPct val="115000"/>
              </a:lnSpc>
              <a:spcBef>
                <a:spcPts val="1600"/>
              </a:spcBef>
              <a:spcAft>
                <a:spcPts val="0"/>
              </a:spcAft>
              <a:buSzPts val="1800"/>
              <a:buNone/>
            </a:pPr>
            <a:r>
              <a:rPr i="1" lang="en" sz="2200">
                <a:solidFill>
                  <a:srgbClr val="525C65"/>
                </a:solidFill>
                <a:highlight>
                  <a:srgbClr val="FFFFFF"/>
                </a:highlight>
                <a:latin typeface="Open Sans Light"/>
                <a:ea typeface="Open Sans Light"/>
                <a:cs typeface="Open Sans Light"/>
                <a:sym typeface="Open Sans Light"/>
              </a:rPr>
              <a:t> </a:t>
            </a:r>
            <a:endParaRPr i="1">
              <a:solidFill>
                <a:srgbClr val="525C65"/>
              </a:solidFill>
              <a:highlight>
                <a:srgbClr val="FFFFFF"/>
              </a:highlight>
              <a:latin typeface="Open Sans Light"/>
              <a:ea typeface="Open Sans Light"/>
              <a:cs typeface="Open Sans Light"/>
              <a:sym typeface="Open Sans Light"/>
            </a:endParaRPr>
          </a:p>
          <a:p>
            <a:pPr indent="0" lvl="0" marL="0" rtl="0" algn="l">
              <a:lnSpc>
                <a:spcPct val="115000"/>
              </a:lnSpc>
              <a:spcBef>
                <a:spcPts val="0"/>
              </a:spcBef>
              <a:spcAft>
                <a:spcPts val="0"/>
              </a:spcAft>
              <a:buSzPts val="1800"/>
              <a:buNone/>
            </a:pPr>
            <a:r>
              <a:t/>
            </a:r>
            <a:endParaRPr i="1">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