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5" r:id="rId6"/>
    <p:sldMasterId id="2147483687" r:id="rId7"/>
    <p:sldMasterId id="2147483699"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y="10058400" cx="7772400"/>
  <p:notesSz cx="6858000" cy="9144000"/>
  <p:embeddedFontLst>
    <p:embeddedFont>
      <p:font typeface="Helvetica Neue"/>
      <p:regular r:id="rId32"/>
      <p:bold r:id="rId33"/>
      <p:italic r:id="rId34"/>
      <p:boldItalic r:id="rId35"/>
    </p:embeddedFont>
    <p:embeddedFont>
      <p:font typeface="Open Sans Ligh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g1hKflrrIqKyBezc/gC1JnfLb2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CD594B-5FDD-4A5B-AE7C-E4AC198A10A8}">
  <a:tblStyle styleId="{C4CD594B-5FDD-4A5B-AE7C-E4AC198A10A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1.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3.xml"/><Relationship Id="rId44" Type="http://customschemas.google.com/relationships/presentationmetadata" Target="metadata"/><Relationship Id="rId21" Type="http://schemas.openxmlformats.org/officeDocument/2006/relationships/slide" Target="slides/slide12.xml"/><Relationship Id="rId43" Type="http://schemas.openxmlformats.org/officeDocument/2006/relationships/font" Target="fonts/OpenSans-boldItalic.fntdata"/><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HelveticaNeue-bold.fntdata"/><Relationship Id="rId10" Type="http://schemas.openxmlformats.org/officeDocument/2006/relationships/slide" Target="slides/slide1.xml"/><Relationship Id="rId32" Type="http://schemas.openxmlformats.org/officeDocument/2006/relationships/font" Target="fonts/HelveticaNeue-regular.fntdata"/><Relationship Id="rId13" Type="http://schemas.openxmlformats.org/officeDocument/2006/relationships/slide" Target="slides/slide4.xml"/><Relationship Id="rId35" Type="http://schemas.openxmlformats.org/officeDocument/2006/relationships/font" Target="fonts/HelveticaNeue-boldItalic.fntdata"/><Relationship Id="rId12" Type="http://schemas.openxmlformats.org/officeDocument/2006/relationships/slide" Target="slides/slide3.xml"/><Relationship Id="rId34" Type="http://schemas.openxmlformats.org/officeDocument/2006/relationships/font" Target="fonts/HelveticaNeue-italic.fntdata"/><Relationship Id="rId15" Type="http://schemas.openxmlformats.org/officeDocument/2006/relationships/slide" Target="slides/slide6.xml"/><Relationship Id="rId37" Type="http://schemas.openxmlformats.org/officeDocument/2006/relationships/font" Target="fonts/OpenSansLight-bold.fntdata"/><Relationship Id="rId14" Type="http://schemas.openxmlformats.org/officeDocument/2006/relationships/slide" Target="slides/slide5.xml"/><Relationship Id="rId36" Type="http://schemas.openxmlformats.org/officeDocument/2006/relationships/font" Target="fonts/OpenSansLight-regular.fntdata"/><Relationship Id="rId17" Type="http://schemas.openxmlformats.org/officeDocument/2006/relationships/slide" Target="slides/slide8.xml"/><Relationship Id="rId39" Type="http://schemas.openxmlformats.org/officeDocument/2006/relationships/font" Target="fonts/OpenSansLight-boldItalic.fntdata"/><Relationship Id="rId16" Type="http://schemas.openxmlformats.org/officeDocument/2006/relationships/slide" Target="slides/slide7.xml"/><Relationship Id="rId38" Type="http://schemas.openxmlformats.org/officeDocument/2006/relationships/font" Target="fonts/OpenSansLight-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4"/>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Open Sans"/>
              <a:buNone/>
              <a:defRPr sz="5200">
                <a:latin typeface="Open Sans"/>
                <a:ea typeface="Open Sans"/>
                <a:cs typeface="Open Sans"/>
                <a:sym typeface="Ope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4"/>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1"/>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2"/>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2"/>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26"/>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Open Sans"/>
              <a:buNone/>
              <a:defRPr sz="5200">
                <a:latin typeface="Open Sans"/>
                <a:ea typeface="Open Sans"/>
                <a:cs typeface="Open Sans"/>
                <a:sym typeface="Ope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3" name="Google Shape;63;p26"/>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2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65" name="Shape 65"/>
        <p:cNvGrpSpPr/>
        <p:nvPr/>
      </p:nvGrpSpPr>
      <p:grpSpPr>
        <a:xfrm>
          <a:off x="0" y="0"/>
          <a:ext cx="0" cy="0"/>
          <a:chOff x="0" y="0"/>
          <a:chExt cx="0" cy="0"/>
        </a:xfrm>
      </p:grpSpPr>
      <p:sp>
        <p:nvSpPr>
          <p:cNvPr id="66" name="Google Shape;66;p64"/>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7" name="Google Shape;67;p6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68" name="Shape 68"/>
        <p:cNvGrpSpPr/>
        <p:nvPr/>
      </p:nvGrpSpPr>
      <p:grpSpPr>
        <a:xfrm>
          <a:off x="0" y="0"/>
          <a:ext cx="0" cy="0"/>
          <a:chOff x="0" y="0"/>
          <a:chExt cx="0" cy="0"/>
        </a:xfrm>
      </p:grpSpPr>
      <p:sp>
        <p:nvSpPr>
          <p:cNvPr id="69" name="Google Shape;69;p6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65"/>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indent="-317500" lvl="1" marL="9144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indent="-317500" lvl="2" marL="13716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indent="-317500" lvl="3" marL="18288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indent="-317500" lvl="4" marL="22860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indent="-317500" lvl="5" marL="27432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indent="-317500" lvl="6" marL="32004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indent="-317500" lvl="7" marL="36576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indent="-317500" lvl="8" marL="41148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71" name="Google Shape;71;p6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65"/>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 sz="3600" u="none" cap="none" strike="noStrike">
                <a:solidFill>
                  <a:srgbClr val="15C26B"/>
                </a:solidFill>
                <a:latin typeface="Open Sans"/>
                <a:ea typeface="Open Sans"/>
                <a:cs typeface="Open Sans"/>
                <a:sym typeface="Open Sans"/>
              </a:rPr>
              <a:t>Remove this slide </a:t>
            </a:r>
            <a:endParaRPr b="0" i="1" sz="3600" u="none" cap="none" strike="noStrike">
              <a:solidFill>
                <a:srgbClr val="15C26B"/>
              </a:solidFill>
              <a:latin typeface="Open Sans"/>
              <a:ea typeface="Open Sans"/>
              <a:cs typeface="Open Sans"/>
              <a:sym typeface="Open Sans"/>
            </a:endParaRPr>
          </a:p>
        </p:txBody>
      </p:sp>
      <p:pic>
        <p:nvPicPr>
          <p:cNvPr id="73" name="Google Shape;73;p65"/>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74" name="Shape 74"/>
        <p:cNvGrpSpPr/>
        <p:nvPr/>
      </p:nvGrpSpPr>
      <p:grpSpPr>
        <a:xfrm>
          <a:off x="0" y="0"/>
          <a:ext cx="0" cy="0"/>
          <a:chOff x="0" y="0"/>
          <a:chExt cx="0" cy="0"/>
        </a:xfrm>
      </p:grpSpPr>
      <p:sp>
        <p:nvSpPr>
          <p:cNvPr id="75" name="Google Shape;75;p6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66"/>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indent="-317500" lvl="1" marL="9144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indent="-317500" lvl="2" marL="13716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indent="-317500" lvl="3" marL="18288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indent="-317500" lvl="4" marL="22860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indent="-317500" lvl="5" marL="27432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indent="-317500" lvl="6" marL="32004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indent="-317500" lvl="7" marL="36576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indent="-317500" lvl="8" marL="41148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77" name="Google Shape;77;p6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78" name="Shape 78"/>
        <p:cNvGrpSpPr/>
        <p:nvPr/>
      </p:nvGrpSpPr>
      <p:grpSpPr>
        <a:xfrm>
          <a:off x="0" y="0"/>
          <a:ext cx="0" cy="0"/>
          <a:chOff x="0" y="0"/>
          <a:chExt cx="0" cy="0"/>
        </a:xfrm>
      </p:grpSpPr>
      <p:sp>
        <p:nvSpPr>
          <p:cNvPr id="79" name="Google Shape;79;p6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0" name="Google Shape;80;p67"/>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67"/>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2" name="Google Shape;82;p6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67"/>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6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Font typeface="Open Sans"/>
              <a:buNone/>
              <a:defRPr>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6" name="Google Shape;86;p68"/>
          <p:cNvSpPr txBox="1"/>
          <p:nvPr>
            <p:ph idx="12" type="sldNum"/>
          </p:nvPr>
        </p:nvSpPr>
        <p:spPr>
          <a:xfrm>
            <a:off x="7231389" y="9288605"/>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68"/>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8" name="Shape 88"/>
        <p:cNvGrpSpPr/>
        <p:nvPr/>
      </p:nvGrpSpPr>
      <p:grpSpPr>
        <a:xfrm>
          <a:off x="0" y="0"/>
          <a:ext cx="0" cy="0"/>
          <a:chOff x="0" y="0"/>
          <a:chExt cx="0" cy="0"/>
        </a:xfrm>
      </p:grpSpPr>
      <p:sp>
        <p:nvSpPr>
          <p:cNvPr id="89" name="Google Shape;89;p6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6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4" name="Shape 14"/>
        <p:cNvGrpSpPr/>
        <p:nvPr/>
      </p:nvGrpSpPr>
      <p:grpSpPr>
        <a:xfrm>
          <a:off x="0" y="0"/>
          <a:ext cx="0" cy="0"/>
          <a:chOff x="0" y="0"/>
          <a:chExt cx="0" cy="0"/>
        </a:xfrm>
      </p:grpSpPr>
      <p:sp>
        <p:nvSpPr>
          <p:cNvPr id="15" name="Google Shape;15;p43"/>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4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70"/>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p70"/>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4" name="Google Shape;94;p70"/>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71"/>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7" name="Google Shape;97;p7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7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72"/>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1" name="Google Shape;101;p72"/>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72"/>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3" name="Google Shape;103;p7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73"/>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06" name="Google Shape;106;p7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74"/>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9" name="Google Shape;109;p74"/>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10" name="Google Shape;110;p7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7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7" name="Shape 117"/>
        <p:cNvGrpSpPr/>
        <p:nvPr/>
      </p:nvGrpSpPr>
      <p:grpSpPr>
        <a:xfrm>
          <a:off x="0" y="0"/>
          <a:ext cx="0" cy="0"/>
          <a:chOff x="0" y="0"/>
          <a:chExt cx="0" cy="0"/>
        </a:xfrm>
      </p:grpSpPr>
      <p:sp>
        <p:nvSpPr>
          <p:cNvPr id="118" name="Google Shape;118;p28"/>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28"/>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120" name="Google Shape;120;p28"/>
          <p:cNvPicPr preferRelativeResize="0"/>
          <p:nvPr/>
        </p:nvPicPr>
        <p:blipFill rotWithShape="1">
          <a:blip r:embed="rId2">
            <a:alphaModFix/>
          </a:blip>
          <a:srcRect b="0" l="0" r="0" t="0"/>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1" name="Shape 121"/>
        <p:cNvGrpSpPr/>
        <p:nvPr/>
      </p:nvGrpSpPr>
      <p:grpSpPr>
        <a:xfrm>
          <a:off x="0" y="0"/>
          <a:ext cx="0" cy="0"/>
          <a:chOff x="0" y="0"/>
          <a:chExt cx="0" cy="0"/>
        </a:xfrm>
      </p:grpSpPr>
      <p:sp>
        <p:nvSpPr>
          <p:cNvPr id="122" name="Google Shape;122;p54"/>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3" name="Google Shape;123;p54"/>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24" name="Shape 124"/>
        <p:cNvGrpSpPr/>
        <p:nvPr/>
      </p:nvGrpSpPr>
      <p:grpSpPr>
        <a:xfrm>
          <a:off x="0" y="0"/>
          <a:ext cx="0" cy="0"/>
          <a:chOff x="0" y="0"/>
          <a:chExt cx="0" cy="0"/>
        </a:xfrm>
      </p:grpSpPr>
      <p:sp>
        <p:nvSpPr>
          <p:cNvPr id="125" name="Google Shape;125;p55"/>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5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8" name="Google Shape;128;p56"/>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9" name="Google Shape;129;p56"/>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4"/>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115000"/>
              </a:lnSpc>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20" name="Google Shape;20;p4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4"/>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 sz="3600" u="none" cap="none" strike="noStrike">
                <a:solidFill>
                  <a:srgbClr val="15C26B"/>
                </a:solidFill>
                <a:latin typeface="Open Sans"/>
                <a:ea typeface="Open Sans"/>
                <a:cs typeface="Open Sans"/>
                <a:sym typeface="Open Sans"/>
              </a:rPr>
              <a:t>Remove this slide </a:t>
            </a:r>
            <a:endParaRPr b="0" i="1" sz="3600" u="none" cap="none" strike="noStrike">
              <a:solidFill>
                <a:srgbClr val="15C26B"/>
              </a:solidFill>
              <a:latin typeface="Open Sans"/>
              <a:ea typeface="Open Sans"/>
              <a:cs typeface="Open Sans"/>
              <a:sym typeface="Open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57"/>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sp>
        <p:nvSpPr>
          <p:cNvPr id="133" name="Google Shape;133;p58"/>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4" name="Google Shape;134;p58"/>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 name="Shape 135"/>
        <p:cNvGrpSpPr/>
        <p:nvPr/>
      </p:nvGrpSpPr>
      <p:grpSpPr>
        <a:xfrm>
          <a:off x="0" y="0"/>
          <a:ext cx="0" cy="0"/>
          <a:chOff x="0" y="0"/>
          <a:chExt cx="0" cy="0"/>
        </a:xfrm>
      </p:grpSpPr>
      <p:sp>
        <p:nvSpPr>
          <p:cNvPr id="136" name="Google Shape;136;p59"/>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7" name="Shape 137"/>
        <p:cNvGrpSpPr/>
        <p:nvPr/>
      </p:nvGrpSpPr>
      <p:grpSpPr>
        <a:xfrm>
          <a:off x="0" y="0"/>
          <a:ext cx="0" cy="0"/>
          <a:chOff x="0" y="0"/>
          <a:chExt cx="0" cy="0"/>
        </a:xfrm>
      </p:grpSpPr>
      <p:sp>
        <p:nvSpPr>
          <p:cNvPr id="138" name="Google Shape;138;p60"/>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0"/>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 name="Google Shape;140;p60"/>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1" name="Google Shape;141;p60"/>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2" name="Shape 142"/>
        <p:cNvGrpSpPr/>
        <p:nvPr/>
      </p:nvGrpSpPr>
      <p:grpSpPr>
        <a:xfrm>
          <a:off x="0" y="0"/>
          <a:ext cx="0" cy="0"/>
          <a:chOff x="0" y="0"/>
          <a:chExt cx="0" cy="0"/>
        </a:xfrm>
      </p:grpSpPr>
      <p:sp>
        <p:nvSpPr>
          <p:cNvPr id="143" name="Google Shape;143;p61"/>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62"/>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6" name="Google Shape;146;p62"/>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2" name="Shape 152"/>
        <p:cNvGrpSpPr/>
        <p:nvPr/>
      </p:nvGrpSpPr>
      <p:grpSpPr>
        <a:xfrm>
          <a:off x="0" y="0"/>
          <a:ext cx="0" cy="0"/>
          <a:chOff x="0" y="0"/>
          <a:chExt cx="0" cy="0"/>
        </a:xfrm>
      </p:grpSpPr>
      <p:sp>
        <p:nvSpPr>
          <p:cNvPr id="153" name="Google Shape;153;p3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4" name="Google Shape;154;p30"/>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155" name="Google Shape;155;p30"/>
          <p:cNvPicPr preferRelativeResize="0"/>
          <p:nvPr/>
        </p:nvPicPr>
        <p:blipFill rotWithShape="1">
          <a:blip r:embed="rId2">
            <a:alphaModFix/>
          </a:blip>
          <a:srcRect b="0" l="0" r="0" t="0"/>
          <a:stretch/>
        </p:blipFill>
        <p:spPr>
          <a:xfrm>
            <a:off x="6636150" y="125138"/>
            <a:ext cx="871400" cy="8714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6" name="Shape 156"/>
        <p:cNvGrpSpPr/>
        <p:nvPr/>
      </p:nvGrpSpPr>
      <p:grpSpPr>
        <a:xfrm>
          <a:off x="0" y="0"/>
          <a:ext cx="0" cy="0"/>
          <a:chOff x="0" y="0"/>
          <a:chExt cx="0" cy="0"/>
        </a:xfrm>
      </p:grpSpPr>
      <p:sp>
        <p:nvSpPr>
          <p:cNvPr id="157" name="Google Shape;157;p33"/>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8" name="Google Shape;158;p33"/>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59" name="Shape 159"/>
        <p:cNvGrpSpPr/>
        <p:nvPr/>
      </p:nvGrpSpPr>
      <p:grpSpPr>
        <a:xfrm>
          <a:off x="0" y="0"/>
          <a:ext cx="0" cy="0"/>
          <a:chOff x="0" y="0"/>
          <a:chExt cx="0" cy="0"/>
        </a:xfrm>
      </p:grpSpPr>
      <p:sp>
        <p:nvSpPr>
          <p:cNvPr id="160" name="Google Shape;160;p34"/>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2" name="Shape 22"/>
        <p:cNvGrpSpPr/>
        <p:nvPr/>
      </p:nvGrpSpPr>
      <p:grpSpPr>
        <a:xfrm>
          <a:off x="0" y="0"/>
          <a:ext cx="0" cy="0"/>
          <a:chOff x="0" y="0"/>
          <a:chExt cx="0" cy="0"/>
        </a:xfrm>
      </p:grpSpPr>
      <p:sp>
        <p:nvSpPr>
          <p:cNvPr id="23" name="Google Shape;23;p4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5"/>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115000"/>
              </a:lnSpc>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25" name="Google Shape;25;p4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5"/>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3" name="Google Shape;163;p35"/>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4" name="Google Shape;164;p35"/>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3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67" name="Google Shape;167;p36"/>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8" name="Shape 168"/>
        <p:cNvGrpSpPr/>
        <p:nvPr/>
      </p:nvGrpSpPr>
      <p:grpSpPr>
        <a:xfrm>
          <a:off x="0" y="0"/>
          <a:ext cx="0" cy="0"/>
          <a:chOff x="0" y="0"/>
          <a:chExt cx="0" cy="0"/>
        </a:xfrm>
      </p:grpSpPr>
      <p:sp>
        <p:nvSpPr>
          <p:cNvPr id="169" name="Google Shape;169;p37"/>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0" name="Google Shape;170;p37"/>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1" name="Shape 171"/>
        <p:cNvGrpSpPr/>
        <p:nvPr/>
      </p:nvGrpSpPr>
      <p:grpSpPr>
        <a:xfrm>
          <a:off x="0" y="0"/>
          <a:ext cx="0" cy="0"/>
          <a:chOff x="0" y="0"/>
          <a:chExt cx="0" cy="0"/>
        </a:xfrm>
      </p:grpSpPr>
      <p:sp>
        <p:nvSpPr>
          <p:cNvPr id="172" name="Google Shape;172;p38"/>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p3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9"/>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6" name="Google Shape;176;p39"/>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7" name="Google Shape;177;p39"/>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8" name="Shape 178"/>
        <p:cNvGrpSpPr/>
        <p:nvPr/>
      </p:nvGrpSpPr>
      <p:grpSpPr>
        <a:xfrm>
          <a:off x="0" y="0"/>
          <a:ext cx="0" cy="0"/>
          <a:chOff x="0" y="0"/>
          <a:chExt cx="0" cy="0"/>
        </a:xfrm>
      </p:grpSpPr>
      <p:sp>
        <p:nvSpPr>
          <p:cNvPr id="179" name="Google Shape;179;p40"/>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0" name="Shape 180"/>
        <p:cNvGrpSpPr/>
        <p:nvPr/>
      </p:nvGrpSpPr>
      <p:grpSpPr>
        <a:xfrm>
          <a:off x="0" y="0"/>
          <a:ext cx="0" cy="0"/>
          <a:chOff x="0" y="0"/>
          <a:chExt cx="0" cy="0"/>
        </a:xfrm>
      </p:grpSpPr>
      <p:sp>
        <p:nvSpPr>
          <p:cNvPr id="181" name="Google Shape;181;p41"/>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82" name="Google Shape;182;p41"/>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3" name="Shape 18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9" name="Shape 189"/>
        <p:cNvGrpSpPr/>
        <p:nvPr/>
      </p:nvGrpSpPr>
      <p:grpSpPr>
        <a:xfrm>
          <a:off x="0" y="0"/>
          <a:ext cx="0" cy="0"/>
          <a:chOff x="0" y="0"/>
          <a:chExt cx="0" cy="0"/>
        </a:xfrm>
      </p:grpSpPr>
      <p:sp>
        <p:nvSpPr>
          <p:cNvPr id="190" name="Google Shape;190;p32"/>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Open Sans"/>
              <a:buNone/>
              <a:defRPr sz="5200">
                <a:latin typeface="Open Sans"/>
                <a:ea typeface="Open Sans"/>
                <a:cs typeface="Open Sans"/>
                <a:sym typeface="Ope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1" name="Google Shape;191;p32"/>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2" name="Google Shape;192;p3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93" name="Shape 193"/>
        <p:cNvGrpSpPr/>
        <p:nvPr/>
      </p:nvGrpSpPr>
      <p:grpSpPr>
        <a:xfrm>
          <a:off x="0" y="0"/>
          <a:ext cx="0" cy="0"/>
          <a:chOff x="0" y="0"/>
          <a:chExt cx="0" cy="0"/>
        </a:xfrm>
      </p:grpSpPr>
      <p:sp>
        <p:nvSpPr>
          <p:cNvPr id="194" name="Google Shape;194;p76"/>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5" name="Google Shape;195;p7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26" name="Shape 26"/>
        <p:cNvGrpSpPr/>
        <p:nvPr/>
      </p:nvGrpSpPr>
      <p:grpSpPr>
        <a:xfrm>
          <a:off x="0" y="0"/>
          <a:ext cx="0" cy="0"/>
          <a:chOff x="0" y="0"/>
          <a:chExt cx="0" cy="0"/>
        </a:xfrm>
      </p:grpSpPr>
      <p:sp>
        <p:nvSpPr>
          <p:cNvPr id="27" name="Google Shape;27;p4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6"/>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6"/>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96" name="Shape 196"/>
        <p:cNvGrpSpPr/>
        <p:nvPr/>
      </p:nvGrpSpPr>
      <p:grpSpPr>
        <a:xfrm>
          <a:off x="0" y="0"/>
          <a:ext cx="0" cy="0"/>
          <a:chOff x="0" y="0"/>
          <a:chExt cx="0" cy="0"/>
        </a:xfrm>
      </p:grpSpPr>
      <p:sp>
        <p:nvSpPr>
          <p:cNvPr id="197" name="Google Shape;197;p7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8" name="Google Shape;198;p77"/>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indent="-317500" lvl="1" marL="9144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indent="-317500" lvl="2" marL="13716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indent="-317500" lvl="3" marL="18288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indent="-317500" lvl="4" marL="22860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indent="-317500" lvl="5" marL="27432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indent="-317500" lvl="6" marL="32004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indent="-317500" lvl="7" marL="36576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indent="-317500" lvl="8" marL="41148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99" name="Google Shape;199;p7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77"/>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 sz="3600" u="none" cap="none" strike="noStrike">
                <a:solidFill>
                  <a:srgbClr val="15C26B"/>
                </a:solidFill>
                <a:latin typeface="Open Sans"/>
                <a:ea typeface="Open Sans"/>
                <a:cs typeface="Open Sans"/>
                <a:sym typeface="Open Sans"/>
              </a:rPr>
              <a:t>Remove this slide </a:t>
            </a:r>
            <a:endParaRPr b="0" i="1" sz="3600" u="none" cap="none" strike="noStrike">
              <a:solidFill>
                <a:srgbClr val="15C26B"/>
              </a:solidFill>
              <a:latin typeface="Open Sans"/>
              <a:ea typeface="Open Sans"/>
              <a:cs typeface="Open Sans"/>
              <a:sym typeface="Open Sans"/>
            </a:endParaRPr>
          </a:p>
        </p:txBody>
      </p:sp>
      <p:pic>
        <p:nvPicPr>
          <p:cNvPr id="201" name="Google Shape;201;p77"/>
          <p:cNvPicPr preferRelativeResize="0"/>
          <p:nvPr/>
        </p:nvPicPr>
        <p:blipFill rotWithShape="1">
          <a:blip r:embed="rId2">
            <a:alphaModFix/>
          </a:blip>
          <a:srcRect b="0" l="0" r="0" t="0"/>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02" name="Shape 202"/>
        <p:cNvGrpSpPr/>
        <p:nvPr/>
      </p:nvGrpSpPr>
      <p:grpSpPr>
        <a:xfrm>
          <a:off x="0" y="0"/>
          <a:ext cx="0" cy="0"/>
          <a:chOff x="0" y="0"/>
          <a:chExt cx="0" cy="0"/>
        </a:xfrm>
      </p:grpSpPr>
      <p:sp>
        <p:nvSpPr>
          <p:cNvPr id="203" name="Google Shape;203;p7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4" name="Google Shape;204;p7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indent="-317500" lvl="1" marL="9144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indent="-317500" lvl="2" marL="13716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indent="-317500" lvl="3" marL="18288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indent="-317500" lvl="4" marL="22860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indent="-317500" lvl="5" marL="27432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indent="-317500" lvl="6" marL="32004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indent="-317500" lvl="7" marL="36576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indent="-317500" lvl="8" marL="41148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205" name="Google Shape;205;p7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206" name="Shape 206"/>
        <p:cNvGrpSpPr/>
        <p:nvPr/>
      </p:nvGrpSpPr>
      <p:grpSpPr>
        <a:xfrm>
          <a:off x="0" y="0"/>
          <a:ext cx="0" cy="0"/>
          <a:chOff x="0" y="0"/>
          <a:chExt cx="0" cy="0"/>
        </a:xfrm>
      </p:grpSpPr>
      <p:sp>
        <p:nvSpPr>
          <p:cNvPr id="207" name="Google Shape;207;p7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8" name="Google Shape;208;p79"/>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9" name="Google Shape;209;p79"/>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0" name="Google Shape;210;p7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 name="Shape 211"/>
        <p:cNvGrpSpPr/>
        <p:nvPr/>
      </p:nvGrpSpPr>
      <p:grpSpPr>
        <a:xfrm>
          <a:off x="0" y="0"/>
          <a:ext cx="0" cy="0"/>
          <a:chOff x="0" y="0"/>
          <a:chExt cx="0" cy="0"/>
        </a:xfrm>
      </p:grpSpPr>
      <p:sp>
        <p:nvSpPr>
          <p:cNvPr id="212" name="Google Shape;212;p8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Font typeface="Open Sans"/>
              <a:buNone/>
              <a:defRPr>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3" name="Google Shape;213;p80"/>
          <p:cNvSpPr txBox="1"/>
          <p:nvPr>
            <p:ph idx="12" type="sldNum"/>
          </p:nvPr>
        </p:nvSpPr>
        <p:spPr>
          <a:xfrm>
            <a:off x="7231389" y="9288605"/>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4" name="Shape 214"/>
        <p:cNvGrpSpPr/>
        <p:nvPr/>
      </p:nvGrpSpPr>
      <p:grpSpPr>
        <a:xfrm>
          <a:off x="0" y="0"/>
          <a:ext cx="0" cy="0"/>
          <a:chOff x="0" y="0"/>
          <a:chExt cx="0" cy="0"/>
        </a:xfrm>
      </p:grpSpPr>
      <p:sp>
        <p:nvSpPr>
          <p:cNvPr id="215" name="Google Shape;215;p8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6" name="Google Shape;216;p8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7" name="Shape 217"/>
        <p:cNvGrpSpPr/>
        <p:nvPr/>
      </p:nvGrpSpPr>
      <p:grpSpPr>
        <a:xfrm>
          <a:off x="0" y="0"/>
          <a:ext cx="0" cy="0"/>
          <a:chOff x="0" y="0"/>
          <a:chExt cx="0" cy="0"/>
        </a:xfrm>
      </p:grpSpPr>
      <p:sp>
        <p:nvSpPr>
          <p:cNvPr id="218" name="Google Shape;218;p8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9" name="Google Shape;219;p8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0" name="Google Shape;220;p8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8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3" name="Google Shape;223;p8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4" name="Shape 224"/>
        <p:cNvGrpSpPr/>
        <p:nvPr/>
      </p:nvGrpSpPr>
      <p:grpSpPr>
        <a:xfrm>
          <a:off x="0" y="0"/>
          <a:ext cx="0" cy="0"/>
          <a:chOff x="0" y="0"/>
          <a:chExt cx="0" cy="0"/>
        </a:xfrm>
      </p:grpSpPr>
      <p:sp>
        <p:nvSpPr>
          <p:cNvPr id="225" name="Google Shape;225;p8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27" name="Google Shape;227;p8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28" name="Google Shape;228;p8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9" name="Google Shape;229;p8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8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232" name="Google Shape;232;p8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8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35" name="Google Shape;235;p8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36" name="Google Shape;236;p8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8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8"/>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8"/>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9"/>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0"/>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0"/>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0"/>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0"/>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0"/>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5.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2" Type="http://schemas.openxmlformats.org/officeDocument/2006/relationships/theme" Target="../theme/theme6.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2" Type="http://schemas.openxmlformats.org/officeDocument/2006/relationships/theme" Target="../theme/theme4.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3.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3000"/>
              <a:buFont typeface="Arial"/>
              <a:buNone/>
              <a:defRPr b="0" i="0" sz="3000" u="none" cap="none" strike="noStrike">
                <a:solidFill>
                  <a:srgbClr val="2E3D49"/>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525C65"/>
              </a:buClr>
              <a:buSzPts val="1800"/>
              <a:buFont typeface="Open Sans"/>
              <a:buChar char="●"/>
              <a:defRPr b="0" i="0" sz="1800" u="none" cap="none" strike="noStrike">
                <a:solidFill>
                  <a:srgbClr val="525C65"/>
                </a:solidFill>
                <a:latin typeface="Open Sans"/>
                <a:ea typeface="Open Sans"/>
                <a:cs typeface="Open Sans"/>
                <a:sym typeface="Open Sans"/>
              </a:defRPr>
            </a:lvl1pPr>
            <a:lvl2pPr indent="-317500" lvl="1" marL="914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2pPr>
            <a:lvl3pPr indent="-317500" lvl="2" marL="1371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3pPr>
            <a:lvl4pPr indent="-317500" lvl="3" marL="18288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4pPr>
            <a:lvl5pPr indent="-317500" lvl="4" marL="22860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5pPr>
            <a:lvl6pPr indent="-317500" lvl="5" marL="27432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6pPr>
            <a:lvl7pPr indent="-317500" lvl="6" marL="3200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7pPr>
            <a:lvl8pPr indent="-317500" lvl="7" marL="3657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9pPr>
          </a:lstStyle>
          <a:p/>
        </p:txBody>
      </p:sp>
      <p:sp>
        <p:nvSpPr>
          <p:cNvPr id="8" name="Google Shape;8;p2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23"/>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3000"/>
              <a:buFont typeface="Arial"/>
              <a:buNone/>
              <a:defRPr b="0" i="0" sz="3000" u="none" cap="none" strike="noStrike">
                <a:solidFill>
                  <a:srgbClr val="2E3D49"/>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p25"/>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525C65"/>
              </a:buClr>
              <a:buSzPts val="1800"/>
              <a:buFont typeface="Open Sans"/>
              <a:buChar char="●"/>
              <a:defRPr b="0" i="0" sz="1800" u="none" cap="none" strike="noStrike">
                <a:solidFill>
                  <a:srgbClr val="525C65"/>
                </a:solidFill>
                <a:latin typeface="Open Sans"/>
                <a:ea typeface="Open Sans"/>
                <a:cs typeface="Open Sans"/>
                <a:sym typeface="Open Sans"/>
              </a:defRPr>
            </a:lvl1pPr>
            <a:lvl2pPr indent="-317500" lvl="1" marL="914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2pPr>
            <a:lvl3pPr indent="-317500" lvl="2" marL="1371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3pPr>
            <a:lvl4pPr indent="-317500" lvl="3" marL="18288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4pPr>
            <a:lvl5pPr indent="-317500" lvl="4" marL="22860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5pPr>
            <a:lvl6pPr indent="-317500" lvl="5" marL="27432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6pPr>
            <a:lvl7pPr indent="-317500" lvl="6" marL="3200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7pPr>
            <a:lvl8pPr indent="-317500" lvl="7" marL="3657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9pPr>
          </a:lstStyle>
          <a:p/>
        </p:txBody>
      </p:sp>
      <p:sp>
        <p:nvSpPr>
          <p:cNvPr id="59" name="Google Shape;59;p2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25"/>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3" name="Shape 113"/>
        <p:cNvGrpSpPr/>
        <p:nvPr/>
      </p:nvGrpSpPr>
      <p:grpSpPr>
        <a:xfrm>
          <a:off x="0" y="0"/>
          <a:ext cx="0" cy="0"/>
          <a:chOff x="0" y="0"/>
          <a:chExt cx="0" cy="0"/>
        </a:xfrm>
      </p:grpSpPr>
      <p:sp>
        <p:nvSpPr>
          <p:cNvPr id="114" name="Google Shape;114;p27"/>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5" name="Google Shape;115;p2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116" name="Google Shape;116;p27"/>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8" name="Shape 148"/>
        <p:cNvGrpSpPr/>
        <p:nvPr/>
      </p:nvGrpSpPr>
      <p:grpSpPr>
        <a:xfrm>
          <a:off x="0" y="0"/>
          <a:ext cx="0" cy="0"/>
          <a:chOff x="0" y="0"/>
          <a:chExt cx="0" cy="0"/>
        </a:xfrm>
      </p:grpSpPr>
      <p:sp>
        <p:nvSpPr>
          <p:cNvPr id="149" name="Google Shape;149;p2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0" name="Google Shape;150;p2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151" name="Google Shape;151;p29"/>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4" name="Shape 184"/>
        <p:cNvGrpSpPr/>
        <p:nvPr/>
      </p:nvGrpSpPr>
      <p:grpSpPr>
        <a:xfrm>
          <a:off x="0" y="0"/>
          <a:ext cx="0" cy="0"/>
          <a:chOff x="0" y="0"/>
          <a:chExt cx="0" cy="0"/>
        </a:xfrm>
      </p:grpSpPr>
      <p:sp>
        <p:nvSpPr>
          <p:cNvPr id="185" name="Google Shape;185;p3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3000"/>
              <a:buFont typeface="Arial"/>
              <a:buNone/>
              <a:defRPr b="0" i="0" sz="3000" u="none" cap="none" strike="noStrike">
                <a:solidFill>
                  <a:srgbClr val="2E3D49"/>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6" name="Google Shape;186;p3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525C65"/>
              </a:buClr>
              <a:buSzPts val="1800"/>
              <a:buFont typeface="Open Sans"/>
              <a:buChar char="●"/>
              <a:defRPr b="0" i="0" sz="1800" u="none" cap="none" strike="noStrike">
                <a:solidFill>
                  <a:srgbClr val="525C65"/>
                </a:solidFill>
                <a:latin typeface="Open Sans"/>
                <a:ea typeface="Open Sans"/>
                <a:cs typeface="Open Sans"/>
                <a:sym typeface="Open Sans"/>
              </a:defRPr>
            </a:lvl1pPr>
            <a:lvl2pPr indent="-317500" lvl="1" marL="914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2pPr>
            <a:lvl3pPr indent="-317500" lvl="2" marL="1371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3pPr>
            <a:lvl4pPr indent="-317500" lvl="3" marL="18288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4pPr>
            <a:lvl5pPr indent="-317500" lvl="4" marL="22860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5pPr>
            <a:lvl6pPr indent="-317500" lvl="5" marL="27432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6pPr>
            <a:lvl7pPr indent="-317500" lvl="6" marL="32004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7pPr>
            <a:lvl8pPr indent="-317500" lvl="7" marL="3657600" marR="0" rtl="0" algn="l">
              <a:lnSpc>
                <a:spcPct val="115000"/>
              </a:lnSpc>
              <a:spcBef>
                <a:spcPts val="1600"/>
              </a:spcBef>
              <a:spcAft>
                <a:spcPts val="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rgbClr val="525C65"/>
              </a:buClr>
              <a:buSzPts val="1400"/>
              <a:buFont typeface="Open Sans"/>
              <a:buChar char="■"/>
              <a:defRPr b="0" i="0" sz="1400" u="none" cap="none" strike="noStrike">
                <a:solidFill>
                  <a:srgbClr val="525C65"/>
                </a:solidFill>
                <a:latin typeface="Open Sans"/>
                <a:ea typeface="Open Sans"/>
                <a:cs typeface="Open Sans"/>
                <a:sym typeface="Open Sans"/>
              </a:defRPr>
            </a:lvl9pPr>
          </a:lstStyle>
          <a:p/>
        </p:txBody>
      </p:sp>
      <p:sp>
        <p:nvSpPr>
          <p:cNvPr id="187" name="Google Shape;187;p3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31"/>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 Id="rId3" Type="http://schemas.openxmlformats.org/officeDocument/2006/relationships/hyperlink" Target="https://shop.googlemerchandisestor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1"/>
          <p:cNvPicPr preferRelativeResize="0"/>
          <p:nvPr/>
        </p:nvPicPr>
        <p:blipFill rotWithShape="1">
          <a:blip r:embed="rId3">
            <a:alphaModFix/>
          </a:blip>
          <a:srcRect b="0" l="0" r="0" t="0"/>
          <a:stretch/>
        </p:blipFill>
        <p:spPr>
          <a:xfrm>
            <a:off x="14" y="0"/>
            <a:ext cx="7772403" cy="10050571"/>
          </a:xfrm>
          <a:prstGeom prst="rect">
            <a:avLst/>
          </a:prstGeom>
          <a:noFill/>
          <a:ln>
            <a:noFill/>
          </a:ln>
        </p:spPr>
      </p:pic>
      <p:sp>
        <p:nvSpPr>
          <p:cNvPr id="244" name="Google Shape;244;p1"/>
          <p:cNvSpPr/>
          <p:nvPr/>
        </p:nvSpPr>
        <p:spPr>
          <a:xfrm>
            <a:off x="3348690" y="5076712"/>
            <a:ext cx="764100" cy="744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45" name="Google Shape;245;p1"/>
          <p:cNvSpPr/>
          <p:nvPr/>
        </p:nvSpPr>
        <p:spPr>
          <a:xfrm>
            <a:off x="1047451" y="8292777"/>
            <a:ext cx="5677500" cy="1371600"/>
          </a:xfrm>
          <a:prstGeom prst="rect">
            <a:avLst/>
          </a:prstGeom>
          <a:noFill/>
          <a:ln>
            <a:noFill/>
          </a:ln>
        </p:spPr>
        <p:txBody>
          <a:bodyPr anchorCtr="0" anchor="t" bIns="26775" lIns="26775" spcFirstLastPara="1" rIns="26775" wrap="square" tIns="26775">
            <a:noAutofit/>
          </a:bodyPr>
          <a:lstStyle/>
          <a:p>
            <a:pPr indent="0" lvl="0" marL="0" marR="0" rtl="0" algn="ctr">
              <a:lnSpc>
                <a:spcPct val="100000"/>
              </a:lnSpc>
              <a:spcBef>
                <a:spcPts val="0"/>
              </a:spcBef>
              <a:spcAft>
                <a:spcPts val="0"/>
              </a:spcAft>
              <a:buClr>
                <a:srgbClr val="BECBD6"/>
              </a:buClr>
              <a:buSzPts val="3600"/>
              <a:buFont typeface="Open Sans"/>
              <a:buNone/>
            </a:pPr>
            <a:r>
              <a:rPr b="0" i="0" lang="en" sz="3600" u="none" cap="none" strike="noStrike">
                <a:solidFill>
                  <a:srgbClr val="FFFFFF"/>
                </a:solidFill>
                <a:latin typeface="Open Sans Light"/>
                <a:ea typeface="Open Sans Light"/>
                <a:cs typeface="Open Sans Light"/>
                <a:sym typeface="Open Sans Light"/>
              </a:rPr>
              <a:t>Draw Insights from Marketing Data</a:t>
            </a:r>
            <a:endParaRPr b="0" i="0" sz="2400" u="none" cap="none" strike="noStrike">
              <a:solidFill>
                <a:srgbClr val="BECBD6"/>
              </a:solidFill>
              <a:latin typeface="Open Sans"/>
              <a:ea typeface="Open Sans"/>
              <a:cs typeface="Open Sans"/>
              <a:sym typeface="Open Sans"/>
            </a:endParaRPr>
          </a:p>
        </p:txBody>
      </p:sp>
      <p:sp>
        <p:nvSpPr>
          <p:cNvPr id="246" name="Google Shape;246;p1"/>
          <p:cNvSpPr/>
          <p:nvPr/>
        </p:nvSpPr>
        <p:spPr>
          <a:xfrm>
            <a:off x="0" y="734900"/>
            <a:ext cx="7772400" cy="1077300"/>
          </a:xfrm>
          <a:prstGeom prst="rect">
            <a:avLst/>
          </a:prstGeom>
          <a:no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3600"/>
              <a:buFont typeface="Open Sans"/>
              <a:buNone/>
            </a:pPr>
            <a:r>
              <a:rPr b="0" i="0" lang="en" sz="3600" u="none" cap="none" strike="noStrike">
                <a:solidFill>
                  <a:srgbClr val="FFFFFF"/>
                </a:solidFill>
                <a:latin typeface="Open Sans Light"/>
                <a:ea typeface="Open Sans Light"/>
                <a:cs typeface="Open Sans Light"/>
                <a:sym typeface="Open Sans Light"/>
              </a:rPr>
              <a:t>Marketing Data and Technology</a:t>
            </a:r>
            <a:endParaRPr b="0" i="0" sz="3600" u="none" cap="none" strike="noStrike">
              <a:solidFill>
                <a:srgbClr val="FFFFFF"/>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310" name="Google Shape;310;p10"/>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Which month had the most new users?</a:t>
            </a:r>
            <a:endParaRPr/>
          </a:p>
          <a:p>
            <a:pPr indent="0" lvl="0" marL="0" rtl="0" algn="l">
              <a:lnSpc>
                <a:spcPct val="115000"/>
              </a:lnSpc>
              <a:spcBef>
                <a:spcPts val="1600"/>
              </a:spcBef>
              <a:spcAft>
                <a:spcPts val="0"/>
              </a:spcAft>
              <a:buClr>
                <a:schemeClr val="dk1"/>
              </a:buClr>
              <a:buSzPts val="1100"/>
              <a:buFont typeface="Arial"/>
              <a:buNone/>
            </a:pPr>
            <a:r>
              <a:rPr i="1" lang="en"/>
              <a:t>September 2023</a:t>
            </a:r>
            <a:endParaRPr i="1"/>
          </a:p>
          <a:p>
            <a:pPr indent="0" lvl="0" marL="0" rtl="0" algn="l">
              <a:lnSpc>
                <a:spcPct val="115000"/>
              </a:lnSpc>
              <a:spcBef>
                <a:spcPts val="1600"/>
              </a:spcBef>
              <a:spcAft>
                <a:spcPts val="0"/>
              </a:spcAft>
              <a:buClr>
                <a:schemeClr val="dk1"/>
              </a:buClr>
              <a:buSzPts val="1100"/>
              <a:buFont typeface="Arial"/>
              <a:buNone/>
            </a:pPr>
            <a:r>
              <a:rPr lang="en"/>
              <a:t>Which month had the fewest new users?  </a:t>
            </a:r>
            <a:endParaRPr/>
          </a:p>
          <a:p>
            <a:pPr indent="0" lvl="0" marL="0" rtl="0" algn="l">
              <a:lnSpc>
                <a:spcPct val="115000"/>
              </a:lnSpc>
              <a:spcBef>
                <a:spcPts val="1600"/>
              </a:spcBef>
              <a:spcAft>
                <a:spcPts val="0"/>
              </a:spcAft>
              <a:buSzPts val="1800"/>
              <a:buNone/>
            </a:pPr>
            <a:r>
              <a:rPr i="1" lang="en"/>
              <a:t>March 2024</a:t>
            </a:r>
            <a:endParaRPr i="1"/>
          </a:p>
          <a:p>
            <a:pPr indent="0" lvl="0" marL="0" rtl="0" algn="l">
              <a:lnSpc>
                <a:spcPct val="115000"/>
              </a:lnSpc>
              <a:spcBef>
                <a:spcPts val="1600"/>
              </a:spcBef>
              <a:spcAft>
                <a:spcPts val="0"/>
              </a:spcAft>
              <a:buClr>
                <a:schemeClr val="dk1"/>
              </a:buClr>
              <a:buSzPts val="1100"/>
              <a:buFont typeface="Arial"/>
              <a:buNone/>
            </a:pPr>
            <a:r>
              <a:t/>
            </a:r>
            <a:endParaRPr i="1"/>
          </a:p>
          <a:p>
            <a:pPr indent="0" lvl="0" marL="0" rtl="0" algn="l">
              <a:lnSpc>
                <a:spcPct val="115000"/>
              </a:lnSpc>
              <a:spcBef>
                <a:spcPts val="1600"/>
              </a:spcBef>
              <a:spcAft>
                <a:spcPts val="0"/>
              </a:spcAft>
              <a:buSzPts val="1800"/>
              <a:buNone/>
            </a:pPr>
            <a:r>
              <a:rPr lang="en"/>
              <a:t>Write some ideas why certain trends are associated with these specific months?</a:t>
            </a:r>
            <a:endParaRPr/>
          </a:p>
          <a:p>
            <a:pPr indent="0" lvl="0" marL="0" rtl="0" algn="l">
              <a:lnSpc>
                <a:spcPct val="115000"/>
              </a:lnSpc>
              <a:spcBef>
                <a:spcPts val="1600"/>
              </a:spcBef>
              <a:spcAft>
                <a:spcPts val="0"/>
              </a:spcAft>
              <a:buClr>
                <a:schemeClr val="dk1"/>
              </a:buClr>
              <a:buSzPts val="1100"/>
              <a:buFont typeface="Arial"/>
              <a:buNone/>
            </a:pPr>
            <a:r>
              <a:rPr i="1" lang="en"/>
              <a:t>September is the end of summer and people are starting to think about school starting and the upcoming fall and winter holidays. March is still a time when people are recovering from winter holiday spending and also planning for summer vacation so extra money for purchases may be low. </a:t>
            </a:r>
            <a:endParaRPr/>
          </a:p>
          <a:p>
            <a:pPr indent="0" lvl="0" marL="0" rtl="0" algn="l">
              <a:lnSpc>
                <a:spcPct val="115000"/>
              </a:lnSpc>
              <a:spcBef>
                <a:spcPts val="1600"/>
              </a:spcBef>
              <a:spcAft>
                <a:spcPts val="1600"/>
              </a:spcAft>
              <a:buSzPts val="1800"/>
              <a:buNone/>
            </a:pPr>
            <a:r>
              <a:t/>
            </a:r>
            <a:endParaRPr/>
          </a:p>
        </p:txBody>
      </p:sp>
      <p:sp>
        <p:nvSpPr>
          <p:cNvPr id="311" name="Google Shape;311;p10"/>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User Tech</a:t>
            </a:r>
            <a:endParaRPr sz="2400">
              <a:solidFill>
                <a:srgbClr val="02B3E4"/>
              </a:solidFill>
              <a:latin typeface="Open Sans Light"/>
              <a:ea typeface="Open Sans Light"/>
              <a:cs typeface="Open Sans Light"/>
              <a:sym typeface="Open Sans Light"/>
            </a:endParaRPr>
          </a:p>
        </p:txBody>
      </p:sp>
      <p:sp>
        <p:nvSpPr>
          <p:cNvPr id="317" name="Google Shape;317;p11"/>
          <p:cNvSpPr txBox="1"/>
          <p:nvPr>
            <p:ph idx="1" type="body"/>
          </p:nvPr>
        </p:nvSpPr>
        <p:spPr>
          <a:xfrm>
            <a:off x="264945" y="199017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Please go into the User → Tech → Tech overview report for the following:  </a:t>
            </a:r>
            <a:endParaRPr/>
          </a:p>
          <a:p>
            <a:pPr indent="0" lvl="0" marL="0" rtl="0" algn="l">
              <a:lnSpc>
                <a:spcPct val="115000"/>
              </a:lnSpc>
              <a:spcBef>
                <a:spcPts val="1600"/>
              </a:spcBef>
              <a:spcAft>
                <a:spcPts val="0"/>
              </a:spcAft>
              <a:buSzPts val="1800"/>
              <a:buNone/>
            </a:pPr>
            <a:r>
              <a:rPr lang="en"/>
              <a:t>For the twelve month period you’ve chosen, provide a screenshot showing percentage chart (donut charts) of All Users that came from mobile, desktop, and tablet devices.</a:t>
            </a:r>
            <a:endParaRPr/>
          </a:p>
          <a:p>
            <a:pPr indent="0" lvl="0" marL="0" rtl="0" algn="l">
              <a:lnSpc>
                <a:spcPct val="115000"/>
              </a:lnSpc>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lnSpc>
                <a:spcPct val="115000"/>
              </a:lnSpc>
              <a:spcBef>
                <a:spcPts val="1600"/>
              </a:spcBef>
              <a:spcAft>
                <a:spcPts val="0"/>
              </a:spcAft>
              <a:buSzPts val="1800"/>
              <a:buChar char="●"/>
            </a:pPr>
            <a:r>
              <a:rPr lang="en"/>
              <a:t>Device Category</a:t>
            </a:r>
            <a:endParaRPr/>
          </a:p>
          <a:p>
            <a:pPr indent="-342900" lvl="0" marL="457200" rtl="0" algn="l">
              <a:lnSpc>
                <a:spcPct val="115000"/>
              </a:lnSpc>
              <a:spcBef>
                <a:spcPts val="0"/>
              </a:spcBef>
              <a:spcAft>
                <a:spcPts val="0"/>
              </a:spcAft>
              <a:buSzPts val="1800"/>
              <a:buChar char="●"/>
            </a:pPr>
            <a:r>
              <a:rPr lang="en"/>
              <a:t>Donut chart showing % breakdown by device</a:t>
            </a:r>
            <a:endParaRPr/>
          </a:p>
          <a:p>
            <a:pPr indent="0" lvl="0" marL="0" rtl="0" algn="l">
              <a:lnSpc>
                <a:spcPct val="115000"/>
              </a:lnSpc>
              <a:spcBef>
                <a:spcPts val="1600"/>
              </a:spcBef>
              <a:spcAft>
                <a:spcPts val="0"/>
              </a:spcAft>
              <a:buSzPts val="1800"/>
              <a:buNone/>
            </a:pPr>
            <a:r>
              <a:rPr lang="en"/>
              <a:t>Note that the time frame selected does not need to be visible in the screenshot..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grpSp>
        <p:nvGrpSpPr>
          <p:cNvPr id="318" name="Google Shape;318;p11"/>
          <p:cNvGrpSpPr/>
          <p:nvPr/>
        </p:nvGrpSpPr>
        <p:grpSpPr>
          <a:xfrm>
            <a:off x="518300" y="6989875"/>
            <a:ext cx="6735900" cy="2355000"/>
            <a:chOff x="474675" y="3679900"/>
            <a:chExt cx="6735900" cy="2355000"/>
          </a:xfrm>
        </p:grpSpPr>
        <p:sp>
          <p:nvSpPr>
            <p:cNvPr id="319" name="Google Shape;319;p11"/>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20" name="Google Shape;320;p11"/>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Open Sans"/>
                <a:ea typeface="Open Sans"/>
                <a:cs typeface="Open Sans"/>
                <a:sym typeface="Open Sans"/>
              </a:endParaRPr>
            </a:p>
          </p:txBody>
        </p:sp>
      </p:grpSp>
      <p:pic>
        <p:nvPicPr>
          <p:cNvPr id="321" name="Google Shape;321;p11"/>
          <p:cNvPicPr preferRelativeResize="0"/>
          <p:nvPr/>
        </p:nvPicPr>
        <p:blipFill rotWithShape="1">
          <a:blip r:embed="rId3">
            <a:alphaModFix/>
          </a:blip>
          <a:srcRect b="0" l="0" r="0" t="0"/>
          <a:stretch/>
        </p:blipFill>
        <p:spPr>
          <a:xfrm>
            <a:off x="344550" y="6008725"/>
            <a:ext cx="7242600" cy="404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User Acquisition</a:t>
            </a:r>
            <a:endParaRPr sz="2400">
              <a:solidFill>
                <a:srgbClr val="02B3E4"/>
              </a:solidFill>
              <a:latin typeface="Open Sans Light"/>
              <a:ea typeface="Open Sans Light"/>
              <a:cs typeface="Open Sans Light"/>
              <a:sym typeface="Open Sans Light"/>
            </a:endParaRPr>
          </a:p>
        </p:txBody>
      </p:sp>
      <p:sp>
        <p:nvSpPr>
          <p:cNvPr id="327" name="Google Shape;327;p12"/>
          <p:cNvSpPr txBox="1"/>
          <p:nvPr>
            <p:ph idx="1" type="body"/>
          </p:nvPr>
        </p:nvSpPr>
        <p:spPr>
          <a:xfrm>
            <a:off x="264945" y="1909354"/>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For this section, if you are using your own business’s Google Analytics data but do not have eCommerce capabilities established, please use the Google Analytics demo data provided from the Google Merchandise store.</a:t>
            </a:r>
            <a:endParaRPr b="1"/>
          </a:p>
          <a:p>
            <a:pPr indent="0" lvl="0" marL="0" rtl="0" algn="l">
              <a:lnSpc>
                <a:spcPct val="115000"/>
              </a:lnSpc>
              <a:spcBef>
                <a:spcPts val="1600"/>
              </a:spcBef>
              <a:spcAft>
                <a:spcPts val="0"/>
              </a:spcAft>
              <a:buSzPts val="1800"/>
              <a:buNone/>
            </a:pPr>
            <a:r>
              <a:rPr lang="en"/>
              <a:t>Take a screenshot that shows the Engagement rate of the different acquisition channels over a 12 month period.</a:t>
            </a:r>
            <a:endParaRPr/>
          </a:p>
          <a:p>
            <a:pPr indent="0" lvl="0" marL="0" rtl="0" algn="l">
              <a:lnSpc>
                <a:spcPct val="115000"/>
              </a:lnSpc>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lnSpc>
                <a:spcPct val="115000"/>
              </a:lnSpc>
              <a:spcBef>
                <a:spcPts val="1600"/>
              </a:spcBef>
              <a:spcAft>
                <a:spcPts val="0"/>
              </a:spcAft>
              <a:buSzPts val="1800"/>
              <a:buChar char="●"/>
            </a:pPr>
            <a:r>
              <a:rPr lang="en"/>
              <a:t>Channel group</a:t>
            </a:r>
            <a:endParaRPr/>
          </a:p>
          <a:p>
            <a:pPr indent="-342900" lvl="0" marL="457200" rtl="0" algn="l">
              <a:lnSpc>
                <a:spcPct val="115000"/>
              </a:lnSpc>
              <a:spcBef>
                <a:spcPts val="0"/>
              </a:spcBef>
              <a:spcAft>
                <a:spcPts val="0"/>
              </a:spcAft>
              <a:buSzPts val="1800"/>
              <a:buChar char="●"/>
            </a:pPr>
            <a:r>
              <a:rPr lang="en"/>
              <a:t>Users</a:t>
            </a:r>
            <a:endParaRPr/>
          </a:p>
          <a:p>
            <a:pPr indent="-342900" lvl="0" marL="457200" rtl="0" algn="l">
              <a:lnSpc>
                <a:spcPct val="115000"/>
              </a:lnSpc>
              <a:spcBef>
                <a:spcPts val="0"/>
              </a:spcBef>
              <a:spcAft>
                <a:spcPts val="0"/>
              </a:spcAft>
              <a:buSzPts val="1800"/>
              <a:buChar char="●"/>
            </a:pPr>
            <a:r>
              <a:rPr lang="en"/>
              <a:t>Engagement Rate</a:t>
            </a:r>
            <a:endParaRPr/>
          </a:p>
          <a:p>
            <a:pPr indent="0" lvl="0" marL="0" rtl="0" algn="l">
              <a:lnSpc>
                <a:spcPct val="115000"/>
              </a:lnSpc>
              <a:spcBef>
                <a:spcPts val="1600"/>
              </a:spcBef>
              <a:spcAft>
                <a:spcPts val="0"/>
              </a:spcAft>
              <a:buSzPts val="1800"/>
              <a:buNone/>
            </a:pPr>
            <a:r>
              <a:rPr lang="en"/>
              <a:t>Note that the time frame selected does not need to be visible in the screenshot, but will be reflected by the number of users.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grpSp>
        <p:nvGrpSpPr>
          <p:cNvPr id="328" name="Google Shape;328;p12"/>
          <p:cNvGrpSpPr/>
          <p:nvPr/>
        </p:nvGrpSpPr>
        <p:grpSpPr>
          <a:xfrm>
            <a:off x="518300" y="6912975"/>
            <a:ext cx="6735900" cy="2355000"/>
            <a:chOff x="474675" y="3679900"/>
            <a:chExt cx="6735900" cy="2355000"/>
          </a:xfrm>
        </p:grpSpPr>
        <p:sp>
          <p:nvSpPr>
            <p:cNvPr id="329" name="Google Shape;329;p12"/>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30" name="Google Shape;330;p12"/>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Open Sans"/>
                <a:ea typeface="Open Sans"/>
                <a:cs typeface="Open Sans"/>
                <a:sym typeface="Open Sans"/>
              </a:endParaRPr>
            </a:p>
          </p:txBody>
        </p:sp>
      </p:grpSp>
      <p:pic>
        <p:nvPicPr>
          <p:cNvPr id="331" name="Google Shape;331;p12"/>
          <p:cNvPicPr preferRelativeResize="0"/>
          <p:nvPr/>
        </p:nvPicPr>
        <p:blipFill rotWithShape="1">
          <a:blip r:embed="rId3">
            <a:alphaModFix/>
          </a:blip>
          <a:srcRect b="0" l="0" r="0" t="0"/>
          <a:stretch/>
        </p:blipFill>
        <p:spPr>
          <a:xfrm>
            <a:off x="50" y="6564275"/>
            <a:ext cx="7772401" cy="3494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User Acquisition</a:t>
            </a:r>
            <a:endParaRPr sz="3200">
              <a:solidFill>
                <a:srgbClr val="02B3E4"/>
              </a:solidFill>
              <a:latin typeface="Open Sans Light"/>
              <a:ea typeface="Open Sans Light"/>
              <a:cs typeface="Open Sans Light"/>
              <a:sym typeface="Open Sans Light"/>
            </a:endParaRPr>
          </a:p>
        </p:txBody>
      </p:sp>
      <p:sp>
        <p:nvSpPr>
          <p:cNvPr id="337" name="Google Shape;337;p13"/>
          <p:cNvSpPr txBox="1"/>
          <p:nvPr>
            <p:ph idx="1" type="body"/>
          </p:nvPr>
        </p:nvSpPr>
        <p:spPr>
          <a:xfrm>
            <a:off x="264945" y="1911096"/>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Which channel groups had the highest and lowest engagement rates?</a:t>
            </a:r>
            <a:endParaRPr/>
          </a:p>
          <a:p>
            <a:pPr indent="0" lvl="0" marL="0" rtl="0" algn="l">
              <a:lnSpc>
                <a:spcPct val="115000"/>
              </a:lnSpc>
              <a:spcBef>
                <a:spcPts val="1600"/>
              </a:spcBef>
              <a:spcAft>
                <a:spcPts val="0"/>
              </a:spcAft>
              <a:buClr>
                <a:schemeClr val="dk1"/>
              </a:buClr>
              <a:buSzPts val="1100"/>
              <a:buFont typeface="Arial"/>
              <a:buNone/>
            </a:pPr>
            <a:r>
              <a:rPr i="1" lang="en"/>
              <a:t>The highest was Organic shopping, and the lowest was paid other. </a:t>
            </a:r>
            <a:endParaRPr i="1"/>
          </a:p>
          <a:p>
            <a:pPr indent="0" lvl="0" marL="0" rtl="0" algn="l">
              <a:lnSpc>
                <a:spcPct val="115000"/>
              </a:lnSpc>
              <a:spcBef>
                <a:spcPts val="1600"/>
              </a:spcBef>
              <a:spcAft>
                <a:spcPts val="0"/>
              </a:spcAft>
              <a:buClr>
                <a:schemeClr val="dk1"/>
              </a:buClr>
              <a:buSzPts val="1100"/>
              <a:buFont typeface="Arial"/>
              <a:buNone/>
            </a:pPr>
            <a:r>
              <a:t/>
            </a:r>
            <a:endParaRPr i="1"/>
          </a:p>
          <a:p>
            <a:pPr indent="0" lvl="0" marL="0" rtl="0" algn="l">
              <a:lnSpc>
                <a:spcPct val="115000"/>
              </a:lnSpc>
              <a:spcBef>
                <a:spcPts val="1600"/>
              </a:spcBef>
              <a:spcAft>
                <a:spcPts val="0"/>
              </a:spcAft>
              <a:buClr>
                <a:schemeClr val="dk1"/>
              </a:buClr>
              <a:buSzPts val="1100"/>
              <a:buFont typeface="Arial"/>
              <a:buNone/>
            </a:pPr>
            <a:r>
              <a:rPr lang="en"/>
              <a:t>Which channel groups had the highest and lowest total revenue?  </a:t>
            </a:r>
            <a:endParaRPr/>
          </a:p>
          <a:p>
            <a:pPr indent="0" lvl="0" marL="0" rtl="0" algn="l">
              <a:lnSpc>
                <a:spcPct val="115000"/>
              </a:lnSpc>
              <a:spcBef>
                <a:spcPts val="1600"/>
              </a:spcBef>
              <a:spcAft>
                <a:spcPts val="0"/>
              </a:spcAft>
              <a:buClr>
                <a:schemeClr val="dk1"/>
              </a:buClr>
              <a:buSzPts val="1100"/>
              <a:buFont typeface="Arial"/>
              <a:buNone/>
            </a:pPr>
            <a:r>
              <a:rPr i="1" lang="en"/>
              <a:t>Highest revenue was Direct, and the lowest with $0.00 for both was affiliates and paid other. </a:t>
            </a:r>
            <a:endParaRPr i="1"/>
          </a:p>
          <a:p>
            <a:pPr indent="0" lvl="0" marL="0" rtl="0" algn="l">
              <a:lnSpc>
                <a:spcPct val="115000"/>
              </a:lnSpc>
              <a:spcBef>
                <a:spcPts val="1600"/>
              </a:spcBef>
              <a:spcAft>
                <a:spcPts val="0"/>
              </a:spcAft>
              <a:buClr>
                <a:schemeClr val="dk1"/>
              </a:buClr>
              <a:buSzPts val="1100"/>
              <a:buFont typeface="Arial"/>
              <a:buNone/>
            </a:pPr>
            <a:r>
              <a:t/>
            </a:r>
            <a:endParaRPr i="1"/>
          </a:p>
          <a:p>
            <a:pPr indent="0" lvl="0" marL="0" rtl="0" algn="l">
              <a:lnSpc>
                <a:spcPct val="115000"/>
              </a:lnSpc>
              <a:spcBef>
                <a:spcPts val="1600"/>
              </a:spcBef>
              <a:spcAft>
                <a:spcPts val="0"/>
              </a:spcAft>
              <a:buClr>
                <a:schemeClr val="dk1"/>
              </a:buClr>
              <a:buSzPts val="1100"/>
              <a:buFont typeface="Arial"/>
              <a:buNone/>
            </a:pPr>
            <a:r>
              <a:rPr lang="en"/>
              <a:t>What do these metrics mean, based on your experience?</a:t>
            </a:r>
            <a:endParaRPr i="1"/>
          </a:p>
          <a:p>
            <a:pPr indent="0" lvl="0" marL="0" rtl="0" algn="l">
              <a:lnSpc>
                <a:spcPct val="115000"/>
              </a:lnSpc>
              <a:spcBef>
                <a:spcPts val="1600"/>
              </a:spcBef>
              <a:spcAft>
                <a:spcPts val="1600"/>
              </a:spcAft>
              <a:buSzPts val="1800"/>
              <a:buNone/>
            </a:pPr>
            <a:r>
              <a:rPr i="1" lang="en"/>
              <a:t>It means that we aren’t bringing any money in with our affiliates or paid groups, and our largest amount of revenue is from direct sales. </a:t>
            </a:r>
            <a:endParaRPr/>
          </a:p>
        </p:txBody>
      </p:sp>
      <p:sp>
        <p:nvSpPr>
          <p:cNvPr id="338" name="Google Shape;338;p13"/>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Monetization</a:t>
            </a:r>
            <a:endParaRPr sz="2400">
              <a:solidFill>
                <a:srgbClr val="02B3E4"/>
              </a:solidFill>
              <a:latin typeface="Open Sans Light"/>
              <a:ea typeface="Open Sans Light"/>
              <a:cs typeface="Open Sans Light"/>
              <a:sym typeface="Open Sans Light"/>
            </a:endParaRPr>
          </a:p>
        </p:txBody>
      </p:sp>
      <p:sp>
        <p:nvSpPr>
          <p:cNvPr id="344" name="Google Shape;344;p14"/>
          <p:cNvSpPr txBox="1"/>
          <p:nvPr>
            <p:ph idx="1" type="body"/>
          </p:nvPr>
        </p:nvSpPr>
        <p:spPr>
          <a:xfrm>
            <a:off x="264945" y="1911096"/>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t>For this section, if you are using your own business’s Google Analytics data but do not have eCommerce capabilities established, please use the Google Analytics demo data provided from the Google Merchandise store.</a:t>
            </a:r>
            <a:endParaRPr/>
          </a:p>
          <a:p>
            <a:pPr indent="0" lvl="0" marL="0" rtl="0" algn="l">
              <a:lnSpc>
                <a:spcPct val="115000"/>
              </a:lnSpc>
              <a:spcBef>
                <a:spcPts val="1600"/>
              </a:spcBef>
              <a:spcAft>
                <a:spcPts val="0"/>
              </a:spcAft>
              <a:buSzPts val="1800"/>
              <a:buNone/>
            </a:pPr>
            <a:r>
              <a:rPr lang="en"/>
              <a:t>During the twelve month period you’ve selected, provide a screenshot that shows the Item name that contributed the highest number of unique purchases and the item name that was responsible for the largest percentage of revenue? (Screenshot(s) only; no annotation required.) </a:t>
            </a:r>
            <a:endParaRPr i="1"/>
          </a:p>
          <a:p>
            <a:pPr indent="0" lvl="0" marL="0" rtl="0" algn="l">
              <a:lnSpc>
                <a:spcPct val="115000"/>
              </a:lnSpc>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lnSpc>
                <a:spcPct val="115000"/>
              </a:lnSpc>
              <a:spcBef>
                <a:spcPts val="1600"/>
              </a:spcBef>
              <a:spcAft>
                <a:spcPts val="0"/>
              </a:spcAft>
              <a:buSzPts val="1800"/>
              <a:buChar char="●"/>
            </a:pPr>
            <a:r>
              <a:rPr lang="en"/>
              <a:t>Item names</a:t>
            </a:r>
            <a:endParaRPr/>
          </a:p>
          <a:p>
            <a:pPr indent="-342900" lvl="0" marL="457200" rtl="0" algn="l">
              <a:lnSpc>
                <a:spcPct val="115000"/>
              </a:lnSpc>
              <a:spcBef>
                <a:spcPts val="0"/>
              </a:spcBef>
              <a:spcAft>
                <a:spcPts val="0"/>
              </a:spcAft>
              <a:buSzPts val="1800"/>
              <a:buChar char="●"/>
            </a:pPr>
            <a:r>
              <a:rPr lang="en"/>
              <a:t>Number of items purchased</a:t>
            </a:r>
            <a:endParaRPr/>
          </a:p>
          <a:p>
            <a:pPr indent="-342900" lvl="0" marL="457200" rtl="0" algn="l">
              <a:lnSpc>
                <a:spcPct val="115000"/>
              </a:lnSpc>
              <a:spcBef>
                <a:spcPts val="0"/>
              </a:spcBef>
              <a:spcAft>
                <a:spcPts val="0"/>
              </a:spcAft>
              <a:buSzPts val="1800"/>
              <a:buChar char="●"/>
            </a:pPr>
            <a:r>
              <a:rPr lang="en"/>
              <a:t>Item revenue</a:t>
            </a:r>
            <a:endParaRPr/>
          </a:p>
        </p:txBody>
      </p:sp>
      <p:grpSp>
        <p:nvGrpSpPr>
          <p:cNvPr id="345" name="Google Shape;345;p14"/>
          <p:cNvGrpSpPr/>
          <p:nvPr/>
        </p:nvGrpSpPr>
        <p:grpSpPr>
          <a:xfrm>
            <a:off x="518250" y="7414175"/>
            <a:ext cx="6735900" cy="2355000"/>
            <a:chOff x="474675" y="3679900"/>
            <a:chExt cx="6735900" cy="2355000"/>
          </a:xfrm>
        </p:grpSpPr>
        <p:sp>
          <p:nvSpPr>
            <p:cNvPr id="346" name="Google Shape;346;p14"/>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47" name="Google Shape;347;p14"/>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Open Sans"/>
                <a:ea typeface="Open Sans"/>
                <a:cs typeface="Open Sans"/>
                <a:sym typeface="Open Sans"/>
              </a:endParaRPr>
            </a:p>
          </p:txBody>
        </p:sp>
      </p:grpSp>
      <p:pic>
        <p:nvPicPr>
          <p:cNvPr id="348" name="Google Shape;348;p14"/>
          <p:cNvPicPr preferRelativeResize="0"/>
          <p:nvPr/>
        </p:nvPicPr>
        <p:blipFill rotWithShape="1">
          <a:blip r:embed="rId3">
            <a:alphaModFix/>
          </a:blip>
          <a:srcRect b="0" l="0" r="0" t="0"/>
          <a:stretch/>
        </p:blipFill>
        <p:spPr>
          <a:xfrm>
            <a:off x="0" y="6608125"/>
            <a:ext cx="7772401" cy="3450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15"/>
          <p:cNvSpPr txBox="1"/>
          <p:nvPr>
            <p:ph type="ctrTitle"/>
          </p:nvPr>
        </p:nvSpPr>
        <p:spPr>
          <a:xfrm>
            <a:off x="347400" y="1947675"/>
            <a:ext cx="7077600" cy="291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Four:</a:t>
            </a:r>
            <a:r>
              <a:rPr b="1" lang="en" sz="4800">
                <a:solidFill>
                  <a:srgbClr val="FAFBFC"/>
                </a:solidFill>
              </a:rPr>
              <a:t> </a:t>
            </a:r>
            <a:endParaRPr b="1" sz="4800">
              <a:solidFill>
                <a:srgbClr val="FAFBFC"/>
              </a:solidFill>
            </a:endParaRPr>
          </a:p>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354" name="Google Shape;354;p15"/>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Demographics</a:t>
            </a:r>
            <a:endParaRPr sz="3200">
              <a:solidFill>
                <a:srgbClr val="02B3E4"/>
              </a:solidFill>
              <a:latin typeface="Open Sans Light"/>
              <a:ea typeface="Open Sans Light"/>
              <a:cs typeface="Open Sans Light"/>
              <a:sym typeface="Open Sans Light"/>
            </a:endParaRPr>
          </a:p>
        </p:txBody>
      </p:sp>
      <p:sp>
        <p:nvSpPr>
          <p:cNvPr id="360" name="Google Shape;360;p16"/>
          <p:cNvSpPr txBox="1"/>
          <p:nvPr/>
        </p:nvSpPr>
        <p:spPr>
          <a:xfrm>
            <a:off x="145282" y="3016841"/>
            <a:ext cx="5695883" cy="31519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FFFFFF"/>
                </a:solidFill>
                <a:latin typeface="Open Sans"/>
                <a:ea typeface="Open Sans"/>
                <a:cs typeface="Open Sans"/>
                <a:sym typeface="Open Sans"/>
              </a:rPr>
              <a:t>Place the screenshot here, that includes  a comparison of your chosen Audience Demographic segment and “All Users”</a:t>
            </a:r>
            <a:endParaRPr b="0" i="0" sz="3600" u="none" cap="none" strike="noStrike">
              <a:solidFill>
                <a:srgbClr val="FFFFFF"/>
              </a:solidFill>
              <a:latin typeface="Open Sans"/>
              <a:ea typeface="Open Sans"/>
              <a:cs typeface="Open Sans"/>
              <a:sym typeface="Open Sans"/>
            </a:endParaRPr>
          </a:p>
        </p:txBody>
      </p:sp>
      <p:grpSp>
        <p:nvGrpSpPr>
          <p:cNvPr id="361" name="Google Shape;361;p16"/>
          <p:cNvGrpSpPr/>
          <p:nvPr/>
        </p:nvGrpSpPr>
        <p:grpSpPr>
          <a:xfrm>
            <a:off x="264951" y="1990270"/>
            <a:ext cx="7242440" cy="5090097"/>
            <a:chOff x="474675" y="3679900"/>
            <a:chExt cx="6735900" cy="2355000"/>
          </a:xfrm>
        </p:grpSpPr>
        <p:sp>
          <p:nvSpPr>
            <p:cNvPr id="362" name="Google Shape;362;p16"/>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63" name="Google Shape;363;p16"/>
            <p:cNvSpPr txBox="1"/>
            <p:nvPr/>
          </p:nvSpPr>
          <p:spPr>
            <a:xfrm>
              <a:off x="638975" y="3862450"/>
              <a:ext cx="6389100" cy="19953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Open Sans"/>
                <a:ea typeface="Open Sans"/>
                <a:cs typeface="Open Sans"/>
                <a:sym typeface="Open Sans"/>
              </a:endParaRPr>
            </a:p>
          </p:txBody>
        </p:sp>
      </p:grpSp>
      <p:graphicFrame>
        <p:nvGraphicFramePr>
          <p:cNvPr id="364" name="Google Shape;364;p16"/>
          <p:cNvGraphicFramePr/>
          <p:nvPr/>
        </p:nvGraphicFramePr>
        <p:xfrm>
          <a:off x="265025" y="7573600"/>
          <a:ext cx="3000000" cy="3000000"/>
        </p:xfrm>
        <a:graphic>
          <a:graphicData uri="http://schemas.openxmlformats.org/drawingml/2006/table">
            <a:tbl>
              <a:tblPr>
                <a:noFill/>
                <a:tableStyleId>{C4CD594B-5FDD-4A5B-AE7C-E4AC198A10A8}</a:tableStyleId>
              </a:tblPr>
              <a:tblGrid>
                <a:gridCol w="1737150"/>
                <a:gridCol w="5505300"/>
              </a:tblGrid>
              <a:tr h="94825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dk2"/>
                          </a:solidFill>
                          <a:latin typeface="Open Sans"/>
                          <a:ea typeface="Open Sans"/>
                          <a:cs typeface="Open Sans"/>
                          <a:sym typeface="Open Sans"/>
                        </a:rPr>
                        <a:t>Values used: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Age exactly matches 18-24</a:t>
                      </a:r>
                      <a:endParaRPr sz="1400" u="none" cap="none" strike="noStrike"/>
                    </a:p>
                  </a:txBody>
                  <a:tcPr marT="91425" marB="91425" marR="91425" marL="91425"/>
                </a:tc>
              </a:tr>
            </a:tbl>
          </a:graphicData>
        </a:graphic>
      </p:graphicFrame>
      <p:pic>
        <p:nvPicPr>
          <p:cNvPr id="365" name="Google Shape;365;p16"/>
          <p:cNvPicPr preferRelativeResize="0"/>
          <p:nvPr/>
        </p:nvPicPr>
        <p:blipFill rotWithShape="1">
          <a:blip r:embed="rId3">
            <a:alphaModFix/>
          </a:blip>
          <a:srcRect b="0" l="0" r="0" t="0"/>
          <a:stretch/>
        </p:blipFill>
        <p:spPr>
          <a:xfrm>
            <a:off x="0" y="1990175"/>
            <a:ext cx="7772399" cy="509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Technology</a:t>
            </a:r>
            <a:endParaRPr sz="3200">
              <a:solidFill>
                <a:srgbClr val="02B3E4"/>
              </a:solidFill>
              <a:latin typeface="Open Sans Light"/>
              <a:ea typeface="Open Sans Light"/>
              <a:cs typeface="Open Sans Light"/>
              <a:sym typeface="Open Sans Light"/>
            </a:endParaRPr>
          </a:p>
        </p:txBody>
      </p:sp>
      <p:sp>
        <p:nvSpPr>
          <p:cNvPr id="371" name="Google Shape;371;p17"/>
          <p:cNvSpPr txBox="1"/>
          <p:nvPr/>
        </p:nvSpPr>
        <p:spPr>
          <a:xfrm>
            <a:off x="145282" y="3016841"/>
            <a:ext cx="5695800" cy="3152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FFFFFF"/>
                </a:solidFill>
                <a:latin typeface="Open Sans"/>
                <a:ea typeface="Open Sans"/>
                <a:cs typeface="Open Sans"/>
                <a:sym typeface="Open Sans"/>
              </a:rPr>
              <a:t>Place the screenshot here, that includes  a comparison of your chosen Audience Demographic segment and “All Users”</a:t>
            </a:r>
            <a:endParaRPr b="0" i="0" sz="3600" u="none" cap="none" strike="noStrike">
              <a:solidFill>
                <a:srgbClr val="FFFFFF"/>
              </a:solidFill>
              <a:latin typeface="Open Sans"/>
              <a:ea typeface="Open Sans"/>
              <a:cs typeface="Open Sans"/>
              <a:sym typeface="Open Sans"/>
            </a:endParaRPr>
          </a:p>
        </p:txBody>
      </p:sp>
      <p:grpSp>
        <p:nvGrpSpPr>
          <p:cNvPr id="372" name="Google Shape;372;p17"/>
          <p:cNvGrpSpPr/>
          <p:nvPr/>
        </p:nvGrpSpPr>
        <p:grpSpPr>
          <a:xfrm>
            <a:off x="264951" y="1990270"/>
            <a:ext cx="7242440" cy="5090097"/>
            <a:chOff x="474675" y="3679900"/>
            <a:chExt cx="6735900" cy="2355000"/>
          </a:xfrm>
        </p:grpSpPr>
        <p:sp>
          <p:nvSpPr>
            <p:cNvPr id="373" name="Google Shape;373;p17"/>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74" name="Google Shape;374;p17"/>
            <p:cNvSpPr txBox="1"/>
            <p:nvPr/>
          </p:nvSpPr>
          <p:spPr>
            <a:xfrm>
              <a:off x="638975" y="3862450"/>
              <a:ext cx="6389100" cy="19953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Open Sans"/>
                <a:ea typeface="Open Sans"/>
                <a:cs typeface="Open Sans"/>
                <a:sym typeface="Open Sans"/>
              </a:endParaRPr>
            </a:p>
          </p:txBody>
        </p:sp>
      </p:grpSp>
      <p:graphicFrame>
        <p:nvGraphicFramePr>
          <p:cNvPr id="375" name="Google Shape;375;p17"/>
          <p:cNvGraphicFramePr/>
          <p:nvPr/>
        </p:nvGraphicFramePr>
        <p:xfrm>
          <a:off x="265025" y="7573600"/>
          <a:ext cx="3000000" cy="3000000"/>
        </p:xfrm>
        <a:graphic>
          <a:graphicData uri="http://schemas.openxmlformats.org/drawingml/2006/table">
            <a:tbl>
              <a:tblPr>
                <a:noFill/>
                <a:tableStyleId>{C4CD594B-5FDD-4A5B-AE7C-E4AC198A10A8}</a:tableStyleId>
              </a:tblPr>
              <a:tblGrid>
                <a:gridCol w="1737150"/>
                <a:gridCol w="5505300"/>
              </a:tblGrid>
              <a:tr h="94825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dk2"/>
                          </a:solidFill>
                          <a:latin typeface="Open Sans"/>
                          <a:ea typeface="Open Sans"/>
                          <a:cs typeface="Open Sans"/>
                          <a:sym typeface="Open Sans"/>
                        </a:rPr>
                        <a:t>Values used: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Device exactly matches Samsung S24 ultra</a:t>
                      </a:r>
                      <a:endParaRPr i="1" sz="1800" u="none" cap="none" strike="noStrike">
                        <a:solidFill>
                          <a:schemeClr val="dk2"/>
                        </a:solidFill>
                        <a:latin typeface="Open Sans"/>
                        <a:ea typeface="Open Sans"/>
                        <a:cs typeface="Open Sans"/>
                        <a:sym typeface="Open Sans"/>
                      </a:endParaRPr>
                    </a:p>
                  </a:txBody>
                  <a:tcPr marT="91425" marB="91425" marR="91425" marL="91425"/>
                </a:tc>
              </a:tr>
            </a:tbl>
          </a:graphicData>
        </a:graphic>
      </p:graphicFrame>
      <p:pic>
        <p:nvPicPr>
          <p:cNvPr id="376" name="Google Shape;376;p17"/>
          <p:cNvPicPr preferRelativeResize="0"/>
          <p:nvPr/>
        </p:nvPicPr>
        <p:blipFill rotWithShape="1">
          <a:blip r:embed="rId3">
            <a:alphaModFix/>
          </a:blip>
          <a:srcRect b="0" l="0" r="0" t="0"/>
          <a:stretch/>
        </p:blipFill>
        <p:spPr>
          <a:xfrm>
            <a:off x="0" y="1990275"/>
            <a:ext cx="7772401" cy="5188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18"/>
          <p:cNvSpPr txBox="1"/>
          <p:nvPr>
            <p:ph type="ctrTitle"/>
          </p:nvPr>
        </p:nvSpPr>
        <p:spPr>
          <a:xfrm>
            <a:off x="347400" y="1947675"/>
            <a:ext cx="7077600" cy="291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Five:</a:t>
            </a:r>
            <a:r>
              <a:rPr b="1" lang="en" sz="4800">
                <a:solidFill>
                  <a:srgbClr val="FAFBFC"/>
                </a:solidFill>
              </a:rPr>
              <a:t> </a:t>
            </a:r>
            <a:endParaRPr b="1" sz="4800">
              <a:solidFill>
                <a:srgbClr val="FAFBFC"/>
              </a:solidFill>
            </a:endParaRPr>
          </a:p>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Analysis and Suggestions</a:t>
            </a:r>
            <a:endParaRPr sz="3600">
              <a:solidFill>
                <a:srgbClr val="FAFBFC"/>
              </a:solidFill>
              <a:latin typeface="Open Sans"/>
              <a:ea typeface="Open Sans"/>
              <a:cs typeface="Open Sans"/>
              <a:sym typeface="Open Sans"/>
            </a:endParaRPr>
          </a:p>
        </p:txBody>
      </p:sp>
      <p:sp>
        <p:nvSpPr>
          <p:cNvPr id="382" name="Google Shape;382;p18"/>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Google Merchandise Store data</a:t>
            </a:r>
            <a:endParaRPr sz="3200">
              <a:solidFill>
                <a:srgbClr val="02B3E4"/>
              </a:solidFill>
              <a:latin typeface="Open Sans Light"/>
              <a:ea typeface="Open Sans Light"/>
              <a:cs typeface="Open Sans Light"/>
              <a:sym typeface="Open Sans Light"/>
            </a:endParaRPr>
          </a:p>
        </p:txBody>
      </p:sp>
      <p:sp>
        <p:nvSpPr>
          <p:cNvPr id="388" name="Google Shape;388;p19"/>
          <p:cNvSpPr txBox="1"/>
          <p:nvPr>
            <p:ph idx="1" type="body"/>
          </p:nvPr>
        </p:nvSpPr>
        <p:spPr>
          <a:xfrm>
            <a:off x="264950" y="2171875"/>
            <a:ext cx="7242600" cy="24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You can find the results of the Google Merchandise Store campaigns below.</a:t>
            </a:r>
            <a:endParaRPr/>
          </a:p>
        </p:txBody>
      </p:sp>
      <p:graphicFrame>
        <p:nvGraphicFramePr>
          <p:cNvPr id="389" name="Google Shape;389;p19"/>
          <p:cNvGraphicFramePr/>
          <p:nvPr/>
        </p:nvGraphicFramePr>
        <p:xfrm>
          <a:off x="217450" y="3851400"/>
          <a:ext cx="3000000" cy="3000000"/>
        </p:xfrm>
        <a:graphic>
          <a:graphicData uri="http://schemas.openxmlformats.org/drawingml/2006/table">
            <a:tbl>
              <a:tblPr>
                <a:noFill/>
                <a:tableStyleId>{C4CD594B-5FDD-4A5B-AE7C-E4AC198A10A8}</a:tableStyleId>
              </a:tblPr>
              <a:tblGrid>
                <a:gridCol w="3951975"/>
                <a:gridCol w="1235950"/>
                <a:gridCol w="1189900"/>
                <a:gridCol w="959775"/>
              </a:tblGrid>
              <a:tr h="381000">
                <a:tc>
                  <a:txBody>
                    <a:bodyPr/>
                    <a:lstStyle/>
                    <a:p>
                      <a:pPr indent="0" lvl="0" marL="0" marR="0" rtl="0" algn="l">
                        <a:lnSpc>
                          <a:spcPct val="100000"/>
                        </a:lnSpc>
                        <a:spcBef>
                          <a:spcPts val="0"/>
                        </a:spcBef>
                        <a:spcAft>
                          <a:spcPts val="0"/>
                        </a:spcAft>
                        <a:buClr>
                          <a:srgbClr val="000000"/>
                        </a:buClr>
                        <a:buSzPts val="1500"/>
                        <a:buFont typeface="Arial"/>
                        <a:buNone/>
                      </a:pPr>
                      <a:r>
                        <a:rPr b="1" lang="en" sz="1500" u="none" cap="none" strike="noStrike"/>
                        <a:t>Campaign Name</a:t>
                      </a:r>
                      <a:endParaRPr b="1" sz="15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1" lang="en" sz="1500" u="none" cap="none" strike="noStrike"/>
                        <a:t>Cost</a:t>
                      </a:r>
                      <a:endParaRPr b="1" sz="15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1" lang="en" sz="1500" u="none" cap="none" strike="noStrike"/>
                        <a:t>Revenue</a:t>
                      </a:r>
                      <a:endParaRPr b="1" sz="15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1" lang="en" sz="1500" u="none" cap="none" strike="noStrike"/>
                        <a:t>ROAS</a:t>
                      </a:r>
                      <a:endParaRPr b="1" sz="1500" u="none" cap="none" strike="noStrike"/>
                    </a:p>
                  </a:txBody>
                  <a:tcPr marT="91425" marB="91425" marR="91425" marL="91425">
                    <a:solidFill>
                      <a:schemeClr val="lt2"/>
                    </a:solidFill>
                  </a:tcPr>
                </a:tc>
              </a:tr>
              <a:tr h="38100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Tech Trends: Discover the Latest Google Gear</a:t>
                      </a:r>
                      <a:endParaRPr sz="1200" u="none" cap="none" strike="noStrike">
                        <a:solidFill>
                          <a:srgbClr val="0B0B0B"/>
                        </a:solidFill>
                        <a:highlight>
                          <a:srgbClr val="F6F6F6"/>
                        </a:highlight>
                        <a:latin typeface="Open Sans"/>
                        <a:ea typeface="Open Sans"/>
                        <a:cs typeface="Open Sans"/>
                        <a:sym typeface="Open Sans"/>
                      </a:endParaRPr>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$5,000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$3,000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0.6</a:t>
                      </a:r>
                      <a:endParaRPr sz="1400" u="none" cap="none" strike="noStrike"/>
                    </a:p>
                  </a:txBody>
                  <a:tcPr marT="91425" marB="91425" marR="91425" marL="91425"/>
                </a:tc>
              </a:tr>
              <a:tr h="38597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t>Shop with Google: Unleash Your Digital Lifestyle</a:t>
                      </a:r>
                      <a:endParaRPr sz="12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$5,000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$8,000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1.6</a:t>
                      </a:r>
                      <a:endParaRPr sz="1400" u="none" cap="none" strike="noStrike"/>
                    </a:p>
                  </a:txBody>
                  <a:tcPr marT="91425" marB="91425" marR="91425" marL="91425"/>
                </a:tc>
              </a:tr>
              <a:tr h="283625">
                <a:tc>
                  <a:txBody>
                    <a:bodyPr/>
                    <a:lstStyle/>
                    <a:p>
                      <a:pPr indent="0" lvl="0" marL="0" marR="0" rtl="0" algn="l">
                        <a:lnSpc>
                          <a:spcPct val="115000"/>
                        </a:lnSpc>
                        <a:spcBef>
                          <a:spcPts val="0"/>
                        </a:spcBef>
                        <a:spcAft>
                          <a:spcPts val="0"/>
                        </a:spcAft>
                        <a:buClr>
                          <a:schemeClr val="dk1"/>
                        </a:buClr>
                        <a:buSzPts val="1100"/>
                        <a:buFont typeface="Arial"/>
                        <a:buNone/>
                      </a:pPr>
                      <a:r>
                        <a:rPr lang="en" sz="1200" u="none" cap="none" strike="noStrike"/>
                        <a:t>Google Gadgets Galore: Elevate Your Tech Game</a:t>
                      </a:r>
                      <a:endParaRPr sz="12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$5,000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$8,000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1.6</a:t>
                      </a:r>
                      <a:endParaRPr sz="1400" u="none" cap="none" strike="noStrike"/>
                    </a:p>
                  </a:txBody>
                  <a:tcPr marT="91425" marB="91425" marR="91425" marL="91425"/>
                </a:tc>
              </a:tr>
              <a:tr h="381000">
                <a:tc>
                  <a:txBody>
                    <a:bodyPr/>
                    <a:lstStyle/>
                    <a:p>
                      <a:pPr indent="0" lvl="0" marL="0" marR="0" rtl="0" algn="l">
                        <a:lnSpc>
                          <a:spcPct val="115000"/>
                        </a:lnSpc>
                        <a:spcBef>
                          <a:spcPts val="0"/>
                        </a:spcBef>
                        <a:spcAft>
                          <a:spcPts val="0"/>
                        </a:spcAft>
                        <a:buClr>
                          <a:schemeClr val="dk1"/>
                        </a:buClr>
                        <a:buSzPts val="1100"/>
                        <a:buFont typeface="Arial"/>
                        <a:buNone/>
                      </a:pPr>
                      <a:r>
                        <a:rPr lang="en" sz="1200" u="none" cap="none" strike="noStrike"/>
                        <a:t>Gear Up with Google: Your One-Stop Tech Shop</a:t>
                      </a:r>
                      <a:endParaRPr sz="12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$8,000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$13,000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1.625</a:t>
                      </a:r>
                      <a:endParaRPr sz="1400" u="none" cap="none" strike="noStrike"/>
                    </a:p>
                  </a:txBody>
                  <a:tcPr marT="91425" marB="91425" marR="91425" marL="91425"/>
                </a:tc>
              </a:tr>
              <a:tr h="381000">
                <a:tc>
                  <a:txBody>
                    <a:bodyPr/>
                    <a:lstStyle/>
                    <a:p>
                      <a:pPr indent="0" lvl="0" marL="0" marR="0" rtl="0" algn="l">
                        <a:lnSpc>
                          <a:spcPct val="115000"/>
                        </a:lnSpc>
                        <a:spcBef>
                          <a:spcPts val="0"/>
                        </a:spcBef>
                        <a:spcAft>
                          <a:spcPts val="0"/>
                        </a:spcAft>
                        <a:buClr>
                          <a:schemeClr val="dk1"/>
                        </a:buClr>
                        <a:buSzPts val="1100"/>
                        <a:buFont typeface="Arial"/>
                        <a:buNone/>
                      </a:pPr>
                      <a:r>
                        <a:rPr lang="en" sz="1200" u="none" cap="none" strike="noStrike"/>
                        <a:t>Google Merch Madness: Score Big on Tech Essentials</a:t>
                      </a:r>
                      <a:endParaRPr sz="12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$5,000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$2,000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0.4</a:t>
                      </a:r>
                      <a:endParaRPr sz="1400" u="none" cap="none" strike="noStrike"/>
                    </a:p>
                  </a:txBody>
                  <a:tcPr marT="91425" marB="91425" marR="91425" marL="91425"/>
                </a:tc>
              </a:tr>
              <a:tr h="381000">
                <a:tc>
                  <a:txBody>
                    <a:bodyPr/>
                    <a:lstStyle/>
                    <a:p>
                      <a:pPr indent="0" lvl="0" marL="0" marR="0" rtl="0" algn="l">
                        <a:lnSpc>
                          <a:spcPct val="115000"/>
                        </a:lnSpc>
                        <a:spcBef>
                          <a:spcPts val="0"/>
                        </a:spcBef>
                        <a:spcAft>
                          <a:spcPts val="0"/>
                        </a:spcAft>
                        <a:buClr>
                          <a:schemeClr val="dk1"/>
                        </a:buClr>
                        <a:buSzPts val="1100"/>
                        <a:buFont typeface="Arial"/>
                        <a:buNone/>
                      </a:pPr>
                      <a:r>
                        <a:rPr lang="en" sz="1200" u="none" cap="none" strike="noStrike"/>
                        <a:t>Unlock the Power of Google: Shop the Best in Tech</a:t>
                      </a:r>
                      <a:endParaRPr sz="12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$2,000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$3,500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1.75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Totals</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$30,000</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$37,500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a:t>
                      </a:r>
                      <a:endParaRPr sz="1400" u="none" cap="none" strike="noStrike"/>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2"/>
          <p:cNvSpPr txBox="1"/>
          <p:nvPr>
            <p:ph type="ctrTitle"/>
          </p:nvPr>
        </p:nvSpPr>
        <p:spPr>
          <a:xfrm>
            <a:off x="347400" y="1947675"/>
            <a:ext cx="7077600" cy="291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One:</a:t>
            </a:r>
            <a:r>
              <a:rPr b="1" lang="en" sz="4800">
                <a:solidFill>
                  <a:srgbClr val="FAFBFC"/>
                </a:solidFill>
              </a:rPr>
              <a:t> </a:t>
            </a:r>
            <a:endParaRPr b="1" sz="4800">
              <a:solidFill>
                <a:srgbClr val="FAFBFC"/>
              </a:solidFill>
            </a:endParaRPr>
          </a:p>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252" name="Google Shape;252;p2"/>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Business Sales Growth </a:t>
            </a:r>
            <a:endParaRPr sz="3200">
              <a:solidFill>
                <a:srgbClr val="02B3E4"/>
              </a:solidFill>
              <a:latin typeface="Open Sans Light"/>
              <a:ea typeface="Open Sans Light"/>
              <a:cs typeface="Open Sans Light"/>
              <a:sym typeface="Open Sans Light"/>
            </a:endParaRPr>
          </a:p>
        </p:txBody>
      </p:sp>
      <p:sp>
        <p:nvSpPr>
          <p:cNvPr id="395" name="Google Shape;395;p20"/>
          <p:cNvSpPr txBox="1"/>
          <p:nvPr>
            <p:ph idx="1" type="body"/>
          </p:nvPr>
        </p:nvSpPr>
        <p:spPr>
          <a:xfrm>
            <a:off x="264950" y="2253725"/>
            <a:ext cx="7242600" cy="24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Based on the data provided, how might the campaigns be realigned and improved to potentially achieve a 20% YOY sales growth </a:t>
            </a:r>
            <a:r>
              <a:rPr b="1" lang="en"/>
              <a:t>without additional cost</a:t>
            </a:r>
            <a:r>
              <a:rPr lang="en"/>
              <a:t>? You can assume that the data will remain consistent over the projected time frame. Please reference specific data to support your answer, such as metrics and campaigns.</a:t>
            </a:r>
            <a:endParaRPr/>
          </a:p>
          <a:p>
            <a:pPr indent="0" lvl="0" marL="0" rtl="0" algn="l">
              <a:lnSpc>
                <a:spcPct val="115000"/>
              </a:lnSpc>
              <a:spcBef>
                <a:spcPts val="1600"/>
              </a:spcBef>
              <a:spcAft>
                <a:spcPts val="0"/>
              </a:spcAft>
              <a:buSzPts val="1800"/>
              <a:buNone/>
            </a:pPr>
            <a:r>
              <a:rPr b="1" lang="en"/>
              <a:t>You could get the answer by asking yourself: Which campaign would I spend less, and which would I spend more?</a:t>
            </a:r>
            <a:endParaRPr b="1"/>
          </a:p>
          <a:p>
            <a:pPr indent="0" lvl="0" marL="0" rtl="0" algn="l">
              <a:lnSpc>
                <a:spcPct val="115000"/>
              </a:lnSpc>
              <a:spcBef>
                <a:spcPts val="1600"/>
              </a:spcBef>
              <a:spcAft>
                <a:spcPts val="1600"/>
              </a:spcAft>
              <a:buSzPts val="1800"/>
              <a:buNone/>
            </a:pPr>
            <a:r>
              <a:t/>
            </a:r>
            <a:endParaRPr i="1"/>
          </a:p>
        </p:txBody>
      </p:sp>
      <p:sp>
        <p:nvSpPr>
          <p:cNvPr id="396" name="Google Shape;396;p20"/>
          <p:cNvSpPr txBox="1"/>
          <p:nvPr/>
        </p:nvSpPr>
        <p:spPr>
          <a:xfrm>
            <a:off x="264900" y="5102300"/>
            <a:ext cx="7242600" cy="41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chemeClr val="dk2"/>
                </a:solidFill>
                <a:latin typeface="Open Sans"/>
                <a:ea typeface="Open Sans"/>
                <a:cs typeface="Open Sans"/>
                <a:sym typeface="Open Sans"/>
              </a:rPr>
              <a:t>I would spend less on the “Google March Madness” campaign because it brings less revenue compared to other campaigns. I would spend more on “Unlock the Power of Google: Shop the Best in Tech” because it would bring in the highest amount of revenue for the company. </a:t>
            </a:r>
            <a:r>
              <a:rPr i="1" lang="en" sz="1800">
                <a:solidFill>
                  <a:schemeClr val="dk2"/>
                </a:solidFill>
                <a:latin typeface="Open Sans"/>
                <a:ea typeface="Open Sans"/>
                <a:cs typeface="Open Sans"/>
                <a:sym typeface="Open Sans"/>
              </a:rPr>
              <a:t>The ROA on “Shop the Best in Tech” is 1.75 which is the highest return. If we increase the spending on that campaign to $6000, we will increase revenue with that campaign alone to $10,500. Then if we stop investing in “Google March Madness”, that will decrease our spending by $5000. Just the increase in “Shop the Best in Tech” would be an </a:t>
            </a:r>
            <a:r>
              <a:rPr i="1" lang="en" sz="1800">
                <a:solidFill>
                  <a:schemeClr val="dk2"/>
                </a:solidFill>
                <a:latin typeface="Open Sans"/>
                <a:ea typeface="Open Sans"/>
                <a:cs typeface="Open Sans"/>
                <a:sym typeface="Open Sans"/>
              </a:rPr>
              <a:t>increase</a:t>
            </a:r>
            <a:r>
              <a:rPr i="1" lang="en" sz="1800">
                <a:solidFill>
                  <a:schemeClr val="dk2"/>
                </a:solidFill>
                <a:latin typeface="Open Sans"/>
                <a:ea typeface="Open Sans"/>
                <a:cs typeface="Open Sans"/>
                <a:sym typeface="Open Sans"/>
              </a:rPr>
              <a:t> of well over 20%.</a:t>
            </a:r>
            <a:endParaRPr b="0" i="1" sz="1800" u="none" cap="none" strike="noStrike">
              <a:solidFill>
                <a:schemeClr val="dk2"/>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t/>
            </a:r>
            <a:endParaRPr b="0" i="1"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eCommerce improvements</a:t>
            </a:r>
            <a:endParaRPr sz="3200">
              <a:solidFill>
                <a:srgbClr val="02B3E4"/>
              </a:solidFill>
              <a:latin typeface="Open Sans Light"/>
              <a:ea typeface="Open Sans Light"/>
              <a:cs typeface="Open Sans Light"/>
              <a:sym typeface="Open Sans Light"/>
            </a:endParaRPr>
          </a:p>
        </p:txBody>
      </p:sp>
      <p:sp>
        <p:nvSpPr>
          <p:cNvPr id="402" name="Google Shape;402;p2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Looking at your website pages or the </a:t>
            </a:r>
            <a:r>
              <a:rPr lang="en" u="sng">
                <a:solidFill>
                  <a:schemeClr val="hlink"/>
                </a:solidFill>
                <a:hlinkClick r:id="rId3"/>
              </a:rPr>
              <a:t>Google Merchandise Store</a:t>
            </a:r>
            <a:r>
              <a:rPr lang="en"/>
              <a:t> website and current eCommerce experience, identify one change to the eCommerce UX and one additional eCommerce option you would recommend implementing. </a:t>
            </a:r>
            <a:endParaRPr/>
          </a:p>
          <a:p>
            <a:pPr indent="0" lvl="0" marL="0" rtl="0" algn="l">
              <a:lnSpc>
                <a:spcPct val="115000"/>
              </a:lnSpc>
              <a:spcBef>
                <a:spcPts val="1600"/>
              </a:spcBef>
              <a:spcAft>
                <a:spcPts val="0"/>
              </a:spcAft>
              <a:buSzPts val="1800"/>
              <a:buNone/>
            </a:pPr>
            <a:r>
              <a:rPr i="1" lang="en"/>
              <a:t>Example: One way to improve eCommerce capabilities would be to add the option of a digital wallet with the option to securely store and manage cards that have been used for payment, along with the option of using PayPal or Apple Pay.</a:t>
            </a:r>
            <a:endParaRPr i="1"/>
          </a:p>
          <a:p>
            <a:pPr indent="0" lvl="0" marL="0" rtl="0" algn="l">
              <a:lnSpc>
                <a:spcPct val="115000"/>
              </a:lnSpc>
              <a:spcBef>
                <a:spcPts val="1600"/>
              </a:spcBef>
              <a:spcAft>
                <a:spcPts val="0"/>
              </a:spcAft>
              <a:buSzPts val="1800"/>
              <a:buNone/>
            </a:pPr>
            <a:r>
              <a:rPr lang="en"/>
              <a:t>UX change:</a:t>
            </a:r>
            <a:endParaRPr/>
          </a:p>
          <a:p>
            <a:pPr indent="0" lvl="0" marL="0" rtl="0" algn="l">
              <a:lnSpc>
                <a:spcPct val="115000"/>
              </a:lnSpc>
              <a:spcBef>
                <a:spcPts val="1600"/>
              </a:spcBef>
              <a:spcAft>
                <a:spcPts val="0"/>
              </a:spcAft>
              <a:buSzPts val="1800"/>
              <a:buNone/>
            </a:pPr>
            <a:r>
              <a:rPr i="1" lang="en"/>
              <a:t>I would add an option to check out as a guest. Some users don’t necessarily want to log in to make a purchase, they want to get in and purchase as quickly and smoothly as possible.</a:t>
            </a:r>
            <a:endParaRPr/>
          </a:p>
          <a:p>
            <a:pPr indent="0" lvl="0" marL="0" rtl="0" algn="l">
              <a:lnSpc>
                <a:spcPct val="115000"/>
              </a:lnSpc>
              <a:spcBef>
                <a:spcPts val="1600"/>
              </a:spcBef>
              <a:spcAft>
                <a:spcPts val="0"/>
              </a:spcAft>
              <a:buSzPts val="1800"/>
              <a:buNone/>
            </a:pPr>
            <a:r>
              <a:rPr lang="en"/>
              <a:t>Other eCommerce change or addition:</a:t>
            </a:r>
            <a:endParaRPr/>
          </a:p>
          <a:p>
            <a:pPr indent="0" lvl="0" marL="0" rtl="0" algn="l">
              <a:lnSpc>
                <a:spcPct val="115000"/>
              </a:lnSpc>
              <a:spcBef>
                <a:spcPts val="1600"/>
              </a:spcBef>
              <a:spcAft>
                <a:spcPts val="1600"/>
              </a:spcAft>
              <a:buSzPts val="1800"/>
              <a:buNone/>
            </a:pPr>
            <a:r>
              <a:rPr i="1" lang="en"/>
              <a:t>I would change the word “sale” from red to blue or purple. Red can come off as harsh, where blue is more calming. </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graphicFrame>
        <p:nvGraphicFramePr>
          <p:cNvPr id="408" name="Google Shape;408;p22"/>
          <p:cNvGraphicFramePr/>
          <p:nvPr/>
        </p:nvGraphicFramePr>
        <p:xfrm>
          <a:off x="372888" y="2129726"/>
          <a:ext cx="3000000" cy="3000000"/>
        </p:xfrm>
        <a:graphic>
          <a:graphicData uri="http://schemas.openxmlformats.org/drawingml/2006/table">
            <a:tbl>
              <a:tblPr>
                <a:noFill/>
                <a:tableStyleId>{C4CD594B-5FDD-4A5B-AE7C-E4AC198A10A8}</a:tableStyleId>
              </a:tblPr>
              <a:tblGrid>
                <a:gridCol w="460475"/>
                <a:gridCol w="6566150"/>
              </a:tblGrid>
              <a:tr h="1634150">
                <a:tc gridSpan="2">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solidFill>
                            <a:srgbClr val="525C65"/>
                          </a:solidFill>
                          <a:highlight>
                            <a:schemeClr val="lt1"/>
                          </a:highlight>
                          <a:latin typeface="Open Sans Light"/>
                          <a:ea typeface="Open Sans Light"/>
                          <a:cs typeface="Open Sans Light"/>
                          <a:sym typeface="Open Sans Light"/>
                        </a:rPr>
                        <a:t>It is time for some exploration! You need to find 2 emerging marketing technologies that you could use in a technology stack. For each one, you need to describe why you would use that tool. </a:t>
                      </a:r>
                      <a:endParaRPr sz="20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711150">
                <a:tc rowSpan="2">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rgbClr val="525C65"/>
                          </a:solidFill>
                          <a:latin typeface="Open Sans Light"/>
                          <a:ea typeface="Open Sans Light"/>
                          <a:cs typeface="Open Sans Light"/>
                          <a:sym typeface="Open Sans Light"/>
                        </a:rPr>
                        <a:t>1</a:t>
                      </a:r>
                      <a:endParaRPr sz="1800" u="none" cap="none" strike="noStrike">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marR="0" rtl="0" algn="l">
                        <a:lnSpc>
                          <a:spcPct val="115000"/>
                        </a:lnSpc>
                        <a:spcBef>
                          <a:spcPts val="0"/>
                        </a:spcBef>
                        <a:spcAft>
                          <a:spcPts val="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Metaverse Marketing</a:t>
                      </a:r>
                      <a:endParaRPr i="1" sz="18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86825">
                <a:tc vMerge="1"/>
                <a:tc>
                  <a:txBody>
                    <a:bodyPr/>
                    <a:lstStyle/>
                    <a:p>
                      <a:pPr indent="0" lvl="0" marL="0" marR="0" rtl="0" algn="l">
                        <a:lnSpc>
                          <a:spcPct val="115000"/>
                        </a:lnSpc>
                        <a:spcBef>
                          <a:spcPts val="0"/>
                        </a:spcBef>
                        <a:spcAft>
                          <a:spcPts val="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The metaverse lets potential customers try on products virtually. This would allow them to see what it looks like on before they buy, instead of just seeing how it looks on a model like in traditional </a:t>
                      </a:r>
                      <a:r>
                        <a:rPr i="1" lang="en" sz="1800">
                          <a:solidFill>
                            <a:srgbClr val="525C65"/>
                          </a:solidFill>
                          <a:highlight>
                            <a:schemeClr val="lt1"/>
                          </a:highlight>
                          <a:latin typeface="Open Sans Light"/>
                          <a:ea typeface="Open Sans Light"/>
                          <a:cs typeface="Open Sans Light"/>
                          <a:sym typeface="Open Sans Light"/>
                        </a:rPr>
                        <a:t>advertising</a:t>
                      </a:r>
                      <a:r>
                        <a:rPr i="1" lang="en" sz="1800">
                          <a:solidFill>
                            <a:srgbClr val="525C65"/>
                          </a:solidFill>
                          <a:highlight>
                            <a:schemeClr val="lt1"/>
                          </a:highlight>
                          <a:latin typeface="Open Sans Light"/>
                          <a:ea typeface="Open Sans Light"/>
                          <a:cs typeface="Open Sans Light"/>
                          <a:sym typeface="Open Sans Light"/>
                        </a:rPr>
                        <a:t>. </a:t>
                      </a:r>
                      <a:endParaRPr i="1" sz="18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50">
                <a:tc rowSpan="2">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pen Sans Light"/>
                          <a:ea typeface="Open Sans Light"/>
                          <a:cs typeface="Open Sans Light"/>
                          <a:sym typeface="Open Sans Light"/>
                        </a:rPr>
                        <a:t>2</a:t>
                      </a:r>
                      <a:endParaRPr sz="1400" u="none" cap="none" strike="noStrike">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marR="0" rtl="0" algn="l">
                        <a:lnSpc>
                          <a:spcPct val="115000"/>
                        </a:lnSpc>
                        <a:spcBef>
                          <a:spcPts val="0"/>
                        </a:spcBef>
                        <a:spcAft>
                          <a:spcPts val="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Hyper-personalized marketing</a:t>
                      </a:r>
                      <a:endParaRPr i="1" sz="18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38925">
                <a:tc vMerge="1"/>
                <a:tc>
                  <a:txBody>
                    <a:bodyPr/>
                    <a:lstStyle/>
                    <a:p>
                      <a:pPr indent="0" lvl="0" marL="0" marR="0" rtl="0" algn="l">
                        <a:lnSpc>
                          <a:spcPct val="115000"/>
                        </a:lnSpc>
                        <a:spcBef>
                          <a:spcPts val="0"/>
                        </a:spcBef>
                        <a:spcAft>
                          <a:spcPts val="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Usually, email marketing involves sending the same email to every customer. Personalized marketing could mean sending emails to the customer at the best time for them based on previous email activity. This would mean that they’re more likely to see it come through. </a:t>
                      </a:r>
                      <a:endParaRPr i="1" sz="18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258" name="Google Shape;258;p3"/>
          <p:cNvGraphicFramePr/>
          <p:nvPr/>
        </p:nvGraphicFramePr>
        <p:xfrm>
          <a:off x="375050" y="1990163"/>
          <a:ext cx="3000000" cy="3000000"/>
        </p:xfrm>
        <a:graphic>
          <a:graphicData uri="http://schemas.openxmlformats.org/drawingml/2006/table">
            <a:tbl>
              <a:tblPr>
                <a:noFill/>
                <a:tableStyleId>{C4CD594B-5FDD-4A5B-AE7C-E4AC198A10A8}</a:tableStyleId>
              </a:tblPr>
              <a:tblGrid>
                <a:gridCol w="460475"/>
                <a:gridCol w="6566150"/>
              </a:tblGrid>
              <a:tr h="1141600">
                <a:tc gridSpan="2">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solidFill>
                            <a:srgbClr val="525C65"/>
                          </a:solidFill>
                          <a:highlight>
                            <a:schemeClr val="lt1"/>
                          </a:highlight>
                          <a:latin typeface="Open Sans"/>
                          <a:ea typeface="Open Sans"/>
                          <a:cs typeface="Open Sans"/>
                          <a:sym typeface="Open Sans"/>
                        </a:rPr>
                        <a:t>Key Business Objective</a:t>
                      </a:r>
                      <a:r>
                        <a:rPr lang="en" sz="2000" u="none" cap="none" strike="noStrike">
                          <a:solidFill>
                            <a:srgbClr val="525C65"/>
                          </a:solidFill>
                          <a:highlight>
                            <a:schemeClr val="lt1"/>
                          </a:highlight>
                          <a:latin typeface="Open Sans Light"/>
                          <a:ea typeface="Open Sans Light"/>
                          <a:cs typeface="Open Sans Light"/>
                          <a:sym typeface="Open Sans Light"/>
                        </a:rPr>
                        <a:t>: A defined goal or outcome used to plan the desired direction of your company.</a:t>
                      </a:r>
                      <a:br>
                        <a:rPr lang="en" sz="2000" u="none" cap="none" strike="noStrike">
                          <a:solidFill>
                            <a:srgbClr val="525C65"/>
                          </a:solidFill>
                          <a:highlight>
                            <a:schemeClr val="lt1"/>
                          </a:highlight>
                          <a:latin typeface="Open Sans Light"/>
                          <a:ea typeface="Open Sans Light"/>
                          <a:cs typeface="Open Sans Light"/>
                          <a:sym typeface="Open Sans Light"/>
                        </a:rPr>
                      </a:br>
                      <a:r>
                        <a:rPr lang="en" sz="2000" u="none" cap="none" strike="noStrike">
                          <a:solidFill>
                            <a:srgbClr val="525C65"/>
                          </a:solidFill>
                          <a:highlight>
                            <a:schemeClr val="lt1"/>
                          </a:highlight>
                          <a:latin typeface="Open Sans Light"/>
                          <a:ea typeface="Open Sans Light"/>
                          <a:cs typeface="Open Sans Light"/>
                          <a:sym typeface="Open Sans Light"/>
                        </a:rPr>
                        <a:t>Write at least 3 but no more than 5 business objectives that support your business model. Each objective should be SMART.</a:t>
                      </a:r>
                      <a:endParaRPr sz="20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209975">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rgbClr val="525C65"/>
                          </a:solidFill>
                          <a:latin typeface="Open Sans Light"/>
                          <a:ea typeface="Open Sans Light"/>
                          <a:cs typeface="Open Sans Light"/>
                          <a:sym typeface="Open Sans Light"/>
                        </a:rPr>
                        <a:t>1</a:t>
                      </a:r>
                      <a:endParaRPr sz="1800" u="none" cap="none" strike="noStrike">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marR="0" rtl="0" algn="l">
                        <a:lnSpc>
                          <a:spcPct val="115000"/>
                        </a:lnSpc>
                        <a:spcBef>
                          <a:spcPts val="0"/>
                        </a:spcBef>
                        <a:spcAft>
                          <a:spcPts val="0"/>
                        </a:spcAft>
                        <a:buClr>
                          <a:schemeClr val="dk1"/>
                        </a:buClr>
                        <a:buSzPts val="1100"/>
                        <a:buFont typeface="Arial"/>
                        <a:buNone/>
                      </a:pPr>
                      <a:r>
                        <a:rPr i="1" lang="en" sz="1800" u="none" cap="none" strike="noStrike">
                          <a:solidFill>
                            <a:srgbClr val="525C65"/>
                          </a:solidFill>
                          <a:highlight>
                            <a:schemeClr val="lt1"/>
                          </a:highlight>
                          <a:latin typeface="Open Sans Light"/>
                          <a:ea typeface="Open Sans Light"/>
                          <a:cs typeface="Open Sans Light"/>
                          <a:sym typeface="Open Sans Light"/>
                        </a:rPr>
                        <a:t>Increase new users to website by 30% within the next three months. </a:t>
                      </a:r>
                      <a:endParaRPr i="1" sz="18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60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pen Sans Light"/>
                          <a:ea typeface="Open Sans Light"/>
                          <a:cs typeface="Open Sans Light"/>
                          <a:sym typeface="Open Sans Light"/>
                        </a:rPr>
                        <a:t>2</a:t>
                      </a:r>
                      <a:endParaRPr sz="1400" u="none" cap="none" strike="noStrike">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marR="0" rtl="0" algn="l">
                        <a:lnSpc>
                          <a:spcPct val="115000"/>
                        </a:lnSpc>
                        <a:spcBef>
                          <a:spcPts val="0"/>
                        </a:spcBef>
                        <a:spcAft>
                          <a:spcPts val="0"/>
                        </a:spcAft>
                        <a:buClr>
                          <a:schemeClr val="dk1"/>
                        </a:buClr>
                        <a:buSzPts val="1100"/>
                        <a:buFont typeface="Arial"/>
                        <a:buNone/>
                      </a:pPr>
                      <a:r>
                        <a:rPr i="1" lang="en" sz="1800" u="none" cap="none" strike="noStrike">
                          <a:solidFill>
                            <a:srgbClr val="525C65"/>
                          </a:solidFill>
                          <a:highlight>
                            <a:schemeClr val="lt1"/>
                          </a:highlight>
                          <a:latin typeface="Open Sans Light"/>
                          <a:ea typeface="Open Sans Light"/>
                          <a:cs typeface="Open Sans Light"/>
                          <a:sym typeface="Open Sans Light"/>
                        </a:rPr>
                        <a:t>Increase sales by 20% over the next 6 months.</a:t>
                      </a:r>
                      <a:endParaRPr i="1" sz="1800" u="none" cap="none" strike="noStrike">
                        <a:solidFill>
                          <a:srgbClr val="525C65"/>
                        </a:solidFill>
                        <a:highlight>
                          <a:schemeClr val="lt1"/>
                        </a:highlight>
                        <a:latin typeface="Open Sans Light"/>
                        <a:ea typeface="Open Sans Light"/>
                        <a:cs typeface="Open Sans Light"/>
                        <a:sym typeface="Open Sans Light"/>
                      </a:endParaRPr>
                    </a:p>
                    <a:p>
                      <a:pPr indent="0" lvl="0" marL="0" marR="0" rtl="0" algn="l">
                        <a:lnSpc>
                          <a:spcPct val="115000"/>
                        </a:lnSpc>
                        <a:spcBef>
                          <a:spcPts val="1600"/>
                        </a:spcBef>
                        <a:spcAft>
                          <a:spcPts val="0"/>
                        </a:spcAft>
                        <a:buClr>
                          <a:schemeClr val="dk1"/>
                        </a:buClr>
                        <a:buSzPts val="1100"/>
                        <a:buFont typeface="Arial"/>
                        <a:buNone/>
                      </a:pPr>
                      <a:r>
                        <a:t/>
                      </a:r>
                      <a:endParaRPr i="1" sz="18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314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pen Sans Light"/>
                          <a:ea typeface="Open Sans Light"/>
                          <a:cs typeface="Open Sans Light"/>
                          <a:sym typeface="Open Sans Light"/>
                        </a:rPr>
                        <a:t>3</a:t>
                      </a:r>
                      <a:endParaRPr sz="1400" u="none" cap="none" strike="noStrike">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marR="0" rtl="0" algn="l">
                        <a:lnSpc>
                          <a:spcPct val="115000"/>
                        </a:lnSpc>
                        <a:spcBef>
                          <a:spcPts val="0"/>
                        </a:spcBef>
                        <a:spcAft>
                          <a:spcPts val="0"/>
                        </a:spcAft>
                        <a:buClr>
                          <a:schemeClr val="dk1"/>
                        </a:buClr>
                        <a:buSzPts val="1100"/>
                        <a:buFont typeface="Arial"/>
                        <a:buNone/>
                      </a:pPr>
                      <a:r>
                        <a:rPr i="1" lang="en" sz="1800" u="none" cap="none" strike="noStrike">
                          <a:solidFill>
                            <a:srgbClr val="525C65"/>
                          </a:solidFill>
                          <a:highlight>
                            <a:schemeClr val="lt1"/>
                          </a:highlight>
                          <a:latin typeface="Open Sans Light"/>
                          <a:ea typeface="Open Sans Light"/>
                          <a:cs typeface="Open Sans Light"/>
                          <a:sym typeface="Open Sans Light"/>
                        </a:rPr>
                        <a:t>Increase social media followers by 40% over the next six months. </a:t>
                      </a:r>
                      <a:endParaRPr i="1" sz="18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Identify Key Performance Indicators</a:t>
            </a:r>
            <a:endParaRPr sz="3200">
              <a:solidFill>
                <a:srgbClr val="02B3E4"/>
              </a:solidFill>
              <a:latin typeface="Open Sans Light"/>
              <a:ea typeface="Open Sans Light"/>
              <a:cs typeface="Open Sans Light"/>
              <a:sym typeface="Open Sans Light"/>
            </a:endParaRPr>
          </a:p>
        </p:txBody>
      </p:sp>
      <p:graphicFrame>
        <p:nvGraphicFramePr>
          <p:cNvPr id="264" name="Google Shape;264;p4"/>
          <p:cNvGraphicFramePr/>
          <p:nvPr/>
        </p:nvGraphicFramePr>
        <p:xfrm>
          <a:off x="375075" y="1990163"/>
          <a:ext cx="3000000" cy="3000000"/>
        </p:xfrm>
        <a:graphic>
          <a:graphicData uri="http://schemas.openxmlformats.org/drawingml/2006/table">
            <a:tbl>
              <a:tblPr>
                <a:noFill/>
                <a:tableStyleId>{C4CD594B-5FDD-4A5B-AE7C-E4AC198A10A8}</a:tableStyleId>
              </a:tblPr>
              <a:tblGrid>
                <a:gridCol w="460450"/>
                <a:gridCol w="6566150"/>
              </a:tblGrid>
              <a:tr h="1141600">
                <a:tc gridSpan="2">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solidFill>
                            <a:srgbClr val="525C65"/>
                          </a:solidFill>
                          <a:highlight>
                            <a:schemeClr val="lt1"/>
                          </a:highlight>
                          <a:latin typeface="Open Sans"/>
                          <a:ea typeface="Open Sans"/>
                          <a:cs typeface="Open Sans"/>
                          <a:sym typeface="Open Sans"/>
                        </a:rPr>
                        <a:t>Key Performance Indicator (KPI)</a:t>
                      </a:r>
                      <a:r>
                        <a:rPr lang="en" sz="2000" u="none" cap="none" strike="noStrike">
                          <a:solidFill>
                            <a:srgbClr val="525C65"/>
                          </a:solidFill>
                          <a:highlight>
                            <a:schemeClr val="lt1"/>
                          </a:highlight>
                          <a:latin typeface="Open Sans Light"/>
                          <a:ea typeface="Open Sans Light"/>
                          <a:cs typeface="Open Sans Light"/>
                          <a:sym typeface="Open Sans Light"/>
                        </a:rPr>
                        <a:t>:</a:t>
                      </a:r>
                      <a:r>
                        <a:rPr i="1" lang="en" sz="2000" u="none" cap="none" strike="noStrike">
                          <a:solidFill>
                            <a:srgbClr val="525C65"/>
                          </a:solidFill>
                          <a:highlight>
                            <a:schemeClr val="lt1"/>
                          </a:highlight>
                          <a:latin typeface="Open Sans Light"/>
                          <a:ea typeface="Open Sans Light"/>
                          <a:cs typeface="Open Sans Light"/>
                          <a:sym typeface="Open Sans Light"/>
                        </a:rPr>
                        <a:t> </a:t>
                      </a:r>
                      <a:r>
                        <a:rPr lang="en" sz="2000" u="none" cap="none" strike="noStrike">
                          <a:solidFill>
                            <a:srgbClr val="525C65"/>
                          </a:solidFill>
                          <a:latin typeface="Open Sans Light"/>
                          <a:ea typeface="Open Sans Light"/>
                          <a:cs typeface="Open Sans Light"/>
                          <a:sym typeface="Open Sans Light"/>
                        </a:rPr>
                        <a:t>A quantifiable metric used to determine how effectively your key business objectives are being met. Ensure that the specific metric is clearly identified.</a:t>
                      </a:r>
                      <a:endParaRPr sz="36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279775">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rgbClr val="525C65"/>
                          </a:solidFill>
                          <a:latin typeface="Open Sans Light"/>
                          <a:ea typeface="Open Sans Light"/>
                          <a:cs typeface="Open Sans Light"/>
                          <a:sym typeface="Open Sans Light"/>
                        </a:rPr>
                        <a:t>1</a:t>
                      </a:r>
                      <a:endParaRPr sz="1800" u="none" cap="none" strike="noStrike">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marR="0" rtl="0" algn="l">
                        <a:lnSpc>
                          <a:spcPct val="115000"/>
                        </a:lnSpc>
                        <a:spcBef>
                          <a:spcPts val="0"/>
                        </a:spcBef>
                        <a:spcAft>
                          <a:spcPts val="0"/>
                        </a:spcAft>
                        <a:buClr>
                          <a:srgbClr val="000000"/>
                        </a:buClr>
                        <a:buSzPts val="1800"/>
                        <a:buFont typeface="Arial"/>
                        <a:buNone/>
                      </a:pPr>
                      <a:r>
                        <a:rPr i="1" lang="en" sz="1800" u="none" cap="none" strike="noStrike">
                          <a:solidFill>
                            <a:srgbClr val="525C65"/>
                          </a:solidFill>
                          <a:highlight>
                            <a:schemeClr val="lt1"/>
                          </a:highlight>
                          <a:latin typeface="Open Sans Light"/>
                          <a:ea typeface="Open Sans Light"/>
                          <a:cs typeface="Open Sans Light"/>
                          <a:sym typeface="Open Sans Light"/>
                        </a:rPr>
                        <a:t>Number of new users visiting website per month</a:t>
                      </a:r>
                      <a:endParaRPr i="1" sz="18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10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pen Sans Light"/>
                          <a:ea typeface="Open Sans Light"/>
                          <a:cs typeface="Open Sans Light"/>
                          <a:sym typeface="Open Sans Light"/>
                        </a:rPr>
                        <a:t>2</a:t>
                      </a:r>
                      <a:endParaRPr sz="1400" u="none" cap="none" strike="noStrike">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marR="0" rtl="0" algn="l">
                        <a:lnSpc>
                          <a:spcPct val="115000"/>
                        </a:lnSpc>
                        <a:spcBef>
                          <a:spcPts val="0"/>
                        </a:spcBef>
                        <a:spcAft>
                          <a:spcPts val="0"/>
                        </a:spcAft>
                        <a:buClr>
                          <a:srgbClr val="000000"/>
                        </a:buClr>
                        <a:buSzPts val="1800"/>
                        <a:buFont typeface="Arial"/>
                        <a:buNone/>
                      </a:pPr>
                      <a:r>
                        <a:rPr i="1" lang="en" sz="1800" u="none" cap="none" strike="noStrike">
                          <a:solidFill>
                            <a:srgbClr val="525C65"/>
                          </a:solidFill>
                          <a:highlight>
                            <a:schemeClr val="lt1"/>
                          </a:highlight>
                          <a:latin typeface="Open Sans Light"/>
                          <a:ea typeface="Open Sans Light"/>
                          <a:cs typeface="Open Sans Light"/>
                          <a:sym typeface="Open Sans Light"/>
                        </a:rPr>
                        <a:t>Number of sales over the next 6 months</a:t>
                      </a:r>
                      <a:endParaRPr i="1" sz="1800" u="none" cap="none" strike="noStrike">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61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pen Sans Light"/>
                          <a:ea typeface="Open Sans Light"/>
                          <a:cs typeface="Open Sans Light"/>
                          <a:sym typeface="Open Sans Light"/>
                        </a:rPr>
                        <a:t>3</a:t>
                      </a:r>
                      <a:endParaRPr sz="1400" u="none" cap="none" strike="noStrike">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marR="0" rtl="0" algn="l">
                        <a:lnSpc>
                          <a:spcPct val="115000"/>
                        </a:lnSpc>
                        <a:spcBef>
                          <a:spcPts val="0"/>
                        </a:spcBef>
                        <a:spcAft>
                          <a:spcPts val="0"/>
                        </a:spcAft>
                        <a:buClr>
                          <a:schemeClr val="dk1"/>
                        </a:buClr>
                        <a:buSzPts val="1100"/>
                        <a:buFont typeface="Arial"/>
                        <a:buNone/>
                      </a:pPr>
                      <a:r>
                        <a:rPr i="1" lang="en" sz="1800" u="none" cap="none" strike="noStrike">
                          <a:solidFill>
                            <a:srgbClr val="525C65"/>
                          </a:solidFill>
                          <a:highlight>
                            <a:schemeClr val="lt1"/>
                          </a:highlight>
                          <a:latin typeface="Open Sans Light"/>
                          <a:ea typeface="Open Sans Light"/>
                          <a:cs typeface="Open Sans Light"/>
                          <a:sym typeface="Open Sans Light"/>
                        </a:rPr>
                        <a:t>Number of followers on all social media accounts</a:t>
                      </a:r>
                      <a:endParaRPr b="1" i="1" sz="1800" u="none" cap="none" strike="noStrike">
                        <a:solidFill>
                          <a:srgbClr val="525C65"/>
                        </a:solidFill>
                        <a:highlight>
                          <a:schemeClr val="lt1"/>
                        </a:highlight>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5"/>
          <p:cNvSpPr txBox="1"/>
          <p:nvPr>
            <p:ph type="ctrTitle"/>
          </p:nvPr>
        </p:nvSpPr>
        <p:spPr>
          <a:xfrm>
            <a:off x="347400" y="1947675"/>
            <a:ext cx="7077600" cy="291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Two:</a:t>
            </a:r>
            <a:r>
              <a:rPr b="1" lang="en" sz="4800">
                <a:solidFill>
                  <a:srgbClr val="FAFBFC"/>
                </a:solidFill>
              </a:rPr>
              <a:t> </a:t>
            </a:r>
            <a:endParaRPr b="1" sz="4800">
              <a:solidFill>
                <a:srgbClr val="FAFBFC"/>
              </a:solidFill>
            </a:endParaRPr>
          </a:p>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A/B Testing Proposal</a:t>
            </a:r>
            <a:endParaRPr sz="3600">
              <a:solidFill>
                <a:srgbClr val="FAFBFC"/>
              </a:solidFill>
              <a:latin typeface="Open Sans"/>
              <a:ea typeface="Open Sans"/>
              <a:cs typeface="Open Sans"/>
              <a:sym typeface="Open Sans"/>
            </a:endParaRPr>
          </a:p>
        </p:txBody>
      </p:sp>
      <p:sp>
        <p:nvSpPr>
          <p:cNvPr id="270" name="Google Shape;270;p5"/>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aphicFrame>
        <p:nvGraphicFramePr>
          <p:cNvPr id="275" name="Google Shape;275;p6"/>
          <p:cNvGraphicFramePr/>
          <p:nvPr/>
        </p:nvGraphicFramePr>
        <p:xfrm>
          <a:off x="264900" y="2345838"/>
          <a:ext cx="3000000" cy="3000000"/>
        </p:xfrm>
        <a:graphic>
          <a:graphicData uri="http://schemas.openxmlformats.org/drawingml/2006/table">
            <a:tbl>
              <a:tblPr>
                <a:noFill/>
                <a:tableStyleId>{C4CD594B-5FDD-4A5B-AE7C-E4AC198A10A8}</a:tableStyleId>
              </a:tblPr>
              <a:tblGrid>
                <a:gridCol w="7242600"/>
              </a:tblGrid>
              <a:tr h="47295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dk2"/>
                          </a:solidFill>
                          <a:latin typeface="Open Sans"/>
                          <a:ea typeface="Open Sans"/>
                          <a:cs typeface="Open Sans"/>
                          <a:sym typeface="Open Sans"/>
                        </a:rPr>
                        <a:t>KPI used as basis for the A/B test</a:t>
                      </a:r>
                      <a:endParaRPr b="1" sz="1400" u="none" cap="none" strike="noStrike"/>
                    </a:p>
                  </a:txBody>
                  <a:tcPr marT="91425" marB="91425" marR="91425" marL="91425"/>
                </a:tc>
              </a:tr>
              <a:tr h="458225">
                <a:tc>
                  <a:txBody>
                    <a:bodyPr/>
                    <a:lstStyle/>
                    <a:p>
                      <a:pPr indent="0" lvl="0" marL="0" marR="0" rtl="0" algn="l">
                        <a:lnSpc>
                          <a:spcPct val="115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Number of new users to our website per month</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515275">
                <a:tc>
                  <a:txBody>
                    <a:bodyPr/>
                    <a:lstStyle/>
                    <a:p>
                      <a:pPr indent="0" lvl="0" marL="0" marR="0" rtl="0" algn="l">
                        <a:lnSpc>
                          <a:spcPct val="115000"/>
                        </a:lnSpc>
                        <a:spcBef>
                          <a:spcPts val="0"/>
                        </a:spcBef>
                        <a:spcAft>
                          <a:spcPts val="0"/>
                        </a:spcAft>
                        <a:buClr>
                          <a:srgbClr val="000000"/>
                        </a:buClr>
                        <a:buSzPts val="1800"/>
                        <a:buFont typeface="Arial"/>
                        <a:buNone/>
                      </a:pPr>
                      <a:r>
                        <a:rPr b="1" lang="en" sz="1800" u="none" cap="none" strike="noStrike">
                          <a:solidFill>
                            <a:schemeClr val="dk2"/>
                          </a:solidFill>
                          <a:latin typeface="Open Sans"/>
                          <a:ea typeface="Open Sans"/>
                          <a:cs typeface="Open Sans"/>
                          <a:sym typeface="Open Sans"/>
                        </a:rPr>
                        <a:t>Variable that will have an impact on the KPI</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43275">
                <a:tc>
                  <a:txBody>
                    <a:bodyPr/>
                    <a:lstStyle/>
                    <a:p>
                      <a:pPr indent="0" lvl="0" marL="0" marR="0" rtl="0" algn="l">
                        <a:lnSpc>
                          <a:spcPct val="115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New users to website coming from Tiktok</a:t>
                      </a:r>
                      <a:endParaRPr i="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2350">
                <a:tc>
                  <a:txBody>
                    <a:bodyPr/>
                    <a:lstStyle/>
                    <a:p>
                      <a:pPr indent="0" lvl="0" marL="0" marR="0" rtl="0" algn="l">
                        <a:lnSpc>
                          <a:spcPct val="115000"/>
                        </a:lnSpc>
                        <a:spcBef>
                          <a:spcPts val="0"/>
                        </a:spcBef>
                        <a:spcAft>
                          <a:spcPts val="0"/>
                        </a:spcAft>
                        <a:buClr>
                          <a:srgbClr val="000000"/>
                        </a:buClr>
                        <a:buSzPts val="1800"/>
                        <a:buFont typeface="Arial"/>
                        <a:buNone/>
                      </a:pPr>
                      <a:r>
                        <a:rPr b="1" lang="en" sz="1800" u="none" cap="none" strike="noStrike">
                          <a:solidFill>
                            <a:schemeClr val="dk2"/>
                          </a:solidFill>
                          <a:latin typeface="Open Sans"/>
                          <a:ea typeface="Open Sans"/>
                          <a:cs typeface="Open Sans"/>
                          <a:sym typeface="Open Sans"/>
                        </a:rPr>
                        <a:t>Hypothesis for your A/B Test </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05550">
                <a:tc>
                  <a:txBody>
                    <a:bodyPr/>
                    <a:lstStyle/>
                    <a:p>
                      <a:pPr indent="0" lvl="0" marL="0" marR="0" rtl="0" algn="l">
                        <a:lnSpc>
                          <a:spcPct val="115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If we increase our tiktok campaign by 4 tiktok videos per week showing our product, we will get a 30% increase of new users to our website. </a:t>
                      </a:r>
                      <a:endParaRPr i="1" sz="1800" u="none" cap="none" strike="noStrike">
                        <a:solidFill>
                          <a:schemeClr val="dk2"/>
                        </a:solidFill>
                        <a:latin typeface="Open Sans"/>
                        <a:ea typeface="Open Sans"/>
                        <a:cs typeface="Open Sans"/>
                        <a:sym typeface="Open Sans"/>
                      </a:endParaRPr>
                    </a:p>
                    <a:p>
                      <a:pPr indent="0" lvl="0" marL="0" marR="0" rtl="0" algn="l">
                        <a:lnSpc>
                          <a:spcPct val="115000"/>
                        </a:lnSpc>
                        <a:spcBef>
                          <a:spcPts val="1600"/>
                        </a:spcBef>
                        <a:spcAft>
                          <a:spcPts val="0"/>
                        </a:spcAft>
                        <a:buClr>
                          <a:srgbClr val="000000"/>
                        </a:buClr>
                        <a:buSzPts val="1800"/>
                        <a:buFont typeface="Arial"/>
                        <a:buNone/>
                      </a:pPr>
                      <a:r>
                        <a:t/>
                      </a:r>
                      <a:endParaRPr i="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6" name="Google Shape;276;p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A/B Testing Proposal: KPI, Variable, and Hypothesis</a:t>
            </a:r>
            <a:endParaRPr sz="2400">
              <a:solidFill>
                <a:srgbClr val="02B3E4"/>
              </a:solidFill>
              <a:latin typeface="Open Sans Light"/>
              <a:ea typeface="Open Sans Light"/>
              <a:cs typeface="Open Sans Light"/>
              <a:sym typeface="Open Sans Light"/>
            </a:endParaRPr>
          </a:p>
        </p:txBody>
      </p:sp>
      <p:sp>
        <p:nvSpPr>
          <p:cNvPr id="277" name="Google Shape;277;p6"/>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
          <p:cNvSpPr txBox="1"/>
          <p:nvPr/>
        </p:nvSpPr>
        <p:spPr>
          <a:xfrm>
            <a:off x="428625" y="96488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A/B Testing Proposal: Details and results</a:t>
            </a:r>
            <a:endParaRPr sz="2400">
              <a:solidFill>
                <a:srgbClr val="02B3E4"/>
              </a:solidFill>
              <a:latin typeface="Open Sans Light"/>
              <a:ea typeface="Open Sans Light"/>
              <a:cs typeface="Open Sans Light"/>
              <a:sym typeface="Open Sans Light"/>
            </a:endParaRPr>
          </a:p>
        </p:txBody>
      </p:sp>
      <p:sp>
        <p:nvSpPr>
          <p:cNvPr id="284" name="Google Shape;284;p7"/>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
          <p:cNvSpPr txBox="1"/>
          <p:nvPr/>
        </p:nvSpPr>
        <p:spPr>
          <a:xfrm>
            <a:off x="428625" y="96488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86" name="Google Shape;286;p7"/>
          <p:cNvGraphicFramePr/>
          <p:nvPr/>
        </p:nvGraphicFramePr>
        <p:xfrm>
          <a:off x="264950" y="2345838"/>
          <a:ext cx="3000000" cy="3000000"/>
        </p:xfrm>
        <a:graphic>
          <a:graphicData uri="http://schemas.openxmlformats.org/drawingml/2006/table">
            <a:tbl>
              <a:tblPr>
                <a:noFill/>
                <a:tableStyleId>{C4CD594B-5FDD-4A5B-AE7C-E4AC198A10A8}</a:tableStyleId>
              </a:tblPr>
              <a:tblGrid>
                <a:gridCol w="3064200"/>
                <a:gridCol w="4290775"/>
              </a:tblGrid>
              <a:tr h="450525">
                <a:tc gridSpan="2">
                  <a:txBody>
                    <a:bodyPr/>
                    <a:lstStyle/>
                    <a:p>
                      <a:pPr indent="0" lvl="0" marL="0" marR="0" rtl="0" algn="ctr">
                        <a:lnSpc>
                          <a:spcPct val="100000"/>
                        </a:lnSpc>
                        <a:spcBef>
                          <a:spcPts val="0"/>
                        </a:spcBef>
                        <a:spcAft>
                          <a:spcPts val="0"/>
                        </a:spcAft>
                        <a:buClr>
                          <a:srgbClr val="000000"/>
                        </a:buClr>
                        <a:buSzPts val="2000"/>
                        <a:buFont typeface="Arial"/>
                        <a:buNone/>
                      </a:pPr>
                      <a:r>
                        <a:rPr b="1" lang="en" sz="2000" u="none" cap="none" strike="noStrike">
                          <a:solidFill>
                            <a:schemeClr val="dk2"/>
                          </a:solidFill>
                          <a:latin typeface="Open Sans"/>
                          <a:ea typeface="Open Sans"/>
                          <a:cs typeface="Open Sans"/>
                          <a:sym typeface="Open Sans"/>
                        </a:rPr>
                        <a:t>Details of the A/B test</a:t>
                      </a:r>
                      <a:endParaRPr b="1" sz="20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36950">
                <a:tc rowSpan="2">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dk2"/>
                          </a:solidFill>
                          <a:latin typeface="Open Sans"/>
                          <a:ea typeface="Open Sans"/>
                          <a:cs typeface="Open Sans"/>
                          <a:sym typeface="Open Sans"/>
                        </a:rPr>
                        <a:t>Variations being tested:</a:t>
                      </a:r>
                      <a:endParaRPr b="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We aren’t utilizing Tiktok</a:t>
                      </a:r>
                      <a:endParaRPr i="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50">
                <a:tc vMerge="1"/>
                <a:tc>
                  <a:txBody>
                    <a:bodyPr/>
                    <a:lstStyle/>
                    <a:p>
                      <a:pPr indent="0" lvl="0" marL="0" marR="0" rtl="0" algn="l">
                        <a:lnSpc>
                          <a:spcPct val="115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We start using Tiktok like we use Instagram reels</a:t>
                      </a:r>
                      <a:endParaRPr i="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50">
                <a:tc>
                  <a:txBody>
                    <a:bodyPr/>
                    <a:lstStyle/>
                    <a:p>
                      <a:pPr indent="0" lvl="0" marL="0" marR="0" rtl="0" algn="l">
                        <a:lnSpc>
                          <a:spcPct val="115000"/>
                        </a:lnSpc>
                        <a:spcBef>
                          <a:spcPts val="0"/>
                        </a:spcBef>
                        <a:spcAft>
                          <a:spcPts val="0"/>
                        </a:spcAft>
                        <a:buClr>
                          <a:srgbClr val="000000"/>
                        </a:buClr>
                        <a:buSzPts val="1800"/>
                        <a:buFont typeface="Arial"/>
                        <a:buNone/>
                      </a:pPr>
                      <a:r>
                        <a:rPr b="1" lang="en" sz="1800" u="none" cap="none" strike="noStrike">
                          <a:solidFill>
                            <a:schemeClr val="dk2"/>
                          </a:solidFill>
                          <a:latin typeface="Open Sans"/>
                          <a:ea typeface="Open Sans"/>
                          <a:cs typeface="Open Sans"/>
                          <a:sym typeface="Open Sans"/>
                        </a:rPr>
                        <a:t>User groups:</a:t>
                      </a:r>
                      <a:endParaRPr b="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Previous website users vs new website users</a:t>
                      </a:r>
                      <a:endParaRPr i="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3825">
                <a:tc>
                  <a:txBody>
                    <a:bodyPr/>
                    <a:lstStyle/>
                    <a:p>
                      <a:pPr indent="0" lvl="0" marL="0" marR="0" rtl="0" algn="l">
                        <a:lnSpc>
                          <a:spcPct val="115000"/>
                        </a:lnSpc>
                        <a:spcBef>
                          <a:spcPts val="0"/>
                        </a:spcBef>
                        <a:spcAft>
                          <a:spcPts val="0"/>
                        </a:spcAft>
                        <a:buClr>
                          <a:srgbClr val="000000"/>
                        </a:buClr>
                        <a:buSzPts val="1800"/>
                        <a:buFont typeface="Arial"/>
                        <a:buNone/>
                      </a:pPr>
                      <a:r>
                        <a:rPr b="1" lang="en" sz="1800" u="none" cap="none" strike="noStrike">
                          <a:solidFill>
                            <a:schemeClr val="dk2"/>
                          </a:solidFill>
                          <a:latin typeface="Open Sans"/>
                          <a:ea typeface="Open Sans"/>
                          <a:cs typeface="Open Sans"/>
                          <a:sym typeface="Open Sans"/>
                        </a:rPr>
                        <a:t>Data collection tool:</a:t>
                      </a:r>
                      <a:endParaRPr b="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Data Analytics</a:t>
                      </a:r>
                      <a:endParaRPr i="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56250">
                <a:tc>
                  <a:txBody>
                    <a:bodyPr/>
                    <a:lstStyle/>
                    <a:p>
                      <a:pPr indent="0" lvl="0" marL="0" marR="0" rtl="0" algn="l">
                        <a:lnSpc>
                          <a:spcPct val="115000"/>
                        </a:lnSpc>
                        <a:spcBef>
                          <a:spcPts val="0"/>
                        </a:spcBef>
                        <a:spcAft>
                          <a:spcPts val="0"/>
                        </a:spcAft>
                        <a:buClr>
                          <a:srgbClr val="000000"/>
                        </a:buClr>
                        <a:buSzPts val="1800"/>
                        <a:buFont typeface="Arial"/>
                        <a:buNone/>
                      </a:pPr>
                      <a:r>
                        <a:rPr b="1" lang="en" sz="1800" u="none" cap="none" strike="noStrike">
                          <a:solidFill>
                            <a:schemeClr val="dk2"/>
                          </a:solidFill>
                          <a:latin typeface="Open Sans"/>
                          <a:ea typeface="Open Sans"/>
                          <a:cs typeface="Open Sans"/>
                          <a:sym typeface="Open Sans"/>
                        </a:rPr>
                        <a:t>Length of the test:</a:t>
                      </a:r>
                      <a:endParaRPr b="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i="1" lang="en" sz="1800" u="none" cap="none" strike="noStrike">
                          <a:solidFill>
                            <a:schemeClr val="dk2"/>
                          </a:solidFill>
                          <a:latin typeface="Open Sans"/>
                          <a:ea typeface="Open Sans"/>
                          <a:cs typeface="Open Sans"/>
                          <a:sym typeface="Open Sans"/>
                        </a:rPr>
                        <a:t>4 weeks</a:t>
                      </a:r>
                      <a:endParaRPr i="1" sz="1800" u="none" cap="none" strike="noStrike">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87" name="Google Shape;287;p7"/>
          <p:cNvSpPr txBox="1"/>
          <p:nvPr/>
        </p:nvSpPr>
        <p:spPr>
          <a:xfrm>
            <a:off x="264950" y="6584025"/>
            <a:ext cx="7242600" cy="130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dk2"/>
                </a:solidFill>
                <a:latin typeface="Open Sans"/>
                <a:ea typeface="Open Sans"/>
                <a:cs typeface="Open Sans"/>
                <a:sym typeface="Open Sans"/>
              </a:rPr>
              <a:t>Describe how you would determine the results of the A/B test</a:t>
            </a:r>
            <a:endParaRPr b="0" i="1" sz="1800" u="none" cap="none" strike="noStrike">
              <a:solidFill>
                <a:schemeClr val="dk2"/>
              </a:solidFill>
              <a:latin typeface="Open Sans"/>
              <a:ea typeface="Open Sans"/>
              <a:cs typeface="Open Sans"/>
              <a:sym typeface="Open Sans"/>
            </a:endParaRPr>
          </a:p>
          <a:p>
            <a:pPr indent="0" lvl="0" marL="0" marR="0" rtl="0" algn="l">
              <a:lnSpc>
                <a:spcPct val="115000"/>
              </a:lnSpc>
              <a:spcBef>
                <a:spcPts val="1600"/>
              </a:spcBef>
              <a:spcAft>
                <a:spcPts val="1600"/>
              </a:spcAft>
              <a:buClr>
                <a:srgbClr val="000000"/>
              </a:buClr>
              <a:buSzPts val="1800"/>
              <a:buFont typeface="Arial"/>
              <a:buNone/>
            </a:pPr>
            <a:r>
              <a:rPr b="0" i="1" lang="en" sz="1800" u="none" cap="none" strike="noStrike">
                <a:solidFill>
                  <a:schemeClr val="dk2"/>
                </a:solidFill>
                <a:latin typeface="Open Sans"/>
                <a:ea typeface="Open Sans"/>
                <a:cs typeface="Open Sans"/>
                <a:sym typeface="Open Sans"/>
              </a:rPr>
              <a:t>The metric that I am looking at is the number of new website users on Google analytics. I am looking for a higher number of new users. </a:t>
            </a:r>
            <a:endParaRPr b="0" i="1"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8"/>
          <p:cNvSpPr txBox="1"/>
          <p:nvPr>
            <p:ph type="ctrTitle"/>
          </p:nvPr>
        </p:nvSpPr>
        <p:spPr>
          <a:xfrm>
            <a:off x="347400" y="1947675"/>
            <a:ext cx="7077600" cy="291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Three:</a:t>
            </a:r>
            <a:r>
              <a:rPr b="1" lang="en" sz="4800">
                <a:solidFill>
                  <a:srgbClr val="FAFBFC"/>
                </a:solidFill>
              </a:rPr>
              <a:t> </a:t>
            </a:r>
            <a:endParaRPr sz="4800">
              <a:solidFill>
                <a:srgbClr val="FAFBFC"/>
              </a:solidFill>
              <a:latin typeface="Open Sans Light"/>
              <a:ea typeface="Open Sans Light"/>
              <a:cs typeface="Open Sans Light"/>
              <a:sym typeface="Open Sans Light"/>
            </a:endParaRPr>
          </a:p>
          <a:p>
            <a:pPr indent="0" lvl="0" marL="0" rtl="0" algn="l">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293" name="Google Shape;293;p8"/>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299" name="Google Shape;299;p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From the Reports Snapshot, select a twelve month time period you would like to explore. </a:t>
            </a:r>
            <a:endParaRPr/>
          </a:p>
          <a:p>
            <a:pPr indent="0" lvl="0" marL="0" rtl="0" algn="l">
              <a:lnSpc>
                <a:spcPct val="115000"/>
              </a:lnSpc>
              <a:spcBef>
                <a:spcPts val="1600"/>
              </a:spcBef>
              <a:spcAft>
                <a:spcPts val="0"/>
              </a:spcAft>
              <a:buSzPts val="1800"/>
              <a:buNone/>
            </a:pPr>
            <a:r>
              <a:rPr lang="en"/>
              <a:t>Ensure that the following are visible in the screenshot:</a:t>
            </a:r>
            <a:endParaRPr/>
          </a:p>
          <a:p>
            <a:pPr indent="-342900" lvl="0" marL="457200" rtl="0" algn="l">
              <a:lnSpc>
                <a:spcPct val="115000"/>
              </a:lnSpc>
              <a:spcBef>
                <a:spcPts val="1600"/>
              </a:spcBef>
              <a:spcAft>
                <a:spcPts val="0"/>
              </a:spcAft>
              <a:buSzPts val="1800"/>
              <a:buChar char="●"/>
            </a:pPr>
            <a:r>
              <a:rPr lang="en"/>
              <a:t>Timeframe</a:t>
            </a:r>
            <a:endParaRPr/>
          </a:p>
          <a:p>
            <a:pPr indent="-342900" lvl="0" marL="457200" rtl="0" algn="l">
              <a:lnSpc>
                <a:spcPct val="115000"/>
              </a:lnSpc>
              <a:spcBef>
                <a:spcPts val="0"/>
              </a:spcBef>
              <a:spcAft>
                <a:spcPts val="0"/>
              </a:spcAft>
              <a:buSzPts val="1800"/>
              <a:buChar char="●"/>
            </a:pPr>
            <a:r>
              <a:rPr lang="en"/>
              <a:t>New users</a:t>
            </a:r>
            <a:endParaRPr/>
          </a:p>
          <a:p>
            <a:pPr indent="-342900" lvl="0" marL="457200" rtl="0" algn="l">
              <a:lnSpc>
                <a:spcPct val="115000"/>
              </a:lnSpc>
              <a:spcBef>
                <a:spcPts val="0"/>
              </a:spcBef>
              <a:spcAft>
                <a:spcPts val="0"/>
              </a:spcAft>
              <a:buSzPts val="1800"/>
              <a:buChar char="●"/>
            </a:pPr>
            <a:r>
              <a:rPr lang="en"/>
              <a:t>Axis values</a:t>
            </a:r>
            <a:br>
              <a:rPr lang="en"/>
            </a:b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300" name="Google Shape;300;p9"/>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1" name="Google Shape;301;p9"/>
          <p:cNvGrpSpPr/>
          <p:nvPr/>
        </p:nvGrpSpPr>
        <p:grpSpPr>
          <a:xfrm>
            <a:off x="518250" y="5658838"/>
            <a:ext cx="6735900" cy="2355000"/>
            <a:chOff x="518300" y="3633338"/>
            <a:chExt cx="6735900" cy="2355000"/>
          </a:xfrm>
        </p:grpSpPr>
        <p:sp>
          <p:nvSpPr>
            <p:cNvPr id="302" name="Google Shape;302;p9"/>
            <p:cNvSpPr/>
            <p:nvPr/>
          </p:nvSpPr>
          <p:spPr>
            <a:xfrm>
              <a:off x="518300" y="3633338"/>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03" name="Google Shape;303;p9"/>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Open Sans"/>
                <a:ea typeface="Open Sans"/>
                <a:cs typeface="Open Sans"/>
                <a:sym typeface="Open Sans"/>
              </a:endParaRPr>
            </a:p>
          </p:txBody>
        </p:sp>
      </p:grpSp>
      <p:pic>
        <p:nvPicPr>
          <p:cNvPr id="304" name="Google Shape;304;p9"/>
          <p:cNvPicPr preferRelativeResize="0"/>
          <p:nvPr/>
        </p:nvPicPr>
        <p:blipFill rotWithShape="1">
          <a:blip r:embed="rId3">
            <a:alphaModFix/>
          </a:blip>
          <a:srcRect b="0" l="0" r="0" t="0"/>
          <a:stretch/>
        </p:blipFill>
        <p:spPr>
          <a:xfrm>
            <a:off x="264950" y="4883025"/>
            <a:ext cx="7242600" cy="4271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