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notesSlides/notesSlide1.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202729"/>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ff" i="off">
        <a:font>
          <a:latin typeface="Arial"/>
          <a:ea typeface="Arial"/>
          <a:cs typeface="Arial"/>
        </a:font>
        <a:srgbClr val="202729"/>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
          <a:latin typeface="Arial"/>
          <a:ea typeface="Arial"/>
          <a:cs typeface="Arial"/>
        </a:font>
        <a:srgbClr val="202729"/>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
          <a:latin typeface="Arial"/>
          <a:ea typeface="Arial"/>
          <a:cs typeface="Arial"/>
        </a:font>
        <a:srgbClr val="202729"/>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
          <a:latin typeface="Arial"/>
          <a:ea typeface="Arial"/>
          <a:cs typeface="Arial"/>
        </a:font>
        <a:srgbClr val="20272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CD"/>
          </a:solidFill>
        </a:fill>
      </a:tcStyle>
    </a:wholeTbl>
    <a:band2H>
      <a:tcTxStyle b="def" i="def"/>
      <a:tcStyle>
        <a:tcBdr/>
        <a:fill>
          <a:solidFill>
            <a:srgbClr val="E7E7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Arial"/>
          <a:ea typeface="Arial"/>
          <a:cs typeface="Arial"/>
        </a:font>
        <a:srgbClr val="20272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1D1"/>
          </a:solidFill>
        </a:fill>
      </a:tcStyle>
    </a:wholeTbl>
    <a:band2H>
      <a:tcTxStyle b="def" i="def"/>
      <a:tcStyle>
        <a:tcBdr/>
        <a:fill>
          <a:solidFill>
            <a:srgbClr val="EAEAEA"/>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Arial"/>
          <a:ea typeface="Arial"/>
          <a:cs typeface="Arial"/>
        </a:font>
        <a:srgbClr val="20272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AD5"/>
          </a:solidFill>
        </a:fill>
      </a:tcStyle>
    </a:wholeTbl>
    <a:band2H>
      <a:tcTxStyle b="def" i="def"/>
      <a:tcStyle>
        <a:tcBdr/>
        <a:fill>
          <a:solidFill>
            <a:srgbClr val="FFFCEB"/>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Arial"/>
          <a:ea typeface="Arial"/>
          <a:cs typeface="Arial"/>
        </a:font>
        <a:srgbClr val="202729"/>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202729"/>
      </a:tcTxStyle>
      <a:tcStyle>
        <a:tcBdr>
          <a:left>
            <a:ln w="12700" cap="flat">
              <a:noFill/>
              <a:miter lim="400000"/>
            </a:ln>
          </a:left>
          <a:right>
            <a:ln w="12700" cap="flat">
              <a:noFill/>
              <a:miter lim="400000"/>
            </a:ln>
          </a:right>
          <a:top>
            <a:ln w="50800" cap="flat">
              <a:solidFill>
                <a:srgbClr val="202729"/>
              </a:solidFill>
              <a:prstDash val="solid"/>
              <a:round/>
            </a:ln>
          </a:top>
          <a:bottom>
            <a:ln w="25400" cap="flat">
              <a:solidFill>
                <a:srgbClr val="202729"/>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202729"/>
              </a:solidFill>
              <a:prstDash val="solid"/>
              <a:round/>
            </a:ln>
          </a:top>
          <a:bottom>
            <a:ln w="25400" cap="flat">
              <a:solidFill>
                <a:srgbClr val="202729"/>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Arial"/>
          <a:ea typeface="Arial"/>
          <a:cs typeface="Arial"/>
        </a:font>
        <a:srgbClr val="20272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B"/>
          </a:solidFill>
        </a:fill>
      </a:tcStyle>
    </a:wholeTbl>
    <a:band2H>
      <a:tcTxStyle b="def" i="def"/>
      <a:tcStyle>
        <a:tcBdr/>
        <a:fill>
          <a:solidFill>
            <a:srgbClr val="E7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02729"/>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02729"/>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02729"/>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Shape 110"/>
          <p:cNvSpPr/>
          <p:nvPr>
            <p:ph type="sldImg"/>
          </p:nvPr>
        </p:nvSpPr>
        <p:spPr>
          <a:xfrm>
            <a:off x="1143000" y="685800"/>
            <a:ext cx="4572000" cy="3429000"/>
          </a:xfrm>
          <a:prstGeom prst="rect">
            <a:avLst/>
          </a:prstGeom>
        </p:spPr>
        <p:txBody>
          <a:bodyPr/>
          <a:lstStyle/>
          <a:p>
            <a:pPr/>
          </a:p>
        </p:txBody>
      </p:sp>
      <p:sp>
        <p:nvSpPr>
          <p:cNvPr id="111" name="Shape 11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a:latin typeface="+mj-lt"/>
        <a:ea typeface="+mj-ea"/>
        <a:cs typeface="+mj-cs"/>
        <a:sym typeface="Helvetica Neue"/>
      </a:defRPr>
    </a:lvl1pPr>
    <a:lvl2pPr indent="228600" latinLnBrk="0">
      <a:defRPr>
        <a:latin typeface="+mj-lt"/>
        <a:ea typeface="+mj-ea"/>
        <a:cs typeface="+mj-cs"/>
        <a:sym typeface="Helvetica Neue"/>
      </a:defRPr>
    </a:lvl2pPr>
    <a:lvl3pPr indent="457200" latinLnBrk="0">
      <a:defRPr>
        <a:latin typeface="+mj-lt"/>
        <a:ea typeface="+mj-ea"/>
        <a:cs typeface="+mj-cs"/>
        <a:sym typeface="Helvetica Neue"/>
      </a:defRPr>
    </a:lvl3pPr>
    <a:lvl4pPr indent="685800" latinLnBrk="0">
      <a:defRPr>
        <a:latin typeface="+mj-lt"/>
        <a:ea typeface="+mj-ea"/>
        <a:cs typeface="+mj-cs"/>
        <a:sym typeface="Helvetica Neue"/>
      </a:defRPr>
    </a:lvl4pPr>
    <a:lvl5pPr indent="914400" latinLnBrk="0">
      <a:defRPr>
        <a:latin typeface="+mj-lt"/>
        <a:ea typeface="+mj-ea"/>
        <a:cs typeface="+mj-cs"/>
        <a:sym typeface="Helvetica Neue"/>
      </a:defRPr>
    </a:lvl5pPr>
    <a:lvl6pPr indent="1143000" latinLnBrk="0">
      <a:defRPr>
        <a:latin typeface="+mj-lt"/>
        <a:ea typeface="+mj-ea"/>
        <a:cs typeface="+mj-cs"/>
        <a:sym typeface="Helvetica Neue"/>
      </a:defRPr>
    </a:lvl6pPr>
    <a:lvl7pPr indent="1371600" latinLnBrk="0">
      <a:defRPr>
        <a:latin typeface="+mj-lt"/>
        <a:ea typeface="+mj-ea"/>
        <a:cs typeface="+mj-cs"/>
        <a:sym typeface="Helvetica Neue"/>
      </a:defRPr>
    </a:lvl7pPr>
    <a:lvl8pPr indent="1600200" latinLnBrk="0">
      <a:defRPr>
        <a:latin typeface="+mj-lt"/>
        <a:ea typeface="+mj-ea"/>
        <a:cs typeface="+mj-cs"/>
        <a:sym typeface="Helvetica Neue"/>
      </a:defRPr>
    </a:lvl8pPr>
    <a:lvl9pPr indent="1828800" latinLnBrk="0">
      <a:defRPr>
        <a:latin typeface="+mj-lt"/>
        <a:ea typeface="+mj-ea"/>
        <a:cs typeface="+mj-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sldImg"/>
          </p:nvPr>
        </p:nvSpPr>
        <p:spPr>
          <a:prstGeom prst="rect">
            <a:avLst/>
          </a:prstGeom>
        </p:spPr>
        <p:txBody>
          <a:bodyPr/>
          <a:lstStyle/>
          <a:p>
            <a:pPr/>
          </a:p>
        </p:txBody>
      </p:sp>
      <p:sp>
        <p:nvSpPr>
          <p:cNvPr id="166" name="Shape 166"/>
          <p:cNvSpPr/>
          <p:nvPr>
            <p:ph type="body" sz="quarter" idx="1"/>
          </p:nvPr>
        </p:nvSpPr>
        <p:spPr>
          <a:prstGeom prst="rect">
            <a:avLst/>
          </a:prstGeom>
        </p:spPr>
        <p:txBody>
          <a:bodyPr/>
          <a:lstStyle>
            <a:lvl1pPr>
              <a:defRPr sz="1100"/>
            </a:lvl1pPr>
          </a:lstStyle>
          <a:p>
            <a:pPr/>
            <a:r>
              <a:t>Is the title correct?</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p:bg>
      <p:bgPr>
        <a:solidFill>
          <a:srgbClr val="202729"/>
        </a:solidFill>
      </p:bgPr>
    </p:bg>
    <p:spTree>
      <p:nvGrpSpPr>
        <p:cNvPr id="1" name=""/>
        <p:cNvGrpSpPr/>
        <p:nvPr/>
      </p:nvGrpSpPr>
      <p:grpSpPr>
        <a:xfrm>
          <a:off x="0" y="0"/>
          <a:ext cx="0" cy="0"/>
          <a:chOff x="0" y="0"/>
          <a:chExt cx="0" cy="0"/>
        </a:xfrm>
      </p:grpSpPr>
      <p:sp>
        <p:nvSpPr>
          <p:cNvPr id="12" name="Shape 12"/>
          <p:cNvSpPr/>
          <p:nvPr/>
        </p:nvSpPr>
        <p:spPr>
          <a:xfrm>
            <a:off x="0" y="2998149"/>
            <a:ext cx="9144001" cy="1"/>
          </a:xfrm>
          <a:prstGeom prst="line">
            <a:avLst/>
          </a:prstGeom>
          <a:ln w="19050">
            <a:solidFill>
              <a:srgbClr val="63D297"/>
            </a:solidFill>
          </a:ln>
        </p:spPr>
        <p:txBody>
          <a:bodyPr lIns="45719" rIns="45719"/>
          <a:lstStyle/>
          <a:p>
            <a:pPr/>
          </a:p>
        </p:txBody>
      </p:sp>
      <p:sp>
        <p:nvSpPr>
          <p:cNvPr id="13" name="Shape 13"/>
          <p:cNvSpPr/>
          <p:nvPr>
            <p:ph type="title"/>
          </p:nvPr>
        </p:nvSpPr>
        <p:spPr>
          <a:xfrm>
            <a:off x="510449" y="1257300"/>
            <a:ext cx="8123102" cy="1588501"/>
          </a:xfrm>
          <a:prstGeom prst="rect">
            <a:avLst/>
          </a:prstGeom>
        </p:spPr>
        <p:txBody>
          <a:bodyPr anchor="b"/>
          <a:lstStyle>
            <a:lvl1pPr>
              <a:defRPr sz="4800">
                <a:solidFill>
                  <a:srgbClr val="FFFFFF"/>
                </a:solidFill>
              </a:defRPr>
            </a:lvl1pPr>
          </a:lstStyle>
          <a:p>
            <a:pPr/>
            <a:r>
              <a:t>Title Text</a:t>
            </a:r>
          </a:p>
        </p:txBody>
      </p:sp>
      <p:sp>
        <p:nvSpPr>
          <p:cNvPr id="14" name="Shape 14"/>
          <p:cNvSpPr/>
          <p:nvPr>
            <p:ph type="body" sz="quarter" idx="1"/>
          </p:nvPr>
        </p:nvSpPr>
        <p:spPr>
          <a:xfrm>
            <a:off x="510449" y="3182311"/>
            <a:ext cx="8123102" cy="630001"/>
          </a:xfrm>
          <a:prstGeom prst="rect">
            <a:avLst/>
          </a:prstGeom>
        </p:spPr>
        <p:txBody>
          <a:bodyPr/>
          <a:lstStyle>
            <a:lvl1pPr>
              <a:lnSpc>
                <a:spcPct val="100000"/>
              </a:lnSpc>
              <a:spcBef>
                <a:spcPts val="0"/>
              </a:spcBef>
              <a:defRPr sz="2400">
                <a:solidFill>
                  <a:srgbClr val="FFFFFF"/>
                </a:solidFill>
              </a:defRPr>
            </a:lvl1pPr>
            <a:lvl2pPr>
              <a:lnSpc>
                <a:spcPct val="100000"/>
              </a:lnSpc>
              <a:spcBef>
                <a:spcPts val="0"/>
              </a:spcBef>
              <a:defRPr sz="2400">
                <a:solidFill>
                  <a:srgbClr val="FFFFFF"/>
                </a:solidFill>
              </a:defRPr>
            </a:lvl2pPr>
            <a:lvl3pPr>
              <a:lnSpc>
                <a:spcPct val="100000"/>
              </a:lnSpc>
              <a:spcBef>
                <a:spcPts val="0"/>
              </a:spcBef>
              <a:defRPr sz="2400">
                <a:solidFill>
                  <a:srgbClr val="FFFFFF"/>
                </a:solidFill>
              </a:defRPr>
            </a:lvl3pPr>
            <a:lvl4pPr>
              <a:lnSpc>
                <a:spcPct val="100000"/>
              </a:lnSpc>
              <a:spcBef>
                <a:spcPts val="0"/>
              </a:spcBef>
              <a:defRPr sz="2400">
                <a:solidFill>
                  <a:srgbClr val="FFFFFF"/>
                </a:solidFill>
              </a:defRPr>
            </a:lvl4pPr>
            <a:lvl5pPr>
              <a:lnSpc>
                <a:spcPct val="100000"/>
              </a:lnSpc>
              <a:spcBef>
                <a:spcPts val="0"/>
              </a:spcBef>
              <a:defRPr sz="24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5" name="Shape 15"/>
          <p:cNvSpPr/>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Big number">
    <p:spTree>
      <p:nvGrpSpPr>
        <p:cNvPr id="1" name=""/>
        <p:cNvGrpSpPr/>
        <p:nvPr/>
      </p:nvGrpSpPr>
      <p:grpSpPr>
        <a:xfrm>
          <a:off x="0" y="0"/>
          <a:ext cx="0" cy="0"/>
          <a:chOff x="0" y="0"/>
          <a:chExt cx="0" cy="0"/>
        </a:xfrm>
      </p:grpSpPr>
      <p:sp>
        <p:nvSpPr>
          <p:cNvPr id="95" name="Shape 95"/>
          <p:cNvSpPr/>
          <p:nvPr>
            <p:ph type="title"/>
          </p:nvPr>
        </p:nvSpPr>
        <p:spPr>
          <a:xfrm>
            <a:off x="311699" y="991475"/>
            <a:ext cx="8520602" cy="1917901"/>
          </a:xfrm>
          <a:prstGeom prst="rect">
            <a:avLst/>
          </a:prstGeom>
        </p:spPr>
        <p:txBody>
          <a:bodyPr anchor="ctr"/>
          <a:lstStyle>
            <a:lvl1pPr algn="ctr">
              <a:defRPr b="1" sz="14000"/>
            </a:lvl1pPr>
          </a:lstStyle>
          <a:p>
            <a:pPr/>
            <a:r>
              <a:t>Title Text</a:t>
            </a:r>
          </a:p>
        </p:txBody>
      </p:sp>
      <p:sp>
        <p:nvSpPr>
          <p:cNvPr id="96" name="Shape 96"/>
          <p:cNvSpPr/>
          <p:nvPr>
            <p:ph type="body" sz="quarter" idx="1"/>
          </p:nvPr>
        </p:nvSpPr>
        <p:spPr>
          <a:xfrm>
            <a:off x="311699" y="3071299"/>
            <a:ext cx="8520602" cy="901801"/>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7" name="Shape 9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104" name="Shape 10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bg>
      <p:bgPr>
        <a:solidFill>
          <a:srgbClr val="202729"/>
        </a:solidFill>
      </p:bgPr>
    </p:bg>
    <p:spTree>
      <p:nvGrpSpPr>
        <p:cNvPr id="1" name=""/>
        <p:cNvGrpSpPr/>
        <p:nvPr/>
      </p:nvGrpSpPr>
      <p:grpSpPr>
        <a:xfrm>
          <a:off x="0" y="0"/>
          <a:ext cx="0" cy="0"/>
          <a:chOff x="0" y="0"/>
          <a:chExt cx="0" cy="0"/>
        </a:xfrm>
      </p:grpSpPr>
      <p:sp>
        <p:nvSpPr>
          <p:cNvPr id="22" name="Shape 22"/>
          <p:cNvSpPr/>
          <p:nvPr/>
        </p:nvSpPr>
        <p:spPr>
          <a:xfrm>
            <a:off x="0" y="2998149"/>
            <a:ext cx="9144001" cy="1"/>
          </a:xfrm>
          <a:prstGeom prst="line">
            <a:avLst/>
          </a:prstGeom>
          <a:ln w="19050">
            <a:solidFill>
              <a:srgbClr val="63D297"/>
            </a:solidFill>
          </a:ln>
        </p:spPr>
        <p:txBody>
          <a:bodyPr lIns="45719" rIns="45719"/>
          <a:lstStyle/>
          <a:p>
            <a:pPr/>
          </a:p>
        </p:txBody>
      </p:sp>
      <p:sp>
        <p:nvSpPr>
          <p:cNvPr id="23" name="Shape 23"/>
          <p:cNvSpPr/>
          <p:nvPr>
            <p:ph type="title"/>
          </p:nvPr>
        </p:nvSpPr>
        <p:spPr>
          <a:xfrm>
            <a:off x="510449" y="2057400"/>
            <a:ext cx="8123102" cy="778800"/>
          </a:xfrm>
          <a:prstGeom prst="rect">
            <a:avLst/>
          </a:prstGeom>
        </p:spPr>
        <p:txBody>
          <a:bodyPr anchor="b"/>
          <a:lstStyle>
            <a:lvl1pPr>
              <a:defRPr sz="3600">
                <a:solidFill>
                  <a:srgbClr val="FFFFFF"/>
                </a:solidFill>
              </a:defRPr>
            </a:lvl1pPr>
          </a:lstStyle>
          <a:p>
            <a:pPr/>
            <a:r>
              <a:t>Title Text</a:t>
            </a:r>
          </a:p>
        </p:txBody>
      </p:sp>
      <p:sp>
        <p:nvSpPr>
          <p:cNvPr id="24" name="Shape 24"/>
          <p:cNvSpPr/>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and body">
    <p:spTree>
      <p:nvGrpSpPr>
        <p:cNvPr id="1" name=""/>
        <p:cNvGrpSpPr/>
        <p:nvPr/>
      </p:nvGrpSpPr>
      <p:grpSpPr>
        <a:xfrm>
          <a:off x="0" y="0"/>
          <a:ext cx="0" cy="0"/>
          <a:chOff x="0" y="0"/>
          <a:chExt cx="0" cy="0"/>
        </a:xfrm>
      </p:grpSpPr>
      <p:sp>
        <p:nvSpPr>
          <p:cNvPr id="31" name="Shape 31"/>
          <p:cNvSpPr/>
          <p:nvPr>
            <p:ph type="title"/>
          </p:nvPr>
        </p:nvSpPr>
        <p:spPr>
          <a:prstGeom prst="rect">
            <a:avLst/>
          </a:prstGeom>
        </p:spPr>
        <p:txBody>
          <a:bodyPr/>
          <a:lstStyle/>
          <a:p>
            <a:pPr/>
            <a:r>
              <a:t>Title Text</a:t>
            </a:r>
          </a:p>
        </p:txBody>
      </p:sp>
      <p:sp>
        <p:nvSpPr>
          <p:cNvPr id="32" name="Shape 32"/>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3" name="Shape 3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and two columns">
    <p:spTree>
      <p:nvGrpSpPr>
        <p:cNvPr id="1" name=""/>
        <p:cNvGrpSpPr/>
        <p:nvPr/>
      </p:nvGrpSpPr>
      <p:grpSpPr>
        <a:xfrm>
          <a:off x="0" y="0"/>
          <a:ext cx="0" cy="0"/>
          <a:chOff x="0" y="0"/>
          <a:chExt cx="0" cy="0"/>
        </a:xfrm>
      </p:grpSpPr>
      <p:sp>
        <p:nvSpPr>
          <p:cNvPr id="40" name="Shape 40"/>
          <p:cNvSpPr/>
          <p:nvPr>
            <p:ph type="title"/>
          </p:nvPr>
        </p:nvSpPr>
        <p:spPr>
          <a:prstGeom prst="rect">
            <a:avLst/>
          </a:prstGeom>
        </p:spPr>
        <p:txBody>
          <a:bodyPr/>
          <a:lstStyle/>
          <a:p>
            <a:pPr/>
            <a:r>
              <a:t>Title Text</a:t>
            </a:r>
          </a:p>
        </p:txBody>
      </p:sp>
      <p:sp>
        <p:nvSpPr>
          <p:cNvPr id="41" name="Shape 41"/>
          <p:cNvSpPr/>
          <p:nvPr>
            <p:ph type="body" sz="half" idx="1"/>
          </p:nvPr>
        </p:nvSpPr>
        <p:spPr>
          <a:xfrm>
            <a:off x="311699" y="1152475"/>
            <a:ext cx="3999902" cy="3416400"/>
          </a:xfrm>
          <a:prstGeom prst="rect">
            <a:avLst/>
          </a:prstGeom>
        </p:spPr>
        <p:txBody>
          <a:bodyPr/>
          <a:lstStyle>
            <a:lvl1pPr>
              <a:defRPr sz="1400"/>
            </a:lvl1pPr>
            <a:lvl2pPr>
              <a:defRPr sz="1400"/>
            </a:lvl2pPr>
            <a:lvl3pPr>
              <a:defRPr sz="1400"/>
            </a:lvl3pPr>
            <a:lvl4pPr>
              <a:defRPr sz="1400"/>
            </a:lvl4pPr>
            <a:lvl5pPr>
              <a:defRPr sz="1400"/>
            </a:lvl5pPr>
          </a:lstStyle>
          <a:p>
            <a:pPr/>
            <a:r>
              <a:t>Body Level One</a:t>
            </a:r>
          </a:p>
          <a:p>
            <a:pPr lvl="1"/>
            <a:r>
              <a:t>Body Level Two</a:t>
            </a:r>
          </a:p>
          <a:p>
            <a:pPr lvl="2"/>
            <a:r>
              <a:t>Body Level Three</a:t>
            </a:r>
          </a:p>
          <a:p>
            <a:pPr lvl="3"/>
            <a:r>
              <a:t>Body Level Four</a:t>
            </a:r>
          </a:p>
          <a:p>
            <a:pPr lvl="4"/>
            <a:r>
              <a:t>Body Level Five</a:t>
            </a:r>
          </a:p>
        </p:txBody>
      </p:sp>
      <p:sp>
        <p:nvSpPr>
          <p:cNvPr id="42" name="Shape 42"/>
          <p:cNvSpPr/>
          <p:nvPr>
            <p:ph type="body" sz="half" idx="13"/>
          </p:nvPr>
        </p:nvSpPr>
        <p:spPr>
          <a:xfrm>
            <a:off x="4832399" y="1152475"/>
            <a:ext cx="3999902" cy="3416400"/>
          </a:xfrm>
          <a:prstGeom prst="rect">
            <a:avLst/>
          </a:prstGeom>
        </p:spPr>
        <p:txBody>
          <a:bodyPr/>
          <a:lstStyle/>
          <a:p>
            <a:pPr>
              <a:defRPr sz="1400"/>
            </a:pPr>
          </a:p>
        </p:txBody>
      </p:sp>
      <p:sp>
        <p:nvSpPr>
          <p:cNvPr id="43" name="Shape 4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sp>
        <p:nvSpPr>
          <p:cNvPr id="50" name="Shape 50"/>
          <p:cNvSpPr/>
          <p:nvPr>
            <p:ph type="title"/>
          </p:nvPr>
        </p:nvSpPr>
        <p:spPr>
          <a:prstGeom prst="rect">
            <a:avLst/>
          </a:prstGeom>
        </p:spPr>
        <p:txBody>
          <a:bodyPr/>
          <a:lstStyle/>
          <a:p>
            <a:pPr/>
            <a:r>
              <a:t>Title Text</a:t>
            </a:r>
          </a:p>
        </p:txBody>
      </p:sp>
      <p:sp>
        <p:nvSpPr>
          <p:cNvPr id="51" name="Shape 5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One column text">
    <p:spTree>
      <p:nvGrpSpPr>
        <p:cNvPr id="1" name=""/>
        <p:cNvGrpSpPr/>
        <p:nvPr/>
      </p:nvGrpSpPr>
      <p:grpSpPr>
        <a:xfrm>
          <a:off x="0" y="0"/>
          <a:ext cx="0" cy="0"/>
          <a:chOff x="0" y="0"/>
          <a:chExt cx="0" cy="0"/>
        </a:xfrm>
      </p:grpSpPr>
      <p:sp>
        <p:nvSpPr>
          <p:cNvPr id="58" name="Shape 58"/>
          <p:cNvSpPr/>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59" name="Shape 59"/>
          <p:cNvSpPr/>
          <p:nvPr>
            <p:ph type="body" sz="quarter" idx="1"/>
          </p:nvPr>
        </p:nvSpPr>
        <p:spPr>
          <a:xfrm>
            <a:off x="311699" y="1389599"/>
            <a:ext cx="2808001" cy="3179401"/>
          </a:xfrm>
          <a:prstGeom prst="rect">
            <a:avLst/>
          </a:prstGeom>
        </p:spPr>
        <p:txBody>
          <a:bodyPr/>
          <a:lstStyle>
            <a:lvl1pPr>
              <a:defRPr sz="1200"/>
            </a:lvl1pPr>
            <a:lvl2pPr>
              <a:defRPr sz="1200"/>
            </a:lvl2pPr>
            <a:lvl3pPr>
              <a:defRPr sz="1200"/>
            </a:lvl3pPr>
            <a:lvl4pPr>
              <a:defRPr sz="1200"/>
            </a:lvl4pPr>
            <a:lvl5pPr>
              <a:defRPr sz="1200"/>
            </a:lvl5pPr>
          </a:lstStyle>
          <a:p>
            <a:pPr/>
            <a:r>
              <a:t>Body Level One</a:t>
            </a:r>
          </a:p>
          <a:p>
            <a:pPr lvl="1"/>
            <a:r>
              <a:t>Body Level Two</a:t>
            </a:r>
          </a:p>
          <a:p>
            <a:pPr lvl="2"/>
            <a:r>
              <a:t>Body Level Three</a:t>
            </a:r>
          </a:p>
          <a:p>
            <a:pPr lvl="3"/>
            <a:r>
              <a:t>Body Level Four</a:t>
            </a:r>
          </a:p>
          <a:p>
            <a:pPr lvl="4"/>
            <a:r>
              <a:t>Body Level Five</a:t>
            </a:r>
          </a:p>
        </p:txBody>
      </p:sp>
      <p:sp>
        <p:nvSpPr>
          <p:cNvPr id="60" name="Shape 6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Main point">
    <p:bg>
      <p:bgPr>
        <a:solidFill>
          <a:srgbClr val="63D297"/>
        </a:solidFill>
      </p:bgPr>
    </p:bg>
    <p:spTree>
      <p:nvGrpSpPr>
        <p:cNvPr id="1" name=""/>
        <p:cNvGrpSpPr/>
        <p:nvPr/>
      </p:nvGrpSpPr>
      <p:grpSpPr>
        <a:xfrm>
          <a:off x="0" y="0"/>
          <a:ext cx="0" cy="0"/>
          <a:chOff x="0" y="0"/>
          <a:chExt cx="0" cy="0"/>
        </a:xfrm>
      </p:grpSpPr>
      <p:sp>
        <p:nvSpPr>
          <p:cNvPr id="67" name="Shape 67"/>
          <p:cNvSpPr/>
          <p:nvPr>
            <p:ph type="title"/>
          </p:nvPr>
        </p:nvSpPr>
        <p:spPr>
          <a:xfrm>
            <a:off x="490250" y="526349"/>
            <a:ext cx="5797501" cy="4090801"/>
          </a:xfrm>
          <a:prstGeom prst="rect">
            <a:avLst/>
          </a:prstGeom>
        </p:spPr>
        <p:txBody>
          <a:bodyPr anchor="ctr"/>
          <a:lstStyle>
            <a:lvl1pPr>
              <a:defRPr sz="4800"/>
            </a:lvl1pPr>
          </a:lstStyle>
          <a:p>
            <a:pPr/>
            <a:r>
              <a:t>Title Text</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Section title and description">
    <p:spTree>
      <p:nvGrpSpPr>
        <p:cNvPr id="1" name=""/>
        <p:cNvGrpSpPr/>
        <p:nvPr/>
      </p:nvGrpSpPr>
      <p:grpSpPr>
        <a:xfrm>
          <a:off x="0" y="0"/>
          <a:ext cx="0" cy="0"/>
          <a:chOff x="0" y="0"/>
          <a:chExt cx="0" cy="0"/>
        </a:xfrm>
      </p:grpSpPr>
      <p:sp>
        <p:nvSpPr>
          <p:cNvPr id="75" name="Shape 75"/>
          <p:cNvSpPr/>
          <p:nvPr/>
        </p:nvSpPr>
        <p:spPr>
          <a:xfrm>
            <a:off x="4572000" y="74"/>
            <a:ext cx="4572000" cy="5143501"/>
          </a:xfrm>
          <a:prstGeom prst="rect">
            <a:avLst/>
          </a:prstGeom>
          <a:solidFill>
            <a:srgbClr val="202729"/>
          </a:solidFill>
          <a:ln w="12700">
            <a:miter lim="400000"/>
          </a:ln>
        </p:spPr>
        <p:txBody>
          <a:bodyPr lIns="45719" rIns="45719" anchor="ctr"/>
          <a:lstStyle/>
          <a:p>
            <a:pPr>
              <a:defRPr>
                <a:solidFill>
                  <a:srgbClr val="000000"/>
                </a:solidFill>
              </a:defRPr>
            </a:pPr>
          </a:p>
        </p:txBody>
      </p:sp>
      <p:sp>
        <p:nvSpPr>
          <p:cNvPr id="76" name="Shape 76"/>
          <p:cNvSpPr/>
          <p:nvPr/>
        </p:nvSpPr>
        <p:spPr>
          <a:xfrm>
            <a:off x="5029675" y="4495500"/>
            <a:ext cx="468301" cy="1"/>
          </a:xfrm>
          <a:prstGeom prst="line">
            <a:avLst/>
          </a:prstGeom>
          <a:ln w="19050">
            <a:solidFill>
              <a:srgbClr val="63D297"/>
            </a:solidFill>
          </a:ln>
        </p:spPr>
        <p:txBody>
          <a:bodyPr lIns="45719" rIns="45719"/>
          <a:lstStyle/>
          <a:p>
            <a:pPr/>
          </a:p>
        </p:txBody>
      </p:sp>
      <p:sp>
        <p:nvSpPr>
          <p:cNvPr id="77" name="Shape 77"/>
          <p:cNvSpPr/>
          <p:nvPr>
            <p:ph type="title"/>
          </p:nvPr>
        </p:nvSpPr>
        <p:spPr>
          <a:xfrm>
            <a:off x="265500" y="1205825"/>
            <a:ext cx="4045200" cy="1509601"/>
          </a:xfrm>
          <a:prstGeom prst="rect">
            <a:avLst/>
          </a:prstGeom>
        </p:spPr>
        <p:txBody>
          <a:bodyPr anchor="b"/>
          <a:lstStyle>
            <a:lvl1pPr algn="ctr">
              <a:defRPr sz="4200"/>
            </a:lvl1pPr>
          </a:lstStyle>
          <a:p>
            <a:pPr/>
            <a:r>
              <a:t>Title Text</a:t>
            </a:r>
          </a:p>
        </p:txBody>
      </p:sp>
      <p:sp>
        <p:nvSpPr>
          <p:cNvPr id="78" name="Shape 78"/>
          <p:cNvSpPr/>
          <p:nvPr>
            <p:ph type="body" sz="quarter" idx="1"/>
          </p:nvPr>
        </p:nvSpPr>
        <p:spPr>
          <a:xfrm>
            <a:off x="265500" y="2768999"/>
            <a:ext cx="4045200" cy="1345502"/>
          </a:xfrm>
          <a:prstGeom prst="rect">
            <a:avLst/>
          </a:prstGeom>
        </p:spPr>
        <p:txBody>
          <a:bodyPr/>
          <a:lstStyle>
            <a:lvl1pPr algn="ctr">
              <a:lnSpc>
                <a:spcPct val="100000"/>
              </a:lnSpc>
              <a:spcBef>
                <a:spcPts val="0"/>
              </a:spcBef>
              <a:defRPr sz="2100"/>
            </a:lvl1pPr>
            <a:lvl2pPr algn="ctr">
              <a:lnSpc>
                <a:spcPct val="100000"/>
              </a:lnSpc>
              <a:spcBef>
                <a:spcPts val="0"/>
              </a:spcBef>
              <a:defRPr sz="2100"/>
            </a:lvl2pPr>
            <a:lvl3pPr algn="ctr">
              <a:lnSpc>
                <a:spcPct val="100000"/>
              </a:lnSpc>
              <a:spcBef>
                <a:spcPts val="0"/>
              </a:spcBef>
              <a:defRPr sz="2100"/>
            </a:lvl3pPr>
            <a:lvl4pPr algn="ctr">
              <a:lnSpc>
                <a:spcPct val="100000"/>
              </a:lnSpc>
              <a:spcBef>
                <a:spcPts val="0"/>
              </a:spcBef>
              <a:defRPr sz="2100"/>
            </a:lvl4pPr>
            <a:lvl5pPr algn="ctr">
              <a:lnSpc>
                <a:spcPct val="100000"/>
              </a:lnSpc>
              <a:spcBef>
                <a:spcPts val="0"/>
              </a:spcBef>
              <a:defRPr sz="2100"/>
            </a:lvl5pPr>
          </a:lstStyle>
          <a:p>
            <a:pPr/>
            <a:r>
              <a:t>Body Level One</a:t>
            </a:r>
          </a:p>
          <a:p>
            <a:pPr lvl="1"/>
            <a:r>
              <a:t>Body Level Two</a:t>
            </a:r>
          </a:p>
          <a:p>
            <a:pPr lvl="2"/>
            <a:r>
              <a:t>Body Level Three</a:t>
            </a:r>
          </a:p>
          <a:p>
            <a:pPr lvl="3"/>
            <a:r>
              <a:t>Body Level Four</a:t>
            </a:r>
          </a:p>
          <a:p>
            <a:pPr lvl="4"/>
            <a:r>
              <a:t>Body Level Five</a:t>
            </a:r>
          </a:p>
        </p:txBody>
      </p:sp>
      <p:sp>
        <p:nvSpPr>
          <p:cNvPr id="79" name="Shape 79"/>
          <p:cNvSpPr/>
          <p:nvPr>
            <p:ph type="body" sz="half" idx="13"/>
          </p:nvPr>
        </p:nvSpPr>
        <p:spPr>
          <a:xfrm>
            <a:off x="4939500" y="724199"/>
            <a:ext cx="3837000" cy="3695101"/>
          </a:xfrm>
          <a:prstGeom prst="rect">
            <a:avLst/>
          </a:prstGeom>
        </p:spPr>
        <p:txBody>
          <a:bodyPr anchor="ctr"/>
          <a:lstStyle/>
          <a:p>
            <a:pPr>
              <a:defRPr>
                <a:solidFill>
                  <a:srgbClr val="FFFFFF"/>
                </a:solidFill>
              </a:defRPr>
            </a:pPr>
          </a:p>
        </p:txBody>
      </p:sp>
      <p:sp>
        <p:nvSpPr>
          <p:cNvPr id="80" name="Shape 80"/>
          <p:cNvSpPr/>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Caption">
    <p:spTree>
      <p:nvGrpSpPr>
        <p:cNvPr id="1" name=""/>
        <p:cNvGrpSpPr/>
        <p:nvPr/>
      </p:nvGrpSpPr>
      <p:grpSpPr>
        <a:xfrm>
          <a:off x="0" y="0"/>
          <a:ext cx="0" cy="0"/>
          <a:chOff x="0" y="0"/>
          <a:chExt cx="0" cy="0"/>
        </a:xfrm>
      </p:grpSpPr>
      <p:sp>
        <p:nvSpPr>
          <p:cNvPr id="87" name="Shape 87"/>
          <p:cNvSpPr/>
          <p:nvPr>
            <p:ph type="body" sz="quarter" idx="1"/>
          </p:nvPr>
        </p:nvSpPr>
        <p:spPr>
          <a:xfrm>
            <a:off x="311699" y="4236825"/>
            <a:ext cx="5998802" cy="598801"/>
          </a:xfrm>
          <a:prstGeom prst="rect">
            <a:avLst/>
          </a:prstGeom>
        </p:spPr>
        <p:txBody>
          <a:bodyPr anchor="ctr"/>
          <a:lstStyle>
            <a:lvl1pPr>
              <a:lnSpc>
                <a:spcPct val="100000"/>
              </a:lnSpc>
              <a:spcBef>
                <a:spcPts val="0"/>
              </a:spcBef>
              <a:defRPr sz="2100"/>
            </a:lvl1pPr>
            <a:lvl2pPr>
              <a:lnSpc>
                <a:spcPct val="100000"/>
              </a:lnSpc>
              <a:spcBef>
                <a:spcPts val="0"/>
              </a:spcBef>
              <a:defRPr sz="2100"/>
            </a:lvl2pPr>
            <a:lvl3pPr>
              <a:lnSpc>
                <a:spcPct val="100000"/>
              </a:lnSpc>
              <a:spcBef>
                <a:spcPts val="0"/>
              </a:spcBef>
              <a:defRPr sz="2100"/>
            </a:lvl3pPr>
            <a:lvl4pPr>
              <a:lnSpc>
                <a:spcPct val="100000"/>
              </a:lnSpc>
              <a:spcBef>
                <a:spcPts val="0"/>
              </a:spcBef>
              <a:defRPr sz="2100"/>
            </a:lvl4pPr>
            <a:lvl5pPr>
              <a:lnSpc>
                <a:spcPct val="100000"/>
              </a:lnSpc>
              <a:spcBef>
                <a:spcPts val="0"/>
              </a:spcBef>
              <a:defRPr sz="2100"/>
            </a:lvl5pPr>
          </a:lstStyle>
          <a:p>
            <a:pPr/>
            <a:r>
              <a:t>Body Level One</a:t>
            </a:r>
          </a:p>
          <a:p>
            <a:pPr lvl="1"/>
            <a:r>
              <a:t>Body Level Two</a:t>
            </a:r>
          </a:p>
          <a:p>
            <a:pPr lvl="2"/>
            <a:r>
              <a:t>Body Level Three</a:t>
            </a:r>
          </a:p>
          <a:p>
            <a:pPr lvl="3"/>
            <a:r>
              <a:t>Body Level Four</a:t>
            </a:r>
          </a:p>
          <a:p>
            <a:pPr lvl="4"/>
            <a:r>
              <a:t>Body Level Five</a:t>
            </a:r>
          </a:p>
        </p:txBody>
      </p:sp>
      <p:sp>
        <p:nvSpPr>
          <p:cNvPr id="88" name="Shape 8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0" y="5045700"/>
            <a:ext cx="9144000" cy="97801"/>
          </a:xfrm>
          <a:prstGeom prst="rect">
            <a:avLst/>
          </a:prstGeom>
          <a:solidFill>
            <a:srgbClr val="63D297"/>
          </a:solidFill>
          <a:ln w="12700">
            <a:miter lim="400000"/>
          </a:ln>
        </p:spPr>
        <p:txBody>
          <a:bodyPr lIns="45719" rIns="45719" anchor="ctr"/>
          <a:lstStyle/>
          <a:p>
            <a:pPr>
              <a:defRPr>
                <a:solidFill>
                  <a:srgbClr val="000000"/>
                </a:solidFill>
              </a:defRPr>
            </a:pPr>
          </a:p>
        </p:txBody>
      </p:sp>
      <p:sp>
        <p:nvSpPr>
          <p:cNvPr id="3" name="Shape 3"/>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4" name="Shape 4"/>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8684344" y="4692391"/>
            <a:ext cx="336814" cy="335251"/>
          </a:xfrm>
          <a:prstGeom prst="rect">
            <a:avLst/>
          </a:prstGeom>
          <a:ln w="12700">
            <a:miter lim="400000"/>
          </a:ln>
        </p:spPr>
        <p:txBody>
          <a:bodyPr wrap="none" lIns="91424" tIns="91424" rIns="91424" bIns="91424" anchor="ctr">
            <a:spAutoFit/>
          </a:bodyPr>
          <a:lstStyle>
            <a:lvl1pPr algn="r">
              <a:defRPr sz="1000">
                <a:latin typeface="Proxima Nova"/>
                <a:ea typeface="Proxima Nova"/>
                <a:cs typeface="Proxima Nova"/>
                <a:sym typeface="Proxima Nova"/>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202729"/>
          </a:solidFill>
          <a:uFillTx/>
          <a:latin typeface="Proxima Nova"/>
          <a:ea typeface="Proxima Nova"/>
          <a:cs typeface="Proxima Nova"/>
          <a:sym typeface="Proxima Nova"/>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202729"/>
          </a:solidFill>
          <a:uFillTx/>
          <a:latin typeface="Proxima Nova"/>
          <a:ea typeface="Proxima Nova"/>
          <a:cs typeface="Proxima Nova"/>
          <a:sym typeface="Proxima Nova"/>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202729"/>
          </a:solidFill>
          <a:uFillTx/>
          <a:latin typeface="Proxima Nova"/>
          <a:ea typeface="Proxima Nova"/>
          <a:cs typeface="Proxima Nova"/>
          <a:sym typeface="Proxima Nova"/>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202729"/>
          </a:solidFill>
          <a:uFillTx/>
          <a:latin typeface="Proxima Nova"/>
          <a:ea typeface="Proxima Nova"/>
          <a:cs typeface="Proxima Nova"/>
          <a:sym typeface="Proxima Nova"/>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202729"/>
          </a:solidFill>
          <a:uFillTx/>
          <a:latin typeface="Proxima Nova"/>
          <a:ea typeface="Proxima Nova"/>
          <a:cs typeface="Proxima Nova"/>
          <a:sym typeface="Proxima Nova"/>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202729"/>
          </a:solidFill>
          <a:uFillTx/>
          <a:latin typeface="Proxima Nova"/>
          <a:ea typeface="Proxima Nova"/>
          <a:cs typeface="Proxima Nova"/>
          <a:sym typeface="Proxima Nova"/>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202729"/>
          </a:solidFill>
          <a:uFillTx/>
          <a:latin typeface="Proxima Nova"/>
          <a:ea typeface="Proxima Nova"/>
          <a:cs typeface="Proxima Nova"/>
          <a:sym typeface="Proxima Nova"/>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202729"/>
          </a:solidFill>
          <a:uFillTx/>
          <a:latin typeface="Proxima Nova"/>
          <a:ea typeface="Proxima Nova"/>
          <a:cs typeface="Proxima Nova"/>
          <a:sym typeface="Proxima Nova"/>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202729"/>
          </a:solidFill>
          <a:uFillTx/>
          <a:latin typeface="Proxima Nova"/>
          <a:ea typeface="Proxima Nova"/>
          <a:cs typeface="Proxima Nova"/>
          <a:sym typeface="Proxima Nova"/>
        </a:defRPr>
      </a:lvl9pPr>
    </p:titleStyle>
    <p:bodyStyle>
      <a:lvl1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chemeClr val="accent3"/>
          </a:solidFill>
          <a:uFillTx/>
          <a:latin typeface="Proxima Nova"/>
          <a:ea typeface="Proxima Nova"/>
          <a:cs typeface="Proxima Nova"/>
          <a:sym typeface="Proxima Nova"/>
        </a:defRPr>
      </a:lvl1pPr>
      <a:lvl2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chemeClr val="accent3"/>
          </a:solidFill>
          <a:uFillTx/>
          <a:latin typeface="Proxima Nova"/>
          <a:ea typeface="Proxima Nova"/>
          <a:cs typeface="Proxima Nova"/>
          <a:sym typeface="Proxima Nova"/>
        </a:defRPr>
      </a:lvl2pPr>
      <a:lvl3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chemeClr val="accent3"/>
          </a:solidFill>
          <a:uFillTx/>
          <a:latin typeface="Proxima Nova"/>
          <a:ea typeface="Proxima Nova"/>
          <a:cs typeface="Proxima Nova"/>
          <a:sym typeface="Proxima Nova"/>
        </a:defRPr>
      </a:lvl3pPr>
      <a:lvl4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chemeClr val="accent3"/>
          </a:solidFill>
          <a:uFillTx/>
          <a:latin typeface="Proxima Nova"/>
          <a:ea typeface="Proxima Nova"/>
          <a:cs typeface="Proxima Nova"/>
          <a:sym typeface="Proxima Nova"/>
        </a:defRPr>
      </a:lvl4pPr>
      <a:lvl5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chemeClr val="accent3"/>
          </a:solidFill>
          <a:uFillTx/>
          <a:latin typeface="Proxima Nova"/>
          <a:ea typeface="Proxima Nova"/>
          <a:cs typeface="Proxima Nova"/>
          <a:sym typeface="Proxima Nova"/>
        </a:defRPr>
      </a:lvl5pPr>
      <a:lvl6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chemeClr val="accent3"/>
          </a:solidFill>
          <a:uFillTx/>
          <a:latin typeface="Proxima Nova"/>
          <a:ea typeface="Proxima Nova"/>
          <a:cs typeface="Proxima Nova"/>
          <a:sym typeface="Proxima Nova"/>
        </a:defRPr>
      </a:lvl6pPr>
      <a:lvl7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chemeClr val="accent3"/>
          </a:solidFill>
          <a:uFillTx/>
          <a:latin typeface="Proxima Nova"/>
          <a:ea typeface="Proxima Nova"/>
          <a:cs typeface="Proxima Nova"/>
          <a:sym typeface="Proxima Nova"/>
        </a:defRPr>
      </a:lvl7pPr>
      <a:lvl8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chemeClr val="accent3"/>
          </a:solidFill>
          <a:uFillTx/>
          <a:latin typeface="Proxima Nova"/>
          <a:ea typeface="Proxima Nova"/>
          <a:cs typeface="Proxima Nova"/>
          <a:sym typeface="Proxima Nova"/>
        </a:defRPr>
      </a:lvl8pPr>
      <a:lvl9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chemeClr val="accent3"/>
          </a:solidFill>
          <a:uFillTx/>
          <a:latin typeface="Proxima Nova"/>
          <a:ea typeface="Proxima Nova"/>
          <a:cs typeface="Proxima Nova"/>
          <a:sym typeface="Proxima Nova"/>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Proxima Nova"/>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Proxima Nova"/>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Proxima Nova"/>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Proxima Nova"/>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Proxima Nova"/>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Proxima Nova"/>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Proxima Nova"/>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Proxima Nova"/>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Proxima Nov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 name="Shape 113"/>
          <p:cNvSpPr/>
          <p:nvPr>
            <p:ph type="ctrTitle"/>
          </p:nvPr>
        </p:nvSpPr>
        <p:spPr>
          <a:xfrm>
            <a:off x="510449" y="141899"/>
            <a:ext cx="8123102" cy="1588502"/>
          </a:xfrm>
          <a:prstGeom prst="rect">
            <a:avLst/>
          </a:prstGeom>
        </p:spPr>
        <p:txBody>
          <a:bodyPr/>
          <a:lstStyle/>
          <a:p>
            <a:pPr defTabSz="877823">
              <a:defRPr sz="4608"/>
            </a:pPr>
            <a:r>
              <a:t>R1 Report:</a:t>
            </a:r>
            <a:br/>
            <a:r>
              <a:t>iOS app for Fabulyst</a:t>
            </a:r>
          </a:p>
        </p:txBody>
      </p:sp>
      <p:sp>
        <p:nvSpPr>
          <p:cNvPr id="114" name="Shape 114"/>
          <p:cNvSpPr/>
          <p:nvPr>
            <p:ph type="subTitle" sz="quarter" idx="1"/>
          </p:nvPr>
        </p:nvSpPr>
        <p:spPr>
          <a:xfrm>
            <a:off x="510449" y="1883056"/>
            <a:ext cx="8123102" cy="968700"/>
          </a:xfrm>
          <a:prstGeom prst="rect">
            <a:avLst/>
          </a:prstGeom>
        </p:spPr>
        <p:txBody>
          <a:bodyPr/>
          <a:lstStyle/>
          <a:p>
            <a:pPr>
              <a:defRPr i="1"/>
            </a:pPr>
            <a:r>
              <a:t>Team Members</a:t>
            </a:r>
            <a:r>
              <a:rPr i="0"/>
              <a:t> - M. Vishnu, Ekansh Purohit, Amandeep Shahi, Nakul Vaidya.</a:t>
            </a:r>
          </a:p>
        </p:txBody>
      </p:sp>
      <p:sp>
        <p:nvSpPr>
          <p:cNvPr id="115" name="Shape 115"/>
          <p:cNvSpPr/>
          <p:nvPr/>
        </p:nvSpPr>
        <p:spPr>
          <a:xfrm>
            <a:off x="510449" y="3293124"/>
            <a:ext cx="8123102" cy="919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i="1" sz="2400">
                <a:solidFill>
                  <a:srgbClr val="FFFFFF"/>
                </a:solidFill>
                <a:latin typeface="Proxima Nova"/>
                <a:ea typeface="Proxima Nova"/>
                <a:cs typeface="Proxima Nova"/>
                <a:sym typeface="Proxima Nova"/>
              </a:defRPr>
            </a:pPr>
            <a:r>
              <a:t>Mentors</a:t>
            </a:r>
            <a:r>
              <a:rPr i="0"/>
              <a:t> - Professor Raghu Reddy, Vishal Chitravanshi (client), Akanksha (T.A.)</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0" name="image01.png" descr="ClassDiagram.png"/>
          <p:cNvPicPr>
            <a:picLocks noChangeAspect="1"/>
          </p:cNvPicPr>
          <p:nvPr/>
        </p:nvPicPr>
        <p:blipFill>
          <a:blip r:embed="rId2">
            <a:extLst/>
          </a:blip>
          <a:stretch>
            <a:fillRect/>
          </a:stretch>
        </p:blipFill>
        <p:spPr>
          <a:xfrm>
            <a:off x="613074" y="76450"/>
            <a:ext cx="7917851" cy="4968774"/>
          </a:xfrm>
          <a:prstGeom prst="rect">
            <a:avLst/>
          </a:prstGeom>
          <a:ln w="12700">
            <a:miter lim="400000"/>
          </a:ln>
        </p:spPr>
      </p:pic>
      <p:sp>
        <p:nvSpPr>
          <p:cNvPr id="161" name="Shape 161"/>
          <p:cNvSpPr/>
          <p:nvPr/>
        </p:nvSpPr>
        <p:spPr>
          <a:xfrm>
            <a:off x="1145224" y="2806175"/>
            <a:ext cx="134101" cy="256558"/>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600">
                <a:solidFill>
                  <a:srgbClr val="000000"/>
                </a:solidFill>
              </a:defRPr>
            </a:lvl1pPr>
          </a:lstStyle>
          <a:p>
            <a:pPr/>
            <a:r>
              <a: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title"/>
          </p:nvPr>
        </p:nvSpPr>
        <p:spPr>
          <a:xfrm>
            <a:off x="510449" y="2057400"/>
            <a:ext cx="8123102" cy="778800"/>
          </a:xfrm>
          <a:prstGeom prst="rect">
            <a:avLst/>
          </a:prstGeom>
        </p:spPr>
        <p:txBody>
          <a:bodyPr/>
          <a:lstStyle>
            <a:lvl1pPr algn="ctr"/>
          </a:lstStyle>
          <a:p>
            <a:pPr/>
            <a:r>
              <a:t>Basic User workflow</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70" name="Group 170"/>
          <p:cNvGrpSpPr/>
          <p:nvPr/>
        </p:nvGrpSpPr>
        <p:grpSpPr>
          <a:xfrm>
            <a:off x="1962299" y="1271699"/>
            <a:ext cx="1774801" cy="729902"/>
            <a:chOff x="0" y="0"/>
            <a:chExt cx="1774800" cy="729900"/>
          </a:xfrm>
        </p:grpSpPr>
        <p:sp>
          <p:nvSpPr>
            <p:cNvPr id="168" name="Shape 168"/>
            <p:cNvSpPr/>
            <p:nvPr/>
          </p:nvSpPr>
          <p:spPr>
            <a:xfrm>
              <a:off x="-1" y="-1"/>
              <a:ext cx="1774802" cy="729902"/>
            </a:xfrm>
            <a:prstGeom prst="rect">
              <a:avLst/>
            </a:prstGeom>
            <a:solidFill>
              <a:srgbClr val="4BA173"/>
            </a:solidFill>
            <a:ln w="9525" cap="flat">
              <a:solidFill>
                <a:srgbClr val="202729"/>
              </a:solidFill>
              <a:prstDash val="solid"/>
              <a:round/>
            </a:ln>
            <a:effectLst/>
          </p:spPr>
          <p:txBody>
            <a:bodyPr wrap="square" lIns="45719" tIns="45719" rIns="45719" bIns="45719" numCol="1" anchor="ctr">
              <a:noAutofit/>
            </a:bodyPr>
            <a:lstStyle/>
            <a:p>
              <a:pPr algn="ctr">
                <a:defRPr>
                  <a:solidFill>
                    <a:srgbClr val="000000"/>
                  </a:solidFill>
                </a:defRPr>
              </a:pPr>
            </a:p>
          </p:txBody>
        </p:sp>
        <p:sp>
          <p:nvSpPr>
            <p:cNvPr id="169" name="Shape 169"/>
            <p:cNvSpPr/>
            <p:nvPr/>
          </p:nvSpPr>
          <p:spPr>
            <a:xfrm>
              <a:off x="-1" y="174833"/>
              <a:ext cx="1774802" cy="3802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000000"/>
                  </a:solidFill>
                </a:defRPr>
              </a:lvl1pPr>
            </a:lstStyle>
            <a:p>
              <a:pPr/>
              <a:r>
                <a:t>Collection Screen</a:t>
              </a:r>
            </a:p>
          </p:txBody>
        </p:sp>
      </p:grpSp>
      <p:grpSp>
        <p:nvGrpSpPr>
          <p:cNvPr id="173" name="Group 173"/>
          <p:cNvGrpSpPr/>
          <p:nvPr/>
        </p:nvGrpSpPr>
        <p:grpSpPr>
          <a:xfrm>
            <a:off x="1962299" y="2362424"/>
            <a:ext cx="1774801" cy="729901"/>
            <a:chOff x="0" y="0"/>
            <a:chExt cx="1774800" cy="729900"/>
          </a:xfrm>
        </p:grpSpPr>
        <p:sp>
          <p:nvSpPr>
            <p:cNvPr id="171" name="Shape 171"/>
            <p:cNvSpPr/>
            <p:nvPr/>
          </p:nvSpPr>
          <p:spPr>
            <a:xfrm>
              <a:off x="-1" y="-1"/>
              <a:ext cx="1774802" cy="729902"/>
            </a:xfrm>
            <a:prstGeom prst="rect">
              <a:avLst/>
            </a:prstGeom>
            <a:solidFill>
              <a:srgbClr val="4BA173"/>
            </a:solidFill>
            <a:ln w="9525" cap="flat">
              <a:solidFill>
                <a:srgbClr val="202729"/>
              </a:solidFill>
              <a:prstDash val="solid"/>
              <a:round/>
            </a:ln>
            <a:effectLst/>
          </p:spPr>
          <p:txBody>
            <a:bodyPr wrap="square" lIns="45719" tIns="45719" rIns="45719" bIns="45719" numCol="1" anchor="ctr">
              <a:noAutofit/>
            </a:bodyPr>
            <a:lstStyle/>
            <a:p>
              <a:pPr algn="ctr">
                <a:defRPr>
                  <a:solidFill>
                    <a:srgbClr val="000000"/>
                  </a:solidFill>
                </a:defRPr>
              </a:pPr>
            </a:p>
          </p:txBody>
        </p:sp>
        <p:sp>
          <p:nvSpPr>
            <p:cNvPr id="172" name="Shape 172"/>
            <p:cNvSpPr/>
            <p:nvPr/>
          </p:nvSpPr>
          <p:spPr>
            <a:xfrm>
              <a:off x="-1" y="174833"/>
              <a:ext cx="1774802" cy="3802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000000"/>
                  </a:solidFill>
                </a:defRPr>
              </a:lvl1pPr>
            </a:lstStyle>
            <a:p>
              <a:pPr/>
              <a:r>
                <a:t>Find Screen</a:t>
              </a:r>
            </a:p>
          </p:txBody>
        </p:sp>
      </p:grpSp>
      <p:grpSp>
        <p:nvGrpSpPr>
          <p:cNvPr id="176" name="Group 176"/>
          <p:cNvGrpSpPr/>
          <p:nvPr/>
        </p:nvGrpSpPr>
        <p:grpSpPr>
          <a:xfrm>
            <a:off x="1962299" y="180974"/>
            <a:ext cx="1774801" cy="729902"/>
            <a:chOff x="0" y="0"/>
            <a:chExt cx="1774800" cy="729900"/>
          </a:xfrm>
        </p:grpSpPr>
        <p:sp>
          <p:nvSpPr>
            <p:cNvPr id="174" name="Shape 174"/>
            <p:cNvSpPr/>
            <p:nvPr/>
          </p:nvSpPr>
          <p:spPr>
            <a:xfrm>
              <a:off x="-1" y="-1"/>
              <a:ext cx="1774802" cy="729902"/>
            </a:xfrm>
            <a:prstGeom prst="rect">
              <a:avLst/>
            </a:prstGeom>
            <a:solidFill>
              <a:srgbClr val="4BA173"/>
            </a:solidFill>
            <a:ln w="9525" cap="flat">
              <a:solidFill>
                <a:srgbClr val="202729"/>
              </a:solidFill>
              <a:prstDash val="solid"/>
              <a:round/>
            </a:ln>
            <a:effectLst/>
          </p:spPr>
          <p:txBody>
            <a:bodyPr wrap="square" lIns="45719" tIns="45719" rIns="45719" bIns="45719" numCol="1" anchor="ctr">
              <a:noAutofit/>
            </a:bodyPr>
            <a:lstStyle/>
            <a:p>
              <a:pPr algn="ctr">
                <a:defRPr>
                  <a:solidFill>
                    <a:srgbClr val="000000"/>
                  </a:solidFill>
                </a:defRPr>
              </a:pPr>
            </a:p>
          </p:txBody>
        </p:sp>
        <p:sp>
          <p:nvSpPr>
            <p:cNvPr id="175" name="Shape 175"/>
            <p:cNvSpPr/>
            <p:nvPr/>
          </p:nvSpPr>
          <p:spPr>
            <a:xfrm>
              <a:off x="-1" y="174833"/>
              <a:ext cx="1774802" cy="3802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000000"/>
                  </a:solidFill>
                </a:defRPr>
              </a:lvl1pPr>
            </a:lstStyle>
            <a:p>
              <a:pPr/>
              <a:r>
                <a:t>Handpicked Screen</a:t>
              </a:r>
            </a:p>
          </p:txBody>
        </p:sp>
      </p:grpSp>
      <p:grpSp>
        <p:nvGrpSpPr>
          <p:cNvPr id="179" name="Group 179"/>
          <p:cNvGrpSpPr/>
          <p:nvPr/>
        </p:nvGrpSpPr>
        <p:grpSpPr>
          <a:xfrm>
            <a:off x="343349" y="1271699"/>
            <a:ext cx="1223702" cy="729902"/>
            <a:chOff x="0" y="0"/>
            <a:chExt cx="1223700" cy="729900"/>
          </a:xfrm>
        </p:grpSpPr>
        <p:sp>
          <p:nvSpPr>
            <p:cNvPr id="177" name="Shape 177"/>
            <p:cNvSpPr/>
            <p:nvPr/>
          </p:nvSpPr>
          <p:spPr>
            <a:xfrm>
              <a:off x="-1" y="-1"/>
              <a:ext cx="1223702" cy="729902"/>
            </a:xfrm>
            <a:prstGeom prst="rect">
              <a:avLst/>
            </a:prstGeom>
            <a:solidFill>
              <a:srgbClr val="4BA173"/>
            </a:solidFill>
            <a:ln w="9525" cap="flat">
              <a:solidFill>
                <a:srgbClr val="000000"/>
              </a:solidFill>
              <a:prstDash val="solid"/>
              <a:round/>
            </a:ln>
            <a:effectLst/>
          </p:spPr>
          <p:txBody>
            <a:bodyPr wrap="square" lIns="45719" tIns="45719" rIns="45719" bIns="45719" numCol="1" anchor="ctr">
              <a:noAutofit/>
            </a:bodyPr>
            <a:lstStyle/>
            <a:p>
              <a:pPr algn="ctr">
                <a:defRPr>
                  <a:solidFill>
                    <a:srgbClr val="000000"/>
                  </a:solidFill>
                </a:defRPr>
              </a:pPr>
            </a:p>
          </p:txBody>
        </p:sp>
        <p:sp>
          <p:nvSpPr>
            <p:cNvPr id="178" name="Shape 178"/>
            <p:cNvSpPr/>
            <p:nvPr/>
          </p:nvSpPr>
          <p:spPr>
            <a:xfrm>
              <a:off x="-1" y="174833"/>
              <a:ext cx="1223702" cy="3802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000000"/>
                  </a:solidFill>
                </a:defRPr>
              </a:lvl1pPr>
            </a:lstStyle>
            <a:p>
              <a:pPr/>
              <a:r>
                <a:t>User Login</a:t>
              </a:r>
            </a:p>
          </p:txBody>
        </p:sp>
      </p:grpSp>
      <p:sp>
        <p:nvSpPr>
          <p:cNvPr id="201" name="Shape 201"/>
          <p:cNvSpPr/>
          <p:nvPr/>
        </p:nvSpPr>
        <p:spPr>
          <a:xfrm>
            <a:off x="1571678" y="1636649"/>
            <a:ext cx="385860"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cubicBezTo>
                  <a:pt x="7200" y="0"/>
                  <a:pt x="14400" y="0"/>
                  <a:pt x="21600" y="0"/>
                </a:cubicBezTo>
              </a:path>
            </a:pathLst>
          </a:custGeom>
          <a:ln>
            <a:solidFill>
              <a:schemeClr val="accent1"/>
            </a:solidFill>
            <a:tailEnd type="triangle"/>
          </a:ln>
        </p:spPr>
        <p:txBody>
          <a:bodyPr/>
          <a:lstStyle/>
          <a:p>
            <a:pPr/>
          </a:p>
        </p:txBody>
      </p:sp>
      <p:sp>
        <p:nvSpPr>
          <p:cNvPr id="202" name="Shape 202"/>
          <p:cNvSpPr/>
          <p:nvPr/>
        </p:nvSpPr>
        <p:spPr>
          <a:xfrm>
            <a:off x="2849699" y="915590"/>
            <a:ext cx="1" cy="3513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0" y="14400"/>
                  <a:pt x="0" y="7200"/>
                  <a:pt x="0" y="0"/>
                </a:cubicBezTo>
              </a:path>
            </a:pathLst>
          </a:custGeom>
          <a:ln>
            <a:solidFill>
              <a:srgbClr val="202729"/>
            </a:solidFill>
            <a:headEnd type="triangle"/>
            <a:tailEnd type="triangle"/>
          </a:ln>
        </p:spPr>
        <p:txBody>
          <a:bodyPr/>
          <a:lstStyle/>
          <a:p>
            <a:pPr/>
          </a:p>
        </p:txBody>
      </p:sp>
      <p:sp>
        <p:nvSpPr>
          <p:cNvPr id="203" name="Shape 203"/>
          <p:cNvSpPr/>
          <p:nvPr/>
        </p:nvSpPr>
        <p:spPr>
          <a:xfrm>
            <a:off x="2849699" y="2006315"/>
            <a:ext cx="1" cy="3513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0" y="7200"/>
                  <a:pt x="0" y="14400"/>
                  <a:pt x="0" y="21600"/>
                </a:cubicBezTo>
              </a:path>
            </a:pathLst>
          </a:custGeom>
          <a:ln>
            <a:solidFill>
              <a:srgbClr val="202729"/>
            </a:solidFill>
            <a:headEnd type="triangle"/>
            <a:tailEnd type="triangle"/>
          </a:ln>
        </p:spPr>
        <p:txBody>
          <a:bodyPr/>
          <a:lstStyle/>
          <a:p>
            <a:pPr/>
          </a:p>
        </p:txBody>
      </p:sp>
      <p:grpSp>
        <p:nvGrpSpPr>
          <p:cNvPr id="185" name="Group 185"/>
          <p:cNvGrpSpPr/>
          <p:nvPr/>
        </p:nvGrpSpPr>
        <p:grpSpPr>
          <a:xfrm>
            <a:off x="4132350" y="1271699"/>
            <a:ext cx="1734600" cy="729902"/>
            <a:chOff x="0" y="0"/>
            <a:chExt cx="1734598" cy="729900"/>
          </a:xfrm>
        </p:grpSpPr>
        <p:sp>
          <p:nvSpPr>
            <p:cNvPr id="183" name="Shape 183"/>
            <p:cNvSpPr/>
            <p:nvPr/>
          </p:nvSpPr>
          <p:spPr>
            <a:xfrm>
              <a:off x="0" y="-1"/>
              <a:ext cx="1734599" cy="729902"/>
            </a:xfrm>
            <a:prstGeom prst="rect">
              <a:avLst/>
            </a:prstGeom>
            <a:solidFill>
              <a:srgbClr val="4BA173"/>
            </a:solidFill>
            <a:ln w="9525" cap="flat">
              <a:solidFill>
                <a:srgbClr val="202729"/>
              </a:solidFill>
              <a:prstDash val="solid"/>
              <a:round/>
            </a:ln>
            <a:effectLst/>
          </p:spPr>
          <p:txBody>
            <a:bodyPr wrap="square" lIns="45719" tIns="45719" rIns="45719" bIns="45719" numCol="1" anchor="ctr">
              <a:noAutofit/>
            </a:bodyPr>
            <a:lstStyle/>
            <a:p>
              <a:pPr algn="ctr">
                <a:defRPr>
                  <a:solidFill>
                    <a:srgbClr val="000000"/>
                  </a:solidFill>
                </a:defRPr>
              </a:pPr>
            </a:p>
          </p:txBody>
        </p:sp>
        <p:sp>
          <p:nvSpPr>
            <p:cNvPr id="184" name="Shape 184"/>
            <p:cNvSpPr/>
            <p:nvPr/>
          </p:nvSpPr>
          <p:spPr>
            <a:xfrm>
              <a:off x="0" y="174833"/>
              <a:ext cx="1734599" cy="3802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000000"/>
                  </a:solidFill>
                </a:defRPr>
              </a:lvl1pPr>
            </a:lstStyle>
            <a:p>
              <a:pPr/>
              <a:r>
                <a:t>View Product</a:t>
              </a:r>
            </a:p>
          </p:txBody>
        </p:sp>
      </p:grpSp>
      <p:sp>
        <p:nvSpPr>
          <p:cNvPr id="204" name="Shape 204"/>
          <p:cNvSpPr/>
          <p:nvPr/>
        </p:nvSpPr>
        <p:spPr>
          <a:xfrm>
            <a:off x="3578355" y="915590"/>
            <a:ext cx="692547" cy="3513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00" y="7200"/>
                  <a:pt x="14400" y="14400"/>
                  <a:pt x="21600" y="21600"/>
                </a:cubicBezTo>
              </a:path>
            </a:pathLst>
          </a:custGeom>
          <a:ln>
            <a:solidFill>
              <a:srgbClr val="202729"/>
            </a:solidFill>
            <a:tailEnd type="triangle"/>
          </a:ln>
        </p:spPr>
        <p:txBody>
          <a:bodyPr/>
          <a:lstStyle/>
          <a:p>
            <a:pPr/>
          </a:p>
        </p:txBody>
      </p:sp>
      <p:sp>
        <p:nvSpPr>
          <p:cNvPr id="205" name="Shape 205"/>
          <p:cNvSpPr/>
          <p:nvPr/>
        </p:nvSpPr>
        <p:spPr>
          <a:xfrm>
            <a:off x="3741887" y="1636649"/>
            <a:ext cx="38570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cubicBezTo>
                  <a:pt x="7200" y="0"/>
                  <a:pt x="14400" y="0"/>
                  <a:pt x="21600" y="0"/>
                </a:cubicBezTo>
              </a:path>
            </a:pathLst>
          </a:custGeom>
          <a:ln>
            <a:solidFill>
              <a:srgbClr val="202729"/>
            </a:solidFill>
            <a:tailEnd type="triangle"/>
          </a:ln>
        </p:spPr>
        <p:txBody>
          <a:bodyPr/>
          <a:lstStyle/>
          <a:p>
            <a:pPr/>
          </a:p>
        </p:txBody>
      </p:sp>
      <p:sp>
        <p:nvSpPr>
          <p:cNvPr id="206" name="Shape 206"/>
          <p:cNvSpPr/>
          <p:nvPr/>
        </p:nvSpPr>
        <p:spPr>
          <a:xfrm>
            <a:off x="3578447" y="2006315"/>
            <a:ext cx="692548" cy="3513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ln>
            <a:solidFill>
              <a:srgbClr val="202729"/>
            </a:solidFill>
            <a:tailEnd type="triangle"/>
          </a:ln>
        </p:spPr>
        <p:txBody>
          <a:bodyPr/>
          <a:lstStyle/>
          <a:p>
            <a:pPr/>
          </a:p>
        </p:txBody>
      </p:sp>
      <p:grpSp>
        <p:nvGrpSpPr>
          <p:cNvPr id="191" name="Group 191"/>
          <p:cNvGrpSpPr/>
          <p:nvPr/>
        </p:nvGrpSpPr>
        <p:grpSpPr>
          <a:xfrm>
            <a:off x="6441449" y="1271699"/>
            <a:ext cx="1734600" cy="729902"/>
            <a:chOff x="0" y="0"/>
            <a:chExt cx="1734598" cy="729900"/>
          </a:xfrm>
        </p:grpSpPr>
        <p:sp>
          <p:nvSpPr>
            <p:cNvPr id="189" name="Shape 189"/>
            <p:cNvSpPr/>
            <p:nvPr/>
          </p:nvSpPr>
          <p:spPr>
            <a:xfrm>
              <a:off x="0" y="-1"/>
              <a:ext cx="1734599" cy="729902"/>
            </a:xfrm>
            <a:prstGeom prst="rect">
              <a:avLst/>
            </a:prstGeom>
            <a:solidFill>
              <a:srgbClr val="4BA173"/>
            </a:solidFill>
            <a:ln w="9525" cap="flat">
              <a:solidFill>
                <a:srgbClr val="202729"/>
              </a:solidFill>
              <a:prstDash val="solid"/>
              <a:round/>
            </a:ln>
            <a:effectLst/>
          </p:spPr>
          <p:txBody>
            <a:bodyPr wrap="square" lIns="45719" tIns="45719" rIns="45719" bIns="45719" numCol="1" anchor="ctr">
              <a:noAutofit/>
            </a:bodyPr>
            <a:lstStyle/>
            <a:p>
              <a:pPr algn="ctr">
                <a:defRPr>
                  <a:solidFill>
                    <a:srgbClr val="000000"/>
                  </a:solidFill>
                </a:defRPr>
              </a:pPr>
            </a:p>
          </p:txBody>
        </p:sp>
        <p:sp>
          <p:nvSpPr>
            <p:cNvPr id="190" name="Shape 190"/>
            <p:cNvSpPr/>
            <p:nvPr/>
          </p:nvSpPr>
          <p:spPr>
            <a:xfrm>
              <a:off x="0" y="73233"/>
              <a:ext cx="1734599" cy="5834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000000"/>
                  </a:solidFill>
                </a:defRPr>
              </a:lvl1pPr>
            </a:lstStyle>
            <a:p>
              <a:pPr/>
              <a:r>
                <a:t>Redirect to Retail Website</a:t>
              </a:r>
            </a:p>
          </p:txBody>
        </p:sp>
      </p:grpSp>
      <p:sp>
        <p:nvSpPr>
          <p:cNvPr id="207" name="Shape 207"/>
          <p:cNvSpPr/>
          <p:nvPr/>
        </p:nvSpPr>
        <p:spPr>
          <a:xfrm>
            <a:off x="5871853" y="1636649"/>
            <a:ext cx="564835" cy="1"/>
          </a:xfrm>
          <a:custGeom>
            <a:avLst/>
            <a:gdLst/>
            <a:ahLst/>
            <a:cxnLst>
              <a:cxn ang="0">
                <a:pos x="wd2" y="hd2"/>
              </a:cxn>
              <a:cxn ang="5400000">
                <a:pos x="wd2" y="hd2"/>
              </a:cxn>
              <a:cxn ang="10800000">
                <a:pos x="wd2" y="hd2"/>
              </a:cxn>
              <a:cxn ang="16200000">
                <a:pos x="wd2" y="hd2"/>
              </a:cxn>
            </a:cxnLst>
            <a:rect l="0" t="0" r="r" b="b"/>
            <a:pathLst>
              <a:path w="21600" h="9600" fill="norm" stroke="1" extrusionOk="0">
                <a:moveTo>
                  <a:pt x="0" y="9600"/>
                </a:moveTo>
                <a:cubicBezTo>
                  <a:pt x="7200" y="9600"/>
                  <a:pt x="14400" y="-12000"/>
                  <a:pt x="21600" y="9600"/>
                </a:cubicBezTo>
              </a:path>
            </a:pathLst>
          </a:custGeom>
          <a:ln>
            <a:solidFill>
              <a:srgbClr val="202729"/>
            </a:solidFill>
            <a:tailEnd type="triangle"/>
          </a:ln>
        </p:spPr>
        <p:txBody>
          <a:bodyPr/>
          <a:lstStyle/>
          <a:p>
            <a:pPr/>
          </a:p>
        </p:txBody>
      </p:sp>
      <p:sp>
        <p:nvSpPr>
          <p:cNvPr id="193" name="Shape 193"/>
          <p:cNvSpPr/>
          <p:nvPr/>
        </p:nvSpPr>
        <p:spPr>
          <a:xfrm>
            <a:off x="313800" y="3998274"/>
            <a:ext cx="1282801" cy="88906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sz="1200">
                <a:solidFill>
                  <a:srgbClr val="000000"/>
                </a:solidFill>
              </a:defRPr>
            </a:lvl1pPr>
          </a:lstStyle>
          <a:p>
            <a:pPr/>
            <a:r>
              <a:t>Users can login through their facebook accounts.</a:t>
            </a:r>
          </a:p>
        </p:txBody>
      </p:sp>
      <p:sp>
        <p:nvSpPr>
          <p:cNvPr id="194" name="Shape 194"/>
          <p:cNvSpPr/>
          <p:nvPr/>
        </p:nvSpPr>
        <p:spPr>
          <a:xfrm>
            <a:off x="1982399" y="3998274"/>
            <a:ext cx="1734600" cy="109143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sz="1200">
                <a:solidFill>
                  <a:srgbClr val="000000"/>
                </a:solidFill>
              </a:defRPr>
            </a:lvl1pPr>
          </a:lstStyle>
          <a:p>
            <a:pPr/>
            <a:r>
              <a:t>Primary views of the app. User can switch between these using the tab bar navigation.</a:t>
            </a:r>
          </a:p>
        </p:txBody>
      </p:sp>
      <p:sp>
        <p:nvSpPr>
          <p:cNvPr id="195" name="Shape 195"/>
          <p:cNvSpPr/>
          <p:nvPr/>
        </p:nvSpPr>
        <p:spPr>
          <a:xfrm>
            <a:off x="4172399" y="3867775"/>
            <a:ext cx="1654501" cy="124466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sz="1200">
                <a:solidFill>
                  <a:srgbClr val="000000"/>
                </a:solidFill>
              </a:defRPr>
            </a:lvl1pPr>
          </a:lstStyle>
          <a:p>
            <a:pPr/>
            <a:r>
              <a:t>Screen to view product descriptions and details like price etc. and to allow user to proceed with purchase.</a:t>
            </a:r>
          </a:p>
        </p:txBody>
      </p:sp>
      <p:sp>
        <p:nvSpPr>
          <p:cNvPr id="196" name="Shape 196"/>
          <p:cNvSpPr/>
          <p:nvPr/>
        </p:nvSpPr>
        <p:spPr>
          <a:xfrm rot="5400000">
            <a:off x="737549" y="3043975"/>
            <a:ext cx="435302" cy="1125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312"/>
                  <a:pt x="10800" y="696"/>
                </a:cubicBezTo>
                <a:lnTo>
                  <a:pt x="10800" y="10104"/>
                </a:lnTo>
                <a:cubicBezTo>
                  <a:pt x="10800" y="10488"/>
                  <a:pt x="15635" y="10800"/>
                  <a:pt x="21600" y="10800"/>
                </a:cubicBezTo>
                <a:cubicBezTo>
                  <a:pt x="15635" y="10800"/>
                  <a:pt x="10800" y="11112"/>
                  <a:pt x="10800" y="11496"/>
                </a:cubicBezTo>
                <a:lnTo>
                  <a:pt x="10800" y="20904"/>
                </a:lnTo>
                <a:cubicBezTo>
                  <a:pt x="10800" y="21288"/>
                  <a:pt x="5965" y="21600"/>
                  <a:pt x="0" y="21600"/>
                </a:cubicBezTo>
              </a:path>
            </a:pathLst>
          </a:custGeom>
          <a:ln>
            <a:solidFill>
              <a:schemeClr val="accent5"/>
            </a:solidFill>
          </a:ln>
        </p:spPr>
        <p:txBody>
          <a:bodyPr lIns="45719" rIns="45719" anchor="ctr"/>
          <a:lstStyle/>
          <a:p>
            <a:pPr>
              <a:defRPr>
                <a:solidFill>
                  <a:srgbClr val="000000"/>
                </a:solidFill>
              </a:defRPr>
            </a:pPr>
          </a:p>
        </p:txBody>
      </p:sp>
      <p:sp>
        <p:nvSpPr>
          <p:cNvPr id="197" name="Shape 197"/>
          <p:cNvSpPr/>
          <p:nvPr/>
        </p:nvSpPr>
        <p:spPr>
          <a:xfrm rot="5400000">
            <a:off x="2601900" y="2769325"/>
            <a:ext cx="435301" cy="1674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210"/>
                  <a:pt x="10800" y="468"/>
                </a:cubicBezTo>
                <a:lnTo>
                  <a:pt x="10800" y="10332"/>
                </a:lnTo>
                <a:cubicBezTo>
                  <a:pt x="10800" y="10590"/>
                  <a:pt x="15635" y="10800"/>
                  <a:pt x="21600" y="10800"/>
                </a:cubicBezTo>
                <a:cubicBezTo>
                  <a:pt x="15635" y="10800"/>
                  <a:pt x="10800" y="11010"/>
                  <a:pt x="10800" y="11268"/>
                </a:cubicBezTo>
                <a:lnTo>
                  <a:pt x="10800" y="21132"/>
                </a:lnTo>
                <a:cubicBezTo>
                  <a:pt x="10800" y="21390"/>
                  <a:pt x="5965" y="21600"/>
                  <a:pt x="0" y="21600"/>
                </a:cubicBezTo>
              </a:path>
            </a:pathLst>
          </a:custGeom>
          <a:ln>
            <a:solidFill>
              <a:schemeClr val="accent5"/>
            </a:solidFill>
          </a:ln>
        </p:spPr>
        <p:txBody>
          <a:bodyPr lIns="45719" rIns="45719" anchor="ctr"/>
          <a:lstStyle/>
          <a:p>
            <a:pPr>
              <a:defRPr>
                <a:solidFill>
                  <a:srgbClr val="000000"/>
                </a:solidFill>
              </a:defRPr>
            </a:pPr>
          </a:p>
        </p:txBody>
      </p:sp>
      <p:sp>
        <p:nvSpPr>
          <p:cNvPr id="198" name="Shape 198"/>
          <p:cNvSpPr/>
          <p:nvPr/>
        </p:nvSpPr>
        <p:spPr>
          <a:xfrm rot="5400000">
            <a:off x="4781999" y="2792575"/>
            <a:ext cx="435302" cy="1627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215"/>
                  <a:pt x="10800" y="481"/>
                </a:cubicBezTo>
                <a:lnTo>
                  <a:pt x="10800" y="10319"/>
                </a:lnTo>
                <a:cubicBezTo>
                  <a:pt x="10800" y="10585"/>
                  <a:pt x="15635" y="10800"/>
                  <a:pt x="21600" y="10800"/>
                </a:cubicBezTo>
                <a:cubicBezTo>
                  <a:pt x="15635" y="10800"/>
                  <a:pt x="10800" y="11015"/>
                  <a:pt x="10800" y="11281"/>
                </a:cubicBezTo>
                <a:lnTo>
                  <a:pt x="10800" y="21119"/>
                </a:lnTo>
                <a:cubicBezTo>
                  <a:pt x="10800" y="21385"/>
                  <a:pt x="5965" y="21600"/>
                  <a:pt x="0" y="21600"/>
                </a:cubicBezTo>
              </a:path>
            </a:pathLst>
          </a:custGeom>
          <a:ln>
            <a:solidFill>
              <a:schemeClr val="accent5"/>
            </a:solidFill>
          </a:ln>
        </p:spPr>
        <p:txBody>
          <a:bodyPr lIns="45719" rIns="45719" anchor="ctr"/>
          <a:lstStyle/>
          <a:p>
            <a:pPr>
              <a:defRPr>
                <a:solidFill>
                  <a:srgbClr val="000000"/>
                </a:solidFill>
              </a:defRPr>
            </a:pPr>
          </a:p>
        </p:txBody>
      </p:sp>
      <p:sp>
        <p:nvSpPr>
          <p:cNvPr id="199" name="Shape 199"/>
          <p:cNvSpPr/>
          <p:nvPr/>
        </p:nvSpPr>
        <p:spPr>
          <a:xfrm rot="5400000">
            <a:off x="7091099" y="2838475"/>
            <a:ext cx="435301" cy="1536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228"/>
                  <a:pt x="10800" y="510"/>
                </a:cubicBezTo>
                <a:lnTo>
                  <a:pt x="10800" y="10290"/>
                </a:lnTo>
                <a:cubicBezTo>
                  <a:pt x="10800" y="10572"/>
                  <a:pt x="15635" y="10800"/>
                  <a:pt x="21600" y="10800"/>
                </a:cubicBezTo>
                <a:cubicBezTo>
                  <a:pt x="15635" y="10800"/>
                  <a:pt x="10800" y="11028"/>
                  <a:pt x="10800" y="11310"/>
                </a:cubicBezTo>
                <a:lnTo>
                  <a:pt x="10800" y="21090"/>
                </a:lnTo>
                <a:cubicBezTo>
                  <a:pt x="10800" y="21372"/>
                  <a:pt x="5965" y="21600"/>
                  <a:pt x="0" y="21600"/>
                </a:cubicBezTo>
              </a:path>
            </a:pathLst>
          </a:custGeom>
          <a:ln>
            <a:solidFill>
              <a:schemeClr val="accent5"/>
            </a:solidFill>
          </a:ln>
        </p:spPr>
        <p:txBody>
          <a:bodyPr lIns="45719" rIns="45719" anchor="ctr"/>
          <a:lstStyle/>
          <a:p>
            <a:pPr>
              <a:defRPr>
                <a:solidFill>
                  <a:srgbClr val="000000"/>
                </a:solidFill>
              </a:defRPr>
            </a:pPr>
          </a:p>
        </p:txBody>
      </p:sp>
      <p:sp>
        <p:nvSpPr>
          <p:cNvPr id="200" name="Shape 200"/>
          <p:cNvSpPr/>
          <p:nvPr/>
        </p:nvSpPr>
        <p:spPr>
          <a:xfrm>
            <a:off x="6471599" y="4035175"/>
            <a:ext cx="1674300" cy="106686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sz="1200">
                <a:solidFill>
                  <a:srgbClr val="000000"/>
                </a:solidFill>
              </a:defRPr>
            </a:lvl1pPr>
          </a:lstStyle>
          <a:p>
            <a:pPr/>
            <a:r>
              <a:t>Redirect the user to the relevant product on an online retail store so as to make purchase.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title"/>
          </p:nvPr>
        </p:nvSpPr>
        <p:spPr>
          <a:xfrm>
            <a:off x="311699" y="445025"/>
            <a:ext cx="8520602" cy="572701"/>
          </a:xfrm>
          <a:prstGeom prst="rect">
            <a:avLst/>
          </a:prstGeom>
        </p:spPr>
        <p:txBody>
          <a:bodyPr/>
          <a:lstStyle>
            <a:lvl1pPr defTabSz="822959">
              <a:defRPr sz="2520"/>
            </a:lvl1pPr>
          </a:lstStyle>
          <a:p>
            <a:pPr/>
            <a:r>
              <a:t>Development Environment </a:t>
            </a:r>
          </a:p>
        </p:txBody>
      </p:sp>
      <p:graphicFrame>
        <p:nvGraphicFramePr>
          <p:cNvPr id="210" name="Table 210"/>
          <p:cNvGraphicFramePr/>
          <p:nvPr/>
        </p:nvGraphicFramePr>
        <p:xfrm>
          <a:off x="299500" y="1133749"/>
          <a:ext cx="8628700" cy="366282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314350"/>
                <a:gridCol w="4314350"/>
              </a:tblGrid>
              <a:tr h="854774">
                <a:tc>
                  <a:txBody>
                    <a:bodyPr/>
                    <a:lstStyle/>
                    <a:p>
                      <a:pPr algn="l">
                        <a:defRPr sz="1800">
                          <a:solidFill>
                            <a:srgbClr val="000000"/>
                          </a:solidFill>
                        </a:defRPr>
                      </a:pPr>
                      <a:r>
                        <a:rPr sz="2400">
                          <a:solidFill>
                            <a:schemeClr val="accent3"/>
                          </a:solidFill>
                          <a:latin typeface="Proxima Nova"/>
                          <a:ea typeface="Proxima Nova"/>
                          <a:cs typeface="Proxima Nova"/>
                        </a:rPr>
                        <a:t>Back-End</a:t>
                      </a:r>
                    </a:p>
                  </a:txBody>
                  <a:tcPr marL="91425" marR="91425" marT="91425" marB="91425" anchor="t" anchorCtr="0" horzOverflow="overflow"/>
                </a:tc>
                <a:tc>
                  <a:txBody>
                    <a:bodyPr/>
                    <a:lstStyle/>
                    <a:p>
                      <a:pPr algn="l">
                        <a:defRPr sz="1800">
                          <a:solidFill>
                            <a:srgbClr val="000000"/>
                          </a:solidFill>
                        </a:defRPr>
                      </a:pPr>
                      <a:r>
                        <a:rPr sz="2400">
                          <a:solidFill>
                            <a:schemeClr val="accent3"/>
                          </a:solidFill>
                          <a:latin typeface="Proxima Nova"/>
                          <a:ea typeface="Proxima Nova"/>
                          <a:cs typeface="Proxima Nova"/>
                        </a:rPr>
                        <a:t>REST APIs</a:t>
                      </a:r>
                    </a:p>
                  </a:txBody>
                  <a:tcPr marL="91425" marR="91425" marT="91425" marB="91425" anchor="t" anchorCtr="0" horzOverflow="overflow"/>
                </a:tc>
              </a:tr>
              <a:tr h="1090525">
                <a:tc>
                  <a:txBody>
                    <a:bodyPr/>
                    <a:lstStyle/>
                    <a:p>
                      <a:pPr algn="l">
                        <a:defRPr sz="1800">
                          <a:solidFill>
                            <a:srgbClr val="000000"/>
                          </a:solidFill>
                        </a:defRPr>
                      </a:pPr>
                      <a:r>
                        <a:rPr sz="2400">
                          <a:solidFill>
                            <a:schemeClr val="accent3"/>
                          </a:solidFill>
                          <a:latin typeface="Proxima Nova"/>
                          <a:ea typeface="Proxima Nova"/>
                          <a:cs typeface="Proxima Nova"/>
                        </a:rPr>
                        <a:t>Primary Programming Language</a:t>
                      </a:r>
                    </a:p>
                  </a:txBody>
                  <a:tcPr marL="91425" marR="91425" marT="91425" marB="91425" anchor="t" anchorCtr="0" horzOverflow="overflow"/>
                </a:tc>
                <a:tc>
                  <a:txBody>
                    <a:bodyPr/>
                    <a:lstStyle/>
                    <a:p>
                      <a:pPr algn="l">
                        <a:defRPr sz="2400">
                          <a:solidFill>
                            <a:schemeClr val="accent3"/>
                          </a:solidFill>
                          <a:latin typeface="Proxima Nova"/>
                          <a:ea typeface="Proxima Nova"/>
                          <a:cs typeface="Proxima Nova"/>
                        </a:defRPr>
                      </a:pPr>
                      <a:r>
                        <a:t>Swift (</a:t>
                      </a:r>
                      <a:r>
                        <a:rPr i="1"/>
                        <a:t>Objective C for Libraries)</a:t>
                      </a:r>
                    </a:p>
                  </a:txBody>
                  <a:tcPr marL="91425" marR="91425" marT="91425" marB="91425" anchor="t" anchorCtr="0" horzOverflow="overflow"/>
                </a:tc>
              </a:tr>
              <a:tr h="854774">
                <a:tc>
                  <a:txBody>
                    <a:bodyPr/>
                    <a:lstStyle/>
                    <a:p>
                      <a:pPr algn="l">
                        <a:defRPr sz="1800">
                          <a:solidFill>
                            <a:srgbClr val="000000"/>
                          </a:solidFill>
                        </a:defRPr>
                      </a:pPr>
                      <a:r>
                        <a:rPr sz="2400">
                          <a:solidFill>
                            <a:schemeClr val="accent3"/>
                          </a:solidFill>
                          <a:latin typeface="Proxima Nova"/>
                          <a:ea typeface="Proxima Nova"/>
                          <a:cs typeface="Proxima Nova"/>
                        </a:rPr>
                        <a:t>IDE/UI development</a:t>
                      </a:r>
                    </a:p>
                  </a:txBody>
                  <a:tcPr marL="91425" marR="91425" marT="91425" marB="91425" anchor="t" anchorCtr="0" horzOverflow="overflow"/>
                </a:tc>
                <a:tc>
                  <a:txBody>
                    <a:bodyPr/>
                    <a:lstStyle/>
                    <a:p>
                      <a:pPr algn="l">
                        <a:defRPr sz="1800">
                          <a:solidFill>
                            <a:srgbClr val="000000"/>
                          </a:solidFill>
                        </a:defRPr>
                      </a:pPr>
                      <a:r>
                        <a:rPr sz="2400">
                          <a:solidFill>
                            <a:schemeClr val="accent3"/>
                          </a:solidFill>
                          <a:latin typeface="Proxima Nova"/>
                          <a:ea typeface="Proxima Nova"/>
                          <a:cs typeface="Proxima Nova"/>
                        </a:rPr>
                        <a:t>XCode 8</a:t>
                      </a:r>
                    </a:p>
                  </a:txBody>
                  <a:tcPr marL="91425" marR="91425" marT="91425" marB="91425" anchor="t" anchorCtr="0" horzOverflow="overflow"/>
                </a:tc>
              </a:tr>
              <a:tr h="862749">
                <a:tc>
                  <a:txBody>
                    <a:bodyPr/>
                    <a:lstStyle/>
                    <a:p>
                      <a:pPr algn="l">
                        <a:defRPr sz="1800">
                          <a:solidFill>
                            <a:srgbClr val="000000"/>
                          </a:solidFill>
                        </a:defRPr>
                      </a:pPr>
                      <a:r>
                        <a:rPr sz="2400">
                          <a:solidFill>
                            <a:schemeClr val="accent3"/>
                          </a:solidFill>
                          <a:latin typeface="Proxima Nova"/>
                          <a:ea typeface="Proxima Nova"/>
                          <a:cs typeface="Proxima Nova"/>
                        </a:rPr>
                        <a:t>App Platform</a:t>
                      </a:r>
                    </a:p>
                  </a:txBody>
                  <a:tcPr marL="91425" marR="91425" marT="91425" marB="91425" anchor="t" anchorCtr="0" horzOverflow="overflow"/>
                </a:tc>
                <a:tc>
                  <a:txBody>
                    <a:bodyPr/>
                    <a:lstStyle/>
                    <a:p>
                      <a:pPr algn="l">
                        <a:defRPr sz="1800">
                          <a:solidFill>
                            <a:srgbClr val="000000"/>
                          </a:solidFill>
                        </a:defRPr>
                      </a:pPr>
                      <a:r>
                        <a:rPr sz="2400">
                          <a:solidFill>
                            <a:schemeClr val="accent3"/>
                          </a:solidFill>
                          <a:latin typeface="Proxima Nova"/>
                          <a:ea typeface="Proxima Nova"/>
                          <a:cs typeface="Proxima Nova"/>
                        </a:rPr>
                        <a:t>iOS</a:t>
                      </a:r>
                    </a:p>
                  </a:txBody>
                  <a:tcPr marL="91425" marR="91425" marT="91425" marB="91425" anchor="t" anchorCtr="0" horzOverflow="overflow"/>
                </a:tc>
              </a:tr>
            </a:tbl>
          </a:graphicData>
        </a:graphic>
      </p:graphicFrame>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Shape 212"/>
          <p:cNvSpPr/>
          <p:nvPr>
            <p:ph type="title"/>
          </p:nvPr>
        </p:nvSpPr>
        <p:spPr>
          <a:xfrm>
            <a:off x="510449" y="2057400"/>
            <a:ext cx="8123102" cy="778800"/>
          </a:xfrm>
          <a:prstGeom prst="rect">
            <a:avLst/>
          </a:prstGeom>
        </p:spPr>
        <p:txBody>
          <a:bodyPr/>
          <a:lstStyle>
            <a:lvl1pPr algn="ctr"/>
          </a:lstStyle>
          <a:p>
            <a:pPr/>
            <a:r>
              <a:t>Current Status of Project</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nvSpPr>
        <p:spPr>
          <a:xfrm>
            <a:off x="319199" y="239399"/>
            <a:ext cx="8505602" cy="341246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nSpc>
                <a:spcPct val="115000"/>
              </a:lnSpc>
              <a:defRPr sz="2000">
                <a:solidFill>
                  <a:srgbClr val="000000"/>
                </a:solidFill>
                <a:latin typeface="Proxima Nova"/>
                <a:ea typeface="Proxima Nova"/>
                <a:cs typeface="Proxima Nova"/>
                <a:sym typeface="Proxima Nova"/>
              </a:defRPr>
            </a:pPr>
            <a:r>
              <a:t>Currently, the features that have been implemented include:</a:t>
            </a:r>
          </a:p>
          <a:p>
            <a:pPr>
              <a:lnSpc>
                <a:spcPct val="115000"/>
              </a:lnSpc>
              <a:defRPr>
                <a:solidFill>
                  <a:srgbClr val="000000"/>
                </a:solidFill>
              </a:defRPr>
            </a:pPr>
            <a:endParaRPr sz="2000">
              <a:latin typeface="Proxima Nova"/>
              <a:ea typeface="Proxima Nova"/>
              <a:cs typeface="Proxima Nova"/>
              <a:sym typeface="Proxima Nova"/>
            </a:endParaRPr>
          </a:p>
          <a:p>
            <a:pPr marL="457200" indent="-342900">
              <a:lnSpc>
                <a:spcPct val="115000"/>
              </a:lnSpc>
              <a:buSzPct val="100000"/>
              <a:buFont typeface="Helvetica"/>
              <a:buChar char="●"/>
              <a:defRPr sz="1800">
                <a:solidFill>
                  <a:srgbClr val="000000"/>
                </a:solidFill>
                <a:latin typeface="Proxima Nova"/>
                <a:ea typeface="Proxima Nova"/>
                <a:cs typeface="Proxima Nova"/>
                <a:sym typeface="Proxima Nova"/>
              </a:defRPr>
            </a:pPr>
            <a:r>
              <a:t>Login through Facebook using Facebook SDK in Swift language.</a:t>
            </a:r>
          </a:p>
          <a:p>
            <a:pPr marL="457200" indent="-342900">
              <a:lnSpc>
                <a:spcPct val="115000"/>
              </a:lnSpc>
              <a:buSzPct val="100000"/>
              <a:buFont typeface="Helvetica"/>
              <a:buChar char="●"/>
              <a:defRPr sz="1800">
                <a:solidFill>
                  <a:srgbClr val="000000"/>
                </a:solidFill>
                <a:latin typeface="Proxima Nova"/>
                <a:ea typeface="Proxima Nova"/>
                <a:cs typeface="Proxima Nova"/>
                <a:sym typeface="Proxima Nova"/>
              </a:defRPr>
            </a:pPr>
            <a:r>
              <a:t>Extensive user profile for personalized recommendations of clothes.</a:t>
            </a:r>
          </a:p>
          <a:p>
            <a:pPr marL="457200" indent="-342900">
              <a:lnSpc>
                <a:spcPct val="115000"/>
              </a:lnSpc>
              <a:buSzPct val="100000"/>
              <a:buFont typeface="Helvetica"/>
              <a:buChar char="●"/>
              <a:defRPr sz="1800">
                <a:solidFill>
                  <a:srgbClr val="000000"/>
                </a:solidFill>
                <a:latin typeface="Proxima Nova"/>
                <a:ea typeface="Proxima Nova"/>
                <a:cs typeface="Proxima Nova"/>
                <a:sym typeface="Proxima Nova"/>
              </a:defRPr>
            </a:pPr>
            <a:r>
              <a:t>Navigation through the various views that include : Handpicked section, Collection &amp; Search Tab.</a:t>
            </a:r>
          </a:p>
          <a:p>
            <a:pPr marL="457200" indent="-342900">
              <a:lnSpc>
                <a:spcPct val="115000"/>
              </a:lnSpc>
              <a:buSzPct val="100000"/>
              <a:buFont typeface="Helvetica"/>
              <a:buChar char="●"/>
              <a:defRPr sz="1800">
                <a:solidFill>
                  <a:srgbClr val="000000"/>
                </a:solidFill>
                <a:latin typeface="Proxima Nova"/>
                <a:ea typeface="Proxima Nova"/>
                <a:cs typeface="Proxima Nova"/>
                <a:sym typeface="Proxima Nova"/>
              </a:defRPr>
            </a:pPr>
            <a:r>
              <a:t>Personalised categories in Collection according to the user profile, i.e. user’s likes and dislikes for certain types of clothes, physical body structure of user, skin tone, budget, brands preferred, work style etc.</a:t>
            </a:r>
          </a:p>
          <a:p>
            <a:pPr marL="457200" indent="-342900">
              <a:lnSpc>
                <a:spcPct val="115000"/>
              </a:lnSpc>
              <a:buSzPct val="100000"/>
              <a:buFont typeface="Helvetica"/>
              <a:buChar char="●"/>
              <a:defRPr sz="1800">
                <a:solidFill>
                  <a:srgbClr val="000000"/>
                </a:solidFill>
                <a:latin typeface="Proxima Nova"/>
                <a:ea typeface="Proxima Nova"/>
                <a:cs typeface="Proxima Nova"/>
                <a:sym typeface="Proxima Nova"/>
              </a:defRPr>
            </a:pPr>
            <a:r>
              <a:t>Style Report with suggestions on what to wear according to user’s profile.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ph type="title"/>
          </p:nvPr>
        </p:nvSpPr>
        <p:spPr>
          <a:xfrm>
            <a:off x="510449" y="2057400"/>
            <a:ext cx="8123102" cy="778800"/>
          </a:xfrm>
          <a:prstGeom prst="rect">
            <a:avLst/>
          </a:prstGeom>
        </p:spPr>
        <p:txBody>
          <a:bodyPr/>
          <a:lstStyle>
            <a:lvl1pPr algn="ctr"/>
          </a:lstStyle>
          <a:p>
            <a:pPr/>
            <a:r>
              <a:t>Future Releases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title"/>
          </p:nvPr>
        </p:nvSpPr>
        <p:spPr>
          <a:xfrm>
            <a:off x="265499" y="1912649"/>
            <a:ext cx="4045200" cy="1318200"/>
          </a:xfrm>
          <a:prstGeom prst="rect">
            <a:avLst/>
          </a:prstGeom>
        </p:spPr>
        <p:txBody>
          <a:bodyPr anchor="ctr"/>
          <a:lstStyle/>
          <a:p>
            <a:pPr/>
            <a:r>
              <a:t>Goals for R2</a:t>
            </a:r>
          </a:p>
        </p:txBody>
      </p:sp>
      <p:sp>
        <p:nvSpPr>
          <p:cNvPr id="219" name="Shape 219"/>
          <p:cNvSpPr/>
          <p:nvPr>
            <p:ph type="body" sz="half" idx="1"/>
          </p:nvPr>
        </p:nvSpPr>
        <p:spPr>
          <a:xfrm>
            <a:off x="4939500" y="724199"/>
            <a:ext cx="3837000" cy="3695100"/>
          </a:xfrm>
          <a:prstGeom prst="rect">
            <a:avLst/>
          </a:prstGeom>
          <a:ln w="9525">
            <a:solidFill>
              <a:srgbClr val="202729"/>
            </a:solidFill>
            <a:round/>
          </a:ln>
        </p:spPr>
        <p:txBody>
          <a:bodyPr anchor="ctr"/>
          <a:lstStyle/>
          <a:p>
            <a:pPr marL="457200" indent="-228600" algn="l">
              <a:lnSpc>
                <a:spcPct val="115000"/>
              </a:lnSpc>
              <a:spcBef>
                <a:spcPts val="1600"/>
              </a:spcBef>
              <a:buClr>
                <a:schemeClr val="accent4">
                  <a:lumOff val="35263"/>
                </a:schemeClr>
              </a:buClr>
              <a:buSzPct val="100000"/>
              <a:buAutoNum type="arabicPeriod" startAt="1"/>
              <a:defRPr sz="1800">
                <a:solidFill>
                  <a:schemeClr val="accent4">
                    <a:lumOff val="35263"/>
                  </a:schemeClr>
                </a:solidFill>
              </a:defRPr>
            </a:pPr>
            <a:r>
              <a:t>Implementation of personal stylist chat.</a:t>
            </a:r>
            <a:endParaRPr>
              <a:solidFill>
                <a:srgbClr val="FFFFFF"/>
              </a:solidFill>
            </a:endParaRPr>
          </a:p>
          <a:p>
            <a:pPr marL="457200" indent="-228600" algn="l">
              <a:buClr>
                <a:schemeClr val="accent4">
                  <a:lumOff val="35263"/>
                </a:schemeClr>
              </a:buClr>
              <a:buSzPct val="100000"/>
              <a:buAutoNum type="arabicPeriod" startAt="1"/>
              <a:defRPr sz="1800">
                <a:solidFill>
                  <a:schemeClr val="accent4">
                    <a:lumOff val="35263"/>
                  </a:schemeClr>
                </a:solidFill>
                <a:latin typeface="Arial"/>
                <a:ea typeface="Arial"/>
                <a:cs typeface="Arial"/>
                <a:sym typeface="Arial"/>
              </a:defRPr>
            </a:pPr>
            <a:r>
              <a:t>Adding items to wishlist</a:t>
            </a:r>
            <a:endParaRPr>
              <a:solidFill>
                <a:srgbClr val="FFFFFF"/>
              </a:solidFill>
            </a:endParaRPr>
          </a:p>
          <a:p>
            <a:pPr algn="l">
              <a:defRPr sz="1800">
                <a:solidFill>
                  <a:srgbClr val="FFFFFF"/>
                </a:solidFill>
              </a:defRPr>
            </a:pPr>
            <a:endParaRPr>
              <a:solidFill>
                <a:schemeClr val="accent4">
                  <a:lumOff val="35263"/>
                </a:schemeClr>
              </a:solidFill>
              <a:latin typeface="Arial"/>
              <a:ea typeface="Arial"/>
              <a:cs typeface="Arial"/>
              <a:sym typeface="Arial"/>
            </a:endParaRPr>
          </a:p>
          <a:p>
            <a:pPr marL="457200" indent="-228600" algn="l">
              <a:buClr>
                <a:schemeClr val="accent4">
                  <a:lumOff val="35263"/>
                </a:schemeClr>
              </a:buClr>
              <a:buSzPct val="100000"/>
              <a:buAutoNum type="arabicPeriod" startAt="1"/>
              <a:defRPr sz="1800">
                <a:solidFill>
                  <a:schemeClr val="accent4">
                    <a:lumOff val="35263"/>
                  </a:schemeClr>
                </a:solidFill>
                <a:latin typeface="Arial"/>
                <a:ea typeface="Arial"/>
                <a:cs typeface="Arial"/>
                <a:sym typeface="Arial"/>
              </a:defRPr>
            </a:pPr>
            <a:r>
              <a:t>Like/dislike, share app	 	</a:t>
            </a:r>
            <a:endParaRPr>
              <a:solidFill>
                <a:srgbClr val="FFFFFF"/>
              </a:solidFill>
            </a:endParaRPr>
          </a:p>
          <a:p>
            <a:pPr algn="l">
              <a:defRPr sz="1800">
                <a:solidFill>
                  <a:schemeClr val="accent4">
                    <a:lumOff val="35263"/>
                  </a:schemeClr>
                </a:solidFill>
                <a:latin typeface="Arial"/>
                <a:ea typeface="Arial"/>
                <a:cs typeface="Arial"/>
                <a:sym typeface="Arial"/>
              </a:defRPr>
            </a:pPr>
            <a:r>
              <a:t> </a:t>
            </a:r>
            <a:endParaRPr>
              <a:solidFill>
                <a:srgbClr val="FFFFFF"/>
              </a:solidFill>
            </a:endParaRPr>
          </a:p>
          <a:p>
            <a:pPr marL="457200" indent="-228600" algn="l">
              <a:buClr>
                <a:schemeClr val="accent4">
                  <a:lumOff val="35263"/>
                </a:schemeClr>
              </a:buClr>
              <a:buSzPct val="100000"/>
              <a:buAutoNum type="arabicPeriod" startAt="1"/>
              <a:defRPr sz="1800">
                <a:solidFill>
                  <a:schemeClr val="accent4">
                    <a:lumOff val="35263"/>
                  </a:schemeClr>
                </a:solidFill>
                <a:latin typeface="Arial"/>
                <a:ea typeface="Arial"/>
                <a:cs typeface="Arial"/>
                <a:sym typeface="Arial"/>
              </a:defRPr>
            </a:pPr>
            <a:r>
              <a:t>Buy or purchase item 	 </a:t>
            </a:r>
            <a:endParaRPr>
              <a:solidFill>
                <a:srgbClr val="FFFFFF"/>
              </a:solidFill>
            </a:endParaRPr>
          </a:p>
          <a:p>
            <a:pPr algn="l">
              <a:defRPr sz="1800">
                <a:solidFill>
                  <a:srgbClr val="FFFFFF"/>
                </a:solidFill>
              </a:defRPr>
            </a:pPr>
            <a:endParaRPr>
              <a:solidFill>
                <a:schemeClr val="accent4">
                  <a:lumOff val="35263"/>
                </a:schemeClr>
              </a:solidFill>
              <a:latin typeface="Arial"/>
              <a:ea typeface="Arial"/>
              <a:cs typeface="Arial"/>
              <a:sym typeface="Arial"/>
            </a:endParaRPr>
          </a:p>
          <a:p>
            <a:pPr marL="457200" indent="-228600" algn="l">
              <a:buClr>
                <a:schemeClr val="accent4">
                  <a:lumOff val="35263"/>
                </a:schemeClr>
              </a:buClr>
              <a:buSzPct val="100000"/>
              <a:buAutoNum type="arabicPeriod" startAt="1"/>
              <a:defRPr sz="1800">
                <a:solidFill>
                  <a:schemeClr val="accent4">
                    <a:lumOff val="35263"/>
                  </a:schemeClr>
                </a:solidFill>
                <a:latin typeface="Arial"/>
                <a:ea typeface="Arial"/>
                <a:cs typeface="Arial"/>
                <a:sym typeface="Arial"/>
              </a:defRPr>
            </a:pPr>
            <a:r>
              <a:t>Rating, reviewing the app </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title"/>
          </p:nvPr>
        </p:nvSpPr>
        <p:spPr>
          <a:xfrm>
            <a:off x="311699" y="445025"/>
            <a:ext cx="8520602" cy="572701"/>
          </a:xfrm>
          <a:prstGeom prst="rect">
            <a:avLst/>
          </a:prstGeom>
        </p:spPr>
        <p:txBody>
          <a:bodyPr/>
          <a:lstStyle>
            <a:lvl1pPr defTabSz="822959">
              <a:defRPr sz="2520"/>
            </a:lvl1pPr>
          </a:lstStyle>
          <a:p>
            <a:pPr/>
            <a:r>
              <a:t>Future prospects of this project</a:t>
            </a:r>
          </a:p>
        </p:txBody>
      </p:sp>
      <p:sp>
        <p:nvSpPr>
          <p:cNvPr id="222" name="Shape 222"/>
          <p:cNvSpPr/>
          <p:nvPr>
            <p:ph type="body" idx="1"/>
          </p:nvPr>
        </p:nvSpPr>
        <p:spPr>
          <a:xfrm>
            <a:off x="311699" y="1152475"/>
            <a:ext cx="8520602" cy="3416400"/>
          </a:xfrm>
          <a:prstGeom prst="rect">
            <a:avLst/>
          </a:prstGeom>
        </p:spPr>
        <p:txBody>
          <a:bodyPr/>
          <a:lstStyle/>
          <a:p>
            <a:pPr>
              <a:spcBef>
                <a:spcPts val="0"/>
              </a:spcBef>
              <a:defRPr b="1" sz="2100">
                <a:solidFill>
                  <a:srgbClr val="202729"/>
                </a:solidFill>
              </a:defRPr>
            </a:pPr>
            <a:r>
              <a:t>Men’s styling</a:t>
            </a:r>
          </a:p>
          <a:p>
            <a:pPr>
              <a:defRPr sz="1600"/>
            </a:pPr>
            <a:r>
              <a:t>This app can be extended to men’s dressing and styling.</a:t>
            </a:r>
          </a:p>
          <a:p>
            <a:pPr>
              <a:spcBef>
                <a:spcPts val="0"/>
              </a:spcBef>
              <a:defRPr b="1" sz="2100">
                <a:solidFill>
                  <a:srgbClr val="202729"/>
                </a:solidFill>
              </a:defRPr>
            </a:pPr>
            <a:r>
              <a:t>Personal stylist</a:t>
            </a:r>
          </a:p>
          <a:p>
            <a:pPr>
              <a:defRPr sz="1600"/>
            </a:pPr>
            <a:r>
              <a:t>Chatting with personal stylist about dressing styles, fitting, color, size etc.</a:t>
            </a:r>
          </a:p>
          <a:p>
            <a:pPr>
              <a:defRPr b="1" sz="2100">
                <a:solidFill>
                  <a:srgbClr val="202729"/>
                </a:solidFill>
              </a:defRPr>
            </a:pPr>
            <a:r>
              <a:t>User preference</a:t>
            </a:r>
          </a:p>
          <a:p>
            <a:pPr>
              <a:spcBef>
                <a:spcPts val="1200"/>
              </a:spcBef>
              <a:defRPr sz="1600"/>
            </a:pPr>
            <a:r>
              <a:t>Some questions can be asked to user about his preferences on styling, interested themes and items to the user can be displayed in that manner. This can be editted by the user at any point of time.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 name="Shape 117"/>
          <p:cNvSpPr/>
          <p:nvPr>
            <p:ph type="title"/>
          </p:nvPr>
        </p:nvSpPr>
        <p:spPr>
          <a:xfrm>
            <a:off x="311699" y="445025"/>
            <a:ext cx="8520602" cy="572701"/>
          </a:xfrm>
          <a:prstGeom prst="rect">
            <a:avLst/>
          </a:prstGeom>
        </p:spPr>
        <p:txBody>
          <a:bodyPr/>
          <a:lstStyle>
            <a:lvl1pPr defTabSz="822959">
              <a:defRPr sz="2520"/>
            </a:lvl1pPr>
          </a:lstStyle>
          <a:p>
            <a:pPr/>
            <a:r>
              <a:t>About Fabulyst</a:t>
            </a:r>
          </a:p>
        </p:txBody>
      </p:sp>
      <p:sp>
        <p:nvSpPr>
          <p:cNvPr id="118" name="Shape 118"/>
          <p:cNvSpPr/>
          <p:nvPr>
            <p:ph type="body" idx="1"/>
          </p:nvPr>
        </p:nvSpPr>
        <p:spPr>
          <a:xfrm>
            <a:off x="311699" y="1152475"/>
            <a:ext cx="8520602" cy="3416400"/>
          </a:xfrm>
          <a:prstGeom prst="rect">
            <a:avLst/>
          </a:prstGeom>
        </p:spPr>
        <p:txBody>
          <a:bodyPr/>
          <a:lstStyle/>
          <a:p>
            <a:pPr defTabSz="786384">
              <a:spcBef>
                <a:spcPts val="1300"/>
              </a:spcBef>
              <a:defRPr sz="1548"/>
            </a:pPr>
            <a:r>
              <a:t>Fabulyst is a personal stylist app which aims to provide the following services -</a:t>
            </a:r>
          </a:p>
          <a:p>
            <a:pPr marL="196596" defTabSz="786384">
              <a:spcBef>
                <a:spcPts val="1300"/>
              </a:spcBef>
              <a:defRPr sz="1548"/>
            </a:pPr>
            <a:r>
              <a:t>Search through various online retail websites based on personal preferences and provide a more personalised list of products to browse.</a:t>
            </a:r>
          </a:p>
          <a:p>
            <a:pPr marL="196596" defTabSz="786384">
              <a:spcBef>
                <a:spcPts val="1300"/>
              </a:spcBef>
              <a:defRPr sz="1548"/>
            </a:pPr>
            <a:r>
              <a:t>Interactions with your own personal stylist through chat.</a:t>
            </a:r>
          </a:p>
          <a:p>
            <a:pPr marL="196596" defTabSz="786384">
              <a:spcBef>
                <a:spcPts val="1300"/>
              </a:spcBef>
              <a:defRPr sz="1548"/>
            </a:pPr>
            <a:r>
              <a:t>Recommendations from friends and other users.</a:t>
            </a:r>
          </a:p>
          <a:p>
            <a:pPr marL="196596" defTabSz="786384">
              <a:spcBef>
                <a:spcPts val="1300"/>
              </a:spcBef>
              <a:defRPr sz="1548"/>
            </a:pPr>
            <a:r>
              <a:t>Collections based on Trending fashion.</a:t>
            </a:r>
          </a:p>
          <a:p>
            <a:pPr defTabSz="786384">
              <a:spcBef>
                <a:spcPts val="1300"/>
              </a:spcBef>
              <a:defRPr sz="1548"/>
            </a:pPr>
          </a:p>
          <a:p>
            <a:pPr defTabSz="786384">
              <a:spcBef>
                <a:spcPts val="1300"/>
              </a:spcBef>
              <a:defRPr sz="1548"/>
            </a:pPr>
            <a:r>
              <a:t>The Main advantage of this is that it saves on the user effort and time.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ph type="title"/>
          </p:nvPr>
        </p:nvSpPr>
        <p:spPr>
          <a:xfrm>
            <a:off x="258800" y="1816949"/>
            <a:ext cx="4045200" cy="1509601"/>
          </a:xfrm>
          <a:prstGeom prst="rect">
            <a:avLst/>
          </a:prstGeom>
        </p:spPr>
        <p:txBody>
          <a:bodyPr anchor="ctr"/>
          <a:lstStyle/>
          <a:p>
            <a:pPr/>
            <a:r>
              <a:t>Consumer Base</a:t>
            </a:r>
          </a:p>
        </p:txBody>
      </p:sp>
      <p:sp>
        <p:nvSpPr>
          <p:cNvPr id="121" name="Shape 121"/>
          <p:cNvSpPr/>
          <p:nvPr>
            <p:ph type="body" sz="half" idx="1"/>
          </p:nvPr>
        </p:nvSpPr>
        <p:spPr>
          <a:xfrm>
            <a:off x="4939500" y="261199"/>
            <a:ext cx="3837000" cy="4158002"/>
          </a:xfrm>
          <a:prstGeom prst="rect">
            <a:avLst/>
          </a:prstGeom>
        </p:spPr>
        <p:txBody>
          <a:bodyPr anchor="ctr"/>
          <a:lstStyle/>
          <a:p>
            <a:pPr algn="l" defTabSz="868680">
              <a:lnSpc>
                <a:spcPct val="115000"/>
              </a:lnSpc>
              <a:spcBef>
                <a:spcPts val="1500"/>
              </a:spcBef>
              <a:defRPr sz="1520">
                <a:solidFill>
                  <a:srgbClr val="FFFFFF"/>
                </a:solidFill>
              </a:defRPr>
            </a:pPr>
            <a:r>
              <a:t>The Primary target consumer base for this application as it stands now is </a:t>
            </a:r>
            <a:r>
              <a:rPr i="1"/>
              <a:t>young females.</a:t>
            </a:r>
            <a:endParaRPr sz="1710"/>
          </a:p>
          <a:p>
            <a:pPr marL="313689" indent="-193039" algn="l" defTabSz="868680">
              <a:lnSpc>
                <a:spcPct val="115000"/>
              </a:lnSpc>
              <a:spcBef>
                <a:spcPts val="1500"/>
              </a:spcBef>
              <a:defRPr sz="1520">
                <a:solidFill>
                  <a:srgbClr val="FFFFFF"/>
                </a:solidFill>
              </a:defRPr>
            </a:pPr>
            <a:r>
              <a:t>Consumers who would like to keep up with fashion trends.</a:t>
            </a:r>
            <a:endParaRPr sz="1710"/>
          </a:p>
          <a:p>
            <a:pPr marL="313689" indent="-193039" algn="l" defTabSz="868680">
              <a:lnSpc>
                <a:spcPct val="115000"/>
              </a:lnSpc>
              <a:spcBef>
                <a:spcPts val="1500"/>
              </a:spcBef>
              <a:defRPr sz="1520">
                <a:solidFill>
                  <a:srgbClr val="FFFFFF"/>
                </a:solidFill>
              </a:defRPr>
            </a:pPr>
            <a:r>
              <a:t>Consumers who predominantly shop online.</a:t>
            </a:r>
            <a:endParaRPr sz="1710"/>
          </a:p>
          <a:p>
            <a:pPr marL="313689" indent="-193039" algn="l" defTabSz="868680">
              <a:lnSpc>
                <a:spcPct val="115000"/>
              </a:lnSpc>
              <a:spcBef>
                <a:spcPts val="1500"/>
              </a:spcBef>
              <a:defRPr sz="1520">
                <a:solidFill>
                  <a:srgbClr val="FFFFFF"/>
                </a:solidFill>
              </a:defRPr>
            </a:pPr>
            <a:r>
              <a:t>Consumers who would like personalised shopping compared to browsing retail stores.</a:t>
            </a:r>
            <a:endParaRPr sz="1710"/>
          </a:p>
          <a:p>
            <a:pPr algn="l" defTabSz="868680">
              <a:lnSpc>
                <a:spcPct val="115000"/>
              </a:lnSpc>
              <a:spcBef>
                <a:spcPts val="1500"/>
              </a:spcBef>
              <a:defRPr sz="1520">
                <a:solidFill>
                  <a:srgbClr val="FFFFFF"/>
                </a:solidFill>
              </a:defRPr>
            </a:pPr>
            <a:r>
              <a:t>However, this app could also in future be extended to a much wider audience.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title"/>
          </p:nvPr>
        </p:nvSpPr>
        <p:spPr>
          <a:xfrm>
            <a:off x="265499" y="1912649"/>
            <a:ext cx="4045200" cy="1318200"/>
          </a:xfrm>
          <a:prstGeom prst="rect">
            <a:avLst/>
          </a:prstGeom>
        </p:spPr>
        <p:txBody>
          <a:bodyPr anchor="ctr"/>
          <a:lstStyle/>
          <a:p>
            <a:pPr/>
            <a:r>
              <a:t>Requirements</a:t>
            </a:r>
          </a:p>
        </p:txBody>
      </p:sp>
      <p:sp>
        <p:nvSpPr>
          <p:cNvPr id="124" name="Shape 124"/>
          <p:cNvSpPr/>
          <p:nvPr>
            <p:ph type="body" sz="half" idx="1"/>
          </p:nvPr>
        </p:nvSpPr>
        <p:spPr>
          <a:xfrm>
            <a:off x="4898599" y="311699"/>
            <a:ext cx="3855601" cy="4520102"/>
          </a:xfrm>
          <a:prstGeom prst="rect">
            <a:avLst/>
          </a:prstGeom>
        </p:spPr>
        <p:txBody>
          <a:bodyPr anchor="ctr"/>
          <a:lstStyle/>
          <a:p>
            <a:pPr algn="l" defTabSz="822959">
              <a:lnSpc>
                <a:spcPct val="115000"/>
              </a:lnSpc>
              <a:spcBef>
                <a:spcPts val="1400"/>
              </a:spcBef>
              <a:defRPr sz="1350">
                <a:solidFill>
                  <a:srgbClr val="FFFFFF"/>
                </a:solidFill>
              </a:defRPr>
            </a:pPr>
            <a:r>
              <a:t>The primary aim of this project is to create an iOS Application for Fabulyst. </a:t>
            </a:r>
            <a:endParaRPr sz="1619"/>
          </a:p>
          <a:p>
            <a:pPr algn="l" defTabSz="822959">
              <a:lnSpc>
                <a:spcPct val="115000"/>
              </a:lnSpc>
              <a:spcBef>
                <a:spcPts val="1400"/>
              </a:spcBef>
              <a:defRPr sz="1350">
                <a:solidFill>
                  <a:srgbClr val="FFFFFF"/>
                </a:solidFill>
              </a:defRPr>
            </a:pPr>
            <a:r>
              <a:t>The Features required for the scope of our project include -</a:t>
            </a:r>
            <a:endParaRPr sz="1619"/>
          </a:p>
          <a:p>
            <a:pPr marL="291464" indent="-171450" algn="l" defTabSz="822959">
              <a:lnSpc>
                <a:spcPct val="115000"/>
              </a:lnSpc>
              <a:spcBef>
                <a:spcPts val="1400"/>
              </a:spcBef>
              <a:defRPr sz="1350">
                <a:solidFill>
                  <a:srgbClr val="FFFFFF"/>
                </a:solidFill>
              </a:defRPr>
            </a:pPr>
            <a:r>
              <a:t>User Login/Profile.</a:t>
            </a:r>
            <a:endParaRPr sz="1619"/>
          </a:p>
          <a:p>
            <a:pPr marL="291464" indent="-171450" algn="l" defTabSz="822959">
              <a:lnSpc>
                <a:spcPct val="115000"/>
              </a:lnSpc>
              <a:spcBef>
                <a:spcPts val="1400"/>
              </a:spcBef>
              <a:defRPr sz="1350">
                <a:solidFill>
                  <a:srgbClr val="FFFFFF"/>
                </a:solidFill>
              </a:defRPr>
            </a:pPr>
            <a:r>
              <a:t>Personalized User recommendations, Trends, Search.</a:t>
            </a:r>
            <a:endParaRPr sz="1619"/>
          </a:p>
          <a:p>
            <a:pPr marL="291464" indent="-171450" algn="l" defTabSz="822959">
              <a:lnSpc>
                <a:spcPct val="115000"/>
              </a:lnSpc>
              <a:spcBef>
                <a:spcPts val="1400"/>
              </a:spcBef>
              <a:defRPr sz="1350">
                <a:solidFill>
                  <a:srgbClr val="FFFFFF"/>
                </a:solidFill>
              </a:defRPr>
            </a:pPr>
            <a:r>
              <a:t>Navigation through the various views.</a:t>
            </a:r>
            <a:endParaRPr sz="1619"/>
          </a:p>
          <a:p>
            <a:pPr marL="291464" indent="-171450" algn="l" defTabSz="822959">
              <a:lnSpc>
                <a:spcPct val="115000"/>
              </a:lnSpc>
              <a:spcBef>
                <a:spcPts val="1400"/>
              </a:spcBef>
              <a:defRPr sz="1350">
                <a:solidFill>
                  <a:srgbClr val="FFFFFF"/>
                </a:solidFill>
              </a:defRPr>
            </a:pPr>
            <a:r>
              <a:t>Buying various items from different categories.</a:t>
            </a:r>
            <a:endParaRPr sz="1619"/>
          </a:p>
          <a:p>
            <a:pPr marL="291464" indent="-171450" algn="l" defTabSz="822959">
              <a:lnSpc>
                <a:spcPct val="115000"/>
              </a:lnSpc>
              <a:spcBef>
                <a:spcPts val="1400"/>
              </a:spcBef>
              <a:defRPr sz="1350">
                <a:solidFill>
                  <a:srgbClr val="FFFFFF"/>
                </a:solidFill>
              </a:defRPr>
            </a:pPr>
            <a:r>
              <a:t>User Wishlist and Personalized handpicked collection.</a:t>
            </a:r>
            <a:endParaRPr sz="1619"/>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title"/>
          </p:nvPr>
        </p:nvSpPr>
        <p:spPr>
          <a:xfrm>
            <a:off x="510449" y="2057400"/>
            <a:ext cx="8123102" cy="778800"/>
          </a:xfrm>
          <a:prstGeom prst="rect">
            <a:avLst/>
          </a:prstGeom>
        </p:spPr>
        <p:txBody>
          <a:bodyPr/>
          <a:lstStyle>
            <a:lvl1pPr indent="2286000"/>
          </a:lstStyle>
          <a:p>
            <a:pPr/>
            <a:r>
              <a:t>Use case diagram</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8" name="image00.jpeg" descr="fabulyst IOS .jpg"/>
          <p:cNvPicPr>
            <a:picLocks noChangeAspect="1"/>
          </p:cNvPicPr>
          <p:nvPr/>
        </p:nvPicPr>
        <p:blipFill>
          <a:blip r:embed="rId2">
            <a:extLst/>
          </a:blip>
          <a:stretch>
            <a:fillRect/>
          </a:stretch>
        </p:blipFill>
        <p:spPr>
          <a:xfrm>
            <a:off x="1201250" y="0"/>
            <a:ext cx="6672351" cy="5143499"/>
          </a:xfrm>
          <a:prstGeom prst="rect">
            <a:avLst/>
          </a:prstGeom>
          <a:ln w="12700">
            <a:miter lim="400000"/>
          </a:ln>
        </p:spPr>
      </p:pic>
      <p:sp>
        <p:nvSpPr>
          <p:cNvPr id="129" name="Shape 129"/>
          <p:cNvSpPr/>
          <p:nvPr/>
        </p:nvSpPr>
        <p:spPr>
          <a:xfrm>
            <a:off x="6509774" y="4768500"/>
            <a:ext cx="1868400" cy="375001"/>
          </a:xfrm>
          <a:prstGeom prst="rect">
            <a:avLst/>
          </a:prstGeom>
          <a:solidFill>
            <a:srgbClr val="FFFFFF"/>
          </a:solidFill>
          <a:ln>
            <a:solidFill>
              <a:srgbClr val="FFFFFF"/>
            </a:solidFill>
          </a:ln>
        </p:spPr>
        <p:txBody>
          <a:bodyPr lIns="45719" rIns="45719" anchor="ctr"/>
          <a:lstStyle/>
          <a:p>
            <a:pPr>
              <a:defRPr>
                <a:solidFill>
                  <a:srgbClr val="000000"/>
                </a:solidFill>
              </a:defRPr>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title"/>
          </p:nvPr>
        </p:nvSpPr>
        <p:spPr>
          <a:xfrm>
            <a:off x="311699" y="445025"/>
            <a:ext cx="8520602" cy="572701"/>
          </a:xfrm>
          <a:prstGeom prst="rect">
            <a:avLst/>
          </a:prstGeom>
        </p:spPr>
        <p:txBody>
          <a:bodyPr/>
          <a:lstStyle>
            <a:lvl1pPr defTabSz="822959">
              <a:defRPr sz="2520"/>
            </a:lvl1pPr>
          </a:lstStyle>
          <a:p>
            <a:pPr/>
            <a:r>
              <a:t>Software Development Method</a:t>
            </a:r>
          </a:p>
        </p:txBody>
      </p:sp>
      <p:sp>
        <p:nvSpPr>
          <p:cNvPr id="132" name="Shape 132"/>
          <p:cNvSpPr/>
          <p:nvPr>
            <p:ph type="body" idx="1"/>
          </p:nvPr>
        </p:nvSpPr>
        <p:spPr>
          <a:xfrm>
            <a:off x="311699" y="1152475"/>
            <a:ext cx="8520602" cy="3416400"/>
          </a:xfrm>
          <a:prstGeom prst="rect">
            <a:avLst/>
          </a:prstGeom>
        </p:spPr>
        <p:txBody>
          <a:bodyPr/>
          <a:lstStyle/>
          <a:p>
            <a:pPr/>
            <a:r>
              <a:t>The software development method that we used for this project is </a:t>
            </a:r>
            <a:r>
              <a:rPr i="1" u="sng"/>
              <a:t>Feature Driven Development (FDD)</a:t>
            </a:r>
            <a:r>
              <a:rPr i="1"/>
              <a:t>.</a:t>
            </a:r>
            <a:endParaRPr i="1"/>
          </a:p>
          <a:p>
            <a:pPr/>
            <a:r>
              <a:t>The Reasoning behind this decision is due to the following -</a:t>
            </a:r>
          </a:p>
          <a:p>
            <a:pPr marL="228600"/>
            <a:r>
              <a:t>Most features work independently, therefore it is easier to design and implement working iterations while adding new features at each iteration.</a:t>
            </a:r>
          </a:p>
          <a:p>
            <a:pPr marL="228600"/>
            <a:r>
              <a:t>Allows a part of the testing to be done simultaneously.</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nvSpPr>
        <p:spPr>
          <a:xfrm>
            <a:off x="3718924" y="2034250"/>
            <a:ext cx="3924601" cy="1716301"/>
          </a:xfrm>
          <a:prstGeom prst="roundRect">
            <a:avLst>
              <a:gd name="adj" fmla="val 16667"/>
            </a:avLst>
          </a:prstGeom>
          <a:ln w="19050">
            <a:solidFill>
              <a:srgbClr val="4BA173"/>
            </a:solidFill>
          </a:ln>
        </p:spPr>
        <p:txBody>
          <a:bodyPr lIns="45719" rIns="45719" anchor="ctr"/>
          <a:lstStyle/>
          <a:p>
            <a:pPr>
              <a:defRPr>
                <a:solidFill>
                  <a:srgbClr val="000000"/>
                </a:solidFill>
              </a:defRPr>
            </a:pPr>
          </a:p>
        </p:txBody>
      </p:sp>
      <p:grpSp>
        <p:nvGrpSpPr>
          <p:cNvPr id="137" name="Group 137" descr="Background pointer shape in timeline graphic"/>
          <p:cNvGrpSpPr/>
          <p:nvPr/>
        </p:nvGrpSpPr>
        <p:grpSpPr>
          <a:xfrm>
            <a:off x="1135950" y="429400"/>
            <a:ext cx="1752001" cy="745501"/>
            <a:chOff x="0" y="0"/>
            <a:chExt cx="1752000" cy="745499"/>
          </a:xfrm>
        </p:grpSpPr>
        <p:sp>
          <p:nvSpPr>
            <p:cNvPr id="135" name="Shape 135"/>
            <p:cNvSpPr/>
            <p:nvPr/>
          </p:nvSpPr>
          <p:spPr>
            <a:xfrm>
              <a:off x="-1" y="0"/>
              <a:ext cx="1752002" cy="745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7004" y="0"/>
                  </a:lnTo>
                  <a:lnTo>
                    <a:pt x="21600" y="10800"/>
                  </a:lnTo>
                  <a:lnTo>
                    <a:pt x="17004" y="21600"/>
                  </a:lnTo>
                  <a:lnTo>
                    <a:pt x="0" y="21600"/>
                  </a:lnTo>
                  <a:close/>
                </a:path>
              </a:pathLst>
            </a:custGeom>
            <a:solidFill>
              <a:srgbClr val="202729"/>
            </a:solidFill>
            <a:ln w="9525" cap="flat">
              <a:solidFill>
                <a:srgbClr val="FFFFFF"/>
              </a:solidFill>
              <a:prstDash val="solid"/>
              <a:round/>
            </a:ln>
            <a:effectLst/>
          </p:spPr>
          <p:txBody>
            <a:bodyPr wrap="square" lIns="45719" tIns="45719" rIns="45719" bIns="45719" numCol="1" anchor="ctr">
              <a:noAutofit/>
            </a:bodyPr>
            <a:lstStyle/>
            <a:p>
              <a:pPr algn="ctr">
                <a:defRPr>
                  <a:solidFill>
                    <a:srgbClr val="000000"/>
                  </a:solidFill>
                </a:defRPr>
              </a:pPr>
            </a:p>
          </p:txBody>
        </p:sp>
        <p:sp>
          <p:nvSpPr>
            <p:cNvPr id="136" name="Shape 136"/>
            <p:cNvSpPr/>
            <p:nvPr/>
          </p:nvSpPr>
          <p:spPr>
            <a:xfrm>
              <a:off x="0" y="34974"/>
              <a:ext cx="1565625" cy="6755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74" tIns="121874" rIns="121874" bIns="121874" numCol="1" anchor="ctr">
              <a:spAutoFit/>
            </a:bodyPr>
            <a:lstStyle>
              <a:lvl1pPr algn="ctr">
                <a:defRPr>
                  <a:solidFill>
                    <a:srgbClr val="FFFFFF"/>
                  </a:solidFill>
                  <a:latin typeface="Proxima Nova"/>
                  <a:ea typeface="Proxima Nova"/>
                  <a:cs typeface="Proxima Nova"/>
                  <a:sym typeface="Proxima Nova"/>
                </a:defRPr>
              </a:lvl1pPr>
            </a:lstStyle>
            <a:p>
              <a:pPr/>
              <a:r>
                <a:t>Requirements Analysis</a:t>
              </a:r>
            </a:p>
          </p:txBody>
        </p:sp>
      </p:grpSp>
      <p:grpSp>
        <p:nvGrpSpPr>
          <p:cNvPr id="140" name="Group 140" descr="Background pointer shape in timeline graphic"/>
          <p:cNvGrpSpPr/>
          <p:nvPr/>
        </p:nvGrpSpPr>
        <p:grpSpPr>
          <a:xfrm>
            <a:off x="2228025" y="1231825"/>
            <a:ext cx="2082901" cy="745500"/>
            <a:chOff x="0" y="0"/>
            <a:chExt cx="2082899" cy="745499"/>
          </a:xfrm>
        </p:grpSpPr>
        <p:sp>
          <p:nvSpPr>
            <p:cNvPr id="138" name="Shape 138"/>
            <p:cNvSpPr/>
            <p:nvPr/>
          </p:nvSpPr>
          <p:spPr>
            <a:xfrm>
              <a:off x="0" y="0"/>
              <a:ext cx="2082900" cy="745500"/>
            </a:xfrm>
            <a:prstGeom prst="chevron">
              <a:avLst>
                <a:gd name="adj" fmla="val 50000"/>
              </a:avLst>
            </a:prstGeom>
            <a:solidFill>
              <a:srgbClr val="202729"/>
            </a:solidFill>
            <a:ln w="9525" cap="flat">
              <a:solidFill>
                <a:srgbClr val="FFFFFF"/>
              </a:solidFill>
              <a:prstDash val="solid"/>
              <a:round/>
            </a:ln>
            <a:effectLst/>
          </p:spPr>
          <p:txBody>
            <a:bodyPr wrap="square" lIns="45719" tIns="45719" rIns="45719" bIns="45719" numCol="1" anchor="ctr">
              <a:noAutofit/>
            </a:bodyPr>
            <a:lstStyle/>
            <a:p>
              <a:pPr algn="ctr">
                <a:defRPr>
                  <a:solidFill>
                    <a:srgbClr val="000000"/>
                  </a:solidFill>
                </a:defRPr>
              </a:pPr>
            </a:p>
          </p:txBody>
        </p:sp>
        <p:sp>
          <p:nvSpPr>
            <p:cNvPr id="139" name="Shape 139"/>
            <p:cNvSpPr/>
            <p:nvPr/>
          </p:nvSpPr>
          <p:spPr>
            <a:xfrm>
              <a:off x="372749" y="34974"/>
              <a:ext cx="1337402" cy="6755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74" tIns="121874" rIns="121874" bIns="121874" numCol="1" anchor="ctr">
              <a:spAutoFit/>
            </a:bodyPr>
            <a:lstStyle>
              <a:lvl1pPr algn="ctr">
                <a:defRPr>
                  <a:solidFill>
                    <a:srgbClr val="FFFFFF"/>
                  </a:solidFill>
                  <a:latin typeface="Proxima Nova"/>
                  <a:ea typeface="Proxima Nova"/>
                  <a:cs typeface="Proxima Nova"/>
                  <a:sym typeface="Proxima Nova"/>
                </a:defRPr>
              </a:lvl1pPr>
            </a:lstStyle>
            <a:p>
              <a:pPr/>
              <a:r>
                <a:t>Build Feature List and plan</a:t>
              </a:r>
            </a:p>
          </p:txBody>
        </p:sp>
      </p:grpSp>
      <p:grpSp>
        <p:nvGrpSpPr>
          <p:cNvPr id="143" name="Group 143" descr="Background pointer shape in timeline graphic"/>
          <p:cNvGrpSpPr/>
          <p:nvPr/>
        </p:nvGrpSpPr>
        <p:grpSpPr>
          <a:xfrm>
            <a:off x="3821048" y="2075100"/>
            <a:ext cx="2051101" cy="891451"/>
            <a:chOff x="0" y="0"/>
            <a:chExt cx="2051099" cy="891450"/>
          </a:xfrm>
        </p:grpSpPr>
        <p:sp>
          <p:nvSpPr>
            <p:cNvPr id="141" name="Shape 141"/>
            <p:cNvSpPr/>
            <p:nvPr/>
          </p:nvSpPr>
          <p:spPr>
            <a:xfrm>
              <a:off x="0" y="72975"/>
              <a:ext cx="2051100" cy="745500"/>
            </a:xfrm>
            <a:prstGeom prst="chevron">
              <a:avLst>
                <a:gd name="adj" fmla="val 50000"/>
              </a:avLst>
            </a:prstGeom>
            <a:solidFill>
              <a:srgbClr val="202729"/>
            </a:solidFill>
            <a:ln w="9525" cap="flat">
              <a:solidFill>
                <a:srgbClr val="FFFFFF"/>
              </a:solidFill>
              <a:prstDash val="solid"/>
              <a:round/>
            </a:ln>
            <a:effectLst/>
          </p:spPr>
          <p:txBody>
            <a:bodyPr wrap="square" lIns="45719" tIns="45719" rIns="45719" bIns="45719" numCol="1" anchor="ctr">
              <a:noAutofit/>
            </a:bodyPr>
            <a:lstStyle/>
            <a:p>
              <a:pPr algn="ctr">
                <a:defRPr>
                  <a:solidFill>
                    <a:srgbClr val="000000"/>
                  </a:solidFill>
                </a:defRPr>
              </a:pPr>
            </a:p>
          </p:txBody>
        </p:sp>
        <p:sp>
          <p:nvSpPr>
            <p:cNvPr id="142" name="Shape 142"/>
            <p:cNvSpPr/>
            <p:nvPr/>
          </p:nvSpPr>
          <p:spPr>
            <a:xfrm>
              <a:off x="372749" y="0"/>
              <a:ext cx="1305602" cy="8914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74" tIns="121874" rIns="121874" bIns="121874" numCol="1" anchor="ctr">
              <a:spAutoFit/>
            </a:bodyPr>
            <a:lstStyle>
              <a:lvl1pPr algn="ctr">
                <a:defRPr>
                  <a:solidFill>
                    <a:srgbClr val="FFFFFF"/>
                  </a:solidFill>
                  <a:latin typeface="Proxima Nova"/>
                  <a:ea typeface="Proxima Nova"/>
                  <a:cs typeface="Proxima Nova"/>
                  <a:sym typeface="Proxima Nova"/>
                </a:defRPr>
              </a:lvl1pPr>
            </a:lstStyle>
            <a:p>
              <a:pPr/>
              <a:r>
                <a:t>Design Individual Feature</a:t>
              </a:r>
            </a:p>
          </p:txBody>
        </p:sp>
      </p:grpSp>
      <p:grpSp>
        <p:nvGrpSpPr>
          <p:cNvPr id="146" name="Group 146" descr="Background pointer shape in timeline graphic"/>
          <p:cNvGrpSpPr/>
          <p:nvPr/>
        </p:nvGrpSpPr>
        <p:grpSpPr>
          <a:xfrm>
            <a:off x="5508642" y="2820599"/>
            <a:ext cx="2051100" cy="891451"/>
            <a:chOff x="0" y="0"/>
            <a:chExt cx="2051099" cy="891450"/>
          </a:xfrm>
        </p:grpSpPr>
        <p:sp>
          <p:nvSpPr>
            <p:cNvPr id="144" name="Shape 144"/>
            <p:cNvSpPr/>
            <p:nvPr/>
          </p:nvSpPr>
          <p:spPr>
            <a:xfrm>
              <a:off x="0" y="72975"/>
              <a:ext cx="2051100" cy="745500"/>
            </a:xfrm>
            <a:prstGeom prst="chevron">
              <a:avLst>
                <a:gd name="adj" fmla="val 50000"/>
              </a:avLst>
            </a:prstGeom>
            <a:solidFill>
              <a:srgbClr val="202729"/>
            </a:solidFill>
            <a:ln w="9525" cap="flat">
              <a:solidFill>
                <a:srgbClr val="FFFFFF"/>
              </a:solidFill>
              <a:prstDash val="solid"/>
              <a:round/>
            </a:ln>
            <a:effectLst/>
          </p:spPr>
          <p:txBody>
            <a:bodyPr wrap="square" lIns="45719" tIns="45719" rIns="45719" bIns="45719" numCol="1" anchor="ctr">
              <a:noAutofit/>
            </a:bodyPr>
            <a:lstStyle/>
            <a:p>
              <a:pPr algn="ctr">
                <a:defRPr>
                  <a:solidFill>
                    <a:srgbClr val="000000"/>
                  </a:solidFill>
                </a:defRPr>
              </a:pPr>
            </a:p>
          </p:txBody>
        </p:sp>
        <p:sp>
          <p:nvSpPr>
            <p:cNvPr id="145" name="Shape 145"/>
            <p:cNvSpPr/>
            <p:nvPr/>
          </p:nvSpPr>
          <p:spPr>
            <a:xfrm>
              <a:off x="372750" y="0"/>
              <a:ext cx="1305599" cy="8914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74" tIns="121874" rIns="121874" bIns="121874" numCol="1" anchor="ctr">
              <a:spAutoFit/>
            </a:bodyPr>
            <a:lstStyle>
              <a:lvl1pPr algn="ctr">
                <a:defRPr>
                  <a:solidFill>
                    <a:srgbClr val="FFFFFF"/>
                  </a:solidFill>
                  <a:latin typeface="Proxima Nova"/>
                  <a:ea typeface="Proxima Nova"/>
                  <a:cs typeface="Proxima Nova"/>
                  <a:sym typeface="Proxima Nova"/>
                </a:defRPr>
              </a:lvl1pPr>
            </a:lstStyle>
            <a:p>
              <a:pPr/>
              <a:r>
                <a:t>Build Individual Feature</a:t>
              </a:r>
            </a:p>
          </p:txBody>
        </p:sp>
      </p:grpSp>
      <p:grpSp>
        <p:nvGrpSpPr>
          <p:cNvPr id="149" name="Group 149" descr="Background pointer shape in timeline graphic"/>
          <p:cNvGrpSpPr/>
          <p:nvPr/>
        </p:nvGrpSpPr>
        <p:grpSpPr>
          <a:xfrm>
            <a:off x="7010713" y="3806499"/>
            <a:ext cx="2051101" cy="745501"/>
            <a:chOff x="0" y="0"/>
            <a:chExt cx="2051099" cy="745499"/>
          </a:xfrm>
        </p:grpSpPr>
        <p:sp>
          <p:nvSpPr>
            <p:cNvPr id="147" name="Shape 147"/>
            <p:cNvSpPr/>
            <p:nvPr/>
          </p:nvSpPr>
          <p:spPr>
            <a:xfrm>
              <a:off x="0" y="0"/>
              <a:ext cx="2051100" cy="745500"/>
            </a:xfrm>
            <a:prstGeom prst="chevron">
              <a:avLst>
                <a:gd name="adj" fmla="val 50000"/>
              </a:avLst>
            </a:prstGeom>
            <a:solidFill>
              <a:srgbClr val="202729"/>
            </a:solidFill>
            <a:ln w="9525" cap="flat">
              <a:solidFill>
                <a:srgbClr val="FFFFFF"/>
              </a:solidFill>
              <a:prstDash val="solid"/>
              <a:round/>
            </a:ln>
            <a:effectLst/>
          </p:spPr>
          <p:txBody>
            <a:bodyPr wrap="square" lIns="45719" tIns="45719" rIns="45719" bIns="45719" numCol="1" anchor="ctr">
              <a:noAutofit/>
            </a:bodyPr>
            <a:lstStyle/>
            <a:p>
              <a:pPr algn="ctr">
                <a:defRPr>
                  <a:solidFill>
                    <a:srgbClr val="000000"/>
                  </a:solidFill>
                </a:defRPr>
              </a:pPr>
            </a:p>
          </p:txBody>
        </p:sp>
        <p:sp>
          <p:nvSpPr>
            <p:cNvPr id="148" name="Shape 148"/>
            <p:cNvSpPr/>
            <p:nvPr/>
          </p:nvSpPr>
          <p:spPr>
            <a:xfrm>
              <a:off x="372749" y="142925"/>
              <a:ext cx="1305602" cy="4596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74" tIns="121874" rIns="121874" bIns="121874" numCol="1" anchor="ctr">
              <a:spAutoFit/>
            </a:bodyPr>
            <a:lstStyle>
              <a:lvl1pPr algn="ctr">
                <a:defRPr>
                  <a:solidFill>
                    <a:srgbClr val="FFFFFF"/>
                  </a:solidFill>
                  <a:latin typeface="Proxima Nova"/>
                  <a:ea typeface="Proxima Nova"/>
                  <a:cs typeface="Proxima Nova"/>
                  <a:sym typeface="Proxima Nova"/>
                </a:defRPr>
              </a:lvl1pPr>
            </a:lstStyle>
            <a:p>
              <a:pPr/>
              <a:r>
                <a:t>Final Testing</a:t>
              </a:r>
            </a:p>
          </p:txBody>
        </p:sp>
      </p:grpSp>
      <p:sp>
        <p:nvSpPr>
          <p:cNvPr id="150" name="Shape 150"/>
          <p:cNvSpPr/>
          <p:nvPr/>
        </p:nvSpPr>
        <p:spPr>
          <a:xfrm>
            <a:off x="5330725" y="1924574"/>
            <a:ext cx="1548901" cy="223501"/>
          </a:xfrm>
          <a:prstGeom prst="rightArrow">
            <a:avLst>
              <a:gd name="adj1" fmla="val 0"/>
              <a:gd name="adj2" fmla="val 50000"/>
            </a:avLst>
          </a:prstGeom>
          <a:solidFill>
            <a:srgbClr val="4BA173"/>
          </a:solidFill>
          <a:ln>
            <a:solidFill>
              <a:srgbClr val="4BA173"/>
            </a:solidFill>
          </a:ln>
        </p:spPr>
        <p:txBody>
          <a:bodyPr lIns="45719" rIns="45719" anchor="ctr"/>
          <a:lstStyle/>
          <a:p>
            <a:pPr>
              <a:defRPr>
                <a:solidFill>
                  <a:srgbClr val="000000"/>
                </a:solidFill>
              </a:defRPr>
            </a:pPr>
          </a:p>
        </p:txBody>
      </p:sp>
      <p:sp>
        <p:nvSpPr>
          <p:cNvPr id="151" name="Shape 151"/>
          <p:cNvSpPr/>
          <p:nvPr/>
        </p:nvSpPr>
        <p:spPr>
          <a:xfrm>
            <a:off x="4558574" y="3639099"/>
            <a:ext cx="1668601" cy="223501"/>
          </a:xfrm>
          <a:prstGeom prst="leftArrow">
            <a:avLst>
              <a:gd name="adj1" fmla="val 0"/>
              <a:gd name="adj2" fmla="val 45074"/>
            </a:avLst>
          </a:prstGeom>
          <a:solidFill>
            <a:srgbClr val="4BA173"/>
          </a:solidFill>
          <a:ln>
            <a:solidFill>
              <a:srgbClr val="4BA173"/>
            </a:solidFill>
          </a:ln>
        </p:spPr>
        <p:txBody>
          <a:bodyPr lIns="45719" rIns="45719" anchor="ctr"/>
          <a:lstStyle/>
          <a:p>
            <a:pPr>
              <a:defRPr>
                <a:solidFill>
                  <a:srgbClr val="000000"/>
                </a:solidFill>
              </a:defRPr>
            </a:pPr>
          </a:p>
        </p:txBody>
      </p:sp>
      <p:sp>
        <p:nvSpPr>
          <p:cNvPr id="152" name="Shape 152"/>
          <p:cNvSpPr/>
          <p:nvPr/>
        </p:nvSpPr>
        <p:spPr>
          <a:xfrm>
            <a:off x="3886599" y="4453699"/>
            <a:ext cx="3224402" cy="6146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gn="ctr">
              <a:defRPr>
                <a:solidFill>
                  <a:srgbClr val="000000"/>
                </a:solidFill>
                <a:latin typeface="Proxima Nova"/>
                <a:ea typeface="Proxima Nova"/>
                <a:cs typeface="Proxima Nova"/>
                <a:sym typeface="Proxima Nova"/>
              </a:defRPr>
            </a:pPr>
            <a:r>
              <a:t>Iterate over all Features to implement</a:t>
            </a:r>
          </a:p>
          <a:p>
            <a:pPr algn="ctr">
              <a:defRPr>
                <a:solidFill>
                  <a:srgbClr val="000000"/>
                </a:solidFill>
                <a:latin typeface="Proxima Nova"/>
                <a:ea typeface="Proxima Nova"/>
                <a:cs typeface="Proxima Nova"/>
                <a:sym typeface="Proxima Nova"/>
              </a:defRPr>
            </a:pPr>
            <a:r>
              <a:t>(</a:t>
            </a:r>
            <a:r>
              <a:rPr i="1"/>
              <a:t>also test every feature added)</a:t>
            </a:r>
          </a:p>
        </p:txBody>
      </p:sp>
      <p:sp>
        <p:nvSpPr>
          <p:cNvPr id="153" name="Shape 153"/>
          <p:cNvSpPr/>
          <p:nvPr/>
        </p:nvSpPr>
        <p:spPr>
          <a:xfrm rot="5400000">
            <a:off x="5387050" y="2617300"/>
            <a:ext cx="223501" cy="3355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54"/>
                  <a:pt x="10800" y="120"/>
                </a:cubicBezTo>
                <a:lnTo>
                  <a:pt x="10800" y="10680"/>
                </a:lnTo>
                <a:cubicBezTo>
                  <a:pt x="10800" y="10746"/>
                  <a:pt x="15635" y="10800"/>
                  <a:pt x="21600" y="10800"/>
                </a:cubicBezTo>
                <a:cubicBezTo>
                  <a:pt x="15635" y="10800"/>
                  <a:pt x="10800" y="10854"/>
                  <a:pt x="10800" y="10920"/>
                </a:cubicBezTo>
                <a:lnTo>
                  <a:pt x="10800" y="21480"/>
                </a:lnTo>
                <a:cubicBezTo>
                  <a:pt x="10800" y="21546"/>
                  <a:pt x="5965" y="21600"/>
                  <a:pt x="0" y="21600"/>
                </a:cubicBezTo>
              </a:path>
            </a:pathLst>
          </a:custGeom>
          <a:ln>
            <a:solidFill>
              <a:schemeClr val="accent5"/>
            </a:solidFill>
          </a:ln>
        </p:spPr>
        <p:txBody>
          <a:bodyPr lIns="45719" rIns="45719" anchor="ctr"/>
          <a:lstStyle/>
          <a:p>
            <a:pPr>
              <a:defRPr>
                <a:solidFill>
                  <a:srgbClr val="000000"/>
                </a:solidFill>
              </a:defRPr>
            </a:pPr>
          </a:p>
        </p:txBody>
      </p:sp>
      <p:graphicFrame>
        <p:nvGraphicFramePr>
          <p:cNvPr id="154" name="Table 154"/>
          <p:cNvGraphicFramePr/>
          <p:nvPr/>
        </p:nvGraphicFramePr>
        <p:xfrm>
          <a:off x="101950" y="355699"/>
          <a:ext cx="933525" cy="433352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33525"/>
              </a:tblGrid>
              <a:tr h="882900">
                <a:tc>
                  <a:txBody>
                    <a:bodyPr/>
                    <a:lstStyle/>
                    <a:p>
                      <a:pPr algn="ctr">
                        <a:defRPr sz="1800">
                          <a:solidFill>
                            <a:srgbClr val="000000"/>
                          </a:solidFill>
                        </a:defRPr>
                      </a:pPr>
                      <a:r>
                        <a:rPr sz="1400">
                          <a:solidFill>
                            <a:srgbClr val="202729"/>
                          </a:solidFill>
                          <a:latin typeface="Proxima Nova"/>
                          <a:ea typeface="Proxima Nova"/>
                          <a:cs typeface="Proxima Nova"/>
                        </a:rPr>
                        <a:t>15/08/16
To
25/08/16</a:t>
                      </a:r>
                    </a:p>
                  </a:txBody>
                  <a:tcPr marL="91425" marR="91425" marT="91425" marB="91425" anchor="ctr" anchorCtr="0" horzOverflow="overflow">
                    <a:lnL w="28575">
                      <a:solidFill>
                        <a:srgbClr val="4BA173"/>
                      </a:solidFill>
                    </a:lnL>
                    <a:lnR w="28575">
                      <a:solidFill>
                        <a:srgbClr val="4BA173"/>
                      </a:solidFill>
                    </a:lnR>
                    <a:lnT w="28575">
                      <a:solidFill>
                        <a:srgbClr val="4BA173"/>
                      </a:solidFill>
                    </a:lnT>
                    <a:lnB w="28575">
                      <a:solidFill>
                        <a:srgbClr val="4BA173"/>
                      </a:solidFill>
                    </a:lnB>
                  </a:tcPr>
                </a:tc>
              </a:tr>
              <a:tr h="758700">
                <a:tc>
                  <a:txBody>
                    <a:bodyPr/>
                    <a:lstStyle/>
                    <a:p>
                      <a:pPr algn="ctr">
                        <a:defRPr sz="1800">
                          <a:solidFill>
                            <a:srgbClr val="000000"/>
                          </a:solidFill>
                        </a:defRPr>
                      </a:pPr>
                      <a:r>
                        <a:rPr sz="1400">
                          <a:solidFill>
                            <a:srgbClr val="202729"/>
                          </a:solidFill>
                          <a:latin typeface="Proxima Nova"/>
                          <a:ea typeface="Proxima Nova"/>
                          <a:cs typeface="Proxima Nova"/>
                        </a:rPr>
                        <a:t>25/08/16
To
05/09/16</a:t>
                      </a:r>
                    </a:p>
                  </a:txBody>
                  <a:tcPr marL="91425" marR="91425" marT="91425" marB="91425" anchor="ctr" anchorCtr="0" horzOverflow="overflow">
                    <a:lnL w="28575">
                      <a:solidFill>
                        <a:srgbClr val="4BA173"/>
                      </a:solidFill>
                    </a:lnL>
                    <a:lnR w="28575">
                      <a:solidFill>
                        <a:srgbClr val="4BA173"/>
                      </a:solidFill>
                    </a:lnR>
                    <a:lnT w="28575">
                      <a:solidFill>
                        <a:srgbClr val="4BA173"/>
                      </a:solidFill>
                    </a:lnT>
                    <a:lnB w="38100">
                      <a:solidFill>
                        <a:srgbClr val="4BA173"/>
                      </a:solidFill>
                    </a:lnB>
                  </a:tcPr>
                </a:tc>
              </a:tr>
              <a:tr h="1854100">
                <a:tc>
                  <a:txBody>
                    <a:bodyPr/>
                    <a:lstStyle/>
                    <a:p>
                      <a:pPr algn="ctr">
                        <a:defRPr sz="1800">
                          <a:solidFill>
                            <a:srgbClr val="000000"/>
                          </a:solidFill>
                        </a:defRPr>
                      </a:pPr>
                      <a:r>
                        <a:rPr sz="1400">
                          <a:solidFill>
                            <a:srgbClr val="202729"/>
                          </a:solidFill>
                          <a:latin typeface="Proxima Nova"/>
                          <a:ea typeface="Proxima Nova"/>
                          <a:cs typeface="Proxima Nova"/>
                        </a:rPr>
                        <a:t>5/09/16
To
20/10/16</a:t>
                      </a:r>
                    </a:p>
                  </a:txBody>
                  <a:tcPr marL="91425" marR="91425" marT="91425" marB="91425" anchor="ctr" anchorCtr="0" horzOverflow="overflow">
                    <a:lnL w="38100">
                      <a:solidFill>
                        <a:srgbClr val="4BA173"/>
                      </a:solidFill>
                    </a:lnL>
                    <a:lnR w="38100">
                      <a:solidFill>
                        <a:srgbClr val="4BA173"/>
                      </a:solidFill>
                    </a:lnR>
                    <a:lnT w="38100">
                      <a:solidFill>
                        <a:srgbClr val="4BA173"/>
                      </a:solidFill>
                    </a:lnT>
                    <a:lnB w="28575">
                      <a:solidFill>
                        <a:srgbClr val="4BA173"/>
                      </a:solidFill>
                    </a:lnB>
                    <a:solidFill>
                      <a:srgbClr val="4BA173"/>
                    </a:solidFill>
                  </a:tcPr>
                </a:tc>
              </a:tr>
              <a:tr h="837825">
                <a:tc>
                  <a:txBody>
                    <a:bodyPr/>
                    <a:lstStyle/>
                    <a:p>
                      <a:pPr algn="ctr">
                        <a:defRPr sz="1800">
                          <a:solidFill>
                            <a:srgbClr val="000000"/>
                          </a:solidFill>
                        </a:defRPr>
                      </a:pPr>
                      <a:r>
                        <a:rPr sz="1400">
                          <a:solidFill>
                            <a:srgbClr val="202729"/>
                          </a:solidFill>
                          <a:latin typeface="Proxima Nova"/>
                          <a:ea typeface="Proxima Nova"/>
                          <a:cs typeface="Proxima Nova"/>
                        </a:rPr>
                        <a:t>20/10/16
To
10/11/16</a:t>
                      </a:r>
                    </a:p>
                  </a:txBody>
                  <a:tcPr marL="91425" marR="91425" marT="91425" marB="91425" anchor="ctr" anchorCtr="0" horzOverflow="overflow">
                    <a:lnL w="28575">
                      <a:solidFill>
                        <a:srgbClr val="4BA173"/>
                      </a:solidFill>
                    </a:lnL>
                    <a:lnR w="28575">
                      <a:solidFill>
                        <a:srgbClr val="4BA173"/>
                      </a:solidFill>
                    </a:lnR>
                    <a:lnT w="28575">
                      <a:solidFill>
                        <a:srgbClr val="4BA173"/>
                      </a:solidFill>
                    </a:lnT>
                    <a:lnB w="28575">
                      <a:solidFill>
                        <a:srgbClr val="4BA173"/>
                      </a:solidFill>
                    </a:lnB>
                  </a:tcPr>
                </a:tc>
              </a:tr>
            </a:tbl>
          </a:graphicData>
        </a:graphic>
      </p:graphicFrame>
      <p:sp>
        <p:nvSpPr>
          <p:cNvPr id="155" name="Shape 155"/>
          <p:cNvSpPr/>
          <p:nvPr/>
        </p:nvSpPr>
        <p:spPr>
          <a:xfrm>
            <a:off x="1135950" y="2034250"/>
            <a:ext cx="223501" cy="1875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96"/>
                  <a:pt x="10800" y="215"/>
                </a:cubicBezTo>
                <a:lnTo>
                  <a:pt x="10800" y="10570"/>
                </a:lnTo>
                <a:cubicBezTo>
                  <a:pt x="10800" y="10689"/>
                  <a:pt x="15635" y="10785"/>
                  <a:pt x="21600" y="10785"/>
                </a:cubicBezTo>
                <a:cubicBezTo>
                  <a:pt x="15635" y="10785"/>
                  <a:pt x="10800" y="10881"/>
                  <a:pt x="10800" y="10999"/>
                </a:cubicBezTo>
                <a:lnTo>
                  <a:pt x="10800" y="21385"/>
                </a:lnTo>
                <a:cubicBezTo>
                  <a:pt x="10800" y="21504"/>
                  <a:pt x="5965" y="21600"/>
                  <a:pt x="0" y="21600"/>
                </a:cubicBezTo>
              </a:path>
            </a:pathLst>
          </a:custGeom>
          <a:ln>
            <a:solidFill>
              <a:schemeClr val="accent5"/>
            </a:solidFill>
          </a:ln>
        </p:spPr>
        <p:txBody>
          <a:bodyPr lIns="45719" rIns="45719" anchor="ctr"/>
          <a:lstStyle/>
          <a:p>
            <a:pPr>
              <a:defRPr>
                <a:solidFill>
                  <a:srgbClr val="000000"/>
                </a:solidFill>
              </a:defRPr>
            </a:pPr>
          </a:p>
        </p:txBody>
      </p:sp>
      <p:sp>
        <p:nvSpPr>
          <p:cNvPr id="156" name="Shape 156"/>
          <p:cNvSpPr/>
          <p:nvPr/>
        </p:nvSpPr>
        <p:spPr>
          <a:xfrm>
            <a:off x="1359449" y="2772524"/>
            <a:ext cx="1929601" cy="398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a:solidFill>
                  <a:srgbClr val="000000"/>
                </a:solidFill>
                <a:latin typeface="Proxima Nova"/>
                <a:ea typeface="Proxima Nova"/>
                <a:cs typeface="Proxima Nova"/>
                <a:sym typeface="Proxima Nova"/>
              </a:defRPr>
            </a:lvl1pPr>
          </a:lstStyle>
          <a:p>
            <a:pPr/>
            <a:r>
              <a:t>Current Stage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title"/>
          </p:nvPr>
        </p:nvSpPr>
        <p:spPr>
          <a:xfrm>
            <a:off x="510449" y="2057400"/>
            <a:ext cx="8123102" cy="778800"/>
          </a:xfrm>
          <a:prstGeom prst="rect">
            <a:avLst/>
          </a:prstGeom>
        </p:spPr>
        <p:txBody>
          <a:bodyPr/>
          <a:lstStyle>
            <a:lvl1pPr algn="ctr"/>
          </a:lstStyle>
          <a:p>
            <a:pPr/>
            <a:r>
              <a:t>Design Diagrams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202729"/>
      </a:lt1>
      <a:dk2>
        <a:srgbClr val="A7A7A7"/>
      </a:dk2>
      <a:lt2>
        <a:srgbClr val="535353"/>
      </a:lt2>
      <a:accent1>
        <a:srgbClr val="353744"/>
      </a:accent1>
      <a:accent2>
        <a:srgbClr val="424242"/>
      </a:accent2>
      <a:accent3>
        <a:srgbClr val="616161"/>
      </a:accent3>
      <a:accent4>
        <a:srgbClr val="999999"/>
      </a:accent4>
      <a:accent5>
        <a:srgbClr val="FF5252"/>
      </a:accent5>
      <a:accent6>
        <a:srgbClr val="FFF176"/>
      </a:accent6>
      <a:hlink>
        <a:srgbClr val="0000FF"/>
      </a:hlink>
      <a:folHlink>
        <a:srgbClr val="FF00FF"/>
      </a:folHlink>
    </a:clrScheme>
    <a:fontScheme name="spearmint">
      <a:majorFont>
        <a:latin typeface="Helvetica Neue"/>
        <a:ea typeface="Helvetica Neue"/>
        <a:cs typeface="Helvetica Neue"/>
      </a:majorFont>
      <a:minorFont>
        <a:latin typeface="Helvetica"/>
        <a:ea typeface="Helvetica"/>
        <a:cs typeface="Helvetica"/>
      </a:minorFont>
    </a:fontScheme>
    <a:fmtScheme name="spearmi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pearmint">
  <a:themeElements>
    <a:clrScheme name="spearmint">
      <a:dk1>
        <a:srgbClr val="000000"/>
      </a:dk1>
      <a:lt1>
        <a:srgbClr val="FFFFFF"/>
      </a:lt1>
      <a:dk2>
        <a:srgbClr val="A7A7A7"/>
      </a:dk2>
      <a:lt2>
        <a:srgbClr val="535353"/>
      </a:lt2>
      <a:accent1>
        <a:srgbClr val="353744"/>
      </a:accent1>
      <a:accent2>
        <a:srgbClr val="424242"/>
      </a:accent2>
      <a:accent3>
        <a:srgbClr val="616161"/>
      </a:accent3>
      <a:accent4>
        <a:srgbClr val="999999"/>
      </a:accent4>
      <a:accent5>
        <a:srgbClr val="FF5252"/>
      </a:accent5>
      <a:accent6>
        <a:srgbClr val="FFF176"/>
      </a:accent6>
      <a:hlink>
        <a:srgbClr val="0000FF"/>
      </a:hlink>
      <a:folHlink>
        <a:srgbClr val="FF00FF"/>
      </a:folHlink>
    </a:clrScheme>
    <a:fontScheme name="spearmint">
      <a:majorFont>
        <a:latin typeface="Helvetica Neue"/>
        <a:ea typeface="Helvetica Neue"/>
        <a:cs typeface="Helvetica Neue"/>
      </a:majorFont>
      <a:minorFont>
        <a:latin typeface="Helvetica"/>
        <a:ea typeface="Helvetica"/>
        <a:cs typeface="Helvetica"/>
      </a:minorFont>
    </a:fontScheme>
    <a:fmtScheme name="spearmi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