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258" r:id="rId4"/>
    <p:sldId id="259" r:id="rId5"/>
    <p:sldId id="260" r:id="rId6"/>
    <p:sldId id="261" r:id="rId7"/>
    <p:sldId id="262" r:id="rId8"/>
    <p:sldId id="263" r:id="rId9"/>
    <p:sldId id="264" r:id="rId10"/>
    <p:sldId id="269" r:id="rId11"/>
    <p:sldId id="270" r:id="rId12"/>
    <p:sldId id="271"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14495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12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31156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98304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4354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66819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163682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94921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51390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93455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30238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11545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2/16/2020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57667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1611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223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88749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2/16/2020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16513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2/16/2020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243419047"/>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5" r:id="rId12"/>
    <p:sldLayoutId id="2147483720" r:id="rId13"/>
    <p:sldLayoutId id="2147483721" r:id="rId14"/>
    <p:sldLayoutId id="2147483722" r:id="rId15"/>
    <p:sldLayoutId id="2147483723" r:id="rId16"/>
    <p:sldLayoutId id="2147483724"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nlp.stanford.edu/projects/socialsen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8DEB9D55-38C8-45B4-BB2D-4FDBBDB08C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5" name="Freeform: Shape 11">
            <a:extLst>
              <a:ext uri="{FF2B5EF4-FFF2-40B4-BE49-F238E27FC236}">
                <a16:creationId xmlns:a16="http://schemas.microsoft.com/office/drawing/2014/main" id="{FC9D8739-6DD6-46F0-9401-BC8931A8E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241090"/>
          </a:xfrm>
          <a:custGeom>
            <a:avLst/>
            <a:gdLst>
              <a:gd name="connsiteX0" fmla="*/ 0 w 12192000"/>
              <a:gd name="connsiteY0" fmla="*/ 0 h 4241090"/>
              <a:gd name="connsiteX1" fmla="*/ 12192000 w 12192000"/>
              <a:gd name="connsiteY1" fmla="*/ 0 h 4241090"/>
              <a:gd name="connsiteX2" fmla="*/ 12192000 w 12192000"/>
              <a:gd name="connsiteY2" fmla="*/ 3714884 h 4241090"/>
              <a:gd name="connsiteX3" fmla="*/ 11707453 w 12192000"/>
              <a:gd name="connsiteY3" fmla="*/ 3799912 h 4241090"/>
              <a:gd name="connsiteX4" fmla="*/ 6090444 w 12192000"/>
              <a:gd name="connsiteY4" fmla="*/ 4241090 h 4241090"/>
              <a:gd name="connsiteX5" fmla="*/ 473435 w 12192000"/>
              <a:gd name="connsiteY5" fmla="*/ 3799912 h 4241090"/>
              <a:gd name="connsiteX6" fmla="*/ 0 w 12192000"/>
              <a:gd name="connsiteY6" fmla="*/ 3716834 h 4241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241090">
                <a:moveTo>
                  <a:pt x="0" y="0"/>
                </a:moveTo>
                <a:lnTo>
                  <a:pt x="12192000" y="0"/>
                </a:lnTo>
                <a:lnTo>
                  <a:pt x="12192000" y="3714884"/>
                </a:lnTo>
                <a:lnTo>
                  <a:pt x="11707453" y="3799912"/>
                </a:lnTo>
                <a:cubicBezTo>
                  <a:pt x="9955980" y="4085326"/>
                  <a:pt x="8064085" y="4241090"/>
                  <a:pt x="6090444" y="4241090"/>
                </a:cubicBezTo>
                <a:cubicBezTo>
                  <a:pt x="4116804" y="4241090"/>
                  <a:pt x="2224908" y="4085326"/>
                  <a:pt x="473435" y="3799912"/>
                </a:cubicBezTo>
                <a:lnTo>
                  <a:pt x="0" y="3716834"/>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5D8B949-3D6E-4AD8-AC30-960E34AC69BC}"/>
              </a:ext>
            </a:extLst>
          </p:cNvPr>
          <p:cNvSpPr>
            <a:spLocks noGrp="1"/>
          </p:cNvSpPr>
          <p:nvPr>
            <p:ph type="ctrTitle"/>
          </p:nvPr>
        </p:nvSpPr>
        <p:spPr>
          <a:xfrm>
            <a:off x="1370013" y="564814"/>
            <a:ext cx="9440862" cy="2376966"/>
          </a:xfrm>
          <a:effectLst/>
        </p:spPr>
        <p:txBody>
          <a:bodyPr anchor="b">
            <a:normAutofit/>
          </a:bodyPr>
          <a:lstStyle/>
          <a:p>
            <a:r>
              <a:rPr lang="en-US" dirty="0"/>
              <a:t>The Politics of Reddit in Sentiment</a:t>
            </a:r>
          </a:p>
        </p:txBody>
      </p:sp>
      <p:sp>
        <p:nvSpPr>
          <p:cNvPr id="3" name="Subtitle 2">
            <a:extLst>
              <a:ext uri="{FF2B5EF4-FFF2-40B4-BE49-F238E27FC236}">
                <a16:creationId xmlns:a16="http://schemas.microsoft.com/office/drawing/2014/main" id="{1F70C0F8-633B-433F-849C-05F8B0C67D3D}"/>
              </a:ext>
            </a:extLst>
          </p:cNvPr>
          <p:cNvSpPr>
            <a:spLocks noGrp="1"/>
          </p:cNvSpPr>
          <p:nvPr>
            <p:ph type="subTitle" idx="1"/>
          </p:nvPr>
        </p:nvSpPr>
        <p:spPr>
          <a:xfrm>
            <a:off x="1370013" y="2941779"/>
            <a:ext cx="9440862" cy="1018534"/>
          </a:xfrm>
          <a:effectLst/>
        </p:spPr>
        <p:txBody>
          <a:bodyPr anchor="t">
            <a:normAutofit/>
          </a:bodyPr>
          <a:lstStyle/>
          <a:p>
            <a:r>
              <a:rPr lang="en-US" sz="2400"/>
              <a:t>Elizabeth Fitzgerald</a:t>
            </a:r>
          </a:p>
        </p:txBody>
      </p:sp>
      <p:pic>
        <p:nvPicPr>
          <p:cNvPr id="5" name="Picture 4" descr="A picture containing drawing&#10;&#10;Description automatically generated">
            <a:extLst>
              <a:ext uri="{FF2B5EF4-FFF2-40B4-BE49-F238E27FC236}">
                <a16:creationId xmlns:a16="http://schemas.microsoft.com/office/drawing/2014/main" id="{43B59314-182E-497F-8BBD-6ED642488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8177" y="4661568"/>
            <a:ext cx="4315646" cy="1283904"/>
          </a:xfrm>
          <a:prstGeom prst="rect">
            <a:avLst/>
          </a:prstGeom>
        </p:spPr>
      </p:pic>
    </p:spTree>
    <p:extLst>
      <p:ext uri="{BB962C8B-B14F-4D97-AF65-F5344CB8AC3E}">
        <p14:creationId xmlns:p14="http://schemas.microsoft.com/office/powerpoint/2010/main" val="3335226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0B427-6542-4B81-B5E8-0F2AF4FD177E}"/>
              </a:ext>
            </a:extLst>
          </p:cNvPr>
          <p:cNvSpPr>
            <a:spLocks noGrp="1"/>
          </p:cNvSpPr>
          <p:nvPr>
            <p:ph type="title"/>
          </p:nvPr>
        </p:nvSpPr>
        <p:spPr/>
        <p:txBody>
          <a:bodyPr/>
          <a:lstStyle/>
          <a:p>
            <a:r>
              <a:rPr lang="en-US" dirty="0"/>
              <a:t>Results for 2017</a:t>
            </a:r>
          </a:p>
        </p:txBody>
      </p:sp>
      <p:pic>
        <p:nvPicPr>
          <p:cNvPr id="5" name="Picture 4">
            <a:extLst>
              <a:ext uri="{FF2B5EF4-FFF2-40B4-BE49-F238E27FC236}">
                <a16:creationId xmlns:a16="http://schemas.microsoft.com/office/drawing/2014/main" id="{0D296EA2-FD84-4309-A8BC-7C546544895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13795" y="1866900"/>
            <a:ext cx="4311318" cy="2694574"/>
          </a:xfrm>
          <a:prstGeom prst="rect">
            <a:avLst/>
          </a:prstGeom>
        </p:spPr>
      </p:pic>
      <p:pic>
        <p:nvPicPr>
          <p:cNvPr id="7" name="Picture 6">
            <a:extLst>
              <a:ext uri="{FF2B5EF4-FFF2-40B4-BE49-F238E27FC236}">
                <a16:creationId xmlns:a16="http://schemas.microsoft.com/office/drawing/2014/main" id="{989007A5-2332-499B-A8DE-DD20B06BC09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956240" y="1866901"/>
            <a:ext cx="4311317" cy="2694572"/>
          </a:xfrm>
          <a:prstGeom prst="rect">
            <a:avLst/>
          </a:prstGeom>
        </p:spPr>
      </p:pic>
      <p:sp>
        <p:nvSpPr>
          <p:cNvPr id="8" name="TextBox 7">
            <a:extLst>
              <a:ext uri="{FF2B5EF4-FFF2-40B4-BE49-F238E27FC236}">
                <a16:creationId xmlns:a16="http://schemas.microsoft.com/office/drawing/2014/main" id="{E984AB6C-FFB8-4BEF-89CB-7CE33551F82C}"/>
              </a:ext>
            </a:extLst>
          </p:cNvPr>
          <p:cNvSpPr txBox="1"/>
          <p:nvPr/>
        </p:nvSpPr>
        <p:spPr>
          <a:xfrm>
            <a:off x="7689088" y="5015804"/>
            <a:ext cx="3578469" cy="1384995"/>
          </a:xfrm>
          <a:prstGeom prst="rect">
            <a:avLst/>
          </a:prstGeom>
          <a:noFill/>
        </p:spPr>
        <p:txBody>
          <a:bodyPr wrap="square" rtlCol="0">
            <a:spAutoFit/>
          </a:bodyPr>
          <a:lstStyle/>
          <a:p>
            <a:r>
              <a:rPr lang="en-US" sz="1200" dirty="0"/>
              <a:t>2017 r/politics Sentiment Distribution </a:t>
            </a:r>
          </a:p>
          <a:p>
            <a:r>
              <a:rPr lang="en-US" sz="1200" dirty="0"/>
              <a:t>-- Negative:2132 </a:t>
            </a:r>
          </a:p>
          <a:p>
            <a:r>
              <a:rPr lang="en-US" sz="1200" dirty="0"/>
              <a:t>-- Neutral: 2102 </a:t>
            </a:r>
          </a:p>
          <a:p>
            <a:r>
              <a:rPr lang="en-US" sz="1200" dirty="0"/>
              <a:t>-- Positive: 2593</a:t>
            </a:r>
          </a:p>
          <a:p>
            <a:r>
              <a:rPr lang="en-US" sz="1200" dirty="0"/>
              <a:t>Negative Proportion: 0.3122894389922367</a:t>
            </a:r>
          </a:p>
          <a:p>
            <a:r>
              <a:rPr lang="en-US" sz="1200" dirty="0"/>
              <a:t>Neutral Proportion: 0.30789512230848104</a:t>
            </a:r>
          </a:p>
          <a:p>
            <a:r>
              <a:rPr lang="en-US" sz="1200" dirty="0"/>
              <a:t>Positive Proportion: 0.37981543869928225</a:t>
            </a:r>
          </a:p>
        </p:txBody>
      </p:sp>
      <p:sp>
        <p:nvSpPr>
          <p:cNvPr id="9" name="TextBox 8">
            <a:extLst>
              <a:ext uri="{FF2B5EF4-FFF2-40B4-BE49-F238E27FC236}">
                <a16:creationId xmlns:a16="http://schemas.microsoft.com/office/drawing/2014/main" id="{B70A4523-E92D-409D-BD6D-6AE7E7DF7273}"/>
              </a:ext>
            </a:extLst>
          </p:cNvPr>
          <p:cNvSpPr txBox="1"/>
          <p:nvPr/>
        </p:nvSpPr>
        <p:spPr>
          <a:xfrm>
            <a:off x="1432619" y="5015805"/>
            <a:ext cx="3578469" cy="1384995"/>
          </a:xfrm>
          <a:prstGeom prst="rect">
            <a:avLst/>
          </a:prstGeom>
          <a:noFill/>
        </p:spPr>
        <p:txBody>
          <a:bodyPr wrap="square" rtlCol="0">
            <a:spAutoFit/>
          </a:bodyPr>
          <a:lstStyle/>
          <a:p>
            <a:r>
              <a:rPr lang="en-US" sz="1200" dirty="0"/>
              <a:t>2017 r/</a:t>
            </a:r>
            <a:r>
              <a:rPr lang="en-US" sz="1200" dirty="0" err="1"/>
              <a:t>The_Donald</a:t>
            </a:r>
            <a:r>
              <a:rPr lang="en-US" sz="1200" dirty="0"/>
              <a:t> Sentiment Distribution </a:t>
            </a:r>
          </a:p>
          <a:p>
            <a:r>
              <a:rPr lang="en-US" sz="1200" dirty="0"/>
              <a:t>-- Negative:1513 </a:t>
            </a:r>
          </a:p>
          <a:p>
            <a:r>
              <a:rPr lang="en-US" sz="1200" dirty="0"/>
              <a:t>-- Neutral: 2167 </a:t>
            </a:r>
          </a:p>
          <a:p>
            <a:r>
              <a:rPr lang="en-US" sz="1200" dirty="0"/>
              <a:t>-- Positive: 661</a:t>
            </a:r>
          </a:p>
          <a:p>
            <a:r>
              <a:rPr lang="en-US" sz="1200" dirty="0"/>
              <a:t>Negative Proportion: 0.3485372034093527</a:t>
            </a:r>
          </a:p>
          <a:p>
            <a:r>
              <a:rPr lang="en-US" sz="1200" dirty="0"/>
              <a:t>Neutral Proportion: 0.49919373416263535</a:t>
            </a:r>
          </a:p>
          <a:p>
            <a:r>
              <a:rPr lang="en-US" sz="1200" dirty="0"/>
              <a:t>Positive Proportion: 0.15226906242801197</a:t>
            </a:r>
          </a:p>
        </p:txBody>
      </p:sp>
    </p:spTree>
    <p:extLst>
      <p:ext uri="{BB962C8B-B14F-4D97-AF65-F5344CB8AC3E}">
        <p14:creationId xmlns:p14="http://schemas.microsoft.com/office/powerpoint/2010/main" val="4102299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0B427-6542-4B81-B5E8-0F2AF4FD177E}"/>
              </a:ext>
            </a:extLst>
          </p:cNvPr>
          <p:cNvSpPr>
            <a:spLocks noGrp="1"/>
          </p:cNvSpPr>
          <p:nvPr>
            <p:ph type="title"/>
          </p:nvPr>
        </p:nvSpPr>
        <p:spPr/>
        <p:txBody>
          <a:bodyPr/>
          <a:lstStyle/>
          <a:p>
            <a:r>
              <a:rPr lang="en-US" dirty="0"/>
              <a:t>Results for 2016</a:t>
            </a:r>
          </a:p>
        </p:txBody>
      </p:sp>
      <p:pic>
        <p:nvPicPr>
          <p:cNvPr id="5" name="Picture 4">
            <a:extLst>
              <a:ext uri="{FF2B5EF4-FFF2-40B4-BE49-F238E27FC236}">
                <a16:creationId xmlns:a16="http://schemas.microsoft.com/office/drawing/2014/main" id="{0D296EA2-FD84-4309-A8BC-7C546544895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13795" y="1866900"/>
            <a:ext cx="4311318" cy="2694574"/>
          </a:xfrm>
          <a:prstGeom prst="rect">
            <a:avLst/>
          </a:prstGeom>
        </p:spPr>
      </p:pic>
      <p:pic>
        <p:nvPicPr>
          <p:cNvPr id="7" name="Picture 6">
            <a:extLst>
              <a:ext uri="{FF2B5EF4-FFF2-40B4-BE49-F238E27FC236}">
                <a16:creationId xmlns:a16="http://schemas.microsoft.com/office/drawing/2014/main" id="{989007A5-2332-499B-A8DE-DD20B06BC09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956240" y="1866901"/>
            <a:ext cx="4311317" cy="2694572"/>
          </a:xfrm>
          <a:prstGeom prst="rect">
            <a:avLst/>
          </a:prstGeom>
        </p:spPr>
      </p:pic>
      <p:sp>
        <p:nvSpPr>
          <p:cNvPr id="8" name="TextBox 7">
            <a:extLst>
              <a:ext uri="{FF2B5EF4-FFF2-40B4-BE49-F238E27FC236}">
                <a16:creationId xmlns:a16="http://schemas.microsoft.com/office/drawing/2014/main" id="{E984AB6C-FFB8-4BEF-89CB-7CE33551F82C}"/>
              </a:ext>
            </a:extLst>
          </p:cNvPr>
          <p:cNvSpPr txBox="1"/>
          <p:nvPr/>
        </p:nvSpPr>
        <p:spPr>
          <a:xfrm>
            <a:off x="7689088" y="5015804"/>
            <a:ext cx="3578469" cy="1384995"/>
          </a:xfrm>
          <a:prstGeom prst="rect">
            <a:avLst/>
          </a:prstGeom>
          <a:noFill/>
        </p:spPr>
        <p:txBody>
          <a:bodyPr wrap="square" rtlCol="0">
            <a:spAutoFit/>
          </a:bodyPr>
          <a:lstStyle/>
          <a:p>
            <a:r>
              <a:rPr lang="en-US" sz="1200" dirty="0"/>
              <a:t>2018 r/politics Sentiment Distribution </a:t>
            </a:r>
          </a:p>
          <a:p>
            <a:r>
              <a:rPr lang="en-US" sz="1200" dirty="0"/>
              <a:t>-- Negative:2599 </a:t>
            </a:r>
          </a:p>
          <a:p>
            <a:r>
              <a:rPr lang="en-US" sz="1200" dirty="0"/>
              <a:t>-- Neutral: 2516 </a:t>
            </a:r>
          </a:p>
          <a:p>
            <a:r>
              <a:rPr lang="en-US" sz="1200" dirty="0"/>
              <a:t>-- Positive: 3083</a:t>
            </a:r>
          </a:p>
          <a:p>
            <a:r>
              <a:rPr lang="en-US" sz="1200" dirty="0"/>
              <a:t>Negative Proportion: 0.3170285435472066</a:t>
            </a:r>
          </a:p>
          <a:p>
            <a:r>
              <a:rPr lang="en-US" sz="1200" dirty="0"/>
              <a:t>Neutral Proportion: 0.30690412295681874</a:t>
            </a:r>
          </a:p>
          <a:p>
            <a:r>
              <a:rPr lang="en-US" sz="1200" dirty="0"/>
              <a:t>Positive Proportion: 0.37606733349597465</a:t>
            </a:r>
          </a:p>
        </p:txBody>
      </p:sp>
      <p:sp>
        <p:nvSpPr>
          <p:cNvPr id="9" name="TextBox 8">
            <a:extLst>
              <a:ext uri="{FF2B5EF4-FFF2-40B4-BE49-F238E27FC236}">
                <a16:creationId xmlns:a16="http://schemas.microsoft.com/office/drawing/2014/main" id="{B70A4523-E92D-409D-BD6D-6AE7E7DF7273}"/>
              </a:ext>
            </a:extLst>
          </p:cNvPr>
          <p:cNvSpPr txBox="1"/>
          <p:nvPr/>
        </p:nvSpPr>
        <p:spPr>
          <a:xfrm>
            <a:off x="1432619" y="5015805"/>
            <a:ext cx="3578469" cy="1384995"/>
          </a:xfrm>
          <a:prstGeom prst="rect">
            <a:avLst/>
          </a:prstGeom>
          <a:noFill/>
        </p:spPr>
        <p:txBody>
          <a:bodyPr wrap="square" rtlCol="0">
            <a:spAutoFit/>
          </a:bodyPr>
          <a:lstStyle/>
          <a:p>
            <a:r>
              <a:rPr lang="en-US" sz="1200" dirty="0"/>
              <a:t>2018 r/</a:t>
            </a:r>
            <a:r>
              <a:rPr lang="en-US" sz="1200" dirty="0" err="1"/>
              <a:t>The_Donald</a:t>
            </a:r>
            <a:r>
              <a:rPr lang="en-US" sz="1200" dirty="0"/>
              <a:t> Sentiment Distribution </a:t>
            </a:r>
          </a:p>
          <a:p>
            <a:r>
              <a:rPr lang="en-US" sz="1200" dirty="0"/>
              <a:t>-- Negative:1238 </a:t>
            </a:r>
          </a:p>
          <a:p>
            <a:r>
              <a:rPr lang="en-US" sz="1200" dirty="0"/>
              <a:t>-- Neutral: 1577 </a:t>
            </a:r>
          </a:p>
          <a:p>
            <a:r>
              <a:rPr lang="en-US" sz="1200" dirty="0"/>
              <a:t>-- Positive: 532</a:t>
            </a:r>
          </a:p>
          <a:p>
            <a:r>
              <a:rPr lang="en-US" sz="1200" dirty="0"/>
              <a:t>Negative Proportion: 0.36988347774126085</a:t>
            </a:r>
          </a:p>
          <a:p>
            <a:r>
              <a:rPr lang="en-US" sz="1200" dirty="0"/>
              <a:t>Neutral Proportion: 0.4711682103376158</a:t>
            </a:r>
          </a:p>
          <a:p>
            <a:r>
              <a:rPr lang="en-US" sz="1200" dirty="0"/>
              <a:t>Positive Proportion: 0.15894831192112338</a:t>
            </a:r>
          </a:p>
        </p:txBody>
      </p:sp>
    </p:spTree>
    <p:extLst>
      <p:ext uri="{BB962C8B-B14F-4D97-AF65-F5344CB8AC3E}">
        <p14:creationId xmlns:p14="http://schemas.microsoft.com/office/powerpoint/2010/main" val="910728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0B427-6542-4B81-B5E8-0F2AF4FD177E}"/>
              </a:ext>
            </a:extLst>
          </p:cNvPr>
          <p:cNvSpPr>
            <a:spLocks noGrp="1"/>
          </p:cNvSpPr>
          <p:nvPr>
            <p:ph type="title"/>
          </p:nvPr>
        </p:nvSpPr>
        <p:spPr/>
        <p:txBody>
          <a:bodyPr/>
          <a:lstStyle/>
          <a:p>
            <a:r>
              <a:rPr lang="en-US" dirty="0"/>
              <a:t>Results for 2016</a:t>
            </a:r>
          </a:p>
        </p:txBody>
      </p:sp>
      <p:pic>
        <p:nvPicPr>
          <p:cNvPr id="5" name="Picture 4">
            <a:extLst>
              <a:ext uri="{FF2B5EF4-FFF2-40B4-BE49-F238E27FC236}">
                <a16:creationId xmlns:a16="http://schemas.microsoft.com/office/drawing/2014/main" id="{0D296EA2-FD84-4309-A8BC-7C546544895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13795" y="1866900"/>
            <a:ext cx="4311318" cy="2694574"/>
          </a:xfrm>
          <a:prstGeom prst="rect">
            <a:avLst/>
          </a:prstGeom>
        </p:spPr>
      </p:pic>
      <p:pic>
        <p:nvPicPr>
          <p:cNvPr id="7" name="Picture 6">
            <a:extLst>
              <a:ext uri="{FF2B5EF4-FFF2-40B4-BE49-F238E27FC236}">
                <a16:creationId xmlns:a16="http://schemas.microsoft.com/office/drawing/2014/main" id="{989007A5-2332-499B-A8DE-DD20B06BC09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956240" y="1866901"/>
            <a:ext cx="4311317" cy="2694572"/>
          </a:xfrm>
          <a:prstGeom prst="rect">
            <a:avLst/>
          </a:prstGeom>
        </p:spPr>
      </p:pic>
      <p:sp>
        <p:nvSpPr>
          <p:cNvPr id="8" name="TextBox 7">
            <a:extLst>
              <a:ext uri="{FF2B5EF4-FFF2-40B4-BE49-F238E27FC236}">
                <a16:creationId xmlns:a16="http://schemas.microsoft.com/office/drawing/2014/main" id="{E984AB6C-FFB8-4BEF-89CB-7CE33551F82C}"/>
              </a:ext>
            </a:extLst>
          </p:cNvPr>
          <p:cNvSpPr txBox="1"/>
          <p:nvPr/>
        </p:nvSpPr>
        <p:spPr>
          <a:xfrm>
            <a:off x="7689088" y="5015804"/>
            <a:ext cx="3578469" cy="1384995"/>
          </a:xfrm>
          <a:prstGeom prst="rect">
            <a:avLst/>
          </a:prstGeom>
          <a:noFill/>
        </p:spPr>
        <p:txBody>
          <a:bodyPr wrap="square" rtlCol="0">
            <a:spAutoFit/>
          </a:bodyPr>
          <a:lstStyle/>
          <a:p>
            <a:r>
              <a:rPr lang="en-US" sz="1200" dirty="0"/>
              <a:t>2019 r/politics Sentiment Distribution </a:t>
            </a:r>
          </a:p>
          <a:p>
            <a:r>
              <a:rPr lang="en-US" sz="1200" dirty="0"/>
              <a:t>-- Negative:3673 </a:t>
            </a:r>
          </a:p>
          <a:p>
            <a:r>
              <a:rPr lang="en-US" sz="1200" dirty="0"/>
              <a:t>-- Neutral: 3293 </a:t>
            </a:r>
          </a:p>
          <a:p>
            <a:r>
              <a:rPr lang="en-US" sz="1200" dirty="0"/>
              <a:t>-- Positive: 4025</a:t>
            </a:r>
          </a:p>
          <a:p>
            <a:r>
              <a:rPr lang="en-US" sz="1200" dirty="0"/>
              <a:t>Negative Proportion: 0.33418251296515333</a:t>
            </a:r>
          </a:p>
          <a:p>
            <a:r>
              <a:rPr lang="en-US" sz="1200" dirty="0"/>
              <a:t>Neutral Proportion: 0.29960877081248294</a:t>
            </a:r>
          </a:p>
          <a:p>
            <a:r>
              <a:rPr lang="en-US" sz="1200" dirty="0"/>
              <a:t>Positive Proportion: 0.36620871622236373</a:t>
            </a:r>
          </a:p>
        </p:txBody>
      </p:sp>
      <p:sp>
        <p:nvSpPr>
          <p:cNvPr id="9" name="TextBox 8">
            <a:extLst>
              <a:ext uri="{FF2B5EF4-FFF2-40B4-BE49-F238E27FC236}">
                <a16:creationId xmlns:a16="http://schemas.microsoft.com/office/drawing/2014/main" id="{B70A4523-E92D-409D-BD6D-6AE7E7DF7273}"/>
              </a:ext>
            </a:extLst>
          </p:cNvPr>
          <p:cNvSpPr txBox="1"/>
          <p:nvPr/>
        </p:nvSpPr>
        <p:spPr>
          <a:xfrm>
            <a:off x="1432619" y="5015805"/>
            <a:ext cx="3578469" cy="1384995"/>
          </a:xfrm>
          <a:prstGeom prst="rect">
            <a:avLst/>
          </a:prstGeom>
          <a:noFill/>
        </p:spPr>
        <p:txBody>
          <a:bodyPr wrap="square" rtlCol="0">
            <a:spAutoFit/>
          </a:bodyPr>
          <a:lstStyle/>
          <a:p>
            <a:r>
              <a:rPr lang="en-US" sz="1200" dirty="0"/>
              <a:t>2019 r/</a:t>
            </a:r>
            <a:r>
              <a:rPr lang="en-US" sz="1200" dirty="0" err="1"/>
              <a:t>The_Donald</a:t>
            </a:r>
            <a:r>
              <a:rPr lang="en-US" sz="1200" dirty="0"/>
              <a:t> Sentiment Distribution </a:t>
            </a:r>
          </a:p>
          <a:p>
            <a:r>
              <a:rPr lang="en-US" sz="1200" dirty="0"/>
              <a:t>-- Negative:1494 </a:t>
            </a:r>
          </a:p>
          <a:p>
            <a:r>
              <a:rPr lang="en-US" sz="1200" dirty="0"/>
              <a:t>-- Neutral: 1885 </a:t>
            </a:r>
          </a:p>
          <a:p>
            <a:r>
              <a:rPr lang="en-US" sz="1200" dirty="0"/>
              <a:t>-- Positive: 646</a:t>
            </a:r>
          </a:p>
          <a:p>
            <a:r>
              <a:rPr lang="en-US" sz="1200" dirty="0"/>
              <a:t>Negative Proportion: 0.37118012422360247</a:t>
            </a:r>
          </a:p>
          <a:p>
            <a:r>
              <a:rPr lang="en-US" sz="1200" dirty="0"/>
              <a:t>Neutral Proportion: 0.4683229813664596</a:t>
            </a:r>
          </a:p>
          <a:p>
            <a:r>
              <a:rPr lang="en-US" sz="1200" dirty="0"/>
              <a:t>Positive Proportion: 0.1604968944099379</a:t>
            </a:r>
          </a:p>
        </p:txBody>
      </p:sp>
    </p:spTree>
    <p:extLst>
      <p:ext uri="{BB962C8B-B14F-4D97-AF65-F5344CB8AC3E}">
        <p14:creationId xmlns:p14="http://schemas.microsoft.com/office/powerpoint/2010/main" val="4104157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BB9FD-CE52-431C-8427-BC26A2829F04}"/>
              </a:ext>
            </a:extLst>
          </p:cNvPr>
          <p:cNvSpPr>
            <a:spLocks noGrp="1"/>
          </p:cNvSpPr>
          <p:nvPr>
            <p:ph type="title"/>
          </p:nvPr>
        </p:nvSpPr>
        <p:spPr/>
        <p:txBody>
          <a:bodyPr/>
          <a:lstStyle/>
          <a:p>
            <a:r>
              <a:rPr lang="en-US" dirty="0"/>
              <a:t>Results of Significance Tests</a:t>
            </a:r>
          </a:p>
        </p:txBody>
      </p:sp>
      <p:sp>
        <p:nvSpPr>
          <p:cNvPr id="3" name="Content Placeholder 2">
            <a:extLst>
              <a:ext uri="{FF2B5EF4-FFF2-40B4-BE49-F238E27FC236}">
                <a16:creationId xmlns:a16="http://schemas.microsoft.com/office/drawing/2014/main" id="{3A4DAC0C-FE47-445D-895F-8BB2AF9CBD46}"/>
              </a:ext>
            </a:extLst>
          </p:cNvPr>
          <p:cNvSpPr>
            <a:spLocks noGrp="1"/>
          </p:cNvSpPr>
          <p:nvPr>
            <p:ph idx="1"/>
          </p:nvPr>
        </p:nvSpPr>
        <p:spPr/>
        <p:txBody>
          <a:bodyPr>
            <a:normAutofit fontScale="62500" lnSpcReduction="20000"/>
          </a:bodyPr>
          <a:lstStyle/>
          <a:p>
            <a:pPr marL="36900" indent="0">
              <a:buNone/>
            </a:pPr>
            <a:r>
              <a:rPr lang="en-US" dirty="0"/>
              <a:t>Negative Sentiment Tests </a:t>
            </a:r>
          </a:p>
          <a:p>
            <a:r>
              <a:rPr lang="en-US" dirty="0"/>
              <a:t>Total Proportion of Negative r/</a:t>
            </a:r>
            <a:r>
              <a:rPr lang="en-US" dirty="0" err="1"/>
              <a:t>The_Donald</a:t>
            </a:r>
            <a:r>
              <a:rPr lang="en-US" dirty="0"/>
              <a:t> comments: 0.35876409430370476 (4900 / 13658)</a:t>
            </a:r>
          </a:p>
          <a:p>
            <a:r>
              <a:rPr lang="en-US" dirty="0"/>
              <a:t>Total Proportion of Negative r/politics comments: 0.3294790422924653 (10486 / 31826)</a:t>
            </a:r>
          </a:p>
          <a:p>
            <a:r>
              <a:rPr lang="en-US" b="1" dirty="0"/>
              <a:t>The p-value = 9.584456923006846e-10, and is less than .05, so we may conclude that the sentiment of r/</a:t>
            </a:r>
            <a:r>
              <a:rPr lang="en-US" b="1" dirty="0" err="1"/>
              <a:t>The_Donald</a:t>
            </a:r>
            <a:r>
              <a:rPr lang="en-US" b="1" dirty="0"/>
              <a:t> is more negative than that of r/politics.</a:t>
            </a:r>
          </a:p>
          <a:p>
            <a:r>
              <a:rPr lang="en-US" b="1" dirty="0"/>
              <a:t>The p-value = 0.9999999990415543, and is greater than .05, so we may conclude that the sentiment of r/politics is not more negative than that of r/</a:t>
            </a:r>
            <a:r>
              <a:rPr lang="en-US" b="1" dirty="0" err="1"/>
              <a:t>The_Donald</a:t>
            </a:r>
            <a:r>
              <a:rPr lang="en-US" b="1" dirty="0"/>
              <a:t>.</a:t>
            </a:r>
          </a:p>
          <a:p>
            <a:endParaRPr lang="en-US" dirty="0"/>
          </a:p>
          <a:p>
            <a:pPr marL="36900" indent="0">
              <a:buNone/>
            </a:pPr>
            <a:r>
              <a:rPr lang="en-US" dirty="0"/>
              <a:t>Positive Sentiment Tests </a:t>
            </a:r>
          </a:p>
          <a:p>
            <a:r>
              <a:rPr lang="en-US" dirty="0"/>
              <a:t>Total Proportion of Positive r/</a:t>
            </a:r>
            <a:r>
              <a:rPr lang="en-US" dirty="0" err="1"/>
              <a:t>The_Donald</a:t>
            </a:r>
            <a:r>
              <a:rPr lang="en-US" dirty="0"/>
              <a:t> comments: 0.1623224483819007 (2217 / 13658)</a:t>
            </a:r>
          </a:p>
          <a:p>
            <a:r>
              <a:rPr lang="en-US" dirty="0"/>
              <a:t>Total Proportion of Positive r/politics comments: 0.366335700370766 (11659 / 31826)</a:t>
            </a:r>
          </a:p>
          <a:p>
            <a:r>
              <a:rPr lang="en-US" b="1" dirty="0"/>
              <a:t>The p-value = 1.0, and is greater than .05, so we may conclude that the sentiment of r/</a:t>
            </a:r>
            <a:r>
              <a:rPr lang="en-US" b="1" dirty="0" err="1"/>
              <a:t>The_Donald</a:t>
            </a:r>
            <a:r>
              <a:rPr lang="en-US" b="1" dirty="0"/>
              <a:t> is not more positive than that of r/politics.</a:t>
            </a:r>
          </a:p>
          <a:p>
            <a:r>
              <a:rPr lang="en-US" b="1" dirty="0"/>
              <a:t>The p-value = 0.0, and is less than .05, so we may conclude that the sentiment of r/politics is more positive than that of r/</a:t>
            </a:r>
            <a:r>
              <a:rPr lang="en-US" b="1" dirty="0" err="1"/>
              <a:t>The_Donald</a:t>
            </a:r>
            <a:r>
              <a:rPr lang="en-US" b="1" dirty="0"/>
              <a:t>.</a:t>
            </a:r>
          </a:p>
        </p:txBody>
      </p:sp>
    </p:spTree>
    <p:extLst>
      <p:ext uri="{BB962C8B-B14F-4D97-AF65-F5344CB8AC3E}">
        <p14:creationId xmlns:p14="http://schemas.microsoft.com/office/powerpoint/2010/main" val="3252145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4453F-DFA6-4C09-B2F7-21ABCC1D3281}"/>
              </a:ext>
            </a:extLst>
          </p:cNvPr>
          <p:cNvSpPr>
            <a:spLocks noGrp="1"/>
          </p:cNvSpPr>
          <p:nvPr>
            <p:ph type="title"/>
          </p:nvPr>
        </p:nvSpPr>
        <p:spPr/>
        <p:txBody>
          <a:bodyPr/>
          <a:lstStyle/>
          <a:p>
            <a:r>
              <a:rPr lang="en-US" dirty="0"/>
              <a:t>The General Premise</a:t>
            </a:r>
          </a:p>
        </p:txBody>
      </p:sp>
      <p:sp>
        <p:nvSpPr>
          <p:cNvPr id="3" name="Content Placeholder 2">
            <a:extLst>
              <a:ext uri="{FF2B5EF4-FFF2-40B4-BE49-F238E27FC236}">
                <a16:creationId xmlns:a16="http://schemas.microsoft.com/office/drawing/2014/main" id="{66879732-392F-4411-8110-DF0679D71690}"/>
              </a:ext>
            </a:extLst>
          </p:cNvPr>
          <p:cNvSpPr>
            <a:spLocks noGrp="1"/>
          </p:cNvSpPr>
          <p:nvPr>
            <p:ph idx="1"/>
          </p:nvPr>
        </p:nvSpPr>
        <p:spPr/>
        <p:txBody>
          <a:bodyPr/>
          <a:lstStyle/>
          <a:p>
            <a:pPr marL="36900" indent="0">
              <a:buNone/>
            </a:pPr>
            <a:r>
              <a:rPr lang="en-US" dirty="0"/>
              <a:t>Two facts about me: I’m a big Reddit user, and I personally take a very neutral stance to politics. My internet savviness and general political neutrality is something I pride myself on.</a:t>
            </a:r>
          </a:p>
          <a:p>
            <a:pPr marL="36900" indent="0">
              <a:buNone/>
            </a:pPr>
            <a:r>
              <a:rPr lang="en-US" dirty="0"/>
              <a:t>However, this is </a:t>
            </a:r>
            <a:r>
              <a:rPr lang="en-US" i="1" dirty="0"/>
              <a:t>definitely</a:t>
            </a:r>
            <a:r>
              <a:rPr lang="en-US" dirty="0"/>
              <a:t> not the case for most other Redditors! Over the course of the past four years, I’ve wondered how conservative users and liberal users on Reddit differ in their expressed emotion: is it </a:t>
            </a:r>
            <a:r>
              <a:rPr lang="en-US" b="1" dirty="0"/>
              <a:t>negative</a:t>
            </a:r>
            <a:r>
              <a:rPr lang="en-US" dirty="0"/>
              <a:t>, </a:t>
            </a:r>
            <a:r>
              <a:rPr lang="en-US" b="1" dirty="0"/>
              <a:t>positive</a:t>
            </a:r>
            <a:r>
              <a:rPr lang="en-US" dirty="0"/>
              <a:t>, or </a:t>
            </a:r>
            <a:r>
              <a:rPr lang="en-US" b="1" dirty="0"/>
              <a:t>neutral</a:t>
            </a:r>
            <a:r>
              <a:rPr lang="en-US" dirty="0"/>
              <a:t>? </a:t>
            </a:r>
          </a:p>
          <a:p>
            <a:pPr marL="36900" indent="0">
              <a:buNone/>
            </a:pPr>
            <a:r>
              <a:rPr lang="en-US" dirty="0"/>
              <a:t>That is what this project seeks to discover: the overall sentiment of r/</a:t>
            </a:r>
            <a:r>
              <a:rPr lang="en-US" dirty="0" err="1"/>
              <a:t>The_Donald</a:t>
            </a:r>
            <a:r>
              <a:rPr lang="en-US" dirty="0"/>
              <a:t> and r/politics (a conservative subreddit and liberal subreddit, respectively), both across the last four years, and relative to each other.</a:t>
            </a:r>
          </a:p>
        </p:txBody>
      </p:sp>
    </p:spTree>
    <p:extLst>
      <p:ext uri="{BB962C8B-B14F-4D97-AF65-F5344CB8AC3E}">
        <p14:creationId xmlns:p14="http://schemas.microsoft.com/office/powerpoint/2010/main" val="3176215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F53CD-AE26-4E66-899A-6167E5D81128}"/>
              </a:ext>
            </a:extLst>
          </p:cNvPr>
          <p:cNvSpPr>
            <a:spLocks noGrp="1"/>
          </p:cNvSpPr>
          <p:nvPr>
            <p:ph type="title"/>
          </p:nvPr>
        </p:nvSpPr>
        <p:spPr/>
        <p:txBody>
          <a:bodyPr/>
          <a:lstStyle/>
          <a:p>
            <a:r>
              <a:rPr lang="en-US" dirty="0"/>
              <a:t>The Process</a:t>
            </a:r>
          </a:p>
        </p:txBody>
      </p:sp>
      <p:sp>
        <p:nvSpPr>
          <p:cNvPr id="3" name="Content Placeholder 2">
            <a:extLst>
              <a:ext uri="{FF2B5EF4-FFF2-40B4-BE49-F238E27FC236}">
                <a16:creationId xmlns:a16="http://schemas.microsoft.com/office/drawing/2014/main" id="{93E22161-0925-4916-9346-2A6D2C44E08B}"/>
              </a:ext>
            </a:extLst>
          </p:cNvPr>
          <p:cNvSpPr>
            <a:spLocks noGrp="1"/>
          </p:cNvSpPr>
          <p:nvPr>
            <p:ph idx="1"/>
          </p:nvPr>
        </p:nvSpPr>
        <p:spPr>
          <a:xfrm>
            <a:off x="913795" y="2076450"/>
            <a:ext cx="10353762" cy="4254012"/>
          </a:xfrm>
        </p:spPr>
        <p:txBody>
          <a:bodyPr>
            <a:normAutofit lnSpcReduction="10000"/>
          </a:bodyPr>
          <a:lstStyle/>
          <a:p>
            <a:r>
              <a:rPr lang="en-US" dirty="0"/>
              <a:t>Step One: Scraping Reddit Comments</a:t>
            </a:r>
          </a:p>
          <a:p>
            <a:pPr lvl="1"/>
            <a:r>
              <a:rPr lang="en-US" dirty="0"/>
              <a:t>I scraped randomly selected posts from r/</a:t>
            </a:r>
            <a:r>
              <a:rPr lang="en-US" dirty="0" err="1"/>
              <a:t>The_Donald</a:t>
            </a:r>
            <a:r>
              <a:rPr lang="en-US" dirty="0"/>
              <a:t> and from r/politics. I then collected all comments from the selected posts.</a:t>
            </a:r>
          </a:p>
          <a:p>
            <a:r>
              <a:rPr lang="en-US" dirty="0"/>
              <a:t>Step Two: Preprocessing Collected Comments</a:t>
            </a:r>
          </a:p>
          <a:p>
            <a:pPr lvl="1"/>
            <a:r>
              <a:rPr lang="en-US" dirty="0"/>
              <a:t>Each comment was preprocessed (junk characters removed, </a:t>
            </a:r>
            <a:r>
              <a:rPr lang="en-US" dirty="0" err="1"/>
              <a:t>stopwords</a:t>
            </a:r>
            <a:r>
              <a:rPr lang="en-US" dirty="0"/>
              <a:t> removed, lemmatized, and emojis handled).</a:t>
            </a:r>
          </a:p>
          <a:p>
            <a:r>
              <a:rPr lang="en-US" dirty="0"/>
              <a:t>Step Three: Comments labeled for sentiment using an existing lexicon</a:t>
            </a:r>
          </a:p>
          <a:p>
            <a:pPr lvl="1"/>
            <a:r>
              <a:rPr lang="en-US" dirty="0"/>
              <a:t>Each comment was labeled for sentiment based on existing subreddit lexicons.</a:t>
            </a:r>
          </a:p>
          <a:p>
            <a:r>
              <a:rPr lang="en-US" dirty="0"/>
              <a:t>Step Four: Results were visualized</a:t>
            </a:r>
          </a:p>
          <a:p>
            <a:pPr lvl="1"/>
            <a:r>
              <a:rPr lang="en-US" dirty="0"/>
              <a:t>The distributions of comment sentiment was plotted. Significance tests were also completed for each subreddit’s sentiment in comparison to the other.</a:t>
            </a:r>
          </a:p>
        </p:txBody>
      </p:sp>
    </p:spTree>
    <p:extLst>
      <p:ext uri="{BB962C8B-B14F-4D97-AF65-F5344CB8AC3E}">
        <p14:creationId xmlns:p14="http://schemas.microsoft.com/office/powerpoint/2010/main" val="38651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F20E9-262F-4358-8D02-3CDFCD72F7AD}"/>
              </a:ext>
            </a:extLst>
          </p:cNvPr>
          <p:cNvSpPr>
            <a:spLocks noGrp="1"/>
          </p:cNvSpPr>
          <p:nvPr>
            <p:ph type="title"/>
          </p:nvPr>
        </p:nvSpPr>
        <p:spPr/>
        <p:txBody>
          <a:bodyPr/>
          <a:lstStyle/>
          <a:p>
            <a:r>
              <a:rPr lang="en-US" dirty="0"/>
              <a:t>To Run My Code</a:t>
            </a:r>
          </a:p>
        </p:txBody>
      </p:sp>
      <p:sp>
        <p:nvSpPr>
          <p:cNvPr id="3" name="Content Placeholder 2">
            <a:extLst>
              <a:ext uri="{FF2B5EF4-FFF2-40B4-BE49-F238E27FC236}">
                <a16:creationId xmlns:a16="http://schemas.microsoft.com/office/drawing/2014/main" id="{A825EE85-33C0-4885-BC9C-D9C5759F716A}"/>
              </a:ext>
            </a:extLst>
          </p:cNvPr>
          <p:cNvSpPr>
            <a:spLocks noGrp="1"/>
          </p:cNvSpPr>
          <p:nvPr>
            <p:ph idx="1"/>
          </p:nvPr>
        </p:nvSpPr>
        <p:spPr/>
        <p:txBody>
          <a:bodyPr/>
          <a:lstStyle/>
          <a:p>
            <a:r>
              <a:rPr lang="en-US" dirty="0"/>
              <a:t>To run and view my code, you simply need to run main.py. However, it will prompt you for personal Reddit info in order to use </a:t>
            </a:r>
            <a:r>
              <a:rPr lang="en-US" b="1" dirty="0" err="1"/>
              <a:t>praw</a:t>
            </a:r>
            <a:r>
              <a:rPr lang="en-US" dirty="0"/>
              <a:t>, which scrapes Reddit. Since I do not want to provide my personal account details, it will be necessary to make an account, along with an application.</a:t>
            </a:r>
          </a:p>
          <a:p>
            <a:r>
              <a:rPr lang="en-US" dirty="0"/>
              <a:t>However, if this is not to your liking, then you can review my code, and simply look at the results that were achieved at each step in the </a:t>
            </a:r>
            <a:r>
              <a:rPr lang="en-US" dirty="0" err="1"/>
              <a:t>Fitzgerald_Data_Results</a:t>
            </a:r>
            <a:r>
              <a:rPr lang="en-US" dirty="0"/>
              <a:t> folder in the submission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1144243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25B48-4654-4E66-941A-448BEEFC700F}"/>
              </a:ext>
            </a:extLst>
          </p:cNvPr>
          <p:cNvSpPr>
            <a:spLocks noGrp="1"/>
          </p:cNvSpPr>
          <p:nvPr>
            <p:ph type="title"/>
          </p:nvPr>
        </p:nvSpPr>
        <p:spPr/>
        <p:txBody>
          <a:bodyPr/>
          <a:lstStyle/>
          <a:p>
            <a:r>
              <a:rPr lang="en-US" dirty="0"/>
              <a:t>Step One: Scraping Reddit Comments</a:t>
            </a:r>
          </a:p>
        </p:txBody>
      </p:sp>
      <p:sp>
        <p:nvSpPr>
          <p:cNvPr id="3" name="Content Placeholder 2">
            <a:extLst>
              <a:ext uri="{FF2B5EF4-FFF2-40B4-BE49-F238E27FC236}">
                <a16:creationId xmlns:a16="http://schemas.microsoft.com/office/drawing/2014/main" id="{88184FBB-A35F-43DE-BE50-84CF57AB99F6}"/>
              </a:ext>
            </a:extLst>
          </p:cNvPr>
          <p:cNvSpPr>
            <a:spLocks noGrp="1"/>
          </p:cNvSpPr>
          <p:nvPr>
            <p:ph idx="1"/>
          </p:nvPr>
        </p:nvSpPr>
        <p:spPr/>
        <p:txBody>
          <a:bodyPr/>
          <a:lstStyle/>
          <a:p>
            <a:r>
              <a:rPr lang="en-US" dirty="0"/>
              <a:t>Both subreddits were scraped across the years of 2016, 2017, 2018, and 2019.</a:t>
            </a:r>
          </a:p>
          <a:p>
            <a:r>
              <a:rPr lang="en-US" dirty="0"/>
              <a:t>Posts were randomly selected from each of the four years, and then all the comments from these posts were scraped.</a:t>
            </a:r>
          </a:p>
          <a:p>
            <a:r>
              <a:rPr lang="en-US" dirty="0"/>
              <a:t>Ultimately, because r/politics has a much larger user base, at most 400 posts could be scraped from r/politics for any given year, while at most 1000 posts could be scraped from r/</a:t>
            </a:r>
            <a:r>
              <a:rPr lang="en-US" dirty="0" err="1"/>
              <a:t>The_Donald</a:t>
            </a:r>
            <a:r>
              <a:rPr lang="en-US" dirty="0"/>
              <a:t>.</a:t>
            </a:r>
          </a:p>
          <a:p>
            <a:r>
              <a:rPr lang="en-US" dirty="0"/>
              <a:t>The comments are in the non-processed .csv files in the data folder.</a:t>
            </a:r>
          </a:p>
        </p:txBody>
      </p:sp>
    </p:spTree>
    <p:extLst>
      <p:ext uri="{BB962C8B-B14F-4D97-AF65-F5344CB8AC3E}">
        <p14:creationId xmlns:p14="http://schemas.microsoft.com/office/powerpoint/2010/main" val="4069610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90B54-8ACB-4BAD-80F3-CFB5F83B570B}"/>
              </a:ext>
            </a:extLst>
          </p:cNvPr>
          <p:cNvSpPr>
            <a:spLocks noGrp="1"/>
          </p:cNvSpPr>
          <p:nvPr>
            <p:ph type="title"/>
          </p:nvPr>
        </p:nvSpPr>
        <p:spPr/>
        <p:txBody>
          <a:bodyPr/>
          <a:lstStyle/>
          <a:p>
            <a:r>
              <a:rPr lang="en-US" dirty="0"/>
              <a:t>Step Two: Preprocessing Collected Comments</a:t>
            </a:r>
          </a:p>
        </p:txBody>
      </p:sp>
      <p:sp>
        <p:nvSpPr>
          <p:cNvPr id="3" name="Content Placeholder 2">
            <a:extLst>
              <a:ext uri="{FF2B5EF4-FFF2-40B4-BE49-F238E27FC236}">
                <a16:creationId xmlns:a16="http://schemas.microsoft.com/office/drawing/2014/main" id="{AFA3BC0B-8822-420B-86B5-A37CCD5C0124}"/>
              </a:ext>
            </a:extLst>
          </p:cNvPr>
          <p:cNvSpPr>
            <a:spLocks noGrp="1"/>
          </p:cNvSpPr>
          <p:nvPr>
            <p:ph idx="1"/>
          </p:nvPr>
        </p:nvSpPr>
        <p:spPr/>
        <p:txBody>
          <a:bodyPr/>
          <a:lstStyle/>
          <a:p>
            <a:r>
              <a:rPr lang="en-US" dirty="0"/>
              <a:t>The collected comments from all four years were preprocessed and then output to files in the data folder.</a:t>
            </a:r>
          </a:p>
          <a:p>
            <a:r>
              <a:rPr lang="en-US" dirty="0"/>
              <a:t>Preprocessing included:</a:t>
            </a:r>
          </a:p>
          <a:p>
            <a:pPr lvl="1"/>
            <a:r>
              <a:rPr lang="en-US" dirty="0"/>
              <a:t>Cleaning junk characters</a:t>
            </a:r>
          </a:p>
          <a:p>
            <a:pPr lvl="1"/>
            <a:r>
              <a:rPr lang="en-US" dirty="0"/>
              <a:t>Removing stop words (provided by the NLTK library)</a:t>
            </a:r>
          </a:p>
          <a:p>
            <a:pPr lvl="1"/>
            <a:r>
              <a:rPr lang="en-US" dirty="0"/>
              <a:t>Lemmatizing</a:t>
            </a:r>
          </a:p>
          <a:p>
            <a:pPr lvl="1"/>
            <a:r>
              <a:rPr lang="en-US" dirty="0"/>
              <a:t>Handling the few emojis present in the text</a:t>
            </a:r>
          </a:p>
          <a:p>
            <a:pPr lvl="1"/>
            <a:endParaRPr lang="en-US" dirty="0"/>
          </a:p>
        </p:txBody>
      </p:sp>
    </p:spTree>
    <p:extLst>
      <p:ext uri="{BB962C8B-B14F-4D97-AF65-F5344CB8AC3E}">
        <p14:creationId xmlns:p14="http://schemas.microsoft.com/office/powerpoint/2010/main" val="1477256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7406C-A37A-4EF2-9A61-6BDDEB8A2D7B}"/>
              </a:ext>
            </a:extLst>
          </p:cNvPr>
          <p:cNvSpPr>
            <a:spLocks noGrp="1"/>
          </p:cNvSpPr>
          <p:nvPr>
            <p:ph type="title"/>
          </p:nvPr>
        </p:nvSpPr>
        <p:spPr/>
        <p:txBody>
          <a:bodyPr/>
          <a:lstStyle/>
          <a:p>
            <a:r>
              <a:rPr lang="en-US" dirty="0"/>
              <a:t>Step Three: Comments labeled for sentiment using an existing lexicon</a:t>
            </a:r>
          </a:p>
        </p:txBody>
      </p:sp>
      <p:sp>
        <p:nvSpPr>
          <p:cNvPr id="3" name="Content Placeholder 2">
            <a:extLst>
              <a:ext uri="{FF2B5EF4-FFF2-40B4-BE49-F238E27FC236}">
                <a16:creationId xmlns:a16="http://schemas.microsoft.com/office/drawing/2014/main" id="{480F2703-15E2-49CC-B3A5-E013DB8BE600}"/>
              </a:ext>
            </a:extLst>
          </p:cNvPr>
          <p:cNvSpPr>
            <a:spLocks noGrp="1"/>
          </p:cNvSpPr>
          <p:nvPr>
            <p:ph idx="1"/>
          </p:nvPr>
        </p:nvSpPr>
        <p:spPr>
          <a:xfrm>
            <a:off x="913795" y="2076450"/>
            <a:ext cx="10353762" cy="4447442"/>
          </a:xfrm>
        </p:spPr>
        <p:txBody>
          <a:bodyPr>
            <a:normAutofit fontScale="92500" lnSpcReduction="10000"/>
          </a:bodyPr>
          <a:lstStyle/>
          <a:p>
            <a:r>
              <a:rPr lang="en-US" dirty="0"/>
              <a:t>The </a:t>
            </a:r>
            <a:r>
              <a:rPr lang="en-US" dirty="0" err="1"/>
              <a:t>SocialSent</a:t>
            </a:r>
            <a:r>
              <a:rPr lang="en-US" dirty="0"/>
              <a:t> lexicon from </a:t>
            </a:r>
            <a:r>
              <a:rPr lang="en-US" dirty="0">
                <a:hlinkClick r:id="rId2"/>
              </a:rPr>
              <a:t>https://nlp.stanford.edu/projects/socialsent/</a:t>
            </a:r>
            <a:r>
              <a:rPr lang="en-US" dirty="0"/>
              <a:t> was used. Specifically, the reddit lexicons for r/politics and r/</a:t>
            </a:r>
            <a:r>
              <a:rPr lang="en-US" dirty="0" err="1"/>
              <a:t>TheRedPill</a:t>
            </a:r>
            <a:r>
              <a:rPr lang="en-US" dirty="0"/>
              <a:t> (the vocabulary of r/</a:t>
            </a:r>
            <a:r>
              <a:rPr lang="en-US" dirty="0" err="1"/>
              <a:t>TheRedPill</a:t>
            </a:r>
            <a:r>
              <a:rPr lang="en-US" dirty="0"/>
              <a:t> is similar enough to be generalizable to r/</a:t>
            </a:r>
            <a:r>
              <a:rPr lang="en-US" dirty="0" err="1"/>
              <a:t>The_Donald</a:t>
            </a:r>
            <a:r>
              <a:rPr lang="en-US" dirty="0"/>
              <a:t>).</a:t>
            </a:r>
          </a:p>
          <a:p>
            <a:r>
              <a:rPr lang="en-US" dirty="0"/>
              <a:t>Each comment was then categorized based on the words it contained from it’s given subreddit. To generate the score this is based on, the following process was used:</a:t>
            </a:r>
          </a:p>
          <a:p>
            <a:pPr lvl="1"/>
            <a:r>
              <a:rPr lang="en-US" dirty="0"/>
              <a:t>The numbers of positive and negative words were calculated, as well as the total number of words.</a:t>
            </a:r>
          </a:p>
          <a:p>
            <a:pPr lvl="1"/>
            <a:r>
              <a:rPr lang="en-US" dirty="0"/>
              <a:t>I summed the mean sentiment of the positive words, and then summed the mean sentiment of the negative words (mean sentiment values provided by the lexicon).</a:t>
            </a:r>
          </a:p>
          <a:p>
            <a:pPr lvl="1"/>
            <a:r>
              <a:rPr lang="en-US" dirty="0"/>
              <a:t>The proportions of positive/negative words in a comment were multiplied by their respective summed mean sentiment.</a:t>
            </a:r>
          </a:p>
          <a:p>
            <a:pPr lvl="1"/>
            <a:r>
              <a:rPr lang="en-US" dirty="0"/>
              <a:t>If these difference between the extremity of the positive score and the negative score was less than .5, then the comment was considered neutral. Otherwise, if the strength of the positive score was greater, then it was labeled as positive, and vice versa for negative comments.</a:t>
            </a:r>
          </a:p>
        </p:txBody>
      </p:sp>
    </p:spTree>
    <p:extLst>
      <p:ext uri="{BB962C8B-B14F-4D97-AF65-F5344CB8AC3E}">
        <p14:creationId xmlns:p14="http://schemas.microsoft.com/office/powerpoint/2010/main" val="3483280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E1F84-2B22-4D62-B9FA-FBD77F804548}"/>
              </a:ext>
            </a:extLst>
          </p:cNvPr>
          <p:cNvSpPr>
            <a:spLocks noGrp="1"/>
          </p:cNvSpPr>
          <p:nvPr>
            <p:ph type="title"/>
          </p:nvPr>
        </p:nvSpPr>
        <p:spPr/>
        <p:txBody>
          <a:bodyPr/>
          <a:lstStyle/>
          <a:p>
            <a:r>
              <a:rPr lang="en-US" dirty="0"/>
              <a:t>Step Four: Results were visualized</a:t>
            </a:r>
          </a:p>
        </p:txBody>
      </p:sp>
      <p:sp>
        <p:nvSpPr>
          <p:cNvPr id="3" name="Content Placeholder 2">
            <a:extLst>
              <a:ext uri="{FF2B5EF4-FFF2-40B4-BE49-F238E27FC236}">
                <a16:creationId xmlns:a16="http://schemas.microsoft.com/office/drawing/2014/main" id="{EF9193CA-ED75-4AC3-9891-89C7107CBF44}"/>
              </a:ext>
            </a:extLst>
          </p:cNvPr>
          <p:cNvSpPr>
            <a:spLocks noGrp="1"/>
          </p:cNvSpPr>
          <p:nvPr>
            <p:ph idx="1"/>
          </p:nvPr>
        </p:nvSpPr>
        <p:spPr/>
        <p:txBody>
          <a:bodyPr/>
          <a:lstStyle/>
          <a:p>
            <a:r>
              <a:rPr lang="en-US" dirty="0"/>
              <a:t>The distributions of comments as Negative, Neutral, or Positive for both subreddits across all four years was visualized as bar charts (as found in the Results folder).</a:t>
            </a:r>
          </a:p>
          <a:p>
            <a:r>
              <a:rPr lang="en-US" dirty="0"/>
              <a:t>The exact numbers and percentages are represented in the DistributionsResults.txt file, in the Results folder. </a:t>
            </a:r>
          </a:p>
          <a:p>
            <a:r>
              <a:rPr lang="en-US" dirty="0"/>
              <a:t>The DistributionsResults.txt file also contains two significance tests, to determine whether there is a significant difference in expressed sentiment between the two subreddits. The Significance tests performed were Two-Proportion Z-Tests.</a:t>
            </a:r>
          </a:p>
        </p:txBody>
      </p:sp>
    </p:spTree>
    <p:extLst>
      <p:ext uri="{BB962C8B-B14F-4D97-AF65-F5344CB8AC3E}">
        <p14:creationId xmlns:p14="http://schemas.microsoft.com/office/powerpoint/2010/main" val="3293591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0B427-6542-4B81-B5E8-0F2AF4FD177E}"/>
              </a:ext>
            </a:extLst>
          </p:cNvPr>
          <p:cNvSpPr>
            <a:spLocks noGrp="1"/>
          </p:cNvSpPr>
          <p:nvPr>
            <p:ph type="title"/>
          </p:nvPr>
        </p:nvSpPr>
        <p:spPr/>
        <p:txBody>
          <a:bodyPr/>
          <a:lstStyle/>
          <a:p>
            <a:r>
              <a:rPr lang="en-US" dirty="0"/>
              <a:t>Results for 2016</a:t>
            </a:r>
          </a:p>
        </p:txBody>
      </p:sp>
      <p:pic>
        <p:nvPicPr>
          <p:cNvPr id="5" name="Picture 4" descr="A screenshot of a cell phone&#10;&#10;Description automatically generated">
            <a:extLst>
              <a:ext uri="{FF2B5EF4-FFF2-40B4-BE49-F238E27FC236}">
                <a16:creationId xmlns:a16="http://schemas.microsoft.com/office/drawing/2014/main" id="{0D296EA2-FD84-4309-A8BC-7C5465448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866900"/>
            <a:ext cx="4311319" cy="2694574"/>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989007A5-2332-499B-A8DE-DD20B06BC0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6240" y="1866901"/>
            <a:ext cx="4311317" cy="2694573"/>
          </a:xfrm>
          <a:prstGeom prst="rect">
            <a:avLst/>
          </a:prstGeom>
        </p:spPr>
      </p:pic>
      <p:sp>
        <p:nvSpPr>
          <p:cNvPr id="8" name="TextBox 7">
            <a:extLst>
              <a:ext uri="{FF2B5EF4-FFF2-40B4-BE49-F238E27FC236}">
                <a16:creationId xmlns:a16="http://schemas.microsoft.com/office/drawing/2014/main" id="{E984AB6C-FFB8-4BEF-89CB-7CE33551F82C}"/>
              </a:ext>
            </a:extLst>
          </p:cNvPr>
          <p:cNvSpPr txBox="1"/>
          <p:nvPr/>
        </p:nvSpPr>
        <p:spPr>
          <a:xfrm>
            <a:off x="7689088" y="5015804"/>
            <a:ext cx="3578469" cy="1384995"/>
          </a:xfrm>
          <a:prstGeom prst="rect">
            <a:avLst/>
          </a:prstGeom>
          <a:noFill/>
        </p:spPr>
        <p:txBody>
          <a:bodyPr wrap="square" rtlCol="0">
            <a:spAutoFit/>
          </a:bodyPr>
          <a:lstStyle/>
          <a:p>
            <a:r>
              <a:rPr lang="en-US" sz="1200" dirty="0"/>
              <a:t>2016 r/politics Sentiment Distribution </a:t>
            </a:r>
          </a:p>
          <a:p>
            <a:r>
              <a:rPr lang="en-US" sz="1200" dirty="0"/>
              <a:t>-- Negative:2082 </a:t>
            </a:r>
          </a:p>
          <a:p>
            <a:r>
              <a:rPr lang="en-US" sz="1200" dirty="0"/>
              <a:t>-- Neutral: 1770 </a:t>
            </a:r>
          </a:p>
          <a:p>
            <a:r>
              <a:rPr lang="en-US" sz="1200" dirty="0"/>
              <a:t>-- Positive: 1958</a:t>
            </a:r>
          </a:p>
          <a:p>
            <a:r>
              <a:rPr lang="en-US" sz="1200" dirty="0"/>
              <a:t>Negative Proportion: 0.35834767641996557</a:t>
            </a:r>
          </a:p>
          <a:p>
            <a:r>
              <a:rPr lang="en-US" sz="1200" dirty="0"/>
              <a:t>Neutral Proportion: 0.3046471600688468</a:t>
            </a:r>
          </a:p>
          <a:p>
            <a:r>
              <a:rPr lang="en-US" sz="1200" dirty="0"/>
              <a:t>Positive Proportion: 0.3370051635111876</a:t>
            </a:r>
          </a:p>
        </p:txBody>
      </p:sp>
      <p:sp>
        <p:nvSpPr>
          <p:cNvPr id="9" name="TextBox 8">
            <a:extLst>
              <a:ext uri="{FF2B5EF4-FFF2-40B4-BE49-F238E27FC236}">
                <a16:creationId xmlns:a16="http://schemas.microsoft.com/office/drawing/2014/main" id="{B70A4523-E92D-409D-BD6D-6AE7E7DF7273}"/>
              </a:ext>
            </a:extLst>
          </p:cNvPr>
          <p:cNvSpPr txBox="1"/>
          <p:nvPr/>
        </p:nvSpPr>
        <p:spPr>
          <a:xfrm>
            <a:off x="1432619" y="5015805"/>
            <a:ext cx="3578469" cy="1384995"/>
          </a:xfrm>
          <a:prstGeom prst="rect">
            <a:avLst/>
          </a:prstGeom>
          <a:noFill/>
        </p:spPr>
        <p:txBody>
          <a:bodyPr wrap="square" rtlCol="0">
            <a:spAutoFit/>
          </a:bodyPr>
          <a:lstStyle/>
          <a:p>
            <a:r>
              <a:rPr lang="en-US" sz="1200" dirty="0"/>
              <a:t>2016 r/</a:t>
            </a:r>
            <a:r>
              <a:rPr lang="en-US" sz="1200" dirty="0" err="1"/>
              <a:t>The_Donald</a:t>
            </a:r>
            <a:r>
              <a:rPr lang="en-US" sz="1200" dirty="0"/>
              <a:t> Sentiment Distribution </a:t>
            </a:r>
          </a:p>
          <a:p>
            <a:r>
              <a:rPr lang="en-US" sz="1200" dirty="0"/>
              <a:t>-- Negative:655 </a:t>
            </a:r>
          </a:p>
          <a:p>
            <a:r>
              <a:rPr lang="en-US" sz="1200" dirty="0"/>
              <a:t>-- Neutral: 912 </a:t>
            </a:r>
          </a:p>
          <a:p>
            <a:r>
              <a:rPr lang="en-US" sz="1200" dirty="0"/>
              <a:t>-- Positive: 378</a:t>
            </a:r>
          </a:p>
          <a:p>
            <a:r>
              <a:rPr lang="en-US" sz="1200" dirty="0"/>
              <a:t>Negative Proportion: 0.33676092544987146</a:t>
            </a:r>
          </a:p>
          <a:p>
            <a:r>
              <a:rPr lang="en-US" sz="1200" dirty="0"/>
              <a:t>Neutral Proportion: 0.46889460154241647</a:t>
            </a:r>
          </a:p>
          <a:p>
            <a:r>
              <a:rPr lang="en-US" sz="1200" dirty="0"/>
              <a:t>Positive Proportion: 0.19434447300771207</a:t>
            </a:r>
          </a:p>
        </p:txBody>
      </p:sp>
    </p:spTree>
    <p:extLst>
      <p:ext uri="{BB962C8B-B14F-4D97-AF65-F5344CB8AC3E}">
        <p14:creationId xmlns:p14="http://schemas.microsoft.com/office/powerpoint/2010/main" val="20674557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91</TotalTime>
  <Words>1291</Words>
  <Application>Microsoft Office PowerPoint</Application>
  <PresentationFormat>Widescreen</PresentationFormat>
  <Paragraphs>113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Georgia Pro Cond Light</vt:lpstr>
      <vt:lpstr>Speak Pro</vt:lpstr>
      <vt:lpstr>Wingdings 2</vt:lpstr>
      <vt:lpstr>SlateVTI</vt:lpstr>
      <vt:lpstr>The Politics of Reddit in Sentiment</vt:lpstr>
      <vt:lpstr>The General Premise</vt:lpstr>
      <vt:lpstr>The Process</vt:lpstr>
      <vt:lpstr>To Run My Code</vt:lpstr>
      <vt:lpstr>Step One: Scraping Reddit Comments</vt:lpstr>
      <vt:lpstr>Step Two: Preprocessing Collected Comments</vt:lpstr>
      <vt:lpstr>Step Three: Comments labeled for sentiment using an existing lexicon</vt:lpstr>
      <vt:lpstr>Step Four: Results were visualized</vt:lpstr>
      <vt:lpstr>Results for 2016</vt:lpstr>
      <vt:lpstr>Results for 2017</vt:lpstr>
      <vt:lpstr>Results for 2016</vt:lpstr>
      <vt:lpstr>Results for 2016</vt:lpstr>
      <vt:lpstr>Results of Significance Tests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Politics of Reddit with Sentiment</dc:title>
  <dc:creator>Elizabeth Fitzgerald</dc:creator>
  <cp:lastModifiedBy>Elizabeth Fitzgerald</cp:lastModifiedBy>
  <cp:revision>18</cp:revision>
  <dcterms:created xsi:type="dcterms:W3CDTF">2020-02-16T09:34:03Z</dcterms:created>
  <dcterms:modified xsi:type="dcterms:W3CDTF">2020-02-16T11:32:00Z</dcterms:modified>
</cp:coreProperties>
</file>