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B87A7E-AFCC-491F-81DB-304641432EDD}">
  <a:tblStyle styleId="{D7B87A7E-AFCC-491F-81DB-304641432E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a7cd58ee9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a7cd58ee9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7cd58ee9b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a7cd58ee9b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a7cd58ee9b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a7cd58ee9b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a7cd58ee9b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a7cd58ee9b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a7cd58ee9b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a7cd58ee9b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a7cd58ee9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a7cd58ee9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45875" y="946550"/>
            <a:ext cx="4593000" cy="18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Challenge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7141350" y="4686925"/>
            <a:ext cx="19530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Emmanuel Hammond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3145875" y="2608250"/>
            <a:ext cx="373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Predicting Context from Audio Sensor Recordings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622350"/>
            <a:ext cx="7038900" cy="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Introduction</a:t>
            </a:r>
            <a:endParaRPr u="sng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439400"/>
            <a:ext cx="7038900" cy="31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Audio sensory recordings are part of the mobile sensory data that is collected using mobile application with both versions for iPhone and Android.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Recordings from the mobile sensory data include sensors such as accelerometer, gyroscope, magnetometer, audio sensors, sensors for measuring location and other sensors capturing light, humidity, temperature etc.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However the focus for this presentation is on recordings related to audio sensors (thus audio and audio magnitude)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i="1" lang="en"/>
              <a:t>Audio -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22kHz for ~20sec. Then 13 MFCC features from half overlapping 96msec frames.</a:t>
            </a:r>
            <a:endParaRPr i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i="1" lang="en"/>
              <a:t>Audio magnitude - 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Max absolute value of recorded audio, before it was normalized.</a:t>
            </a:r>
            <a:endParaRPr i="1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There are 60 users involved in this analysis with each user reporting examples containing </a:t>
            </a:r>
            <a:r>
              <a:rPr lang="en"/>
              <a:t>measurement</a:t>
            </a:r>
            <a:r>
              <a:rPr lang="en"/>
              <a:t> from the audio sensors along side the context labels.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Feature Selection</a:t>
            </a:r>
            <a:endParaRPr u="sng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906025" y="1143000"/>
            <a:ext cx="34032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2987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Audio sensory data provides a number of features and labels which associated with audio. A few of them are mean of audio naive, standard deviation of audio naive, absolute values for audio properties, and the normalised multiplier for audio properties</a:t>
            </a:r>
            <a:endParaRPr/>
          </a:p>
          <a:p>
            <a:pPr indent="-2987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A check on the relationship </a:t>
            </a:r>
            <a:r>
              <a:rPr lang="en"/>
              <a:t>among</a:t>
            </a:r>
            <a:r>
              <a:rPr lang="en"/>
              <a:t> the features were performed, and correlated instances for audio naive (standard deviation) were dropped from the features</a:t>
            </a:r>
            <a:endParaRPr/>
          </a:p>
          <a:p>
            <a:pPr indent="-2987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In order to understand the general influence of the features on the context label, an check for influence (termed mutual information was performed).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9225" y="1596700"/>
            <a:ext cx="4761375" cy="310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/>
        </p:nvSpPr>
        <p:spPr>
          <a:xfrm>
            <a:off x="4191000" y="1143000"/>
            <a:ext cx="2153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Mutual Importance</a:t>
            </a:r>
            <a:endParaRPr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622350"/>
            <a:ext cx="35367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Model Definition</a:t>
            </a:r>
            <a:endParaRPr u="sng"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338950"/>
            <a:ext cx="3403200" cy="2911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8" u="sng"/>
              <a:t>Random Forest Classifier</a:t>
            </a:r>
            <a:endParaRPr sz="1408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dk1"/>
                </a:highlight>
              </a:rPr>
              <a:t>A random forest is a meta estimator that fits a number of decision tree classifiers on various sub-samples of the dataset and uses averaging to improve the predictive accuracy and control over-fitting. The sub-sample size is controlled with the </a:t>
            </a:r>
            <a:r>
              <a:rPr lang="en" sz="1050">
                <a:highlight>
                  <a:schemeClr val="dk1"/>
                </a:highlight>
              </a:rPr>
              <a:t>max_samples</a:t>
            </a:r>
            <a:r>
              <a:rPr lang="en" sz="1200">
                <a:highlight>
                  <a:schemeClr val="dk1"/>
                </a:highlight>
              </a:rPr>
              <a:t> parameter if </a:t>
            </a:r>
            <a:r>
              <a:rPr lang="en" sz="1050">
                <a:highlight>
                  <a:schemeClr val="dk1"/>
                </a:highlight>
              </a:rPr>
              <a:t>bootstrap=True</a:t>
            </a:r>
            <a:r>
              <a:rPr lang="en" sz="1200">
                <a:highlight>
                  <a:schemeClr val="dk1"/>
                </a:highlight>
              </a:rPr>
              <a:t> (default), otherwise the whole dataset is used to build each tree.</a:t>
            </a:r>
            <a:endParaRPr sz="12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highlight>
                  <a:schemeClr val="dk1"/>
                </a:highlight>
              </a:rPr>
              <a:t>The default values for the parameters controlling the size of the trees (e.g. </a:t>
            </a:r>
            <a:r>
              <a:rPr lang="en" sz="1050">
                <a:highlight>
                  <a:schemeClr val="dk1"/>
                </a:highlight>
              </a:rPr>
              <a:t>max_depth</a:t>
            </a:r>
            <a:r>
              <a:rPr lang="en" sz="1200">
                <a:highlight>
                  <a:schemeClr val="dk1"/>
                </a:highlight>
              </a:rPr>
              <a:t>, </a:t>
            </a:r>
            <a:r>
              <a:rPr lang="en" sz="1050">
                <a:highlight>
                  <a:schemeClr val="dk1"/>
                </a:highlight>
              </a:rPr>
              <a:t>min_samples_leaf</a:t>
            </a:r>
            <a:r>
              <a:rPr lang="en" sz="1200">
                <a:highlight>
                  <a:schemeClr val="dk1"/>
                </a:highlight>
              </a:rPr>
              <a:t>, etc.) lead to fully grown and unpruned trees which can potentially be very large on some data sets.</a:t>
            </a:r>
            <a:endParaRPr sz="1200">
              <a:highlight>
                <a:schemeClr val="dk1"/>
              </a:highlight>
            </a:endParaRPr>
          </a:p>
        </p:txBody>
      </p:sp>
      <p:sp>
        <p:nvSpPr>
          <p:cNvPr id="157" name="Google Shape;157;p16"/>
          <p:cNvSpPr txBox="1"/>
          <p:nvPr>
            <p:ph idx="2" type="body"/>
          </p:nvPr>
        </p:nvSpPr>
        <p:spPr>
          <a:xfrm>
            <a:off x="4933225" y="1338950"/>
            <a:ext cx="4210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How it works</a:t>
            </a:r>
            <a:endParaRPr u="sng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The algorithm random samples from the data set provided.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>
                <a:highlight>
                  <a:schemeClr val="dk1"/>
                </a:highlight>
              </a:rPr>
              <a:t>The algorithm will create a decision tree for each sample selected. Then it will get a prediction result from each decision tree created.</a:t>
            </a:r>
            <a:endParaRPr sz="1200">
              <a:highlight>
                <a:schemeClr val="dk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>
                <a:highlight>
                  <a:schemeClr val="dk1"/>
                </a:highlight>
              </a:rPr>
              <a:t>Voting will then be performed for every predicted result. For a classification problem, it will use mode, and for a regression problem, it will use mean.</a:t>
            </a:r>
            <a:endParaRPr sz="1200">
              <a:highlight>
                <a:schemeClr val="dk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>
                <a:highlight>
                  <a:schemeClr val="dk1"/>
                </a:highlight>
              </a:rPr>
              <a:t>And finally, the algorithm will select the most voted prediction result as the final prediction.</a:t>
            </a:r>
            <a:endParaRPr sz="12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622350"/>
            <a:ext cx="3935100" cy="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Metrics - Model Evaluation</a:t>
            </a:r>
            <a:endParaRPr u="sng"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6546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following metrics were used to evaluate the models accuracy : </a:t>
            </a:r>
            <a:endParaRPr/>
          </a:p>
          <a:p>
            <a:pPr indent="-311150" lvl="0" marL="457200" rtl="0" algn="l">
              <a:lnSpc>
                <a:spcPct val="180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Recall :</a:t>
            </a:r>
            <a:r>
              <a:rPr lang="en"/>
              <a:t> </a:t>
            </a:r>
            <a:r>
              <a:rPr lang="en" sz="1200">
                <a:highlight>
                  <a:schemeClr val="dk1"/>
                </a:highlight>
              </a:rPr>
              <a:t>The fraction of relevant </a:t>
            </a:r>
            <a:r>
              <a:rPr lang="en" sz="1200">
                <a:highlight>
                  <a:schemeClr val="dk1"/>
                </a:highlight>
              </a:rPr>
              <a:t>instances</a:t>
            </a:r>
            <a:r>
              <a:rPr lang="en" sz="1200">
                <a:highlight>
                  <a:schemeClr val="dk1"/>
                </a:highlight>
              </a:rPr>
              <a:t> that were predicted (called)</a:t>
            </a:r>
            <a:endParaRPr sz="1200">
              <a:highlight>
                <a:schemeClr val="dk1"/>
              </a:highlight>
            </a:endParaRPr>
          </a:p>
          <a:p>
            <a:pPr indent="-3048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/>
              <a:t>Precision :</a:t>
            </a:r>
            <a:r>
              <a:rPr lang="en"/>
              <a:t> </a:t>
            </a:r>
            <a:r>
              <a:rPr lang="en" sz="1200"/>
              <a:t>The fraction of of relevant instances that were correctly predicted.</a:t>
            </a:r>
            <a:endParaRPr sz="1200">
              <a:highlight>
                <a:schemeClr val="dk1"/>
              </a:highlight>
            </a:endParaRPr>
          </a:p>
          <a:p>
            <a:pPr indent="-31115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Accuracy : </a:t>
            </a:r>
            <a:r>
              <a:rPr lang="en" sz="1200"/>
              <a:t>The measure of how often the model is correct.</a:t>
            </a:r>
            <a:endParaRPr sz="1200"/>
          </a:p>
          <a:p>
            <a:pPr indent="-31115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Confusion matrix :</a:t>
            </a:r>
            <a:r>
              <a:rPr lang="en"/>
              <a:t> </a:t>
            </a:r>
            <a:r>
              <a:rPr lang="en" sz="1200"/>
              <a:t>A table that t</a:t>
            </a:r>
            <a:r>
              <a:rPr lang="en" sz="1200">
                <a:highlight>
                  <a:schemeClr val="dk1"/>
                </a:highlight>
              </a:rPr>
              <a:t>ells us how many our model predicted correctly and incorrectly in terms of binary/multiple outcome classes by comparing actual and predicted cases.</a:t>
            </a:r>
            <a:endParaRPr sz="12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622350"/>
            <a:ext cx="38409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Results &amp; Predictions</a:t>
            </a:r>
            <a:endParaRPr u="sng"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754700" y="1338950"/>
            <a:ext cx="16071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Accuracy Report</a:t>
            </a:r>
            <a:endParaRPr u="sng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u="sng"/>
          </a:p>
        </p:txBody>
      </p:sp>
      <p:sp>
        <p:nvSpPr>
          <p:cNvPr id="170" name="Google Shape;170;p18"/>
          <p:cNvSpPr txBox="1"/>
          <p:nvPr>
            <p:ph idx="2" type="body"/>
          </p:nvPr>
        </p:nvSpPr>
        <p:spPr>
          <a:xfrm>
            <a:off x="6000025" y="1338950"/>
            <a:ext cx="1998300" cy="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/>
              <a:t>Misclassification Report</a:t>
            </a:r>
            <a:endParaRPr u="sng"/>
          </a:p>
        </p:txBody>
      </p:sp>
      <p:graphicFrame>
        <p:nvGraphicFramePr>
          <p:cNvPr id="171" name="Google Shape;171;p18"/>
          <p:cNvGraphicFramePr/>
          <p:nvPr/>
        </p:nvGraphicFramePr>
        <p:xfrm>
          <a:off x="990600" y="188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{D7B87A7E-AFCC-491F-81DB-304641432EDD}</a:tableStyleId>
              </a:tblPr>
              <a:tblGrid>
                <a:gridCol w="1077050"/>
                <a:gridCol w="930175"/>
                <a:gridCol w="659700"/>
                <a:gridCol w="954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Classes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Precision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Recall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Accuracy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Not Singing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0.99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0.99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0.99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Singing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0.73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0.52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0.60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Total Accuracy</a:t>
                      </a:r>
                      <a:endParaRPr b="1"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0.755</a:t>
                      </a:r>
                      <a:endParaRPr b="1"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500" y="1863650"/>
            <a:ext cx="3405650" cy="26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/>
        </p:nvSpPr>
        <p:spPr>
          <a:xfrm>
            <a:off x="1066800" y="4114800"/>
            <a:ext cx="3545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Sample predictions from the model can be found here.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774750"/>
            <a:ext cx="25899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Reference</a:t>
            </a:r>
            <a:endParaRPr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