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5" r:id="rId4"/>
    <p:sldId id="258" r:id="rId5"/>
    <p:sldId id="259" r:id="rId6"/>
    <p:sldId id="260" r:id="rId7"/>
    <p:sldId id="261" r:id="rId8"/>
    <p:sldId id="262" r:id="rId9"/>
    <p:sldId id="266" r:id="rId10"/>
    <p:sldId id="263"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44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2D3B8E2-B389-495D-8EEF-00CF7AFC925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D3B8E2-B389-495D-8EEF-00CF7AFC925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D3B8E2-B389-495D-8EEF-00CF7AFC925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D3B8E2-B389-495D-8EEF-00CF7AFC92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E0CE526-7455-4F62-A57E-370C30CB062D}" type="datetimeFigureOut">
              <a:rPr lang="en-US" smtClean="0"/>
              <a:t>4/5/2016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D3B8E2-B389-495D-8EEF-00CF7AFC925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E0CE526-7455-4F62-A57E-370C30CB062D}" type="datetimeFigureOut">
              <a:rPr lang="en-US" smtClean="0"/>
              <a:t>4/5/2016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2D3B8E2-B389-495D-8EEF-00CF7AFC925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362200"/>
            <a:ext cx="5257800" cy="76200"/>
          </a:xfrm>
        </p:spPr>
        <p:style>
          <a:lnRef idx="1">
            <a:schemeClr val="accent3"/>
          </a:lnRef>
          <a:fillRef idx="3">
            <a:schemeClr val="accent3"/>
          </a:fillRef>
          <a:effectRef idx="2">
            <a:schemeClr val="accent3"/>
          </a:effectRef>
          <a:fontRef idx="minor">
            <a:schemeClr val="lt1"/>
          </a:fontRef>
        </p:style>
        <p:txBody>
          <a:bodyPr>
            <a:normAutofit fontScale="90000"/>
          </a:bodyPr>
          <a:lstStyle/>
          <a:p>
            <a:r>
              <a:rPr lang="en-GB" dirty="0" err="1" smtClean="0">
                <a:solidFill>
                  <a:schemeClr val="tx1"/>
                </a:solidFill>
              </a:rPr>
              <a:t>AirHome</a:t>
            </a:r>
            <a:r>
              <a:rPr lang="en-GB" dirty="0" smtClean="0">
                <a:solidFill>
                  <a:schemeClr val="tx1"/>
                </a:solidFill>
              </a:rPr>
              <a:t> Business Plan</a:t>
            </a:r>
            <a:br>
              <a:rPr lang="en-GB"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540576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Financial Projection</a:t>
            </a:r>
            <a:endParaRPr lang="en-US" dirty="0"/>
          </a:p>
        </p:txBody>
      </p:sp>
      <p:sp>
        <p:nvSpPr>
          <p:cNvPr id="3" name="Content Placeholder 2"/>
          <p:cNvSpPr>
            <a:spLocks noGrp="1"/>
          </p:cNvSpPr>
          <p:nvPr>
            <p:ph idx="1"/>
          </p:nvPr>
        </p:nvSpPr>
        <p:spPr/>
        <p:txBody>
          <a:bodyPr/>
          <a:lstStyle/>
          <a:p>
            <a:r>
              <a:rPr lang="en-GB" dirty="0" smtClean="0"/>
              <a:t>We will target to get more hosts &amp; guest on Airhome not revenue.</a:t>
            </a:r>
            <a:endParaRPr lang="en-US" dirty="0"/>
          </a:p>
        </p:txBody>
      </p:sp>
    </p:spTree>
    <p:extLst>
      <p:ext uri="{BB962C8B-B14F-4D97-AF65-F5344CB8AC3E}">
        <p14:creationId xmlns:p14="http://schemas.microsoft.com/office/powerpoint/2010/main" val="1150747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to make your plan Stand out ?</a:t>
            </a:r>
            <a:endParaRPr lang="en-US" dirty="0"/>
          </a:p>
        </p:txBody>
      </p:sp>
      <p:sp>
        <p:nvSpPr>
          <p:cNvPr id="3" name="Content Placeholder 2"/>
          <p:cNvSpPr>
            <a:spLocks noGrp="1"/>
          </p:cNvSpPr>
          <p:nvPr>
            <p:ph idx="1"/>
          </p:nvPr>
        </p:nvSpPr>
        <p:spPr/>
        <p:txBody>
          <a:bodyPr>
            <a:normAutofit/>
          </a:bodyPr>
          <a:lstStyle/>
          <a:p>
            <a:r>
              <a:rPr lang="en-GB" sz="2400" dirty="0" smtClean="0"/>
              <a:t>Do not give up.</a:t>
            </a:r>
          </a:p>
          <a:p>
            <a:r>
              <a:rPr lang="en-GB" sz="2400" dirty="0" smtClean="0"/>
              <a:t>Keep searching innovative market strategies.</a:t>
            </a:r>
          </a:p>
          <a:p>
            <a:r>
              <a:rPr lang="en-GB" sz="2400" dirty="0" smtClean="0"/>
              <a:t>Keep focusing and understanding customer requirements.</a:t>
            </a:r>
          </a:p>
          <a:p>
            <a:r>
              <a:rPr lang="en-GB" sz="2400" dirty="0" smtClean="0"/>
              <a:t>Customer centric organisation and Satisfy every customer.</a:t>
            </a:r>
          </a:p>
          <a:p>
            <a:r>
              <a:rPr lang="en-GB" sz="2400" dirty="0" smtClean="0"/>
              <a:t>Track Business and Customer Satisfaction Levels.</a:t>
            </a:r>
            <a:endParaRPr lang="en-US" sz="2400" dirty="0"/>
          </a:p>
        </p:txBody>
      </p:sp>
    </p:spTree>
    <p:extLst>
      <p:ext uri="{BB962C8B-B14F-4D97-AF65-F5344CB8AC3E}">
        <p14:creationId xmlns:p14="http://schemas.microsoft.com/office/powerpoint/2010/main" val="4101144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 Challenges..	</a:t>
            </a:r>
            <a:endParaRPr lang="en-US" dirty="0"/>
          </a:p>
        </p:txBody>
      </p:sp>
      <p:sp>
        <p:nvSpPr>
          <p:cNvPr id="3" name="Content Placeholder 2"/>
          <p:cNvSpPr>
            <a:spLocks noGrp="1"/>
          </p:cNvSpPr>
          <p:nvPr>
            <p:ph idx="1"/>
          </p:nvPr>
        </p:nvSpPr>
        <p:spPr/>
        <p:txBody>
          <a:bodyPr/>
          <a:lstStyle/>
          <a:p>
            <a:pPr marL="82296" indent="0">
              <a:buNone/>
            </a:pPr>
            <a:r>
              <a:rPr lang="en-GB" dirty="0"/>
              <a:t>We need money...</a:t>
            </a:r>
            <a:endParaRPr lang="en-US" dirty="0"/>
          </a:p>
          <a:p>
            <a:r>
              <a:rPr lang="en-GB" dirty="0"/>
              <a:t>Funding ???</a:t>
            </a:r>
            <a:endParaRPr lang="en-US" dirty="0"/>
          </a:p>
          <a:p>
            <a:r>
              <a:rPr lang="en-GB" dirty="0"/>
              <a:t>Marketing ???</a:t>
            </a:r>
            <a:endParaRPr lang="en-US" dirty="0"/>
          </a:p>
          <a:p>
            <a:r>
              <a:rPr lang="en-GB" dirty="0"/>
              <a:t>Sales Booster </a:t>
            </a:r>
            <a:r>
              <a:rPr lang="en-GB" dirty="0" smtClean="0"/>
              <a:t>???</a:t>
            </a:r>
          </a:p>
          <a:p>
            <a:r>
              <a:rPr lang="en-GB" dirty="0" smtClean="0"/>
              <a:t>Revenue model ???</a:t>
            </a:r>
            <a:endParaRPr lang="en-US" dirty="0"/>
          </a:p>
          <a:p>
            <a:endParaRPr lang="en-US" dirty="0"/>
          </a:p>
        </p:txBody>
      </p:sp>
    </p:spTree>
    <p:extLst>
      <p:ext uri="{BB962C8B-B14F-4D97-AF65-F5344CB8AC3E}">
        <p14:creationId xmlns:p14="http://schemas.microsoft.com/office/powerpoint/2010/main" val="217667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err="1" smtClean="0"/>
              <a:t>AirHome</a:t>
            </a:r>
            <a:r>
              <a:rPr lang="en-GB" dirty="0" smtClean="0"/>
              <a:t> – A place called HOME</a:t>
            </a:r>
            <a:endParaRPr lang="en-US" dirty="0"/>
          </a:p>
        </p:txBody>
      </p:sp>
      <p:sp>
        <p:nvSpPr>
          <p:cNvPr id="3" name="Content Placeholder 2"/>
          <p:cNvSpPr>
            <a:spLocks noGrp="1"/>
          </p:cNvSpPr>
          <p:nvPr>
            <p:ph idx="1"/>
          </p:nvPr>
        </p:nvSpPr>
        <p:spPr/>
        <p:txBody>
          <a:bodyPr>
            <a:normAutofit/>
          </a:bodyPr>
          <a:lstStyle/>
          <a:p>
            <a:pPr lvl="1"/>
            <a:r>
              <a:rPr lang="en-GB" sz="2000" dirty="0">
                <a:solidFill>
                  <a:schemeClr val="tx2">
                    <a:lumMod val="60000"/>
                    <a:lumOff val="40000"/>
                  </a:schemeClr>
                </a:solidFill>
              </a:rPr>
              <a:t>Company provide services to People of India, who has spare space to rent to tourist like beds, rooms, apartments can register their place with us and make it available to tourist</a:t>
            </a:r>
            <a:r>
              <a:rPr lang="en-GB" sz="2000" dirty="0" smtClean="0">
                <a:solidFill>
                  <a:schemeClr val="tx2">
                    <a:lumMod val="60000"/>
                    <a:lumOff val="40000"/>
                  </a:schemeClr>
                </a:solidFill>
              </a:rPr>
              <a:t>.</a:t>
            </a:r>
          </a:p>
          <a:p>
            <a:pPr lvl="1"/>
            <a:endParaRPr lang="en-GB" sz="2000" dirty="0">
              <a:solidFill>
                <a:schemeClr val="tx2">
                  <a:lumMod val="60000"/>
                  <a:lumOff val="40000"/>
                </a:schemeClr>
              </a:solidFill>
            </a:endParaRPr>
          </a:p>
          <a:p>
            <a:pPr lvl="1"/>
            <a:r>
              <a:rPr lang="en-GB" sz="2000" dirty="0">
                <a:solidFill>
                  <a:schemeClr val="tx2">
                    <a:lumMod val="60000"/>
                    <a:lumOff val="40000"/>
                  </a:schemeClr>
                </a:solidFill>
              </a:rPr>
              <a:t>Tourists can book their place to stay for a period of time and pays to Host</a:t>
            </a:r>
            <a:r>
              <a:rPr lang="en-GB" sz="2000" dirty="0" smtClean="0">
                <a:solidFill>
                  <a:schemeClr val="tx2">
                    <a:lumMod val="60000"/>
                    <a:lumOff val="40000"/>
                  </a:schemeClr>
                </a:solidFill>
              </a:rPr>
              <a:t>.</a:t>
            </a:r>
          </a:p>
          <a:p>
            <a:pPr lvl="1"/>
            <a:endParaRPr lang="en-GB" sz="2000" dirty="0">
              <a:solidFill>
                <a:schemeClr val="tx2">
                  <a:lumMod val="60000"/>
                  <a:lumOff val="40000"/>
                </a:schemeClr>
              </a:solidFill>
            </a:endParaRPr>
          </a:p>
          <a:p>
            <a:pPr lvl="1"/>
            <a:r>
              <a:rPr lang="en-GB" sz="2000" dirty="0">
                <a:solidFill>
                  <a:schemeClr val="tx2">
                    <a:lumMod val="60000"/>
                    <a:lumOff val="40000"/>
                  </a:schemeClr>
                </a:solidFill>
              </a:rPr>
              <a:t>Hosts &amp; Guest agree to some terms and conditions with respect to their Property, Behaviour, facilities and Payment</a:t>
            </a:r>
            <a:r>
              <a:rPr lang="en-GB" sz="2000" dirty="0" smtClean="0">
                <a:solidFill>
                  <a:schemeClr val="tx2">
                    <a:lumMod val="60000"/>
                    <a:lumOff val="40000"/>
                  </a:schemeClr>
                </a:solidFill>
              </a:rPr>
              <a:t>.</a:t>
            </a:r>
          </a:p>
          <a:p>
            <a:pPr lvl="1"/>
            <a:endParaRPr lang="en-GB" sz="2000" dirty="0">
              <a:solidFill>
                <a:schemeClr val="tx2">
                  <a:lumMod val="60000"/>
                  <a:lumOff val="40000"/>
                </a:schemeClr>
              </a:solidFill>
            </a:endParaRPr>
          </a:p>
          <a:p>
            <a:pPr lvl="1"/>
            <a:r>
              <a:rPr lang="en-GB" sz="2000" dirty="0">
                <a:solidFill>
                  <a:schemeClr val="tx2">
                    <a:lumMod val="60000"/>
                    <a:lumOff val="40000"/>
                  </a:schemeClr>
                </a:solidFill>
              </a:rPr>
              <a:t>Airhome charges a % of the total fee as service fee with every transaction.</a:t>
            </a:r>
          </a:p>
          <a:p>
            <a:endParaRPr 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2942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000" b="1" dirty="0" smtClean="0">
                <a:solidFill>
                  <a:schemeClr val="accent1">
                    <a:lumMod val="50000"/>
                  </a:schemeClr>
                </a:solidFill>
              </a:rPr>
              <a:t>Vision: </a:t>
            </a:r>
          </a:p>
          <a:p>
            <a:pPr lvl="1"/>
            <a:r>
              <a:rPr lang="en-GB" sz="2000" dirty="0">
                <a:solidFill>
                  <a:schemeClr val="tx2">
                    <a:lumMod val="60000"/>
                    <a:lumOff val="40000"/>
                  </a:schemeClr>
                </a:solidFill>
              </a:rPr>
              <a:t>Our vision is to be in market by end of 2016</a:t>
            </a:r>
            <a:r>
              <a:rPr lang="en-GB" sz="2000" dirty="0" smtClean="0">
                <a:solidFill>
                  <a:schemeClr val="tx2">
                    <a:lumMod val="60000"/>
                    <a:lumOff val="40000"/>
                  </a:schemeClr>
                </a:solidFill>
              </a:rPr>
              <a:t>.</a:t>
            </a:r>
          </a:p>
          <a:p>
            <a:pPr lvl="1"/>
            <a:endParaRPr lang="en-GB" sz="2000" dirty="0">
              <a:solidFill>
                <a:schemeClr val="tx2">
                  <a:lumMod val="60000"/>
                  <a:lumOff val="40000"/>
                </a:schemeClr>
              </a:solidFill>
            </a:endParaRPr>
          </a:p>
          <a:p>
            <a:r>
              <a:rPr lang="en-GB" sz="2000" b="1" dirty="0">
                <a:solidFill>
                  <a:schemeClr val="accent1">
                    <a:lumMod val="50000"/>
                  </a:schemeClr>
                </a:solidFill>
              </a:rPr>
              <a:t>Goals:</a:t>
            </a:r>
          </a:p>
          <a:p>
            <a:pPr lvl="1"/>
            <a:r>
              <a:rPr lang="en-GB" sz="2000" dirty="0">
                <a:solidFill>
                  <a:schemeClr val="tx2">
                    <a:lumMod val="60000"/>
                    <a:lumOff val="40000"/>
                  </a:schemeClr>
                </a:solidFill>
              </a:rPr>
              <a:t>Long Term goal is to be an Indian Brand to boost </a:t>
            </a:r>
            <a:r>
              <a:rPr lang="en-GB" sz="2000" dirty="0" smtClean="0">
                <a:solidFill>
                  <a:schemeClr val="tx2">
                    <a:lumMod val="60000"/>
                    <a:lumOff val="40000"/>
                  </a:schemeClr>
                </a:solidFill>
              </a:rPr>
              <a:t>Tourism and a Millionaire Company.</a:t>
            </a:r>
            <a:endParaRPr lang="en-GB" sz="2000" dirty="0">
              <a:solidFill>
                <a:schemeClr val="tx2">
                  <a:lumMod val="60000"/>
                  <a:lumOff val="40000"/>
                </a:schemeClr>
              </a:solidFill>
            </a:endParaRPr>
          </a:p>
          <a:p>
            <a:pPr lvl="1"/>
            <a:r>
              <a:rPr lang="en-GB" sz="2000" dirty="0">
                <a:solidFill>
                  <a:schemeClr val="tx2">
                    <a:lumMod val="60000"/>
                    <a:lumOff val="40000"/>
                  </a:schemeClr>
                </a:solidFill>
              </a:rPr>
              <a:t>Short Term goal is to get 10,000 hosts in 1st  by 31st March 2017.</a:t>
            </a:r>
          </a:p>
          <a:p>
            <a:pPr lvl="1"/>
            <a:r>
              <a:rPr lang="en-GB" sz="2000" dirty="0">
                <a:solidFill>
                  <a:schemeClr val="tx2">
                    <a:lumMod val="60000"/>
                    <a:lumOff val="40000"/>
                  </a:schemeClr>
                </a:solidFill>
              </a:rPr>
              <a:t>Short Term goal is to reach </a:t>
            </a:r>
            <a:r>
              <a:rPr lang="en-GB" sz="2000" dirty="0" err="1">
                <a:solidFill>
                  <a:schemeClr val="tx2">
                    <a:lumMod val="60000"/>
                    <a:lumOff val="40000"/>
                  </a:schemeClr>
                </a:solidFill>
              </a:rPr>
              <a:t>upto</a:t>
            </a:r>
            <a:r>
              <a:rPr lang="en-GB" sz="2000" dirty="0">
                <a:solidFill>
                  <a:schemeClr val="tx2">
                    <a:lumMod val="60000"/>
                    <a:lumOff val="40000"/>
                  </a:schemeClr>
                </a:solidFill>
              </a:rPr>
              <a:t> 50,000 customers  31st March 2017.</a:t>
            </a:r>
          </a:p>
        </p:txBody>
      </p:sp>
      <p:sp>
        <p:nvSpPr>
          <p:cNvPr id="4" name="Title 3"/>
          <p:cNvSpPr>
            <a:spLocks noGrp="1"/>
          </p:cNvSpPr>
          <p:nvPr>
            <p:ph type="title"/>
          </p:nvPr>
        </p:nvSpPr>
        <p:spPr/>
        <p:txBody>
          <a:bodyPr/>
          <a:lstStyle/>
          <a:p>
            <a:r>
              <a:rPr lang="en-GB" dirty="0" smtClean="0"/>
              <a:t>Vision &amp; Goals</a:t>
            </a:r>
            <a:endParaRPr lang="en-US" dirty="0"/>
          </a:p>
        </p:txBody>
      </p:sp>
    </p:spTree>
    <p:extLst>
      <p:ext uri="{BB962C8B-B14F-4D97-AF65-F5344CB8AC3E}">
        <p14:creationId xmlns:p14="http://schemas.microsoft.com/office/powerpoint/2010/main" val="2722024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64214941"/>
              </p:ext>
            </p:extLst>
          </p:nvPr>
        </p:nvGraphicFramePr>
        <p:xfrm>
          <a:off x="1295400" y="1752600"/>
          <a:ext cx="7696201" cy="4616272"/>
        </p:xfrm>
        <a:graphic>
          <a:graphicData uri="http://schemas.openxmlformats.org/drawingml/2006/table">
            <a:tbl>
              <a:tblPr firstRow="1">
                <a:tableStyleId>{0505E3EF-67EA-436B-97B2-0124C06EBD24}</a:tableStyleId>
              </a:tblPr>
              <a:tblGrid>
                <a:gridCol w="2056743"/>
                <a:gridCol w="5639458"/>
              </a:tblGrid>
              <a:tr h="458610">
                <a:tc>
                  <a:txBody>
                    <a:bodyPr/>
                    <a:lstStyle/>
                    <a:p>
                      <a:r>
                        <a:rPr lang="en-GB" sz="1600" dirty="0" smtClean="0"/>
                        <a:t>Areas of Focus</a:t>
                      </a:r>
                      <a:endParaRPr lang="en-US" sz="1600" dirty="0"/>
                    </a:p>
                  </a:txBody>
                  <a:tcPr marL="83573" marR="83573"/>
                </a:tc>
                <a:tc>
                  <a:txBody>
                    <a:bodyPr/>
                    <a:lstStyle/>
                    <a:p>
                      <a:pPr marL="0" algn="l" defTabSz="914400" rtl="0" eaLnBrk="1" latinLnBrk="0" hangingPunct="1"/>
                      <a:r>
                        <a:rPr lang="en-GB" sz="1600" kern="1200" dirty="0" smtClean="0"/>
                        <a:t>Strategy</a:t>
                      </a:r>
                      <a:endParaRPr lang="en-US" sz="1600" b="1" kern="1200" dirty="0">
                        <a:solidFill>
                          <a:schemeClr val="lt1"/>
                        </a:solidFill>
                        <a:latin typeface="+mn-lt"/>
                        <a:ea typeface="+mn-ea"/>
                        <a:cs typeface="+mn-cs"/>
                      </a:endParaRPr>
                    </a:p>
                  </a:txBody>
                  <a:tcPr marL="83573" marR="83573"/>
                </a:tc>
              </a:tr>
              <a:tr h="458610">
                <a:tc>
                  <a:txBody>
                    <a:bodyPr/>
                    <a:lstStyle/>
                    <a:p>
                      <a:r>
                        <a:rPr lang="en-GB" sz="1600" dirty="0" smtClean="0"/>
                        <a:t>1)</a:t>
                      </a:r>
                      <a:r>
                        <a:rPr lang="en-GB" sz="1600" baseline="0" dirty="0" smtClean="0"/>
                        <a:t> Target Hosts</a:t>
                      </a:r>
                      <a:endParaRPr lang="en-US" sz="1600" dirty="0"/>
                    </a:p>
                  </a:txBody>
                  <a:tcPr marL="83573" marR="83573"/>
                </a:tc>
                <a:tc>
                  <a:txBody>
                    <a:bodyPr/>
                    <a:lstStyle/>
                    <a:p>
                      <a:r>
                        <a:rPr lang="en-GB" sz="1600" dirty="0" smtClean="0"/>
                        <a:t>Hotels, People with Spare Homes, rooms, Beds, Rental</a:t>
                      </a:r>
                      <a:r>
                        <a:rPr lang="en-GB" sz="1600" baseline="0" dirty="0" smtClean="0"/>
                        <a:t> Homes.</a:t>
                      </a:r>
                    </a:p>
                  </a:txBody>
                  <a:tcPr marL="83573" marR="83573"/>
                </a:tc>
              </a:tr>
              <a:tr h="458610">
                <a:tc>
                  <a:txBody>
                    <a:bodyPr/>
                    <a:lstStyle/>
                    <a:p>
                      <a:r>
                        <a:rPr lang="en-GB" sz="1600" dirty="0" smtClean="0"/>
                        <a:t>2) Target Guest</a:t>
                      </a:r>
                      <a:endParaRPr lang="en-US" sz="1600" dirty="0"/>
                    </a:p>
                  </a:txBody>
                  <a:tcPr marL="83573" marR="83573"/>
                </a:tc>
                <a:tc>
                  <a:txBody>
                    <a:bodyPr/>
                    <a:lstStyle/>
                    <a:p>
                      <a:r>
                        <a:rPr lang="en-GB" sz="1600" dirty="0" smtClean="0"/>
                        <a:t>Students, Employees, Tourists, Frequent Travellers.</a:t>
                      </a:r>
                      <a:endParaRPr lang="en-US" sz="1600" dirty="0"/>
                    </a:p>
                  </a:txBody>
                  <a:tcPr marL="83573" marR="83573"/>
                </a:tc>
              </a:tr>
              <a:tr h="2096032">
                <a:tc>
                  <a:txBody>
                    <a:bodyPr/>
                    <a:lstStyle/>
                    <a:p>
                      <a:r>
                        <a:rPr lang="en-GB" sz="1600" dirty="0" smtClean="0"/>
                        <a:t>3) Marketing Plan</a:t>
                      </a:r>
                      <a:endParaRPr lang="en-US" sz="1600" dirty="0"/>
                    </a:p>
                  </a:txBody>
                  <a:tcPr marL="83573" marR="83573"/>
                </a:tc>
                <a:tc>
                  <a:txBody>
                    <a:bodyPr/>
                    <a:lstStyle/>
                    <a:p>
                      <a:pPr marL="342900" indent="-342900">
                        <a:buAutoNum type="arabicParenR"/>
                      </a:pPr>
                      <a:r>
                        <a:rPr lang="en-GB" sz="1600" dirty="0" smtClean="0"/>
                        <a:t>Online Marketing (Facebook, </a:t>
                      </a:r>
                      <a:r>
                        <a:rPr lang="en-GB" sz="1600" dirty="0" err="1" smtClean="0"/>
                        <a:t>youtube</a:t>
                      </a:r>
                      <a:r>
                        <a:rPr lang="en-GB" sz="1600" dirty="0" smtClean="0"/>
                        <a:t>, Twitter)</a:t>
                      </a:r>
                    </a:p>
                    <a:p>
                      <a:pPr marL="342900" indent="-342900">
                        <a:buAutoNum type="arabicParenR"/>
                      </a:pPr>
                      <a:r>
                        <a:rPr lang="en-GB" sz="1600" dirty="0" smtClean="0"/>
                        <a:t>Advertisements </a:t>
                      </a:r>
                      <a:r>
                        <a:rPr lang="en-GB" sz="1600" baseline="0" dirty="0" smtClean="0"/>
                        <a:t> in Papers, </a:t>
                      </a:r>
                      <a:r>
                        <a:rPr lang="en-GB" sz="1600" baseline="0" dirty="0" err="1" smtClean="0"/>
                        <a:t>Magzines</a:t>
                      </a:r>
                      <a:endParaRPr lang="en-GB" sz="1600" baseline="0" dirty="0" smtClean="0"/>
                    </a:p>
                    <a:p>
                      <a:pPr marL="342900" indent="-342900">
                        <a:buAutoNum type="arabicParenR"/>
                      </a:pPr>
                      <a:r>
                        <a:rPr lang="en-GB" sz="1600" baseline="0" dirty="0" smtClean="0"/>
                        <a:t>Collaboration with Big Companies for a discount to their employees.</a:t>
                      </a:r>
                    </a:p>
                    <a:p>
                      <a:pPr marL="342900" indent="-342900">
                        <a:buAutoNum type="arabicParenR"/>
                      </a:pPr>
                      <a:r>
                        <a:rPr lang="en-GB" sz="1600" baseline="0" dirty="0" smtClean="0"/>
                        <a:t>Connect with Hotels, People</a:t>
                      </a:r>
                    </a:p>
                    <a:p>
                      <a:pPr marL="342900" indent="-342900">
                        <a:buAutoNum type="arabicParenR"/>
                      </a:pPr>
                      <a:r>
                        <a:rPr lang="en-GB" sz="1600" baseline="0" dirty="0" smtClean="0"/>
                        <a:t>Building Trusts, Email connect, Phone call connect.</a:t>
                      </a:r>
                    </a:p>
                    <a:p>
                      <a:pPr marL="342900" indent="-342900">
                        <a:buAutoNum type="arabicParenR"/>
                      </a:pPr>
                      <a:r>
                        <a:rPr lang="en-GB" sz="1600" baseline="0" dirty="0" smtClean="0"/>
                        <a:t>Building Reputation.</a:t>
                      </a:r>
                    </a:p>
                    <a:p>
                      <a:pPr marL="342900" indent="-342900">
                        <a:buAutoNum type="arabicParenR"/>
                      </a:pPr>
                      <a:r>
                        <a:rPr lang="en-GB" sz="1600" baseline="0" dirty="0" smtClean="0"/>
                        <a:t>Relate to Social Causes like Education, </a:t>
                      </a:r>
                      <a:endParaRPr lang="en-US" sz="1600" dirty="0"/>
                    </a:p>
                  </a:txBody>
                  <a:tcPr marL="83573" marR="83573"/>
                </a:tc>
              </a:tr>
              <a:tr h="685800">
                <a:tc>
                  <a:txBody>
                    <a:bodyPr/>
                    <a:lstStyle/>
                    <a:p>
                      <a:r>
                        <a:rPr lang="en-GB" sz="1600" dirty="0" smtClean="0"/>
                        <a:t>4) Target Location</a:t>
                      </a:r>
                      <a:endParaRPr lang="en-US" sz="1600" dirty="0"/>
                    </a:p>
                  </a:txBody>
                  <a:tcPr marL="83573" marR="83573"/>
                </a:tc>
                <a:tc>
                  <a:txBody>
                    <a:bodyPr/>
                    <a:lstStyle/>
                    <a:p>
                      <a:pPr marL="342900" indent="-342900">
                        <a:buAutoNum type="arabicParenR"/>
                      </a:pPr>
                      <a:r>
                        <a:rPr lang="en-GB" sz="1600" dirty="0" smtClean="0"/>
                        <a:t>Goa, Mumbai, Delhi,</a:t>
                      </a:r>
                      <a:r>
                        <a:rPr lang="en-GB" sz="1600" baseline="0" dirty="0" smtClean="0"/>
                        <a:t> Hyderabad, Bangalore, </a:t>
                      </a:r>
                      <a:r>
                        <a:rPr lang="en-GB" sz="1600" baseline="0" dirty="0" err="1" smtClean="0"/>
                        <a:t>Ahemdabad</a:t>
                      </a:r>
                      <a:r>
                        <a:rPr lang="en-GB" sz="1600" baseline="0" dirty="0" smtClean="0"/>
                        <a:t>.</a:t>
                      </a:r>
                    </a:p>
                    <a:p>
                      <a:pPr marL="342900" indent="-342900">
                        <a:buAutoNum type="arabicParenR"/>
                      </a:pPr>
                      <a:r>
                        <a:rPr lang="en-GB" sz="1600" baseline="0" dirty="0" smtClean="0"/>
                        <a:t>Places yet to be decided as per the marketing plan.</a:t>
                      </a:r>
                      <a:endParaRPr lang="en-US" sz="1600" dirty="0"/>
                    </a:p>
                  </a:txBody>
                  <a:tcPr marL="83573" marR="83573"/>
                </a:tc>
              </a:tr>
              <a:tr h="458610">
                <a:tc>
                  <a:txBody>
                    <a:bodyPr/>
                    <a:lstStyle/>
                    <a:p>
                      <a:r>
                        <a:rPr lang="en-GB" sz="1600" dirty="0" smtClean="0"/>
                        <a:t>5) Referral</a:t>
                      </a:r>
                      <a:r>
                        <a:rPr lang="en-GB" sz="1600" baseline="0" dirty="0" smtClean="0"/>
                        <a:t> Program</a:t>
                      </a:r>
                      <a:endParaRPr lang="en-US" sz="1600" dirty="0"/>
                    </a:p>
                  </a:txBody>
                  <a:tcPr marL="83573" marR="83573"/>
                </a:tc>
                <a:tc>
                  <a:txBody>
                    <a:bodyPr/>
                    <a:lstStyle/>
                    <a:p>
                      <a:pPr marL="0" indent="0">
                        <a:buNone/>
                      </a:pPr>
                      <a:r>
                        <a:rPr lang="en-GB" sz="1600" dirty="0" smtClean="0"/>
                        <a:t>Referral plan</a:t>
                      </a:r>
                      <a:r>
                        <a:rPr lang="en-GB" sz="1600" baseline="0" dirty="0" smtClean="0"/>
                        <a:t> needs to be Identified yet. It should be top class.</a:t>
                      </a:r>
                      <a:endParaRPr lang="en-US" sz="1600" dirty="0"/>
                    </a:p>
                  </a:txBody>
                  <a:tcPr marL="83573" marR="83573"/>
                </a:tc>
              </a:tr>
            </a:tbl>
          </a:graphicData>
        </a:graphic>
      </p:graphicFrame>
      <p:sp>
        <p:nvSpPr>
          <p:cNvPr id="3" name="Title 2"/>
          <p:cNvSpPr>
            <a:spLocks noGrp="1"/>
          </p:cNvSpPr>
          <p:nvPr>
            <p:ph type="title"/>
          </p:nvPr>
        </p:nvSpPr>
        <p:spPr/>
        <p:txBody>
          <a:bodyPr/>
          <a:lstStyle/>
          <a:p>
            <a:r>
              <a:rPr lang="en-GB" dirty="0" smtClean="0"/>
              <a:t>Scope &amp; Strategy outline</a:t>
            </a:r>
            <a:endParaRPr lang="en-US" dirty="0"/>
          </a:p>
        </p:txBody>
      </p:sp>
    </p:spTree>
    <p:extLst>
      <p:ext uri="{BB962C8B-B14F-4D97-AF65-F5344CB8AC3E}">
        <p14:creationId xmlns:p14="http://schemas.microsoft.com/office/powerpoint/2010/main" val="1994571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Analysis</a:t>
            </a:r>
            <a:endParaRPr lang="en-US" dirty="0"/>
          </a:p>
        </p:txBody>
      </p:sp>
      <p:sp>
        <p:nvSpPr>
          <p:cNvPr id="3" name="Content Placeholder 2"/>
          <p:cNvSpPr>
            <a:spLocks noGrp="1"/>
          </p:cNvSpPr>
          <p:nvPr>
            <p:ph idx="1"/>
          </p:nvPr>
        </p:nvSpPr>
        <p:spPr/>
        <p:txBody>
          <a:bodyPr>
            <a:normAutofit/>
          </a:bodyPr>
          <a:lstStyle/>
          <a:p>
            <a:r>
              <a:rPr lang="en-GB" sz="2000" b="1" dirty="0">
                <a:solidFill>
                  <a:schemeClr val="accent1">
                    <a:lumMod val="50000"/>
                  </a:schemeClr>
                </a:solidFill>
              </a:rPr>
              <a:t>Rivals of Airhome : </a:t>
            </a:r>
          </a:p>
          <a:p>
            <a:pPr lvl="2"/>
            <a:r>
              <a:rPr lang="en-GB" sz="1600" dirty="0">
                <a:solidFill>
                  <a:schemeClr val="tx2">
                    <a:lumMod val="60000"/>
                    <a:lumOff val="40000"/>
                  </a:schemeClr>
                </a:solidFill>
              </a:rPr>
              <a:t>Airbnb is the biggest rival.</a:t>
            </a:r>
          </a:p>
          <a:p>
            <a:pPr lvl="2"/>
            <a:r>
              <a:rPr lang="en-GB" sz="1600" dirty="0">
                <a:solidFill>
                  <a:schemeClr val="tx2">
                    <a:lumMod val="60000"/>
                    <a:lumOff val="40000"/>
                  </a:schemeClr>
                </a:solidFill>
              </a:rPr>
              <a:t>Many rental properties are available but they are not direct competitor of Airhome. </a:t>
            </a:r>
          </a:p>
          <a:p>
            <a:pPr lvl="2"/>
            <a:r>
              <a:rPr lang="en-GB" sz="1600" dirty="0" err="1">
                <a:solidFill>
                  <a:schemeClr val="tx2">
                    <a:lumMod val="60000"/>
                    <a:lumOff val="40000"/>
                  </a:schemeClr>
                </a:solidFill>
              </a:rPr>
              <a:t>RoomNHouse</a:t>
            </a:r>
            <a:r>
              <a:rPr lang="en-GB" sz="1600" dirty="0">
                <a:solidFill>
                  <a:schemeClr val="tx2">
                    <a:lumMod val="60000"/>
                    <a:lumOff val="40000"/>
                  </a:schemeClr>
                </a:solidFill>
              </a:rPr>
              <a:t> and </a:t>
            </a:r>
            <a:r>
              <a:rPr lang="en-GB" sz="1600" dirty="0" err="1">
                <a:solidFill>
                  <a:schemeClr val="tx2">
                    <a:lumMod val="60000"/>
                    <a:lumOff val="40000"/>
                  </a:schemeClr>
                </a:solidFill>
              </a:rPr>
              <a:t>LionRooms</a:t>
            </a:r>
            <a:r>
              <a:rPr lang="en-GB" sz="1600" dirty="0">
                <a:solidFill>
                  <a:schemeClr val="tx2">
                    <a:lumMod val="60000"/>
                    <a:lumOff val="40000"/>
                  </a:schemeClr>
                </a:solidFill>
              </a:rPr>
              <a:t> are also rivals of it.</a:t>
            </a:r>
          </a:p>
          <a:p>
            <a:r>
              <a:rPr lang="en-GB" sz="2000" b="1" dirty="0">
                <a:solidFill>
                  <a:schemeClr val="accent1">
                    <a:lumMod val="50000"/>
                  </a:schemeClr>
                </a:solidFill>
              </a:rPr>
              <a:t>Limitation of Indian Market : </a:t>
            </a:r>
          </a:p>
          <a:p>
            <a:pPr lvl="2"/>
            <a:r>
              <a:rPr lang="en-GB" sz="1600" dirty="0">
                <a:solidFill>
                  <a:schemeClr val="tx2">
                    <a:lumMod val="60000"/>
                    <a:lumOff val="40000"/>
                  </a:schemeClr>
                </a:solidFill>
              </a:rPr>
              <a:t>Lack of Trust</a:t>
            </a:r>
          </a:p>
          <a:p>
            <a:pPr lvl="2"/>
            <a:r>
              <a:rPr lang="en-GB" sz="1600" dirty="0">
                <a:solidFill>
                  <a:schemeClr val="tx2">
                    <a:lumMod val="60000"/>
                    <a:lumOff val="40000"/>
                  </a:schemeClr>
                </a:solidFill>
              </a:rPr>
              <a:t>Corruption</a:t>
            </a:r>
          </a:p>
          <a:p>
            <a:pPr lvl="2"/>
            <a:r>
              <a:rPr lang="en-GB" sz="1600" dirty="0">
                <a:solidFill>
                  <a:schemeClr val="tx2">
                    <a:lumMod val="60000"/>
                    <a:lumOff val="40000"/>
                  </a:schemeClr>
                </a:solidFill>
              </a:rPr>
              <a:t>Fraud</a:t>
            </a:r>
          </a:p>
          <a:p>
            <a:pPr lvl="2"/>
            <a:r>
              <a:rPr lang="en-GB" sz="1600" dirty="0">
                <a:solidFill>
                  <a:schemeClr val="tx2">
                    <a:lumMod val="60000"/>
                    <a:lumOff val="40000"/>
                  </a:schemeClr>
                </a:solidFill>
              </a:rPr>
              <a:t>Governance &amp; Taxes</a:t>
            </a:r>
          </a:p>
          <a:p>
            <a:pPr lvl="2"/>
            <a:r>
              <a:rPr lang="en-GB" sz="1600" dirty="0">
                <a:solidFill>
                  <a:schemeClr val="tx2">
                    <a:lumMod val="60000"/>
                    <a:lumOff val="40000"/>
                  </a:schemeClr>
                </a:solidFill>
              </a:rPr>
              <a:t>Legal Process</a:t>
            </a:r>
          </a:p>
          <a:p>
            <a:pPr lvl="2"/>
            <a:r>
              <a:rPr lang="en-GB" sz="1600" dirty="0">
                <a:solidFill>
                  <a:schemeClr val="tx2">
                    <a:lumMod val="60000"/>
                    <a:lumOff val="40000"/>
                  </a:schemeClr>
                </a:solidFill>
              </a:rPr>
              <a:t>Funding</a:t>
            </a:r>
          </a:p>
          <a:p>
            <a:pPr lvl="2"/>
            <a:r>
              <a:rPr lang="en-GB" sz="1600" dirty="0">
                <a:solidFill>
                  <a:schemeClr val="tx2">
                    <a:lumMod val="60000"/>
                    <a:lumOff val="40000"/>
                  </a:schemeClr>
                </a:solidFill>
              </a:rPr>
              <a:t>Customers</a:t>
            </a:r>
          </a:p>
        </p:txBody>
      </p:sp>
    </p:spTree>
    <p:extLst>
      <p:ext uri="{BB962C8B-B14F-4D97-AF65-F5344CB8AC3E}">
        <p14:creationId xmlns:p14="http://schemas.microsoft.com/office/powerpoint/2010/main" val="19127155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Or Product Line</a:t>
            </a:r>
            <a:endParaRPr lang="en-US" dirty="0"/>
          </a:p>
        </p:txBody>
      </p:sp>
      <p:sp>
        <p:nvSpPr>
          <p:cNvPr id="3" name="Content Placeholder 2"/>
          <p:cNvSpPr>
            <a:spLocks noGrp="1"/>
          </p:cNvSpPr>
          <p:nvPr>
            <p:ph idx="1"/>
          </p:nvPr>
        </p:nvSpPr>
        <p:spPr/>
        <p:txBody>
          <a:bodyPr>
            <a:normAutofit/>
          </a:bodyPr>
          <a:lstStyle/>
          <a:p>
            <a:r>
              <a:rPr lang="en-GB" sz="2000" b="1" dirty="0">
                <a:solidFill>
                  <a:schemeClr val="accent1">
                    <a:lumMod val="50000"/>
                  </a:schemeClr>
                </a:solidFill>
              </a:rPr>
              <a:t>Airhome will be a Service Line </a:t>
            </a:r>
            <a:r>
              <a:rPr lang="en-GB" sz="2000" b="1" dirty="0" smtClean="0">
                <a:solidFill>
                  <a:schemeClr val="accent1">
                    <a:lumMod val="50000"/>
                  </a:schemeClr>
                </a:solidFill>
              </a:rPr>
              <a:t>Organisation.</a:t>
            </a:r>
            <a:endParaRPr lang="en-GB" sz="2000" b="1" dirty="0">
              <a:solidFill>
                <a:schemeClr val="accent1">
                  <a:lumMod val="50000"/>
                </a:schemeClr>
              </a:solidFill>
            </a:endParaRPr>
          </a:p>
          <a:p>
            <a:r>
              <a:rPr lang="en-GB" sz="2000" b="1" dirty="0">
                <a:solidFill>
                  <a:schemeClr val="accent1">
                    <a:lumMod val="50000"/>
                  </a:schemeClr>
                </a:solidFill>
              </a:rPr>
              <a:t>Main Services </a:t>
            </a:r>
            <a:r>
              <a:rPr lang="en-GB" sz="2000" b="1" dirty="0" smtClean="0">
                <a:solidFill>
                  <a:schemeClr val="accent1">
                    <a:lumMod val="50000"/>
                  </a:schemeClr>
                </a:solidFill>
              </a:rPr>
              <a:t>are - </a:t>
            </a:r>
            <a:endParaRPr lang="en-GB" sz="2000" b="1" dirty="0">
              <a:solidFill>
                <a:schemeClr val="accent1">
                  <a:lumMod val="50000"/>
                </a:schemeClr>
              </a:solidFill>
            </a:endParaRPr>
          </a:p>
          <a:p>
            <a:pPr lvl="2"/>
            <a:r>
              <a:rPr lang="en-GB" sz="1600" dirty="0">
                <a:solidFill>
                  <a:schemeClr val="tx2">
                    <a:lumMod val="60000"/>
                    <a:lumOff val="40000"/>
                  </a:schemeClr>
                </a:solidFill>
              </a:rPr>
              <a:t>List your space at </a:t>
            </a:r>
            <a:r>
              <a:rPr lang="en-GB" sz="1600" dirty="0" smtClean="0">
                <a:solidFill>
                  <a:schemeClr val="tx2">
                    <a:lumMod val="60000"/>
                    <a:lumOff val="40000"/>
                  </a:schemeClr>
                </a:solidFill>
              </a:rPr>
              <a:t>Airhome.</a:t>
            </a:r>
            <a:endParaRPr lang="en-GB" sz="1600" dirty="0">
              <a:solidFill>
                <a:schemeClr val="tx2">
                  <a:lumMod val="60000"/>
                  <a:lumOff val="40000"/>
                </a:schemeClr>
              </a:solidFill>
            </a:endParaRPr>
          </a:p>
          <a:p>
            <a:pPr lvl="2"/>
            <a:r>
              <a:rPr lang="en-GB" sz="1600" dirty="0">
                <a:solidFill>
                  <a:schemeClr val="tx2">
                    <a:lumMod val="60000"/>
                    <a:lumOff val="40000"/>
                  </a:schemeClr>
                </a:solidFill>
              </a:rPr>
              <a:t>Guest can request for a particular Listing.</a:t>
            </a:r>
          </a:p>
          <a:p>
            <a:pPr lvl="2"/>
            <a:r>
              <a:rPr lang="en-GB" sz="1600" dirty="0">
                <a:solidFill>
                  <a:schemeClr val="tx2">
                    <a:lumMod val="60000"/>
                    <a:lumOff val="40000"/>
                  </a:schemeClr>
                </a:solidFill>
              </a:rPr>
              <a:t>Host can approve or reject any request</a:t>
            </a:r>
            <a:r>
              <a:rPr lang="en-GB" sz="1600" dirty="0" smtClean="0">
                <a:solidFill>
                  <a:schemeClr val="tx2">
                    <a:lumMod val="60000"/>
                    <a:lumOff val="40000"/>
                  </a:schemeClr>
                </a:solidFill>
              </a:rPr>
              <a:t>.</a:t>
            </a:r>
          </a:p>
          <a:p>
            <a:pPr lvl="2"/>
            <a:r>
              <a:rPr lang="en-GB" sz="1600" dirty="0" smtClean="0">
                <a:solidFill>
                  <a:schemeClr val="tx2">
                    <a:lumMod val="60000"/>
                    <a:lumOff val="40000"/>
                  </a:schemeClr>
                </a:solidFill>
              </a:rPr>
              <a:t>Once the Host approves,  Guest can make the payment and confirm the booking.</a:t>
            </a:r>
            <a:endParaRPr lang="en-GB" sz="1600" dirty="0">
              <a:solidFill>
                <a:schemeClr val="tx2">
                  <a:lumMod val="60000"/>
                  <a:lumOff val="40000"/>
                </a:schemeClr>
              </a:solidFill>
            </a:endParaRPr>
          </a:p>
          <a:p>
            <a:pPr lvl="2"/>
            <a:r>
              <a:rPr lang="en-GB" sz="1600" dirty="0">
                <a:solidFill>
                  <a:schemeClr val="tx2">
                    <a:lumMod val="60000"/>
                    <a:lumOff val="40000"/>
                  </a:schemeClr>
                </a:solidFill>
              </a:rPr>
              <a:t>Members can Invite their friends as a Guest or Host and earn Airhome Credits, which can be used for bookings.</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4003995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Marketing &amp; Sales</a:t>
            </a:r>
            <a:endParaRPr lang="en-US" dirty="0"/>
          </a:p>
        </p:txBody>
      </p:sp>
      <p:sp>
        <p:nvSpPr>
          <p:cNvPr id="3" name="Content Placeholder 2"/>
          <p:cNvSpPr>
            <a:spLocks noGrp="1"/>
          </p:cNvSpPr>
          <p:nvPr>
            <p:ph idx="1"/>
          </p:nvPr>
        </p:nvSpPr>
        <p:spPr/>
        <p:txBody>
          <a:bodyPr/>
          <a:lstStyle/>
          <a:p>
            <a:r>
              <a:rPr lang="en-GB" dirty="0" smtClean="0"/>
              <a:t>Marketing plan includes :</a:t>
            </a:r>
          </a:p>
          <a:p>
            <a:pPr marL="1115568" lvl="4" indent="0">
              <a:buNone/>
            </a:pPr>
            <a:r>
              <a:rPr lang="en-GB" dirty="0" smtClean="0"/>
              <a:t>Approaching People by social media like Facebook, Twitter, LinkedIn.</a:t>
            </a:r>
          </a:p>
          <a:p>
            <a:pPr lvl="3"/>
            <a:r>
              <a:rPr lang="en-GB" dirty="0" smtClean="0"/>
              <a:t>Advertising on </a:t>
            </a:r>
            <a:r>
              <a:rPr lang="en-GB" dirty="0" err="1" smtClean="0"/>
              <a:t>Youtube</a:t>
            </a:r>
            <a:r>
              <a:rPr lang="en-GB" dirty="0" smtClean="0"/>
              <a:t>, Colleges, Hotels.</a:t>
            </a:r>
          </a:p>
          <a:p>
            <a:pPr lvl="3"/>
            <a:r>
              <a:rPr lang="en-GB" dirty="0" smtClean="0"/>
              <a:t>Contacting people via Phone, Emails.</a:t>
            </a:r>
          </a:p>
          <a:p>
            <a:pPr lvl="3"/>
            <a:r>
              <a:rPr lang="en-GB" dirty="0" smtClean="0"/>
              <a:t>Send special offers to people and raise customers.</a:t>
            </a:r>
          </a:p>
          <a:p>
            <a:pPr marL="658368" lvl="2" indent="0">
              <a:buNone/>
            </a:pPr>
            <a:endParaRPr lang="en-GB" dirty="0"/>
          </a:p>
          <a:p>
            <a:pPr marL="658368" lvl="2" indent="0">
              <a:buNone/>
            </a:pPr>
            <a:r>
              <a:rPr lang="en-GB" dirty="0" smtClean="0"/>
              <a:t>Marketing </a:t>
            </a:r>
            <a:r>
              <a:rPr lang="en-GB" dirty="0" smtClean="0"/>
              <a:t>plan &amp; Sales are being analysed and prepared.</a:t>
            </a:r>
            <a:endParaRPr lang="en-US" dirty="0"/>
          </a:p>
        </p:txBody>
      </p:sp>
    </p:spTree>
    <p:extLst>
      <p:ext uri="{BB962C8B-B14F-4D97-AF65-F5344CB8AC3E}">
        <p14:creationId xmlns:p14="http://schemas.microsoft.com/office/powerpoint/2010/main" val="3700516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Funding Request</a:t>
            </a:r>
            <a:endParaRPr lang="en-US" dirty="0"/>
          </a:p>
        </p:txBody>
      </p:sp>
      <p:sp>
        <p:nvSpPr>
          <p:cNvPr id="3" name="Content Placeholder 2"/>
          <p:cNvSpPr>
            <a:spLocks noGrp="1"/>
          </p:cNvSpPr>
          <p:nvPr>
            <p:ph idx="1"/>
          </p:nvPr>
        </p:nvSpPr>
        <p:spPr/>
        <p:txBody>
          <a:bodyPr/>
          <a:lstStyle/>
          <a:p>
            <a:r>
              <a:rPr lang="en-GB" dirty="0" smtClean="0"/>
              <a:t>Yet to be identified.</a:t>
            </a:r>
          </a:p>
          <a:p>
            <a:pPr lvl="2"/>
            <a:r>
              <a:rPr lang="en-GB" dirty="0" err="1" smtClean="0"/>
              <a:t>MakeInIndia</a:t>
            </a:r>
            <a:endParaRPr lang="en-GB" dirty="0" smtClean="0"/>
          </a:p>
          <a:p>
            <a:pPr lvl="2"/>
            <a:r>
              <a:rPr lang="en-GB" dirty="0" smtClean="0"/>
              <a:t>Self Funded</a:t>
            </a:r>
          </a:p>
          <a:p>
            <a:pPr lvl="2"/>
            <a:r>
              <a:rPr lang="en-GB" dirty="0" smtClean="0"/>
              <a:t>Crowd funding</a:t>
            </a:r>
            <a:endParaRPr lang="en-US" dirty="0"/>
          </a:p>
        </p:txBody>
      </p:sp>
    </p:spTree>
    <p:extLst>
      <p:ext uri="{BB962C8B-B14F-4D97-AF65-F5344CB8AC3E}">
        <p14:creationId xmlns:p14="http://schemas.microsoft.com/office/powerpoint/2010/main" val="2824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Organisation </a:t>
            </a:r>
            <a:r>
              <a:rPr lang="en-GB" smtClean="0"/>
              <a:t>&amp; Management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9505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0</TotalTime>
  <Words>569</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AirHome Business Plan </vt:lpstr>
      <vt:lpstr>AirHome – A place called HOME</vt:lpstr>
      <vt:lpstr>Vision &amp; Goals</vt:lpstr>
      <vt:lpstr>Scope &amp; Strategy outline</vt:lpstr>
      <vt:lpstr>Market Analysis</vt:lpstr>
      <vt:lpstr>Service Or Product Line</vt:lpstr>
      <vt:lpstr>Marketing &amp; Sales</vt:lpstr>
      <vt:lpstr>Funding Request</vt:lpstr>
      <vt:lpstr>Organisation &amp; Management</vt:lpstr>
      <vt:lpstr>Financial Projection</vt:lpstr>
      <vt:lpstr>How to make your plan Stand out ?</vt:lpstr>
      <vt:lpstr>Questions … Challenges.. </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AirHomes Business Plan</dc:title>
  <dc:creator>KU2318</dc:creator>
  <cp:lastModifiedBy>KU2318</cp:lastModifiedBy>
  <cp:revision>26</cp:revision>
  <dcterms:created xsi:type="dcterms:W3CDTF">2016-04-03T11:51:40Z</dcterms:created>
  <dcterms:modified xsi:type="dcterms:W3CDTF">2016-04-05T11:02:03Z</dcterms:modified>
</cp:coreProperties>
</file>