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DBA"/>
    <a:srgbClr val="FBFF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-1528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8913B-2F56-2446-A39E-9A88133850EF}" type="datetimeFigureOut">
              <a:rPr kumimoji="1" lang="ja-JP" altLang="en-US" smtClean="0"/>
              <a:t>2015/02/24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4B37D-5DFB-4F47-9434-EB82A50AF7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6600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8913B-2F56-2446-A39E-9A88133850EF}" type="datetimeFigureOut">
              <a:rPr kumimoji="1" lang="ja-JP" altLang="en-US" smtClean="0"/>
              <a:t>2015/02/24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4B37D-5DFB-4F47-9434-EB82A50AF7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8316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8913B-2F56-2446-A39E-9A88133850EF}" type="datetimeFigureOut">
              <a:rPr kumimoji="1" lang="ja-JP" altLang="en-US" smtClean="0"/>
              <a:t>2015/02/24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4B37D-5DFB-4F47-9434-EB82A50AF7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4531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8913B-2F56-2446-A39E-9A88133850EF}" type="datetimeFigureOut">
              <a:rPr kumimoji="1" lang="ja-JP" altLang="en-US" smtClean="0"/>
              <a:t>2015/02/24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4B37D-5DFB-4F47-9434-EB82A50AF7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7227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8913B-2F56-2446-A39E-9A88133850EF}" type="datetimeFigureOut">
              <a:rPr kumimoji="1" lang="ja-JP" altLang="en-US" smtClean="0"/>
              <a:t>2015/02/24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4B37D-5DFB-4F47-9434-EB82A50AF7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2272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8913B-2F56-2446-A39E-9A88133850EF}" type="datetimeFigureOut">
              <a:rPr kumimoji="1" lang="ja-JP" altLang="en-US" smtClean="0"/>
              <a:t>2015/02/24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4B37D-5DFB-4F47-9434-EB82A50AF7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9812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8913B-2F56-2446-A39E-9A88133850EF}" type="datetimeFigureOut">
              <a:rPr kumimoji="1" lang="ja-JP" altLang="en-US" smtClean="0"/>
              <a:t>2015/02/24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4B37D-5DFB-4F47-9434-EB82A50AF7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0148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8913B-2F56-2446-A39E-9A88133850EF}" type="datetimeFigureOut">
              <a:rPr kumimoji="1" lang="ja-JP" altLang="en-US" smtClean="0"/>
              <a:t>2015/02/24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4B37D-5DFB-4F47-9434-EB82A50AF7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7753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8913B-2F56-2446-A39E-9A88133850EF}" type="datetimeFigureOut">
              <a:rPr kumimoji="1" lang="ja-JP" altLang="en-US" smtClean="0"/>
              <a:t>2015/02/24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4B37D-5DFB-4F47-9434-EB82A50AF7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6845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8913B-2F56-2446-A39E-9A88133850EF}" type="datetimeFigureOut">
              <a:rPr kumimoji="1" lang="ja-JP" altLang="en-US" smtClean="0"/>
              <a:t>2015/02/24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4B37D-5DFB-4F47-9434-EB82A50AF7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2025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8913B-2F56-2446-A39E-9A88133850EF}" type="datetimeFigureOut">
              <a:rPr kumimoji="1" lang="ja-JP" altLang="en-US" smtClean="0"/>
              <a:t>2015/02/24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4B37D-5DFB-4F47-9434-EB82A50AF7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978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8913B-2F56-2446-A39E-9A88133850EF}" type="datetimeFigureOut">
              <a:rPr kumimoji="1" lang="ja-JP" altLang="en-US" smtClean="0"/>
              <a:t>2015/02/24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04B37D-5DFB-4F47-9434-EB82A50AF7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4642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>
          <a:xfrm>
            <a:off x="4641895" y="390737"/>
            <a:ext cx="1947334" cy="424946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dirty="0" smtClean="0">
                <a:solidFill>
                  <a:srgbClr val="000000"/>
                </a:solidFill>
                <a:latin typeface="+mj-ea"/>
                <a:ea typeface="+mj-ea"/>
              </a:rPr>
              <a:t>Domain</a:t>
            </a:r>
          </a:p>
          <a:p>
            <a:pPr algn="ctr"/>
            <a:r>
              <a:rPr lang="en-US" altLang="ja-JP" dirty="0" smtClean="0">
                <a:solidFill>
                  <a:srgbClr val="000000"/>
                </a:solidFill>
                <a:latin typeface="+mj-ea"/>
                <a:ea typeface="+mj-ea"/>
              </a:rPr>
              <a:t>Layer</a:t>
            </a:r>
            <a:endParaRPr kumimoji="1" lang="ja-JP" altLang="en-US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6919502" y="390737"/>
            <a:ext cx="1947334" cy="424946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+mj-ea"/>
                <a:ea typeface="+mj-ea"/>
              </a:rPr>
              <a:t>Infrastructure</a:t>
            </a:r>
          </a:p>
          <a:p>
            <a:pPr algn="ctr"/>
            <a:r>
              <a:rPr lang="en-US" altLang="ja-JP" dirty="0" smtClean="0">
                <a:solidFill>
                  <a:schemeClr val="tx1"/>
                </a:solidFill>
                <a:latin typeface="+mj-ea"/>
                <a:ea typeface="+mj-ea"/>
              </a:rPr>
              <a:t>Layer</a:t>
            </a:r>
            <a:endParaRPr kumimoji="1" lang="ja-JP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4787040" y="1033555"/>
            <a:ext cx="1677667" cy="3961775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0" name="正方形/長方形 29"/>
          <p:cNvSpPr/>
          <p:nvPr/>
        </p:nvSpPr>
        <p:spPr>
          <a:xfrm>
            <a:off x="7068914" y="1033555"/>
            <a:ext cx="1641789" cy="3961775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229811" y="4887743"/>
            <a:ext cx="8637025" cy="555111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/>
              <a:t>Spring Framework (DI, AOP, </a:t>
            </a:r>
            <a:r>
              <a:rPr kumimoji="1" lang="en-US" altLang="ja-JP" sz="2400" dirty="0" err="1" smtClean="0"/>
              <a:t>Tx</a:t>
            </a:r>
            <a:r>
              <a:rPr kumimoji="1" lang="en-US" altLang="ja-JP" sz="2400" dirty="0" smtClean="0"/>
              <a:t>, etc.)</a:t>
            </a:r>
            <a:endParaRPr kumimoji="1" lang="ja-JP" altLang="en-US" sz="2400" dirty="0"/>
          </a:p>
        </p:txBody>
      </p:sp>
      <p:sp>
        <p:nvSpPr>
          <p:cNvPr id="5" name="正方形/長方形 4"/>
          <p:cNvSpPr/>
          <p:nvPr/>
        </p:nvSpPr>
        <p:spPr>
          <a:xfrm>
            <a:off x="2006391" y="390737"/>
            <a:ext cx="2295281" cy="424946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dirty="0" smtClean="0">
                <a:solidFill>
                  <a:srgbClr val="000000"/>
                </a:solidFill>
                <a:latin typeface="+mj-ea"/>
                <a:ea typeface="+mj-ea"/>
              </a:rPr>
              <a:t>Application</a:t>
            </a:r>
          </a:p>
          <a:p>
            <a:pPr algn="ctr"/>
            <a:r>
              <a:rPr lang="en-US" altLang="ja-JP" dirty="0" smtClean="0">
                <a:solidFill>
                  <a:srgbClr val="000000"/>
                </a:solidFill>
                <a:latin typeface="+mj-ea"/>
                <a:ea typeface="+mj-ea"/>
              </a:rPr>
              <a:t>Layer</a:t>
            </a:r>
            <a:endParaRPr kumimoji="1" lang="ja-JP" altLang="en-US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229812" y="390737"/>
            <a:ext cx="1531525" cy="424946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dirty="0" smtClean="0">
                <a:solidFill>
                  <a:srgbClr val="000000"/>
                </a:solidFill>
                <a:latin typeface="+mj-ea"/>
                <a:ea typeface="+mj-ea"/>
              </a:rPr>
              <a:t>Security</a:t>
            </a:r>
          </a:p>
          <a:p>
            <a:pPr algn="ctr"/>
            <a:r>
              <a:rPr lang="en-US" altLang="ja-JP" dirty="0" smtClean="0">
                <a:solidFill>
                  <a:srgbClr val="000000"/>
                </a:solidFill>
                <a:latin typeface="+mj-ea"/>
                <a:ea typeface="+mj-ea"/>
              </a:rPr>
              <a:t>Layer</a:t>
            </a:r>
            <a:endParaRPr kumimoji="1" lang="ja-JP" altLang="en-US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-1632923" y="359279"/>
            <a:ext cx="1493120" cy="4280926"/>
          </a:xfrm>
          <a:prstGeom prst="rect">
            <a:avLst/>
          </a:prstGeom>
          <a:solidFill>
            <a:srgbClr val="FFFDBA"/>
          </a:solidFill>
          <a:ln>
            <a:solidFill>
              <a:srgbClr val="FFFDBA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dirty="0" smtClean="0">
                <a:solidFill>
                  <a:srgbClr val="000000"/>
                </a:solidFill>
                <a:latin typeface="+mj-ea"/>
                <a:ea typeface="+mj-ea"/>
              </a:rPr>
              <a:t>Client</a:t>
            </a:r>
          </a:p>
          <a:p>
            <a:pPr algn="ctr"/>
            <a:r>
              <a:rPr lang="en-US" altLang="ja-JP" dirty="0" smtClean="0">
                <a:solidFill>
                  <a:srgbClr val="000000"/>
                </a:solidFill>
                <a:latin typeface="+mj-ea"/>
                <a:ea typeface="+mj-ea"/>
              </a:rPr>
              <a:t>Layer</a:t>
            </a:r>
            <a:endParaRPr kumimoji="1" lang="ja-JP" altLang="en-US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7237468" y="2285493"/>
            <a:ext cx="1355367" cy="914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latin typeface="+mj-ea"/>
                <a:ea typeface="+mj-ea"/>
              </a:rPr>
              <a:t>MyBatis3</a:t>
            </a:r>
            <a:endParaRPr kumimoji="1" lang="ja-JP" altLang="en-US" sz="2000" dirty="0">
              <a:latin typeface="+mj-ea"/>
              <a:ea typeface="+mj-ea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5123210" y="3342936"/>
            <a:ext cx="1059227" cy="53544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latin typeface="+mj-ea"/>
                <a:ea typeface="+mj-ea"/>
              </a:rPr>
              <a:t>Domain</a:t>
            </a:r>
          </a:p>
          <a:p>
            <a:pPr algn="ctr"/>
            <a:r>
              <a:rPr lang="en-US" altLang="ja-JP" dirty="0" smtClean="0">
                <a:latin typeface="+mj-ea"/>
                <a:ea typeface="+mj-ea"/>
              </a:rPr>
              <a:t>Object</a:t>
            </a:r>
          </a:p>
        </p:txBody>
      </p:sp>
      <p:sp>
        <p:nvSpPr>
          <p:cNvPr id="15" name="角丸四角形 14"/>
          <p:cNvSpPr/>
          <p:nvPr/>
        </p:nvSpPr>
        <p:spPr>
          <a:xfrm>
            <a:off x="4899938" y="2520420"/>
            <a:ext cx="1490915" cy="53544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latin typeface="+mj-ea"/>
                <a:ea typeface="+mj-ea"/>
              </a:rPr>
              <a:t>Repository</a:t>
            </a:r>
          </a:p>
        </p:txBody>
      </p:sp>
      <p:sp>
        <p:nvSpPr>
          <p:cNvPr id="16" name="角丸四角形 15"/>
          <p:cNvSpPr/>
          <p:nvPr/>
        </p:nvSpPr>
        <p:spPr>
          <a:xfrm>
            <a:off x="4869453" y="1237272"/>
            <a:ext cx="1490915" cy="53544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latin typeface="+mj-ea"/>
                <a:ea typeface="+mj-ea"/>
              </a:rPr>
              <a:t>Service</a:t>
            </a:r>
          </a:p>
        </p:txBody>
      </p:sp>
      <p:sp>
        <p:nvSpPr>
          <p:cNvPr id="17" name="正方形/長方形 16"/>
          <p:cNvSpPr/>
          <p:nvPr/>
        </p:nvSpPr>
        <p:spPr>
          <a:xfrm>
            <a:off x="2184691" y="1033555"/>
            <a:ext cx="1967925" cy="230504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dirty="0" smtClean="0">
                <a:latin typeface="+mj-ea"/>
                <a:ea typeface="+mj-ea"/>
              </a:rPr>
              <a:t>Spring MVC</a:t>
            </a:r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2437578" y="1638414"/>
            <a:ext cx="1490915" cy="53544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latin typeface="+mj-ea"/>
                <a:ea typeface="+mj-ea"/>
              </a:rPr>
              <a:t>Controller</a:t>
            </a:r>
          </a:p>
        </p:txBody>
      </p:sp>
      <p:sp>
        <p:nvSpPr>
          <p:cNvPr id="19" name="角丸四角形 18"/>
          <p:cNvSpPr/>
          <p:nvPr/>
        </p:nvSpPr>
        <p:spPr>
          <a:xfrm>
            <a:off x="3160975" y="2464389"/>
            <a:ext cx="829773" cy="53544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latin typeface="+mj-ea"/>
                <a:ea typeface="+mj-ea"/>
              </a:rPr>
              <a:t>Form</a:t>
            </a:r>
          </a:p>
        </p:txBody>
      </p:sp>
      <p:sp>
        <p:nvSpPr>
          <p:cNvPr id="20" name="正方形/長方形 19"/>
          <p:cNvSpPr/>
          <p:nvPr/>
        </p:nvSpPr>
        <p:spPr>
          <a:xfrm>
            <a:off x="463014" y="1021103"/>
            <a:ext cx="1136456" cy="230504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dirty="0" smtClean="0">
                <a:latin typeface="+mj-ea"/>
                <a:ea typeface="+mj-ea"/>
              </a:rPr>
              <a:t>Spring</a:t>
            </a:r>
          </a:p>
          <a:p>
            <a:pPr algn="ctr"/>
            <a:r>
              <a:rPr kumimoji="1" lang="en-US" altLang="ja-JP" dirty="0" smtClean="0">
                <a:latin typeface="+mj-ea"/>
                <a:ea typeface="+mj-ea"/>
              </a:rPr>
              <a:t>Security</a:t>
            </a:r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24" name="メモ 23"/>
          <p:cNvSpPr/>
          <p:nvPr/>
        </p:nvSpPr>
        <p:spPr>
          <a:xfrm>
            <a:off x="2360557" y="2490537"/>
            <a:ext cx="615567" cy="535441"/>
          </a:xfrm>
          <a:prstGeom prst="foldedCorner">
            <a:avLst>
              <a:gd name="adj" fmla="val 30341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latin typeface="+mj-ea"/>
                <a:ea typeface="+mj-ea"/>
              </a:rPr>
              <a:t>JSP</a:t>
            </a:r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2197142" y="3609947"/>
            <a:ext cx="1967925" cy="58047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latin typeface="+mj-ea"/>
                <a:ea typeface="+mj-ea"/>
              </a:rPr>
              <a:t>Bean Validation</a:t>
            </a:r>
            <a:endParaRPr kumimoji="1" lang="ja-JP" altLang="en-US" sz="2000" dirty="0">
              <a:latin typeface="+mj-ea"/>
              <a:ea typeface="+mj-ea"/>
            </a:endParaRPr>
          </a:p>
        </p:txBody>
      </p:sp>
      <p:sp>
        <p:nvSpPr>
          <p:cNvPr id="26" name="フローチャート: 書類 25"/>
          <p:cNvSpPr/>
          <p:nvPr/>
        </p:nvSpPr>
        <p:spPr>
          <a:xfrm>
            <a:off x="7437046" y="3087056"/>
            <a:ext cx="1005429" cy="734575"/>
          </a:xfrm>
          <a:prstGeom prst="flowChartDocumen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latin typeface="+mj-ea"/>
                <a:ea typeface="+mj-ea"/>
              </a:rPr>
              <a:t>Mapper</a:t>
            </a:r>
          </a:p>
          <a:p>
            <a:pPr algn="ctr"/>
            <a:r>
              <a:rPr lang="en-US" altLang="ja-JP" dirty="0" smtClean="0">
                <a:latin typeface="+mj-ea"/>
                <a:ea typeface="+mj-ea"/>
              </a:rPr>
              <a:t>XML</a:t>
            </a:r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27" name="フローチャート: 書類 26"/>
          <p:cNvSpPr/>
          <p:nvPr/>
        </p:nvSpPr>
        <p:spPr>
          <a:xfrm>
            <a:off x="8157105" y="1906181"/>
            <a:ext cx="709731" cy="603878"/>
          </a:xfrm>
          <a:prstGeom prst="flowChartDocumen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 smtClean="0">
                <a:latin typeface="+mj-ea"/>
                <a:ea typeface="+mj-ea"/>
              </a:rPr>
              <a:t>Config</a:t>
            </a:r>
            <a:endParaRPr kumimoji="1" lang="ja-JP" altLang="en-US" sz="1400" dirty="0">
              <a:latin typeface="+mj-ea"/>
              <a:ea typeface="+mj-ea"/>
            </a:endParaRPr>
          </a:p>
        </p:txBody>
      </p:sp>
      <p:sp>
        <p:nvSpPr>
          <p:cNvPr id="28" name="フローチャート: 書類 27"/>
          <p:cNvSpPr/>
          <p:nvPr/>
        </p:nvSpPr>
        <p:spPr>
          <a:xfrm>
            <a:off x="3882183" y="818780"/>
            <a:ext cx="606014" cy="603878"/>
          </a:xfrm>
          <a:prstGeom prst="flowChartDocumen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latin typeface="+mj-ea"/>
                <a:ea typeface="+mj-ea"/>
              </a:rPr>
              <a:t>Bean</a:t>
            </a:r>
          </a:p>
        </p:txBody>
      </p:sp>
      <p:sp>
        <p:nvSpPr>
          <p:cNvPr id="31" name="フローチャート: 書類 30"/>
          <p:cNvSpPr/>
          <p:nvPr/>
        </p:nvSpPr>
        <p:spPr>
          <a:xfrm>
            <a:off x="6249937" y="4154511"/>
            <a:ext cx="606014" cy="603878"/>
          </a:xfrm>
          <a:prstGeom prst="flowChartDocumen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latin typeface="+mj-ea"/>
                <a:ea typeface="+mj-ea"/>
              </a:rPr>
              <a:t>Bean</a:t>
            </a:r>
          </a:p>
        </p:txBody>
      </p:sp>
      <p:sp>
        <p:nvSpPr>
          <p:cNvPr id="32" name="フローチャート: 書類 31"/>
          <p:cNvSpPr/>
          <p:nvPr/>
        </p:nvSpPr>
        <p:spPr>
          <a:xfrm>
            <a:off x="8508170" y="4161130"/>
            <a:ext cx="606014" cy="603878"/>
          </a:xfrm>
          <a:prstGeom prst="flowChartDocumen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latin typeface="+mj-ea"/>
                <a:ea typeface="+mj-ea"/>
              </a:rPr>
              <a:t>Bean</a:t>
            </a:r>
          </a:p>
        </p:txBody>
      </p:sp>
      <p:sp>
        <p:nvSpPr>
          <p:cNvPr id="33" name="フローチャート: 磁気ディスク 32"/>
          <p:cNvSpPr/>
          <p:nvPr/>
        </p:nvSpPr>
        <p:spPr>
          <a:xfrm>
            <a:off x="9555922" y="2290890"/>
            <a:ext cx="1003222" cy="884099"/>
          </a:xfrm>
          <a:prstGeom prst="flowChartMagneticDisk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H2</a:t>
            </a:r>
          </a:p>
        </p:txBody>
      </p:sp>
      <p:sp>
        <p:nvSpPr>
          <p:cNvPr id="34" name="左右矢印 33"/>
          <p:cNvSpPr/>
          <p:nvPr/>
        </p:nvSpPr>
        <p:spPr>
          <a:xfrm>
            <a:off x="6471246" y="2608362"/>
            <a:ext cx="597668" cy="348238"/>
          </a:xfrm>
          <a:prstGeom prst="leftRightArrow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左右矢印 34"/>
          <p:cNvSpPr/>
          <p:nvPr/>
        </p:nvSpPr>
        <p:spPr>
          <a:xfrm rot="19980997">
            <a:off x="3982684" y="1581603"/>
            <a:ext cx="817506" cy="348238"/>
          </a:xfrm>
          <a:prstGeom prst="leftRightArrow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左右矢印 35"/>
          <p:cNvSpPr/>
          <p:nvPr/>
        </p:nvSpPr>
        <p:spPr>
          <a:xfrm rot="5400000">
            <a:off x="5312006" y="1971743"/>
            <a:ext cx="603879" cy="348238"/>
          </a:xfrm>
          <a:prstGeom prst="leftRightArrow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左右矢印 36"/>
          <p:cNvSpPr/>
          <p:nvPr/>
        </p:nvSpPr>
        <p:spPr>
          <a:xfrm rot="16200000">
            <a:off x="3302158" y="3154731"/>
            <a:ext cx="588517" cy="348238"/>
          </a:xfrm>
          <a:prstGeom prst="leftRightArrow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左右矢印 37"/>
          <p:cNvSpPr/>
          <p:nvPr/>
        </p:nvSpPr>
        <p:spPr>
          <a:xfrm>
            <a:off x="-290641" y="1696283"/>
            <a:ext cx="2462881" cy="348238"/>
          </a:xfrm>
          <a:prstGeom prst="leftRightArrow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フローチャート: 書類 38"/>
          <p:cNvSpPr/>
          <p:nvPr/>
        </p:nvSpPr>
        <p:spPr>
          <a:xfrm>
            <a:off x="1388282" y="820724"/>
            <a:ext cx="606014" cy="603878"/>
          </a:xfrm>
          <a:prstGeom prst="flowChartDocumen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latin typeface="+mj-ea"/>
                <a:ea typeface="+mj-ea"/>
              </a:rPr>
              <a:t>Bean</a:t>
            </a:r>
          </a:p>
        </p:txBody>
      </p:sp>
      <p:sp>
        <p:nvSpPr>
          <p:cNvPr id="43" name="左右矢印 42"/>
          <p:cNvSpPr/>
          <p:nvPr/>
        </p:nvSpPr>
        <p:spPr>
          <a:xfrm>
            <a:off x="8735605" y="2589332"/>
            <a:ext cx="758062" cy="348238"/>
          </a:xfrm>
          <a:prstGeom prst="leftRightArrow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角丸四角形 44"/>
          <p:cNvSpPr/>
          <p:nvPr/>
        </p:nvSpPr>
        <p:spPr>
          <a:xfrm>
            <a:off x="338669" y="4270880"/>
            <a:ext cx="5843767" cy="543021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latin typeface="+mj-ea"/>
                <a:ea typeface="+mj-ea"/>
              </a:rPr>
              <a:t>TERASOLUNA Server Framework for Java (5.x)</a:t>
            </a:r>
          </a:p>
          <a:p>
            <a:pPr algn="ctr"/>
            <a:r>
              <a:rPr lang="en-US" altLang="ja-JP" dirty="0" smtClean="0">
                <a:latin typeface="+mj-ea"/>
                <a:ea typeface="+mj-ea"/>
              </a:rPr>
              <a:t>Common Library</a:t>
            </a:r>
          </a:p>
        </p:txBody>
      </p:sp>
      <p:sp>
        <p:nvSpPr>
          <p:cNvPr id="46" name="正方形/長方形 45"/>
          <p:cNvSpPr/>
          <p:nvPr/>
        </p:nvSpPr>
        <p:spPr>
          <a:xfrm>
            <a:off x="229811" y="5486398"/>
            <a:ext cx="8637025" cy="464456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Java EE Servlet Container</a:t>
            </a:r>
            <a:endParaRPr kumimoji="1" lang="ja-JP" altLang="en-US" dirty="0"/>
          </a:p>
        </p:txBody>
      </p:sp>
      <p:sp>
        <p:nvSpPr>
          <p:cNvPr id="47" name="フローチャート: 書類 46"/>
          <p:cNvSpPr/>
          <p:nvPr/>
        </p:nvSpPr>
        <p:spPr>
          <a:xfrm>
            <a:off x="172095" y="4831789"/>
            <a:ext cx="606014" cy="603878"/>
          </a:xfrm>
          <a:prstGeom prst="flowChartDocumen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latin typeface="+mj-ea"/>
                <a:ea typeface="+mj-ea"/>
              </a:rPr>
              <a:t>Bean</a:t>
            </a:r>
          </a:p>
        </p:txBody>
      </p:sp>
      <p:sp>
        <p:nvSpPr>
          <p:cNvPr id="49" name="正方形/長方形 48"/>
          <p:cNvSpPr/>
          <p:nvPr/>
        </p:nvSpPr>
        <p:spPr>
          <a:xfrm>
            <a:off x="229811" y="6010520"/>
            <a:ext cx="8656379" cy="472528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JVM </a:t>
            </a:r>
            <a:endParaRPr kumimoji="1" lang="ja-JP" altLang="en-US" dirty="0"/>
          </a:p>
        </p:txBody>
      </p:sp>
      <p:sp>
        <p:nvSpPr>
          <p:cNvPr id="50" name="フローチャート: 書類 49"/>
          <p:cNvSpPr/>
          <p:nvPr/>
        </p:nvSpPr>
        <p:spPr>
          <a:xfrm>
            <a:off x="160007" y="5467117"/>
            <a:ext cx="606014" cy="446643"/>
          </a:xfrm>
          <a:prstGeom prst="flowChartDocumen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latin typeface="+mj-ea"/>
                <a:ea typeface="+mj-ea"/>
              </a:rPr>
              <a:t>w</a:t>
            </a:r>
            <a:r>
              <a:rPr kumimoji="1" lang="en-US" altLang="ja-JP" sz="1400" dirty="0" smtClean="0">
                <a:latin typeface="+mj-ea"/>
                <a:ea typeface="+mj-ea"/>
              </a:rPr>
              <a:t>eb</a:t>
            </a:r>
          </a:p>
          <a:p>
            <a:pPr algn="ctr"/>
            <a:r>
              <a:rPr kumimoji="1" lang="en-US" altLang="ja-JP" sz="1400" dirty="0" smtClean="0">
                <a:latin typeface="+mj-ea"/>
                <a:ea typeface="+mj-ea"/>
              </a:rPr>
              <a:t>.xml</a:t>
            </a:r>
          </a:p>
        </p:txBody>
      </p:sp>
      <p:sp>
        <p:nvSpPr>
          <p:cNvPr id="52" name="正方形/長方形 51"/>
          <p:cNvSpPr/>
          <p:nvPr/>
        </p:nvSpPr>
        <p:spPr>
          <a:xfrm>
            <a:off x="-1480721" y="4190422"/>
            <a:ext cx="1226721" cy="35309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latin typeface="+mj-ea"/>
                <a:ea typeface="+mj-ea"/>
              </a:rPr>
              <a:t>j</a:t>
            </a:r>
            <a:r>
              <a:rPr lang="en-US" altLang="ja-JP" dirty="0" err="1" smtClean="0">
                <a:latin typeface="+mj-ea"/>
                <a:ea typeface="+mj-ea"/>
              </a:rPr>
              <a:t>Query</a:t>
            </a:r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53" name="正方形/長方形 52"/>
          <p:cNvSpPr/>
          <p:nvPr/>
        </p:nvSpPr>
        <p:spPr>
          <a:xfrm>
            <a:off x="-1480721" y="3747629"/>
            <a:ext cx="1226721" cy="3925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>
                <a:latin typeface="+mj-ea"/>
                <a:ea typeface="+mj-ea"/>
              </a:rPr>
              <a:t>AngularJS</a:t>
            </a:r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54" name="正方形/長方形 53"/>
          <p:cNvSpPr/>
          <p:nvPr/>
        </p:nvSpPr>
        <p:spPr>
          <a:xfrm>
            <a:off x="-1480721" y="3298740"/>
            <a:ext cx="1226721" cy="39229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latin typeface="+mj-ea"/>
                <a:ea typeface="+mj-ea"/>
              </a:rPr>
              <a:t>Bootstrap</a:t>
            </a:r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55" name="メモ 54"/>
          <p:cNvSpPr/>
          <p:nvPr/>
        </p:nvSpPr>
        <p:spPr>
          <a:xfrm>
            <a:off x="-1504910" y="2256261"/>
            <a:ext cx="682435" cy="404978"/>
          </a:xfrm>
          <a:prstGeom prst="foldedCorner">
            <a:avLst>
              <a:gd name="adj" fmla="val 30341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>
                <a:latin typeface="+mj-ea"/>
                <a:ea typeface="+mj-ea"/>
              </a:rPr>
              <a:t>css</a:t>
            </a:r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56" name="メモ 55"/>
          <p:cNvSpPr/>
          <p:nvPr/>
        </p:nvSpPr>
        <p:spPr>
          <a:xfrm>
            <a:off x="-755006" y="2260118"/>
            <a:ext cx="476816" cy="400292"/>
          </a:xfrm>
          <a:prstGeom prst="foldedCorner">
            <a:avLst>
              <a:gd name="adj" fmla="val 30341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>
                <a:latin typeface="+mj-ea"/>
                <a:ea typeface="+mj-ea"/>
              </a:rPr>
              <a:t>js</a:t>
            </a:r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57" name="左右矢印 56"/>
          <p:cNvSpPr/>
          <p:nvPr/>
        </p:nvSpPr>
        <p:spPr>
          <a:xfrm rot="16200000">
            <a:off x="-1161484" y="2788713"/>
            <a:ext cx="588516" cy="348238"/>
          </a:xfrm>
          <a:prstGeom prst="leftRightArrow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8" name="図 57" descr="7288396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31565" y="1363985"/>
            <a:ext cx="1372606" cy="840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597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631" y="133048"/>
            <a:ext cx="3703562" cy="8069742"/>
          </a:xfrm>
          <a:prstGeom prst="rect">
            <a:avLst/>
          </a:prstGeom>
        </p:spPr>
      </p:pic>
      <p:sp>
        <p:nvSpPr>
          <p:cNvPr id="6" name="右中かっこ 5"/>
          <p:cNvSpPr/>
          <p:nvPr/>
        </p:nvSpPr>
        <p:spPr>
          <a:xfrm>
            <a:off x="3413237" y="1927838"/>
            <a:ext cx="963891" cy="839176"/>
          </a:xfrm>
          <a:prstGeom prst="rightBrace">
            <a:avLst/>
          </a:prstGeom>
          <a:ln w="381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右中かっこ 6"/>
          <p:cNvSpPr/>
          <p:nvPr/>
        </p:nvSpPr>
        <p:spPr>
          <a:xfrm>
            <a:off x="3413237" y="2919413"/>
            <a:ext cx="963891" cy="1423891"/>
          </a:xfrm>
          <a:prstGeom prst="rightBrace">
            <a:avLst/>
          </a:prstGeom>
          <a:ln w="381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右中かっこ 7"/>
          <p:cNvSpPr/>
          <p:nvPr/>
        </p:nvSpPr>
        <p:spPr>
          <a:xfrm>
            <a:off x="3413237" y="4500681"/>
            <a:ext cx="975231" cy="1022006"/>
          </a:xfrm>
          <a:prstGeom prst="righ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右中かっこ 8"/>
          <p:cNvSpPr/>
          <p:nvPr/>
        </p:nvSpPr>
        <p:spPr>
          <a:xfrm>
            <a:off x="3413237" y="5675087"/>
            <a:ext cx="975231" cy="754819"/>
          </a:xfrm>
          <a:prstGeom prst="rightBrac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右中かっこ 9"/>
          <p:cNvSpPr/>
          <p:nvPr/>
        </p:nvSpPr>
        <p:spPr>
          <a:xfrm>
            <a:off x="3413237" y="6514610"/>
            <a:ext cx="975231" cy="754819"/>
          </a:xfrm>
          <a:prstGeom prst="rightBrac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右中かっこ 10"/>
          <p:cNvSpPr/>
          <p:nvPr/>
        </p:nvSpPr>
        <p:spPr>
          <a:xfrm>
            <a:off x="3413237" y="7369758"/>
            <a:ext cx="986577" cy="844372"/>
          </a:xfrm>
          <a:prstGeom prst="rightBrace">
            <a:avLst/>
          </a:prstGeom>
          <a:ln w="381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399814" y="2018560"/>
            <a:ext cx="39423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1"/>
                </a:solidFill>
              </a:rPr>
              <a:t>(1)</a:t>
            </a:r>
          </a:p>
          <a:p>
            <a:r>
              <a:rPr kumimoji="1" lang="en-US" altLang="ja-JP" sz="2400" dirty="0" smtClean="0">
                <a:solidFill>
                  <a:schemeClr val="accent1"/>
                </a:solidFill>
              </a:rPr>
              <a:t>Application Layer for REST API</a:t>
            </a:r>
            <a:endParaRPr kumimoji="1" lang="ja-JP" altLang="en-US" sz="2400" dirty="0">
              <a:solidFill>
                <a:schemeClr val="accent1"/>
              </a:solidFill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484174" y="3191580"/>
            <a:ext cx="36961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1"/>
                </a:solidFill>
              </a:rPr>
              <a:t>(2)</a:t>
            </a:r>
          </a:p>
          <a:p>
            <a:r>
              <a:rPr kumimoji="1" lang="en-US" altLang="ja-JP" sz="2400" dirty="0" smtClean="0">
                <a:solidFill>
                  <a:schemeClr val="accent1"/>
                </a:solidFill>
              </a:rPr>
              <a:t>Application Layer for Screen</a:t>
            </a:r>
            <a:endParaRPr kumimoji="1" lang="ja-JP" altLang="en-US" sz="2400" dirty="0">
              <a:solidFill>
                <a:schemeClr val="accent1"/>
              </a:solidFill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4506854" y="4340536"/>
            <a:ext cx="3497772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bg1">
                    <a:lumMod val="50000"/>
                  </a:schemeClr>
                </a:solidFill>
              </a:rPr>
              <a:t>(3)</a:t>
            </a:r>
          </a:p>
          <a:p>
            <a:r>
              <a:rPr kumimoji="1" lang="en-US" altLang="ja-JP" sz="2400" dirty="0" smtClean="0">
                <a:solidFill>
                  <a:schemeClr val="bg1">
                    <a:lumMod val="50000"/>
                  </a:schemeClr>
                </a:solidFill>
              </a:rPr>
              <a:t>Core components that </a:t>
            </a:r>
          </a:p>
          <a:p>
            <a:r>
              <a:rPr kumimoji="1" lang="en-US" altLang="ja-JP" sz="2400" dirty="0" smtClean="0">
                <a:solidFill>
                  <a:schemeClr val="bg1">
                    <a:lumMod val="50000"/>
                  </a:schemeClr>
                </a:solidFill>
              </a:rPr>
              <a:t>not depends on each layer</a:t>
            </a:r>
            <a:endParaRPr kumimoji="1" lang="ja-JP" alt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557194" y="5591507"/>
            <a:ext cx="19080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3"/>
                </a:solidFill>
              </a:rPr>
              <a:t>(4)</a:t>
            </a:r>
            <a:endParaRPr lang="en-US" altLang="ja-JP" sz="2400" dirty="0" smtClean="0">
              <a:solidFill>
                <a:schemeClr val="accent3"/>
              </a:solidFill>
            </a:endParaRPr>
          </a:p>
          <a:p>
            <a:r>
              <a:rPr lang="en-US" altLang="ja-JP" sz="2400" dirty="0" smtClean="0">
                <a:solidFill>
                  <a:schemeClr val="accent3"/>
                </a:solidFill>
              </a:rPr>
              <a:t>Domain Layer</a:t>
            </a:r>
            <a:endParaRPr kumimoji="1" lang="en-US" altLang="ja-JP" sz="2400" dirty="0" smtClean="0">
              <a:solidFill>
                <a:schemeClr val="accent3"/>
              </a:solidFill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591214" y="6465130"/>
            <a:ext cx="26665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4"/>
                </a:solidFill>
              </a:rPr>
              <a:t>(5)</a:t>
            </a:r>
            <a:endParaRPr lang="en-US" altLang="ja-JP" sz="2400" dirty="0" smtClean="0">
              <a:solidFill>
                <a:schemeClr val="accent4"/>
              </a:solidFill>
            </a:endParaRPr>
          </a:p>
          <a:p>
            <a:r>
              <a:rPr lang="en-US" altLang="ja-JP" sz="2400" dirty="0" smtClean="0">
                <a:solidFill>
                  <a:schemeClr val="accent4"/>
                </a:solidFill>
              </a:rPr>
              <a:t>Infrastructure Layer</a:t>
            </a:r>
            <a:endParaRPr kumimoji="1" lang="en-US" altLang="ja-JP" sz="2400" dirty="0" smtClean="0">
              <a:solidFill>
                <a:schemeClr val="accent4"/>
              </a:solidFill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4613894" y="7179013"/>
            <a:ext cx="3543608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1"/>
                </a:solidFill>
              </a:rPr>
              <a:t>(6)</a:t>
            </a:r>
          </a:p>
          <a:p>
            <a:r>
              <a:rPr kumimoji="1" lang="en-US" altLang="ja-JP" sz="2400" dirty="0" smtClean="0">
                <a:solidFill>
                  <a:schemeClr val="accent1"/>
                </a:solidFill>
              </a:rPr>
              <a:t>Common components that</a:t>
            </a:r>
          </a:p>
          <a:p>
            <a:r>
              <a:rPr lang="en-US" altLang="ja-JP" sz="2400" dirty="0">
                <a:solidFill>
                  <a:schemeClr val="accent1"/>
                </a:solidFill>
              </a:rPr>
              <a:t>d</a:t>
            </a:r>
            <a:r>
              <a:rPr lang="en-US" altLang="ja-JP" sz="2400" dirty="0" smtClean="0">
                <a:solidFill>
                  <a:schemeClr val="accent1"/>
                </a:solidFill>
              </a:rPr>
              <a:t>epends on web layer</a:t>
            </a:r>
            <a:endParaRPr kumimoji="1" lang="ja-JP" altLang="en-US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0419367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116</Words>
  <Application>Microsoft Macintosh PowerPoint</Application>
  <PresentationFormat>画面に合わせる (4:3)</PresentationFormat>
  <Paragraphs>57</Paragraphs>
  <Slides>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3" baseType="lpstr">
      <vt:lpstr>ホワイト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清水 一貴</dc:creator>
  <cp:lastModifiedBy>清水 一貴</cp:lastModifiedBy>
  <cp:revision>12</cp:revision>
  <dcterms:created xsi:type="dcterms:W3CDTF">2015-02-23T16:11:36Z</dcterms:created>
  <dcterms:modified xsi:type="dcterms:W3CDTF">2015-02-23T23:47:16Z</dcterms:modified>
</cp:coreProperties>
</file>