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all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4475" y="6380480"/>
            <a:ext cx="3057525" cy="477520"/>
          </a:xfrm>
        </p:spPr>
        <p:txBody>
          <a:bodyPr/>
          <a:lstStyle/>
          <a:p>
            <a:r>
              <a:rPr lang="pt-BR" altLang="en-US"/>
              <a:t>Édio de Melo Pereira</a:t>
            </a:r>
            <a:endParaRPr lang="pt-BR" altLang="en-US"/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635" y="0"/>
            <a:ext cx="12191365" cy="13258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sz="3555"/>
              <a:t>Plataformas Digitais</a:t>
            </a:r>
            <a:r>
              <a:rPr lang="pt-BR" sz="3555"/>
              <a:t> e Hipertextualidade; Multimídia, Mobilidade e Ubiquidade. </a:t>
            </a:r>
            <a:endParaRPr lang="pt-BR" sz="355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27635" y="99695"/>
            <a:ext cx="116230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ym typeface="+mn-ea"/>
              </a:rPr>
              <a:t>9</a:t>
            </a:r>
            <a:r>
              <a:rPr lang="en-US">
                <a:sym typeface="+mn-ea"/>
              </a:rPr>
              <a:t>. Hipertextualidade:</a:t>
            </a:r>
            <a:r>
              <a:rPr lang="pt-BR" altLang="en-US">
                <a:sym typeface="+mn-ea"/>
              </a:rPr>
              <a:t> A</a:t>
            </a:r>
            <a:r>
              <a:rPr lang="en-US"/>
              <a:t> interconexão entre diferentes partes de um sistema digital ou programa, semelhante a como um link em um texto pode levar você a outra parte do texto ou a um novo documento. Isso permite uma navegação fluida e eficiente em sistemas digitais.</a:t>
            </a:r>
            <a:endParaRPr lang="en-US"/>
          </a:p>
        </p:txBody>
      </p:sp>
      <p:pic>
        <p:nvPicPr>
          <p:cNvPr id="113" name="Picture 112"/>
          <p:cNvPicPr/>
          <p:nvPr/>
        </p:nvPicPr>
        <p:blipFill>
          <a:blip r:embed="rId2"/>
          <a:stretch>
            <a:fillRect/>
          </a:stretch>
        </p:blipFill>
        <p:spPr>
          <a:xfrm>
            <a:off x="2778125" y="1600200"/>
            <a:ext cx="6322060" cy="3657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27635" y="99695"/>
            <a:ext cx="11623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ym typeface="+mn-ea"/>
              </a:rPr>
              <a:t>10</a:t>
            </a:r>
            <a:r>
              <a:rPr lang="en-US">
                <a:sym typeface="+mn-ea"/>
              </a:rPr>
              <a:t>.</a:t>
            </a:r>
            <a:r>
              <a:rPr lang="pt-BR" altLang="en-US">
                <a:sym typeface="+mn-ea"/>
              </a:rPr>
              <a:t> </a:t>
            </a:r>
            <a:r>
              <a:rPr lang="en-US">
                <a:sym typeface="+mn-ea"/>
              </a:rPr>
              <a:t>Multimídia:</a:t>
            </a:r>
            <a:r>
              <a:rPr lang="pt-BR" altLang="en-US">
                <a:sym typeface="+mn-ea"/>
              </a:rPr>
              <a:t> </a:t>
            </a:r>
            <a:r>
              <a:rPr lang="pt-BR" altLang="en-US"/>
              <a:t>R</a:t>
            </a:r>
            <a:r>
              <a:rPr lang="en-US"/>
              <a:t>efere-se ao uso de várias formas de conteúdo, como texto, áudio, imagens e vídeo, para criar uma experiência de usuário rica e envolvente.</a:t>
            </a:r>
            <a:endParaRPr lang="en-US"/>
          </a:p>
        </p:txBody>
      </p:sp>
      <p:pic>
        <p:nvPicPr>
          <p:cNvPr id="114" name="Picture 113"/>
          <p:cNvPicPr/>
          <p:nvPr/>
        </p:nvPicPr>
        <p:blipFill>
          <a:blip r:embed="rId2"/>
          <a:stretch>
            <a:fillRect/>
          </a:stretch>
        </p:blipFill>
        <p:spPr>
          <a:xfrm>
            <a:off x="3596005" y="926465"/>
            <a:ext cx="4686300" cy="50050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27635" y="342265"/>
            <a:ext cx="116230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ym typeface="+mn-ea"/>
              </a:rPr>
              <a:t>11</a:t>
            </a:r>
            <a:r>
              <a:rPr lang="en-US">
                <a:sym typeface="+mn-ea"/>
              </a:rPr>
              <a:t>. Mobilidade:</a:t>
            </a:r>
            <a:r>
              <a:rPr lang="pt-BR" altLang="en-US">
                <a:sym typeface="+mn-ea"/>
              </a:rPr>
              <a:t> N</a:t>
            </a:r>
            <a:r>
              <a:rPr lang="en-US">
                <a:sym typeface="+mn-ea"/>
              </a:rPr>
              <a:t>a Computação Móvel, permite que os usuários acessem plataformas digitais de qualquer lugar, a qualquer momento, usando dispositivos móveis. Isso significa que a multimídia pode ser consumida e interagida em movimento, tornando a informação e a comunicação mais acessíveis.</a:t>
            </a:r>
            <a:endParaRPr lang="en-US">
              <a:sym typeface="+mn-ea"/>
            </a:endParaRPr>
          </a:p>
        </p:txBody>
      </p:sp>
      <p:pic>
        <p:nvPicPr>
          <p:cNvPr id="115" name="Picture 114"/>
          <p:cNvPicPr/>
          <p:nvPr/>
        </p:nvPicPr>
        <p:blipFill>
          <a:blip r:embed="rId2"/>
          <a:stretch>
            <a:fillRect/>
          </a:stretch>
        </p:blipFill>
        <p:spPr>
          <a:xfrm>
            <a:off x="3367405" y="2137410"/>
            <a:ext cx="5457825" cy="25831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-1270" y="451485"/>
            <a:ext cx="121932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ym typeface="+mn-ea"/>
              </a:rPr>
              <a:t>12</a:t>
            </a:r>
            <a:r>
              <a:rPr lang="en-US">
                <a:sym typeface="+mn-ea"/>
              </a:rPr>
              <a:t>. </a:t>
            </a:r>
            <a:r>
              <a:rPr lang="pt-BR" altLang="en-US">
                <a:sym typeface="+mn-ea"/>
              </a:rPr>
              <a:t>U</a:t>
            </a:r>
            <a:r>
              <a:rPr lang="en-US">
                <a:sym typeface="+mn-ea"/>
              </a:rPr>
              <a:t>biquidade:</a:t>
            </a:r>
            <a:r>
              <a:rPr lang="pt-BR" altLang="en-US">
                <a:sym typeface="+mn-ea"/>
              </a:rPr>
              <a:t> </a:t>
            </a:r>
            <a:r>
              <a:rPr lang="pt-BR" altLang="en-US"/>
              <a:t>O</a:t>
            </a:r>
            <a:r>
              <a:rPr lang="en-US"/>
              <a:t>nipresença da tecnologia em nossas vidas. Com a ubiquidade, a multimídia e a mobilidade se combinam para permitir que as plataformas digitais estejam presentes em todos os aspectos de nossas vidas, desde o trabalho até o lazer, tornando a informação e a interação disponíveis a qualquer momento e em qualquer lugar.</a:t>
            </a:r>
            <a:endParaRPr lang="en-US"/>
          </a:p>
        </p:txBody>
      </p:sp>
      <p:pic>
        <p:nvPicPr>
          <p:cNvPr id="116" name="Picture 115"/>
          <p:cNvPicPr/>
          <p:nvPr/>
        </p:nvPicPr>
        <p:blipFill>
          <a:blip r:embed="rId2"/>
          <a:stretch>
            <a:fillRect/>
          </a:stretch>
        </p:blipFill>
        <p:spPr>
          <a:xfrm>
            <a:off x="3326765" y="1728470"/>
            <a:ext cx="5536565" cy="41859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529580" y="325755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>
                <a:sym typeface="+mn-ea"/>
              </a:rPr>
              <a:t>Exercícios</a:t>
            </a:r>
            <a:endParaRPr lang="pt-BR"/>
          </a:p>
        </p:txBody>
      </p:sp>
      <p:sp>
        <p:nvSpPr>
          <p:cNvPr id="3" name="Text Box 2"/>
          <p:cNvSpPr txBox="1"/>
          <p:nvPr/>
        </p:nvSpPr>
        <p:spPr>
          <a:xfrm>
            <a:off x="159385" y="868680"/>
            <a:ext cx="1187450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Como você definiria uma plataforma digital e quais são os diferentes tipos de plataformas digitais que você conhece? </a:t>
            </a:r>
            <a:endParaRPr lang="en-US"/>
          </a:p>
          <a:p>
            <a:endParaRPr lang="en-US"/>
          </a:p>
          <a:p>
            <a:r>
              <a:rPr lang="en-US"/>
              <a:t>Por que as plataformas digitais são importantes na sociedade atual?</a:t>
            </a:r>
            <a:endParaRPr lang="en-US"/>
          </a:p>
          <a:p>
            <a:endParaRPr lang="en-US"/>
          </a:p>
          <a:p>
            <a:r>
              <a:rPr lang="en-US"/>
              <a:t>Como as plataformas digitais impactaram sua vida pessoal e profissional?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Quais são os componentes principais da arquitetura de uma plataforma digital e como eles interagem?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Como o front-end e o back-end de uma plataforma digital se complementam? 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Por que as APIs são importantes na arquitetura de uma plataforma digital?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/>
              <a:t>Quais são algumas das linguagens de programação mais comumente usadas no desenvolvimento de plataformas digitais e por que elas são preferidas? </a:t>
            </a:r>
            <a:endParaRPr lang="en-US"/>
          </a:p>
          <a:p>
            <a:endParaRPr lang="en-US"/>
          </a:p>
          <a:p>
            <a:r>
              <a:rPr lang="en-US"/>
              <a:t>Como os frameworks e as bibliotecas auxiliam no desenvolvimento de software para plataformas digitais? </a:t>
            </a:r>
            <a:endParaRPr lang="en-US"/>
          </a:p>
          <a:p>
            <a:endParaRPr lang="en-US"/>
          </a:p>
          <a:p>
            <a:r>
              <a:rPr lang="en-US"/>
              <a:t>Pode dar um exemplo de um framework ou biblioteca comumente usado em uma linguagem de programação específica e explicar como ele é usado no desenvolvimento de plataformas digitais?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529580" y="325755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>
                <a:sym typeface="+mn-ea"/>
              </a:rPr>
              <a:t>Exercícios</a:t>
            </a:r>
            <a:endParaRPr lang="pt-BR"/>
          </a:p>
        </p:txBody>
      </p:sp>
      <p:sp>
        <p:nvSpPr>
          <p:cNvPr id="3" name="Text Box 2"/>
          <p:cNvSpPr txBox="1"/>
          <p:nvPr/>
        </p:nvSpPr>
        <p:spPr>
          <a:xfrm>
            <a:off x="159385" y="868680"/>
            <a:ext cx="118745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Por que o design de interface do usuário (UI) e a experiência do usuário (UX) são importantes nas plataformas digitais? </a:t>
            </a:r>
            <a:endParaRPr lang="en-US"/>
          </a:p>
          <a:p>
            <a:endParaRPr lang="en-US"/>
          </a:p>
          <a:p>
            <a:r>
              <a:rPr lang="en-US"/>
              <a:t>Como um bom design de UI/UX pode afetar a retenção e satisfação do usuário em uma plataforma digital? </a:t>
            </a:r>
            <a:endParaRPr lang="en-US"/>
          </a:p>
          <a:p>
            <a:endParaRPr lang="en-US"/>
          </a:p>
          <a:p>
            <a:r>
              <a:rPr lang="en-US"/>
              <a:t>Pode dar um exemplo de uma plataforma digital que você acha que tem um excelente design de UI/UX? Como esse design contribui para a sua experiência como usuário? </a:t>
            </a:r>
            <a:br>
              <a:rPr lang="en-US"/>
            </a:br>
            <a:br>
              <a:rPr lang="en-US"/>
            </a:br>
            <a:r>
              <a:rPr lang="en-US"/>
              <a:t>Por que a segurança da informação e a privacidade do usuário são importantes nas plataformas digitais? </a:t>
            </a:r>
            <a:endParaRPr lang="en-US"/>
          </a:p>
          <a:p>
            <a:endParaRPr lang="en-US"/>
          </a:p>
          <a:p>
            <a:r>
              <a:rPr lang="en-US"/>
              <a:t>Como as práticas de segurança podem ser implementadas durante o desenvolvimento de uma plataforma digital? </a:t>
            </a:r>
            <a:endParaRPr lang="en-US"/>
          </a:p>
          <a:p>
            <a:endParaRPr lang="en-US"/>
          </a:p>
          <a:p>
            <a:r>
              <a:rPr lang="en-US"/>
              <a:t>Pode dar um exemplo de uma violação de segurança em uma plataforma digital e discutir como ela poderia ter sido evitada? 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529580" y="325755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>
                <a:sym typeface="+mn-ea"/>
              </a:rPr>
              <a:t>Exercícios</a:t>
            </a:r>
            <a:endParaRPr lang="pt-BR"/>
          </a:p>
        </p:txBody>
      </p:sp>
      <p:sp>
        <p:nvSpPr>
          <p:cNvPr id="3" name="Text Box 2"/>
          <p:cNvSpPr txBox="1"/>
          <p:nvPr/>
        </p:nvSpPr>
        <p:spPr>
          <a:xfrm>
            <a:off x="159385" y="868680"/>
            <a:ext cx="1187450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Quais são as principais diferenças entre o desenvolvimento de plataformas para dispositivos móveis e para a web?</a:t>
            </a:r>
            <a:endParaRPr lang="en-US"/>
          </a:p>
          <a:p>
            <a:endParaRPr lang="en-US"/>
          </a:p>
          <a:p>
            <a:r>
              <a:rPr lang="en-US"/>
              <a:t>Quais são as vantagens e desvantagens do desenvolvimento de plataformas para dispositivos móveis em comparação com o desenvolvimento para a web?</a:t>
            </a:r>
            <a:endParaRPr lang="en-US"/>
          </a:p>
          <a:p>
            <a:endParaRPr lang="en-US"/>
          </a:p>
          <a:p>
            <a:r>
              <a:rPr lang="en-US"/>
              <a:t>Pode dar um exemplo de uma situação em que seria mais apropriado desenvolver uma plataforma para dispositivos móveis em vez de uma plataforma web, ou vice-versa? </a:t>
            </a:r>
            <a:br>
              <a:rPr lang="en-US"/>
            </a:br>
            <a:br>
              <a:rPr lang="en-US"/>
            </a:br>
            <a:r>
              <a:rPr lang="en-US"/>
              <a:t>Como as tecnologias emergentes, como Inteligência Artificial, Machine Learning e Blockchain, estão sendo integradas às plataformas digitais? </a:t>
            </a:r>
            <a:endParaRPr lang="en-US"/>
          </a:p>
          <a:p>
            <a:endParaRPr lang="en-US"/>
          </a:p>
          <a:p>
            <a:r>
              <a:rPr lang="en-US"/>
              <a:t>Quais são alguns exemplos de plataformas digitais que utilizam Inteligência Artificial, Machine Learning ou Blockchain em suas operações?</a:t>
            </a:r>
            <a:endParaRPr lang="en-US"/>
          </a:p>
          <a:p>
            <a:endParaRPr lang="en-US"/>
          </a:p>
          <a:p>
            <a:r>
              <a:rPr lang="en-US"/>
              <a:t>Quais são os benefícios e desafios de integrar tecnologias emergentes, como Inteligência Artificial, Machine Learning e Blockchain, em plataformas digitais?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529580" y="325755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>
                <a:sym typeface="+mn-ea"/>
              </a:rPr>
              <a:t>Exercícios</a:t>
            </a:r>
            <a:endParaRPr lang="pt-BR"/>
          </a:p>
        </p:txBody>
      </p:sp>
      <p:sp>
        <p:nvSpPr>
          <p:cNvPr id="3" name="Text Box 2"/>
          <p:cNvSpPr txBox="1"/>
          <p:nvPr/>
        </p:nvSpPr>
        <p:spPr>
          <a:xfrm>
            <a:off x="159385" y="868680"/>
            <a:ext cx="118745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Como a ubiquidade, que se refere à presença onipresente de informações, se manifesta no mundo da programação? 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Pode dar um exemplo de como a ubiquidade da programação afeta sua vida diária?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Quais são os benefícios e desafios da ubiquidade da programação tanto para os desenvolvedores quanto para os usuários? </a:t>
            </a:r>
            <a:endParaRPr lang="pt-B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529580" y="325755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>
                <a:sym typeface="+mn-ea"/>
              </a:rPr>
              <a:t>Exercícios</a:t>
            </a:r>
            <a:endParaRPr lang="pt-BR"/>
          </a:p>
        </p:txBody>
      </p:sp>
      <p:sp>
        <p:nvSpPr>
          <p:cNvPr id="3" name="Text Box 2"/>
          <p:cNvSpPr txBox="1"/>
          <p:nvPr/>
        </p:nvSpPr>
        <p:spPr>
          <a:xfrm>
            <a:off x="159385" y="868680"/>
            <a:ext cx="1187450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Como a multimídia se assemelha à estrutura de um programa de computador?</a:t>
            </a:r>
            <a:endParaRPr lang="en-US"/>
          </a:p>
          <a:p>
            <a:endParaRPr lang="en-US"/>
          </a:p>
          <a:p>
            <a:r>
              <a:rPr lang="en-US"/>
              <a:t>Pode dar um exemplo de como a multimídia é usada em uma plataforma digital que você usa regularmente?</a:t>
            </a:r>
            <a:endParaRPr lang="en-US"/>
          </a:p>
          <a:p>
            <a:endParaRPr lang="en-US"/>
          </a:p>
          <a:p>
            <a:r>
              <a:rPr lang="en-US"/>
              <a:t>Quais são os benefícios e desafios da multimídia tanto em plataformas digitais quanto em programação?</a:t>
            </a:r>
            <a:endParaRPr lang="en-US"/>
          </a:p>
          <a:p>
            <a:endParaRPr lang="en-US"/>
          </a:p>
          <a:p>
            <a:r>
              <a:rPr lang="en-US"/>
              <a:t>Como a Computação Móvel, que permite o acesso a plataformas digitais em qualquer dispositivo móvel e local, mudou a maneira como interagimos com essas plataformas? </a:t>
            </a:r>
            <a:endParaRPr lang="en-US"/>
          </a:p>
          <a:p>
            <a:endParaRPr lang="en-US"/>
          </a:p>
          <a:p>
            <a:r>
              <a:rPr lang="en-US"/>
              <a:t>Pode dar um exemplo de uma plataforma digital que você acha que se beneficia significativamente da Computação Móvel? </a:t>
            </a:r>
            <a:endParaRPr lang="en-US"/>
          </a:p>
          <a:p>
            <a:endParaRPr lang="en-US"/>
          </a:p>
          <a:p>
            <a:r>
              <a:rPr lang="en-US"/>
              <a:t>Quais são os desafios associados à implementação da Computação Móvel em plataformas digitais e como eles podem ser superados? 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529580" y="325755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>
                <a:sym typeface="+mn-ea"/>
              </a:rPr>
              <a:t>Exercícios</a:t>
            </a:r>
            <a:endParaRPr lang="pt-BR"/>
          </a:p>
        </p:txBody>
      </p:sp>
      <p:sp>
        <p:nvSpPr>
          <p:cNvPr id="3" name="Text Box 2"/>
          <p:cNvSpPr txBox="1"/>
          <p:nvPr/>
        </p:nvSpPr>
        <p:spPr>
          <a:xfrm>
            <a:off x="159385" y="868680"/>
            <a:ext cx="1187450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Como a multimídia se assemelha à estrutura de um programa de computador?</a:t>
            </a:r>
            <a:endParaRPr lang="en-US"/>
          </a:p>
          <a:p>
            <a:endParaRPr lang="en-US"/>
          </a:p>
          <a:p>
            <a:r>
              <a:rPr lang="en-US"/>
              <a:t>Pode dar um exemplo de como a multimídia é usada em uma plataforma digital que você usa regularmente?</a:t>
            </a:r>
            <a:endParaRPr lang="en-US"/>
          </a:p>
          <a:p>
            <a:endParaRPr lang="en-US"/>
          </a:p>
          <a:p>
            <a:r>
              <a:rPr lang="en-US"/>
              <a:t>Quais são os benefícios e desafios da multimídia tanto em plataformas digitais quanto em programação?</a:t>
            </a:r>
            <a:endParaRPr lang="en-US"/>
          </a:p>
          <a:p>
            <a:endParaRPr lang="en-US"/>
          </a:p>
          <a:p>
            <a:r>
              <a:rPr lang="en-US"/>
              <a:t>Como a Computação Móvel, que permite o acesso a plataformas digitais em qualquer dispositivo móvel e local, mudou a maneira como interagimos com essas plataformas? </a:t>
            </a:r>
            <a:endParaRPr lang="en-US"/>
          </a:p>
          <a:p>
            <a:endParaRPr lang="en-US"/>
          </a:p>
          <a:p>
            <a:r>
              <a:rPr lang="en-US"/>
              <a:t>Pode dar um exemplo de uma plataforma digital que você acha que se beneficia significativamente da Computação Móvel? </a:t>
            </a:r>
            <a:endParaRPr lang="en-US"/>
          </a:p>
          <a:p>
            <a:endParaRPr lang="en-US"/>
          </a:p>
          <a:p>
            <a:r>
              <a:rPr lang="en-US"/>
              <a:t>Quais são os desafios associados à implementação da Computação Móvel em plataformas digitais e como eles podem ser superados?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-635" y="0"/>
            <a:ext cx="12192635" cy="1092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  <a:p>
            <a:r>
              <a:rPr lang="en-US"/>
              <a:t>1. Introdução às Plataformas Digitais: Definição, tipos (redes sociais, plataformas de e-commerce, plataformas de aprendizado, etc.) e a importância das plataformas digitais na sociedade atual.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102" name="Picture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2414905" y="1562735"/>
            <a:ext cx="7363460" cy="5054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27635" y="99695"/>
            <a:ext cx="116230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2. Arquitetura de Plataformas Digitais: Como as plataformas digitais são construídas do ponto de vista técnico. Inclu</a:t>
            </a:r>
            <a:r>
              <a:rPr lang="pt-BR" altLang="en-US">
                <a:sym typeface="+mn-ea"/>
              </a:rPr>
              <a:t>indo</a:t>
            </a:r>
            <a:r>
              <a:rPr lang="en-US">
                <a:sym typeface="+mn-ea"/>
              </a:rPr>
              <a:t> tópicos como front-end, back-end, banco de dados, servidores, e APIs.</a:t>
            </a:r>
            <a:endParaRPr lang="en-US"/>
          </a:p>
          <a:p>
            <a:endParaRPr lang="en-US"/>
          </a:p>
        </p:txBody>
      </p:sp>
      <p:pic>
        <p:nvPicPr>
          <p:cNvPr id="103" name="Picture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1755140" y="1555115"/>
            <a:ext cx="8368030" cy="4371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27635" y="99695"/>
            <a:ext cx="11623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3. Desenvolvimento de Software para Plataformas Digitais: </a:t>
            </a:r>
            <a:r>
              <a:rPr lang="pt-BR" altLang="en-US">
                <a:sym typeface="+mn-ea"/>
              </a:rPr>
              <a:t>Algumas</a:t>
            </a:r>
            <a:r>
              <a:rPr lang="en-US">
                <a:sym typeface="+mn-ea"/>
              </a:rPr>
              <a:t> linguagens de programação comumente usadas (como JavaScript, Python, Java, etc.), frameworks e bibliotecas relevantes.</a:t>
            </a:r>
            <a:endParaRPr lang="en-US"/>
          </a:p>
        </p:txBody>
      </p:sp>
      <p:pic>
        <p:nvPicPr>
          <p:cNvPr id="106" name="Picture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3152140" y="1882140"/>
            <a:ext cx="5574030" cy="42240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27635" y="99695"/>
            <a:ext cx="11623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4. UX/UI Design: A importância do design de interface do usuário e da experiência do usuário nas plataformas digitais. Como um bom design pode afetar a retenção e satisfação do usuário.</a:t>
            </a:r>
            <a:endParaRPr lang="en-US"/>
          </a:p>
        </p:txBody>
      </p:sp>
      <p:pic>
        <p:nvPicPr>
          <p:cNvPr id="104" name="Picture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3100705" y="1654810"/>
            <a:ext cx="5677535" cy="44780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27635" y="99695"/>
            <a:ext cx="11623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5. Segurança em Plataformas Digitais: </a:t>
            </a:r>
            <a:r>
              <a:rPr lang="pt-BR" altLang="en-US">
                <a:sym typeface="+mn-ea"/>
              </a:rPr>
              <a:t>A</a:t>
            </a:r>
            <a:r>
              <a:rPr lang="en-US">
                <a:sym typeface="+mn-ea"/>
              </a:rPr>
              <a:t> importância da segurança da informação, privacidade do usuário, e como implementar práticas de segurança durante o desenvolvimento.</a:t>
            </a:r>
            <a:endParaRPr lang="en-US"/>
          </a:p>
        </p:txBody>
      </p:sp>
      <p:pic>
        <p:nvPicPr>
          <p:cNvPr id="107" name="Picture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1053" y="1191578"/>
            <a:ext cx="8048625" cy="5229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27635" y="99695"/>
            <a:ext cx="11623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6. Plataformas Móveis vs. Plataformas Web: </a:t>
            </a:r>
            <a:r>
              <a:rPr lang="pt-BR" altLang="en-US">
                <a:sym typeface="+mn-ea"/>
              </a:rPr>
              <a:t>O c</a:t>
            </a:r>
            <a:r>
              <a:rPr lang="en-US">
                <a:sym typeface="+mn-ea"/>
              </a:rPr>
              <a:t>ontraste </a:t>
            </a:r>
            <a:r>
              <a:rPr lang="pt-BR" altLang="en-US">
                <a:sym typeface="+mn-ea"/>
              </a:rPr>
              <a:t>d</a:t>
            </a:r>
            <a:r>
              <a:rPr lang="en-US">
                <a:sym typeface="+mn-ea"/>
              </a:rPr>
              <a:t>o desenvolvimento de plataformas para dispositivos móveis e para a web. </a:t>
            </a:r>
            <a:r>
              <a:rPr lang="pt-BR" altLang="en-US">
                <a:sym typeface="+mn-ea"/>
              </a:rPr>
              <a:t>A</a:t>
            </a:r>
            <a:r>
              <a:rPr lang="en-US">
                <a:sym typeface="+mn-ea"/>
              </a:rPr>
              <a:t>s diferenças, vantagens e desvantagens de cada uma.</a:t>
            </a:r>
            <a:endParaRPr lang="en-US"/>
          </a:p>
        </p:txBody>
      </p:sp>
      <p:pic>
        <p:nvPicPr>
          <p:cNvPr id="108" name="Picture 107"/>
          <p:cNvPicPr/>
          <p:nvPr/>
        </p:nvPicPr>
        <p:blipFill>
          <a:blip r:embed="rId2"/>
          <a:stretch>
            <a:fillRect/>
          </a:stretch>
        </p:blipFill>
        <p:spPr>
          <a:xfrm>
            <a:off x="4147185" y="1898015"/>
            <a:ext cx="3583940" cy="39509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27635" y="99695"/>
            <a:ext cx="11623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7. Tecnologias Emergentes: </a:t>
            </a:r>
            <a:r>
              <a:rPr lang="pt-BR" altLang="en-US">
                <a:sym typeface="+mn-ea"/>
              </a:rPr>
              <a:t>Como t</a:t>
            </a:r>
            <a:r>
              <a:rPr lang="en-US">
                <a:sym typeface="+mn-ea"/>
              </a:rPr>
              <a:t>ecnologias emergentes, como Inteligência Artificial, Machine Learning, Blockchain, etc., estão sendo integradas às plataformas digitais.</a:t>
            </a:r>
            <a:endParaRPr lang="en-US"/>
          </a:p>
        </p:txBody>
      </p:sp>
      <p:pic>
        <p:nvPicPr>
          <p:cNvPr id="110" name="Picture 109"/>
          <p:cNvPicPr/>
          <p:nvPr/>
        </p:nvPicPr>
        <p:blipFill>
          <a:blip r:embed="rId2"/>
          <a:stretch>
            <a:fillRect/>
          </a:stretch>
        </p:blipFill>
        <p:spPr>
          <a:xfrm>
            <a:off x="3227070" y="1953895"/>
            <a:ext cx="5423535" cy="29508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27635" y="99695"/>
            <a:ext cx="11623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8. Estudos de Caso: </a:t>
            </a:r>
            <a:r>
              <a:rPr lang="pt-BR" altLang="en-US">
                <a:sym typeface="+mn-ea"/>
              </a:rPr>
              <a:t>P</a:t>
            </a:r>
            <a:r>
              <a:rPr lang="en-US">
                <a:sym typeface="+mn-ea"/>
              </a:rPr>
              <a:t>lataformas digitais populares (como Facebook, Amazon, Netflix, etc.) </a:t>
            </a:r>
            <a:r>
              <a:rPr lang="pt-BR" altLang="en-US">
                <a:sym typeface="+mn-ea"/>
              </a:rPr>
              <a:t>S</a:t>
            </a:r>
            <a:r>
              <a:rPr lang="en-US">
                <a:sym typeface="+mn-ea"/>
              </a:rPr>
              <a:t>uas arquiteturas, tecnologias utilizadas, e práticas de desenvolvimento.</a:t>
            </a:r>
            <a:endParaRPr lang="en-US"/>
          </a:p>
        </p:txBody>
      </p:sp>
      <p:pic>
        <p:nvPicPr>
          <p:cNvPr id="111" name="Picture 110"/>
          <p:cNvPicPr/>
          <p:nvPr/>
        </p:nvPicPr>
        <p:blipFill>
          <a:blip r:embed="rId2"/>
          <a:stretch>
            <a:fillRect/>
          </a:stretch>
        </p:blipFill>
        <p:spPr>
          <a:xfrm>
            <a:off x="3021965" y="1687195"/>
            <a:ext cx="5835015" cy="35852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6805</Words>
  <Application>WPS Presentation</Application>
  <PresentationFormat>Widescreen</PresentationFormat>
  <Paragraphs>118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Edio</cp:lastModifiedBy>
  <cp:revision>4</cp:revision>
  <dcterms:created xsi:type="dcterms:W3CDTF">2024-02-04T13:23:00Z</dcterms:created>
  <dcterms:modified xsi:type="dcterms:W3CDTF">2024-02-05T03:49:02Z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10A7E1842D694B37A41897F5800B89DB_11</vt:lpwstr>
  </property>
  <property fmtid="{D5CDD505-2E9C-101B-9397-08002B2CF9AE}" pid="3" name="KSOProductBuildVer">
    <vt:lpwstr>1033-12.2.0.13431</vt:lpwstr>
  </property>
</Properties>
</file>