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7" r:id="rId5"/>
    <p:sldId id="268" r:id="rId6"/>
    <p:sldId id="269" r:id="rId7"/>
    <p:sldId id="270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910" y="1122680"/>
            <a:ext cx="9143365" cy="136461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Evolução da Tecnologia com a Programação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625" y="3138170"/>
            <a:ext cx="3847465" cy="1447800"/>
          </a:xfrm>
        </p:spPr>
        <p:txBody>
          <a:bodyPr>
            <a:normAutofit/>
          </a:bodyPr>
          <a:lstStyle/>
          <a:p>
            <a:r>
              <a:rPr lang="en-US"/>
              <a:t>Uma jornada pela história da programação e seu impacto na tecnologia</a:t>
            </a:r>
            <a:endParaRPr lang="en-US"/>
          </a:p>
        </p:txBody>
      </p:sp>
      <p:pic>
        <p:nvPicPr>
          <p:cNvPr id="4" name="Picture 3" descr="Captura de tela 2024-01-15 0057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9030" y="0"/>
            <a:ext cx="34429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32650" cy="1060450"/>
          </a:xfrm>
        </p:spPr>
        <p:txBody>
          <a:bodyPr/>
          <a:p>
            <a:r>
              <a:rPr lang="en-US"/>
              <a:t>A revolução dos smartphones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10" y="1425575"/>
            <a:ext cx="7305040" cy="536575"/>
          </a:xfrm>
        </p:spPr>
        <p:txBody>
          <a:bodyPr>
            <a:normAutofit fontScale="70000"/>
          </a:bodyPr>
          <a:p>
            <a:r>
              <a:rPr lang="en-US"/>
              <a:t>O surgimento dos smartphones e sua influência na tecnologia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38200" y="2150745"/>
            <a:ext cx="2547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Lançamento do iPhone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838200" y="2519045"/>
            <a:ext cx="2599055" cy="909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600"/>
              <a:t>Explorando como o </a:t>
            </a:r>
            <a:r>
              <a:rPr lang="en-US" sz="1600"/>
              <a:t>iPhone revolucionou a indústria de smartphones</a:t>
            </a:r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7075" y="2087880"/>
            <a:ext cx="1885950" cy="10668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644130" y="3060065"/>
            <a:ext cx="3362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Avanços em dispositivos móveis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7644130" y="3428365"/>
            <a:ext cx="2599055" cy="909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600"/>
              <a:t>Mostrando a evolução dos smartphones e o impacto na vida cotidiana</a:t>
            </a:r>
            <a:endParaRPr lang="en-US" sz="16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45" y="2764790"/>
            <a:ext cx="1543050" cy="11239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67995" y="4547870"/>
            <a:ext cx="3852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Aplicativos móveis e sua popularidade</a:t>
            </a:r>
            <a:endParaRPr lang="en-US" b="1"/>
          </a:p>
        </p:txBody>
      </p:sp>
      <p:sp>
        <p:nvSpPr>
          <p:cNvPr id="13" name="Text Box 12"/>
          <p:cNvSpPr txBox="1"/>
          <p:nvPr/>
        </p:nvSpPr>
        <p:spPr>
          <a:xfrm>
            <a:off x="467995" y="4916170"/>
            <a:ext cx="2599055" cy="909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600"/>
              <a:t>Destacando a importância dos aplicativos móveis e seu papel na economia digital</a:t>
            </a:r>
            <a:endParaRPr lang="en-US" sz="16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0" y="4547870"/>
            <a:ext cx="790575" cy="781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570" y="3914775"/>
            <a:ext cx="1771650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155940" cy="1129665"/>
          </a:xfrm>
        </p:spPr>
        <p:txBody>
          <a:bodyPr/>
          <a:p>
            <a:r>
              <a:rPr lang="en-US"/>
              <a:t>A ascensão da inteligência artificial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125"/>
            <a:ext cx="7783830" cy="657225"/>
          </a:xfrm>
        </p:spPr>
        <p:txBody>
          <a:bodyPr/>
          <a:p>
            <a:r>
              <a:rPr lang="en-US"/>
              <a:t>O avanço da inteligência artificial e suas aplicações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38200" y="2385695"/>
            <a:ext cx="3446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Machine learning e deep learning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838200" y="2753995"/>
            <a:ext cx="38608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Explorando os conceitos de machine learning e deep learning e suas aplicações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758190" y="5059045"/>
            <a:ext cx="34467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Inteligência artificial na medicina e indústria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58190" y="5704205"/>
            <a:ext cx="38608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Destacando o uso da inteligência artificial em setores como medicina e indústria</a:t>
            </a:r>
            <a:endParaRPr lang="en-US" sz="1600"/>
          </a:p>
        </p:txBody>
      </p:sp>
      <p:sp>
        <p:nvSpPr>
          <p:cNvPr id="8" name="Text Box 7"/>
          <p:cNvSpPr txBox="1"/>
          <p:nvPr/>
        </p:nvSpPr>
        <p:spPr>
          <a:xfrm>
            <a:off x="8331200" y="2101850"/>
            <a:ext cx="3446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Assistentes virtuais e chatbots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8331200" y="2470150"/>
            <a:ext cx="38608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Mostrando como assistentes virtuais e chatbots têm melhorado a interação com dispositivos</a:t>
            </a:r>
            <a:endParaRPr lang="en-US" sz="16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2525" y="2998470"/>
            <a:ext cx="3219450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93765" cy="1077595"/>
          </a:xfrm>
        </p:spPr>
        <p:txBody>
          <a:bodyPr/>
          <a:p>
            <a:r>
              <a:rPr lang="en-US"/>
              <a:t>A transformação digital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820"/>
            <a:ext cx="5351780" cy="471805"/>
          </a:xfrm>
        </p:spPr>
        <p:txBody>
          <a:bodyPr/>
          <a:p>
            <a:r>
              <a:rPr lang="en-US" sz="2000"/>
              <a:t>A adoção em massa de tecnologias digitais</a:t>
            </a:r>
            <a:endParaRPr 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838200" y="2272030"/>
            <a:ext cx="3994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Nuvem e armazenamento de dados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838200" y="2640330"/>
            <a:ext cx="92214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Explorando como a computação em nuvem e o armazenamento de dados têm revolucionado a forma como trabalhamos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838200" y="3516630"/>
            <a:ext cx="3994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Internet das Coisas (IoT)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838200" y="3884930"/>
            <a:ext cx="92214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Mostrando como a IoT está conectando dispositivos e transformando a maneira como interagimos com o mundo</a:t>
            </a:r>
            <a:endParaRPr lang="en-US" sz="1400"/>
          </a:p>
        </p:txBody>
      </p:sp>
      <p:sp>
        <p:nvSpPr>
          <p:cNvPr id="8" name="Text Box 7"/>
          <p:cNvSpPr txBox="1"/>
          <p:nvPr/>
        </p:nvSpPr>
        <p:spPr>
          <a:xfrm>
            <a:off x="838200" y="5015230"/>
            <a:ext cx="3994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Big Data e análise de dados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838200" y="5383530"/>
            <a:ext cx="92214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Destacando a importância do Big Data e da análise de dados na tomada de decisões e inovação</a:t>
            </a:r>
            <a:endParaRPr 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75830" cy="1129030"/>
          </a:xfrm>
        </p:spPr>
        <p:txBody>
          <a:bodyPr/>
          <a:p>
            <a:r>
              <a:rPr lang="en-US"/>
              <a:t>A programação no século XXI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155"/>
            <a:ext cx="5258435" cy="471805"/>
          </a:xfrm>
        </p:spPr>
        <p:txBody>
          <a:bodyPr/>
          <a:p>
            <a:r>
              <a:rPr lang="en-US" sz="2000"/>
              <a:t>O papel da programação na era digital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889760"/>
            <a:ext cx="10896600" cy="26860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2565" y="4892040"/>
            <a:ext cx="46266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/>
              <a:t>Crescimento da demanda por programadores</a:t>
            </a:r>
            <a:endParaRPr lang="en-US" sz="1600" b="1"/>
          </a:p>
        </p:txBody>
      </p:sp>
      <p:sp>
        <p:nvSpPr>
          <p:cNvPr id="6" name="Text Box 5"/>
          <p:cNvSpPr txBox="1"/>
          <p:nvPr/>
        </p:nvSpPr>
        <p:spPr>
          <a:xfrm>
            <a:off x="202565" y="5250180"/>
            <a:ext cx="3964305" cy="584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200"/>
              <a:t>Explorando como a programação se tornou uma habilidade essencial no mercado de trabalho</a:t>
            </a:r>
            <a:endParaRPr lang="en-US" sz="1200"/>
          </a:p>
        </p:txBody>
      </p:sp>
      <p:sp>
        <p:nvSpPr>
          <p:cNvPr id="7" name="Text Box 6"/>
          <p:cNvSpPr txBox="1"/>
          <p:nvPr/>
        </p:nvSpPr>
        <p:spPr>
          <a:xfrm>
            <a:off x="4662170" y="4892040"/>
            <a:ext cx="310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1600" b="1"/>
              <a:t>Novas linguagens e frameworks</a:t>
            </a:r>
            <a:endParaRPr lang="en-US" sz="1600" b="1"/>
          </a:p>
        </p:txBody>
      </p:sp>
      <p:sp>
        <p:nvSpPr>
          <p:cNvPr id="8" name="Text Box 7"/>
          <p:cNvSpPr txBox="1"/>
          <p:nvPr/>
        </p:nvSpPr>
        <p:spPr>
          <a:xfrm>
            <a:off x="4315460" y="5281295"/>
            <a:ext cx="3798570" cy="584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200"/>
              <a:t>Mostrando as linguagens de programação e frameworks mais populares do século XXI</a:t>
            </a:r>
            <a:endParaRPr lang="en-US" sz="1200"/>
          </a:p>
        </p:txBody>
      </p:sp>
      <p:sp>
        <p:nvSpPr>
          <p:cNvPr id="9" name="Text Box 8"/>
          <p:cNvSpPr txBox="1"/>
          <p:nvPr/>
        </p:nvSpPr>
        <p:spPr>
          <a:xfrm>
            <a:off x="8270875" y="4892040"/>
            <a:ext cx="402653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/>
              <a:t>Programação em dispositivos móveis e web</a:t>
            </a:r>
            <a:endParaRPr lang="en-US" sz="1600" b="1"/>
          </a:p>
        </p:txBody>
      </p:sp>
      <p:sp>
        <p:nvSpPr>
          <p:cNvPr id="10" name="Text Box 9"/>
          <p:cNvSpPr txBox="1"/>
          <p:nvPr/>
        </p:nvSpPr>
        <p:spPr>
          <a:xfrm>
            <a:off x="8270875" y="5229225"/>
            <a:ext cx="3707130" cy="584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200"/>
              <a:t>Destacando a importância da programação para o desenvolvimento de aplicativos móveis e websites</a:t>
            </a:r>
            <a:endParaRPr 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8630" y="0"/>
            <a:ext cx="3600450" cy="68573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149715" y="1598930"/>
            <a:ext cx="30403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Privacidade e segurança online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9149080" y="2181860"/>
            <a:ext cx="30416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Mostrando os desafios relacionados à privacidade e segurança na era digital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9151620" y="4455160"/>
            <a:ext cx="30403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Automatização e desemprego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9150350" y="4823460"/>
            <a:ext cx="304165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Destacando o impacto da automatização no mercado de trabalho e no desemprego</a:t>
            </a:r>
            <a:endParaRPr lang="en-US" sz="1400"/>
          </a:p>
        </p:txBody>
      </p:sp>
      <p:sp>
        <p:nvSpPr>
          <p:cNvPr id="9" name="Text Box 8"/>
          <p:cNvSpPr txBox="1"/>
          <p:nvPr/>
        </p:nvSpPr>
        <p:spPr>
          <a:xfrm>
            <a:off x="2508250" y="2833370"/>
            <a:ext cx="30403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b="1"/>
              <a:t>Desigualdade digital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2506980" y="3201670"/>
            <a:ext cx="30416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/>
              <a:t>Explorando como a tecnologia pode agravar a desigualdade social</a:t>
            </a:r>
            <a:endParaRPr lang="en-US" sz="1400"/>
          </a:p>
        </p:txBody>
      </p:sp>
      <p:sp>
        <p:nvSpPr>
          <p:cNvPr id="11" name="Text Box 10"/>
          <p:cNvSpPr txBox="1"/>
          <p:nvPr/>
        </p:nvSpPr>
        <p:spPr>
          <a:xfrm>
            <a:off x="108585" y="375920"/>
            <a:ext cx="39192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2400" b="1"/>
              <a:t>O impacto da </a:t>
            </a:r>
            <a:r>
              <a:rPr lang="en-US" sz="2400" b="1"/>
              <a:t>tecnologia na sociedade</a:t>
            </a:r>
            <a:endParaRPr lang="en-US" sz="2400" b="1"/>
          </a:p>
        </p:txBody>
      </p:sp>
      <p:sp>
        <p:nvSpPr>
          <p:cNvPr id="12" name="Text Box 11"/>
          <p:cNvSpPr txBox="1"/>
          <p:nvPr/>
        </p:nvSpPr>
        <p:spPr>
          <a:xfrm>
            <a:off x="107315" y="1205865"/>
            <a:ext cx="38068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/>
              <a:t>Reflexões sobre as consequências sociais da tecnologia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87130" cy="1046480"/>
          </a:xfrm>
        </p:spPr>
        <p:txBody>
          <a:bodyPr>
            <a:normAutofit fontScale="90000"/>
          </a:bodyPr>
          <a:p>
            <a:r>
              <a:rPr lang="en-US"/>
              <a:t>O futuro da tecnologia e da programação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605"/>
            <a:ext cx="5414010" cy="513080"/>
          </a:xfrm>
        </p:spPr>
        <p:txBody>
          <a:bodyPr/>
          <a:p>
            <a:r>
              <a:rPr lang="en-US" sz="2000"/>
              <a:t>Tendências e perspectivas para o futuro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2052955"/>
            <a:ext cx="3876675" cy="39528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414010" y="2231390"/>
            <a:ext cx="3021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Integração de tecnologias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414010" y="2584450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Explorando como diferentes tecnologias convergem e se integram</a:t>
            </a:r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510" y="2315845"/>
            <a:ext cx="190500" cy="200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414010" y="3497580"/>
            <a:ext cx="35286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Inteligência artificial avançada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5414010" y="3865880"/>
            <a:ext cx="67773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Mostrando o potencial da inteligência artificial avançada e suas aplicações futuras</a:t>
            </a:r>
            <a:endParaRPr lang="en-US" sz="16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510" y="3582035"/>
            <a:ext cx="190500" cy="20002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414010" y="4763770"/>
            <a:ext cx="3021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Integração de tecnologias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5414010" y="5132070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Destacando a programação quântica e suas implicações na computação</a:t>
            </a:r>
            <a:endParaRPr lang="en-US" sz="16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510" y="4848225"/>
            <a:ext cx="190500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Introdução à evolução da tecnologia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02600" cy="495300"/>
          </a:xfrm>
        </p:spPr>
        <p:txBody>
          <a:bodyPr>
            <a:normAutofit fontScale="90000"/>
          </a:bodyPr>
          <a:p>
            <a:r>
              <a:rPr lang="en-US"/>
              <a:t>Uma breve visão geral sobre a evolução da tecnologia</a:t>
            </a:r>
            <a:endParaRPr lang="en-US"/>
          </a:p>
        </p:txBody>
      </p:sp>
      <p:pic>
        <p:nvPicPr>
          <p:cNvPr id="4" name="Picture 3" descr="Captura de tela 2024-01-15 0059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6285" y="2536190"/>
            <a:ext cx="476250" cy="4762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595630" y="3227705"/>
            <a:ext cx="3338195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Inovações tecnológicas ao longo dos séculos</a:t>
            </a:r>
            <a:endParaRPr lang="en-US" b="1"/>
          </a:p>
        </p:txBody>
      </p:sp>
      <p:pic>
        <p:nvPicPr>
          <p:cNvPr id="6" name="Picture 5" descr="Captura de tela 2024-01-15 010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95" y="2526665"/>
            <a:ext cx="485775" cy="4953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4060825" y="3227705"/>
            <a:ext cx="3338195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Impacto da tecnologia na sociedade</a:t>
            </a:r>
            <a:endParaRPr lang="en-US" b="1"/>
          </a:p>
        </p:txBody>
      </p:sp>
      <p:pic>
        <p:nvPicPr>
          <p:cNvPr id="8" name="Picture 7" descr="Captura de tela 2024-01-15 0100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095" y="2526665"/>
            <a:ext cx="476250" cy="47625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/>
        </p:nvSpPr>
        <p:spPr>
          <a:xfrm>
            <a:off x="8309610" y="3227705"/>
            <a:ext cx="3338195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O papel da programação na evolução tecnológica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717550" y="3723005"/>
            <a:ext cx="2976880" cy="594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200"/>
              <a:t>Resumindo as principais inovações tecnológicas desde a antiguidade até os dias atuais</a:t>
            </a:r>
            <a:endParaRPr lang="en-US" sz="1200"/>
          </a:p>
        </p:txBody>
      </p:sp>
      <p:sp>
        <p:nvSpPr>
          <p:cNvPr id="11" name="Text Box 10"/>
          <p:cNvSpPr txBox="1"/>
          <p:nvPr/>
        </p:nvSpPr>
        <p:spPr>
          <a:xfrm>
            <a:off x="4241165" y="3723005"/>
            <a:ext cx="2976880" cy="594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200"/>
              <a:t>Explorando como a tecnologia tem transformado a sociedade e a forma como vivemos</a:t>
            </a:r>
            <a:endParaRPr lang="en-US" sz="1200"/>
          </a:p>
        </p:txBody>
      </p:sp>
      <p:sp>
        <p:nvSpPr>
          <p:cNvPr id="12" name="Text Box 11"/>
          <p:cNvSpPr txBox="1"/>
          <p:nvPr/>
        </p:nvSpPr>
        <p:spPr>
          <a:xfrm>
            <a:off x="8490585" y="3723005"/>
            <a:ext cx="2976880" cy="594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200"/>
              <a:t>Destacando como a programação tem impulsionado a inovação e o desenvolvimento de novas tecnologias</a:t>
            </a:r>
            <a:endParaRPr lang="en-US" sz="1200"/>
          </a:p>
        </p:txBody>
      </p:sp>
      <p:pic>
        <p:nvPicPr>
          <p:cNvPr id="15" name="Picture 14" descr="Sem títul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155" y="4562475"/>
            <a:ext cx="933450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25" y="210820"/>
            <a:ext cx="11932285" cy="66471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Século 18</a:t>
            </a:r>
            <a:endParaRPr lang="en-US"/>
          </a:p>
          <a:p>
            <a:r>
              <a:rPr lang="en-US"/>
              <a:t>A era principal da tecnologia e da invenção surgiu no século 18, quando a revolução industrial começou e as máquinas foram inventadas.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1800: Alessandro Volta faz a primeira bateria (conhecida como Pilha Voltaica).</a:t>
            </a:r>
            <a:endParaRPr lang="en-US"/>
          </a:p>
          <a:p>
            <a:r>
              <a:rPr lang="en-US"/>
              <a:t>1803: Henry e Sealy Fourdrinier desenvolvem a máquina de fabricar papel.</a:t>
            </a:r>
            <a:endParaRPr lang="en-US"/>
          </a:p>
          <a:p>
            <a:r>
              <a:rPr lang="en-US">
                <a:sym typeface="+mn-ea"/>
              </a:rPr>
              <a:t>1804: Richard Trevithick desenvolve a primeira locomotiva a vapor.</a:t>
            </a:r>
            <a:endParaRPr lang="en-US">
              <a:sym typeface="+mn-ea"/>
            </a:endParaRPr>
          </a:p>
          <a:p>
            <a:r>
              <a:rPr lang="en-US"/>
              <a:t>1821: Michael Faraday inventa o motor elétrico.</a:t>
            </a:r>
            <a:endParaRPr lang="en-US"/>
          </a:p>
          <a:p>
            <a:r>
              <a:rPr lang="en-US"/>
              <a:t>1854: Heinrich Goebel inventa a lâmpada de luz incandescente.</a:t>
            </a:r>
            <a:endParaRPr lang="en-US"/>
          </a:p>
          <a:p>
            <a:r>
              <a:rPr lang="en-US"/>
              <a:t>1876: Alexander Graham Bell patenteia o telefone.</a:t>
            </a:r>
            <a:endParaRPr lang="en-US"/>
          </a:p>
          <a:p>
            <a:r>
              <a:rPr lang="en-US"/>
              <a:t>1886: Karl Benz inventa o primeiro automóvel.</a:t>
            </a:r>
            <a:endParaRPr lang="en-US"/>
          </a:p>
          <a:p>
            <a:r>
              <a:rPr lang="en-US"/>
              <a:t>1895: Wilhelm Conrad Röntgen descobre os Raios-X.</a:t>
            </a:r>
            <a:endParaRPr lang="en-US"/>
          </a:p>
          <a:p>
            <a:r>
              <a:rPr lang="en-US"/>
              <a:t>1897: Karl Ferdinand Braun inventa o tubo de raio de cátodo.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242570"/>
            <a:ext cx="11922760" cy="64623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Século 21</a:t>
            </a:r>
            <a:endParaRPr lang="en-US"/>
          </a:p>
          <a:p>
            <a:endParaRPr lang="en-US"/>
          </a:p>
          <a:p>
            <a:r>
              <a:rPr lang="en-US"/>
              <a:t>Smartphones e Tablets: Mudaram a forma como as pessoas se comunicam, consomem informações e realizam tarefas diárias.</a:t>
            </a:r>
            <a:endParaRPr lang="en-US"/>
          </a:p>
          <a:p>
            <a:r>
              <a:rPr lang="en-US"/>
              <a:t>Internet das Coisas: Conecta dispositivos do dia a dia à internet.</a:t>
            </a:r>
            <a:endParaRPr lang="en-US"/>
          </a:p>
          <a:p>
            <a:r>
              <a:rPr lang="en-US"/>
              <a:t>Realidade Virtual e Realidade Aumentada: Proporcionam uma nova forma de interação.</a:t>
            </a:r>
            <a:endParaRPr lang="en-US"/>
          </a:p>
          <a:p>
            <a:r>
              <a:rPr lang="en-US"/>
              <a:t>Biotecnologia: Utilização de agentes biológicos para criação de serviços e obtenção de bens.</a:t>
            </a:r>
            <a:endParaRPr lang="en-US"/>
          </a:p>
          <a:p>
            <a:r>
              <a:rPr lang="en-US"/>
              <a:t>Blockchain e Bitcoins: Tecnologia de registro distribuído para garantir a descentralização de transações.</a:t>
            </a:r>
            <a:endParaRPr lang="en-US"/>
          </a:p>
          <a:p>
            <a:r>
              <a:rPr lang="en-US"/>
              <a:t>Impressora 3D: Permite a criação de objetos tridimensionais a partir de modelos digitais.</a:t>
            </a:r>
            <a:endParaRPr lang="en-US"/>
          </a:p>
          <a:p>
            <a:r>
              <a:rPr lang="en-US"/>
              <a:t>Carros autônomos: Veículos que são capazes de andar sem a necessidade de um motorista.</a:t>
            </a:r>
            <a:endParaRPr lang="en-US"/>
          </a:p>
          <a:p>
            <a:r>
              <a:rPr lang="en-US"/>
              <a:t>Robótica: Desenvolvimento de robôs para diversas aplicações, desde a indústria até a medicina.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" y="635"/>
            <a:ext cx="12192635" cy="6857365"/>
          </a:xfrm>
        </p:spPr>
        <p:txBody>
          <a:bodyPr>
            <a:noAutofit/>
          </a:bodyPr>
          <a:p>
            <a:endParaRPr lang="en-US" sz="1700"/>
          </a:p>
          <a:p>
            <a:r>
              <a:rPr lang="en-US" sz="1700"/>
              <a:t>Comunicação</a:t>
            </a:r>
            <a:r>
              <a:rPr lang="pt-BR" altLang="en-US" sz="1700"/>
              <a:t>:</a:t>
            </a:r>
            <a:r>
              <a:rPr lang="en-US" sz="1700"/>
              <a:t> A tecnologia tem revolucionado a forma como nos comunicamos. Com a invenção da internet e dos smartphones, podemos nos conectar instantaneamente com pessoas de todo o mundo. As redes sociais mudaram a forma como nos relacionamos uns com os outros.</a:t>
            </a:r>
            <a:endParaRPr lang="en-US" sz="1700"/>
          </a:p>
          <a:p>
            <a:endParaRPr lang="en-US" sz="1700"/>
          </a:p>
          <a:p>
            <a:pPr algn="l">
              <a:buClrTx/>
              <a:buSzTx/>
            </a:pPr>
            <a:r>
              <a:rPr lang="en-US" sz="1700"/>
              <a:t>Trabalho</a:t>
            </a:r>
            <a:r>
              <a:rPr lang="pt-BR" altLang="en-US" sz="1700"/>
              <a:t>:</a:t>
            </a:r>
            <a:r>
              <a:rPr lang="en-US" sz="1700"/>
              <a:t> A tecnologia também transformou o local de trabalho. A automação e a inteligência artificial estão mudando a forma como as empresas operam. Novas profissões estão surgindo enquanto outras estão desaparecendo.</a:t>
            </a:r>
            <a:endParaRPr lang="en-US" sz="1700"/>
          </a:p>
          <a:p>
            <a:endParaRPr lang="en-US" sz="1700"/>
          </a:p>
          <a:p>
            <a:r>
              <a:rPr lang="en-US" sz="1700"/>
              <a:t>Educação</a:t>
            </a:r>
            <a:r>
              <a:rPr lang="pt-BR" altLang="en-US" sz="1700"/>
              <a:t>:</a:t>
            </a:r>
            <a:r>
              <a:rPr lang="en-US" sz="1700"/>
              <a:t> A tecnologia tem um grande impacto na educação. A internet se tornou uma ferramenta essencial para o aprendizado, proporcionando acesso a uma infinidade de informações e recursos.</a:t>
            </a:r>
            <a:endParaRPr lang="en-US" sz="1700"/>
          </a:p>
          <a:p>
            <a:endParaRPr lang="en-US" sz="1700"/>
          </a:p>
          <a:p>
            <a:r>
              <a:rPr lang="en-US" sz="1700"/>
              <a:t>Saúde</a:t>
            </a:r>
            <a:r>
              <a:rPr lang="pt-BR" altLang="en-US" sz="1700"/>
              <a:t>:</a:t>
            </a:r>
            <a:r>
              <a:rPr lang="en-US" sz="1700"/>
              <a:t> A tecnologia também tem impacto na saúde. Por exemplo, a biotecnologia está sendo usada para criar novos tratamentos e medicamentos.</a:t>
            </a:r>
            <a:endParaRPr lang="en-US" sz="1700"/>
          </a:p>
          <a:p>
            <a:endParaRPr lang="en-US" sz="1700"/>
          </a:p>
          <a:p>
            <a:r>
              <a:rPr lang="en-US" sz="1700"/>
              <a:t>Desafios</a:t>
            </a:r>
            <a:r>
              <a:rPr lang="pt-BR" altLang="en-US" sz="1700"/>
              <a:t>:</a:t>
            </a:r>
            <a:r>
              <a:rPr lang="en-US" sz="1700"/>
              <a:t> No entanto, a tecnologia também apresenta desafios. A crescente dependência da tecnologia pode levar à alienação social, à perda de privacidade e à exclusão digital. Além disso, a automação pode levar à perda de empregos e à desigualdade social.</a:t>
            </a:r>
            <a:endParaRPr lang="en-US" sz="1700"/>
          </a:p>
          <a:p>
            <a:endParaRPr lang="en-US" sz="1700"/>
          </a:p>
          <a:p>
            <a:r>
              <a:rPr lang="en-US" sz="1700"/>
              <a:t>É importante encontrar um equilíbrio saudável entre o uso da tecnologia e o contato humano. Além disso, é essencial que a sociedade esteja preparada para lidar com os avanços tecnológicos e seus impactos, por meio de políticas públicas, educação e conscientização.</a:t>
            </a:r>
            <a:endParaRPr lang="en-US"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" y="108585"/>
            <a:ext cx="12056745" cy="6678930"/>
          </a:xfrm>
        </p:spPr>
        <p:txBody>
          <a:bodyPr>
            <a:normAutofit fontScale="40000"/>
          </a:bodyPr>
          <a:p>
            <a:pPr marL="0" indent="0">
              <a:buNone/>
            </a:pPr>
            <a:r>
              <a:rPr lang="en-US" sz="4000"/>
              <a:t>A programação tem sido uma força motriz fundamental para a inovação e o desenvolvimento de novas tecnologias. Aqui estão algumas maneiras pelas quais a programação tem impulsionado a inovação:</a:t>
            </a:r>
            <a:endParaRPr lang="en-US" sz="4000"/>
          </a:p>
          <a:p>
            <a:endParaRPr lang="en-US"/>
          </a:p>
          <a:p>
            <a:r>
              <a:rPr lang="en-US" sz="3600"/>
              <a:t>Desenvolvimento de Software</a:t>
            </a:r>
            <a:r>
              <a:rPr lang="pt-BR" altLang="en-US" sz="3600"/>
              <a:t>:</a:t>
            </a:r>
            <a:r>
              <a:rPr lang="en-US" sz="3600"/>
              <a:t> As empresas estão constantemente buscando inovações e desenvolvendo novos softwares para se manterem competitivas. A programação é essencial para o desenvolvimento de software, permitindo a criação de novos aplicativos e sistemas que podem melhorar a eficiência e a produtividade.</a:t>
            </a:r>
            <a:endParaRPr lang="en-US" sz="3600"/>
          </a:p>
          <a:p>
            <a:endParaRPr lang="en-US" sz="3600"/>
          </a:p>
          <a:p>
            <a:r>
              <a:rPr lang="en-US" sz="3600"/>
              <a:t>Tecnologias Emergentes</a:t>
            </a:r>
            <a:r>
              <a:rPr lang="pt-BR" altLang="en-US" sz="3600"/>
              <a:t>:</a:t>
            </a:r>
            <a:r>
              <a:rPr lang="en-US" sz="3600"/>
              <a:t> A programação é fundamental para o desenvolvimento de tecnologias emergentes como Inteligência Artificial (IA), Realidade Virtual (RV), Realidade Aumentada (RA), Internet das Coisas (IoT), Big Data, e Blockchain. Essas tecnologias estão transformando diversos setores, desde a saúde até a educação e o comércio.</a:t>
            </a:r>
            <a:endParaRPr lang="en-US" sz="3600"/>
          </a:p>
          <a:p>
            <a:endParaRPr lang="en-US" sz="3600"/>
          </a:p>
          <a:p>
            <a:r>
              <a:rPr lang="en-US" sz="3600"/>
              <a:t>Automação</a:t>
            </a:r>
            <a:r>
              <a:rPr lang="pt-BR" altLang="en-US" sz="3600"/>
              <a:t>:</a:t>
            </a:r>
            <a:r>
              <a:rPr lang="en-US" sz="3600"/>
              <a:t> A programação permite a automação de tarefas, o que pode levar a uma maior eficiência e redução de custos. Isso é particularmente relevante na indústria, onde a programação é usada para controlar máquinas e processos.</a:t>
            </a:r>
            <a:endParaRPr lang="en-US" sz="3600"/>
          </a:p>
          <a:p>
            <a:endParaRPr lang="en-US" sz="3600"/>
          </a:p>
          <a:p>
            <a:r>
              <a:rPr lang="en-US" sz="3600"/>
              <a:t>Personalização</a:t>
            </a:r>
            <a:r>
              <a:rPr lang="pt-BR" altLang="en-US" sz="3600"/>
              <a:t>:</a:t>
            </a:r>
            <a:r>
              <a:rPr lang="en-US" sz="3600"/>
              <a:t> A programação permite a personalização de produtos e serviços, o que pode melhorar a experiência do usuário. Isso é evidente em áreas como marketing digital, onde a programação é usada para personalizar anúncios e conteúdo com base no comportamento do usuário.</a:t>
            </a:r>
            <a:endParaRPr lang="en-US" sz="3600"/>
          </a:p>
          <a:p>
            <a:endParaRPr lang="en-US" sz="3600"/>
          </a:p>
          <a:p>
            <a:r>
              <a:rPr lang="en-US" sz="3600"/>
              <a:t>Inovação Aberta</a:t>
            </a:r>
            <a:r>
              <a:rPr lang="pt-BR" altLang="en-US" sz="3600"/>
              <a:t>:</a:t>
            </a:r>
            <a:r>
              <a:rPr lang="en-US" sz="3600"/>
              <a:t> A programação também facilita a inovação aberta, permitindo que desenvolvedores de todo o mundo colaborem em projetos. Isso pode acelerar o desenvolvimento de novas tecnologias e soluções.</a:t>
            </a:r>
            <a:endParaRPr lang="en-US" sz="3600"/>
          </a:p>
          <a:p>
            <a:endParaRPr lang="en-US" sz="3600"/>
          </a:p>
          <a:p>
            <a:r>
              <a:rPr lang="en-US" sz="3600"/>
              <a:t>Em resumo, a programação é uma ferramenta poderosa para impulsionar a inovação e o desenvolvimento de novas tecnologias. Ela permite a criação de soluções criativas e eficientes para desafios e demandas existentes.</a:t>
            </a:r>
            <a:endParaRPr 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40370" cy="937260"/>
          </a:xfrm>
        </p:spPr>
        <p:txBody>
          <a:bodyPr/>
          <a:p>
            <a:r>
              <a:rPr lang="en-US"/>
              <a:t>Os primórdios da programação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445"/>
            <a:ext cx="4942205" cy="424180"/>
          </a:xfrm>
        </p:spPr>
        <p:txBody>
          <a:bodyPr/>
          <a:p>
            <a:r>
              <a:rPr lang="en-US" sz="1600"/>
              <a:t>O surgimento da programação como disciplina</a:t>
            </a:r>
            <a:endParaRPr lang="en-US" sz="160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8645" y="2178685"/>
            <a:ext cx="4942205" cy="424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Máquinas de Turing e a origem da programação</a:t>
            </a:r>
            <a:endParaRPr lang="en-US" sz="1600" b="1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715645" y="2602865"/>
            <a:ext cx="4267835" cy="424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/>
              <a:t>Explorando o trabalho de Alan Turing e sua contribuição para a teoria da computação</a:t>
            </a:r>
            <a:endParaRPr lang="en-US" sz="130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588645" y="3903345"/>
            <a:ext cx="4942205" cy="424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Programação em máquinas antigas</a:t>
            </a:r>
            <a:endParaRPr lang="en-US" sz="1600" b="1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715645" y="4327525"/>
            <a:ext cx="4267835" cy="424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/>
              <a:t>Discutindo os desafios da programação em computadores primitivos e a falta de interfaces gráficas</a:t>
            </a:r>
            <a:endParaRPr lang="en-US" sz="130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7097395" y="1754505"/>
            <a:ext cx="4942205" cy="424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Primeiras linguagens de programação</a:t>
            </a:r>
            <a:endParaRPr lang="en-US" sz="1600" b="1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7224395" y="2178685"/>
            <a:ext cx="4267835" cy="424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/>
              <a:t>Apresentando linguagens de programação pioneiras, como Fortran e Cobol</a:t>
            </a:r>
            <a:endParaRPr lang="en-US" sz="13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6990" y="2630805"/>
            <a:ext cx="2597785" cy="39128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40215" cy="999490"/>
          </a:xfrm>
        </p:spPr>
        <p:txBody>
          <a:bodyPr/>
          <a:p>
            <a:r>
              <a:rPr lang="en-US"/>
              <a:t>A era dos computadores pessoais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22540" cy="474980"/>
          </a:xfrm>
        </p:spPr>
        <p:txBody>
          <a:bodyPr>
            <a:normAutofit/>
          </a:bodyPr>
          <a:p>
            <a:r>
              <a:rPr lang="en-US" sz="1800"/>
              <a:t>A popularização dos computadores pessoais e sua influência na tecnologia</a:t>
            </a:r>
            <a:endParaRPr 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624205" y="2300605"/>
            <a:ext cx="2331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Expansão da internet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624205" y="2668905"/>
            <a:ext cx="38868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Mostrando como a popularização dos computadores pessoais impulsionou o crescimento da internet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24205" y="4309745"/>
            <a:ext cx="28308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Lançamento do Altair 8800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624205" y="4678045"/>
            <a:ext cx="3886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Explorando o primeiro computador pessoal comercialmente disponível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156575" y="2300605"/>
            <a:ext cx="3096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Inovações na década de 1980</a:t>
            </a:r>
            <a:endParaRPr 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8156575" y="2668905"/>
            <a:ext cx="38868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Destacando avanços tecnológicos, como o lançamento do IBM PC e o surgimento da Apple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1040" y="2518410"/>
            <a:ext cx="321945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52365" cy="1019175"/>
          </a:xfrm>
        </p:spPr>
        <p:txBody>
          <a:bodyPr/>
          <a:p>
            <a:r>
              <a:rPr lang="en-US"/>
              <a:t>O boom da internet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9050"/>
            <a:ext cx="6026785" cy="536575"/>
          </a:xfrm>
        </p:spPr>
        <p:txBody>
          <a:bodyPr/>
          <a:p>
            <a:r>
              <a:rPr lang="en-US" sz="2000"/>
              <a:t>A revolução da internet e seu impacto na sociedade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96085"/>
            <a:ext cx="12192000" cy="51619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8456</Words>
  <Application>WPS Presentation</Application>
  <PresentationFormat>Widescreen</PresentationFormat>
  <Paragraphs>202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Evolução da Tecnologia com a Programação</dc:title>
  <dc:creator/>
  <cp:lastModifiedBy>Edio</cp:lastModifiedBy>
  <cp:revision>1</cp:revision>
  <dcterms:created xsi:type="dcterms:W3CDTF">2024-01-15T05:55:45Z</dcterms:created>
  <dcterms:modified xsi:type="dcterms:W3CDTF">2024-01-15T05:55:45Z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75690EA0F6464023BB1ABA42144FE822_11</vt:lpwstr>
  </property>
  <property fmtid="{D5CDD505-2E9C-101B-9397-08002B2CF9AE}" pid="3" name="KSOProductBuildVer">
    <vt:lpwstr>1033-12.2.0.13412</vt:lpwstr>
  </property>
</Properties>
</file>