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61" r:id="rId7"/>
    <p:sldId id="262" r:id="rId8"/>
    <p:sldId id="259" r:id="rId9"/>
    <p:sldId id="260" r:id="rId10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02E889-8400-4F4A-98D4-EFFB5B95C87E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071A92-169D-45F4-B9E7-8A27FB98E246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DB8561-896C-4C3B-85AF-48B353497A52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86491F-D5CA-44C0-BCB0-5C49CEA857DF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E422FE-019C-406D-A575-A6B1F7579A35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2CEA5C-FCC8-4E34-BD6D-42E67C3798B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F44E58-3CDC-42E7-A8A8-72AE986F565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28F615-83D8-498C-9FA4-D81164A02501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251F56-E138-4102-BF2F-18148D0774AD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A048C7-6BD6-4479-8599-261598391FB6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673ECA-C579-4967-9AB0-8B4A0612B43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A955D5-9B45-465D-B7F9-442B539DD867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2474E0-54D2-4A21-B3AE-ECA9FCAD88A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8EEF5C-540C-40B4-854A-13EF888E3D6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6611A8-847C-4C14-B95A-359BF0399B36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D11E20-73E8-4301-8C20-D63026A75BBF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2920F3-702F-4207-81ED-A96FF34542AE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D40605-DA02-431B-A412-9A1BE80113A6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FAC379-3F7F-4F66-BBA3-3EC438E6A70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B1E608-C84C-4CBF-BDCB-BC2282B2438B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3E0A29-C388-4CD2-BC05-D72205D84A53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9F3F8F-2BF8-4962-855F-95359FE67D54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9F30A2-C9E6-4560-A399-A1A60DF8159D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0860C5-C738-4CB7-80EB-196389D0797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779E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"/>
          <p:cNvGrpSpPr/>
          <p:nvPr/>
        </p:nvGrpSpPr>
        <p:grpSpPr>
          <a:xfrm>
            <a:off x="7021440" y="4080240"/>
            <a:ext cx="1857960" cy="1745280"/>
            <a:chOff x="7021440" y="4080240"/>
            <a:chExt cx="1857960" cy="1745280"/>
          </a:xfrm>
        </p:grpSpPr>
        <p:sp>
          <p:nvSpPr>
            <p:cNvPr id="2" name="未知"/>
            <p:cNvSpPr/>
            <p:nvPr/>
          </p:nvSpPr>
          <p:spPr>
            <a:xfrm>
              <a:off x="8273520" y="4755240"/>
              <a:ext cx="605880" cy="807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" name="未知"/>
            <p:cNvSpPr/>
            <p:nvPr/>
          </p:nvSpPr>
          <p:spPr>
            <a:xfrm>
              <a:off x="7653240" y="4900320"/>
              <a:ext cx="584640" cy="588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" name="未知"/>
            <p:cNvSpPr/>
            <p:nvPr/>
          </p:nvSpPr>
          <p:spPr>
            <a:xfrm>
              <a:off x="7484760" y="4791240"/>
              <a:ext cx="556560" cy="56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" name="未知"/>
            <p:cNvSpPr/>
            <p:nvPr/>
          </p:nvSpPr>
          <p:spPr>
            <a:xfrm>
              <a:off x="8114400" y="4611960"/>
              <a:ext cx="261720" cy="92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" name="未知"/>
            <p:cNvSpPr/>
            <p:nvPr/>
          </p:nvSpPr>
          <p:spPr>
            <a:xfrm>
              <a:off x="8200800" y="4434840"/>
              <a:ext cx="254880" cy="112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" name="未知"/>
            <p:cNvSpPr/>
            <p:nvPr/>
          </p:nvSpPr>
          <p:spPr>
            <a:xfrm>
              <a:off x="7854480" y="4080240"/>
              <a:ext cx="275760" cy="30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" name="未知"/>
            <p:cNvSpPr/>
            <p:nvPr/>
          </p:nvSpPr>
          <p:spPr>
            <a:xfrm>
              <a:off x="7749360" y="4406040"/>
              <a:ext cx="481680" cy="227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" name="未知"/>
            <p:cNvSpPr/>
            <p:nvPr/>
          </p:nvSpPr>
          <p:spPr>
            <a:xfrm>
              <a:off x="7187400" y="4189680"/>
              <a:ext cx="650160" cy="19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" name="未知"/>
            <p:cNvSpPr/>
            <p:nvPr/>
          </p:nvSpPr>
          <p:spPr>
            <a:xfrm>
              <a:off x="7021440" y="4961160"/>
              <a:ext cx="865440" cy="864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1" name="未知" hidden="1"/>
          <p:cNvSpPr/>
          <p:nvPr/>
        </p:nvSpPr>
        <p:spPr>
          <a:xfrm>
            <a:off x="2840400" y="4749840"/>
            <a:ext cx="9351000" cy="213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2" name="Group 2"/>
          <p:cNvGrpSpPr/>
          <p:nvPr/>
        </p:nvGrpSpPr>
        <p:grpSpPr>
          <a:xfrm>
            <a:off x="2260440" y="4415040"/>
            <a:ext cx="2484720" cy="2326680"/>
            <a:chOff x="2260440" y="4415040"/>
            <a:chExt cx="2484720" cy="2326680"/>
          </a:xfrm>
        </p:grpSpPr>
        <p:sp>
          <p:nvSpPr>
            <p:cNvPr id="13" name="未知"/>
            <p:cNvSpPr/>
            <p:nvPr/>
          </p:nvSpPr>
          <p:spPr>
            <a:xfrm>
              <a:off x="3718800" y="4999680"/>
              <a:ext cx="1026360" cy="90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" name="未知"/>
            <p:cNvSpPr/>
            <p:nvPr/>
          </p:nvSpPr>
          <p:spPr>
            <a:xfrm>
              <a:off x="3496680" y="5286240"/>
              <a:ext cx="341280" cy="90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" name="未知"/>
            <p:cNvSpPr/>
            <p:nvPr/>
          </p:nvSpPr>
          <p:spPr>
            <a:xfrm>
              <a:off x="2878560" y="5262480"/>
              <a:ext cx="737280" cy="695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" name="未知"/>
            <p:cNvSpPr/>
            <p:nvPr/>
          </p:nvSpPr>
          <p:spPr>
            <a:xfrm>
              <a:off x="3463200" y="4878720"/>
              <a:ext cx="261720" cy="197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" name="未知"/>
            <p:cNvSpPr/>
            <p:nvPr/>
          </p:nvSpPr>
          <p:spPr>
            <a:xfrm>
              <a:off x="3421440" y="4709880"/>
              <a:ext cx="336960" cy="118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" name="未知"/>
            <p:cNvSpPr/>
            <p:nvPr/>
          </p:nvSpPr>
          <p:spPr>
            <a:xfrm>
              <a:off x="2841120" y="4415040"/>
              <a:ext cx="389520" cy="36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" name="未知"/>
            <p:cNvSpPr/>
            <p:nvPr/>
          </p:nvSpPr>
          <p:spPr>
            <a:xfrm>
              <a:off x="2968920" y="4844520"/>
              <a:ext cx="579960" cy="26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" name="未知"/>
            <p:cNvSpPr/>
            <p:nvPr/>
          </p:nvSpPr>
          <p:spPr>
            <a:xfrm>
              <a:off x="2260440" y="4616280"/>
              <a:ext cx="632520" cy="460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" name="未知"/>
            <p:cNvSpPr/>
            <p:nvPr/>
          </p:nvSpPr>
          <p:spPr>
            <a:xfrm>
              <a:off x="2688120" y="5485680"/>
              <a:ext cx="785520" cy="1256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2" name="未知"/>
          <p:cNvSpPr/>
          <p:nvPr/>
        </p:nvSpPr>
        <p:spPr>
          <a:xfrm>
            <a:off x="3043800" y="2293920"/>
            <a:ext cx="9196560" cy="45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29200" y="2133720"/>
            <a:ext cx="1123056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Click to edit Master title style</a:t>
            </a:r>
            <a:endParaRPr lang="en-US" sz="36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dt" idx="1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pt-BR" sz="1400" b="0" strike="noStrike" spc="-1">
                <a:latin typeface="Times New Roman" panose="02020603050405020304"/>
              </a:defRPr>
            </a:lvl1pPr>
          </a:lstStyle>
          <a:p>
            <a:r>
              <a:rPr lang="pt-BR" sz="1400" b="0" strike="noStrike" spc="-1">
                <a:latin typeface="Times New Roman" panose="02020603050405020304"/>
              </a:rPr>
              <a:t> 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2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pt-BR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 panose="02020603050405020304"/>
              </a:rPr>
              <a:t> 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3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pt-BR" sz="2400" b="0" strike="noStrike" spc="-1">
                <a:latin typeface="Times New Roman" panose="02020603050405020304"/>
              </a:defRPr>
            </a:lvl1pPr>
          </a:lstStyle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 panose="020B0604020202020204"/>
              </a:rPr>
              <a:t>Clique para editar o formato do texto da estrutura de </a:t>
            </a:r>
            <a:r>
              <a:rPr lang="en-US" sz="3200" b="0" strike="noStrike" spc="-1">
                <a:solidFill>
                  <a:srgbClr val="FFFFFF"/>
                </a:solidFill>
                <a:latin typeface="Arial" panose="020B0604020202020204"/>
              </a:rPr>
              <a:t>tópicos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Arial" panose="020B0604020202020204"/>
              </a:rPr>
              <a:t>2.º nível da estrutura de tópicos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 panose="020B0604020202020204"/>
              </a:rPr>
              <a:t>3.º nível da estrutura de tópicos</a:t>
            </a:r>
            <a:endParaRPr lang="en-US" sz="20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 panose="020B0604020202020204"/>
              </a:rPr>
              <a:t>4.º nível da estrutura de tópicos</a:t>
            </a:r>
            <a:endParaRPr lang="en-US" sz="20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 panose="020B0604020202020204"/>
              </a:rPr>
              <a:t>5.º nível da estrutura de tópicos</a:t>
            </a:r>
            <a:endParaRPr lang="en-US" sz="20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 panose="020B0604020202020204"/>
              </a:rPr>
              <a:t>6.º nível da estrutura de tópicos</a:t>
            </a:r>
            <a:endParaRPr lang="en-US" sz="20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 panose="020B0604020202020204"/>
              </a:rPr>
              <a:t>7.º nível da estrutura de tópicos</a:t>
            </a:r>
            <a:endParaRPr lang="en-US" sz="20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779E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2"/>
          <p:cNvGrpSpPr/>
          <p:nvPr/>
        </p:nvGrpSpPr>
        <p:grpSpPr>
          <a:xfrm>
            <a:off x="7021440" y="4080240"/>
            <a:ext cx="1857960" cy="1745280"/>
            <a:chOff x="7021440" y="4080240"/>
            <a:chExt cx="1857960" cy="1745280"/>
          </a:xfrm>
        </p:grpSpPr>
        <p:sp>
          <p:nvSpPr>
            <p:cNvPr id="64" name="未知"/>
            <p:cNvSpPr/>
            <p:nvPr/>
          </p:nvSpPr>
          <p:spPr>
            <a:xfrm>
              <a:off x="8273520" y="4755240"/>
              <a:ext cx="605880" cy="807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" name="未知"/>
            <p:cNvSpPr/>
            <p:nvPr/>
          </p:nvSpPr>
          <p:spPr>
            <a:xfrm>
              <a:off x="7653240" y="4900320"/>
              <a:ext cx="584640" cy="588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" name="未知"/>
            <p:cNvSpPr/>
            <p:nvPr/>
          </p:nvSpPr>
          <p:spPr>
            <a:xfrm>
              <a:off x="7484760" y="4791240"/>
              <a:ext cx="556560" cy="56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" name="未知"/>
            <p:cNvSpPr/>
            <p:nvPr/>
          </p:nvSpPr>
          <p:spPr>
            <a:xfrm>
              <a:off x="8114400" y="4611960"/>
              <a:ext cx="261720" cy="92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" name="未知"/>
            <p:cNvSpPr/>
            <p:nvPr/>
          </p:nvSpPr>
          <p:spPr>
            <a:xfrm>
              <a:off x="8200800" y="4434840"/>
              <a:ext cx="254880" cy="112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9" name="未知"/>
            <p:cNvSpPr/>
            <p:nvPr/>
          </p:nvSpPr>
          <p:spPr>
            <a:xfrm>
              <a:off x="7854480" y="4080240"/>
              <a:ext cx="275760" cy="30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" name="未知"/>
            <p:cNvSpPr/>
            <p:nvPr/>
          </p:nvSpPr>
          <p:spPr>
            <a:xfrm>
              <a:off x="7749360" y="4406040"/>
              <a:ext cx="481680" cy="227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1" name="未知"/>
            <p:cNvSpPr/>
            <p:nvPr/>
          </p:nvSpPr>
          <p:spPr>
            <a:xfrm>
              <a:off x="7187400" y="4189680"/>
              <a:ext cx="650160" cy="19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" name="未知"/>
            <p:cNvSpPr/>
            <p:nvPr/>
          </p:nvSpPr>
          <p:spPr>
            <a:xfrm>
              <a:off x="7021440" y="4961160"/>
              <a:ext cx="865440" cy="864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3" name="未知"/>
          <p:cNvSpPr/>
          <p:nvPr/>
        </p:nvSpPr>
        <p:spPr>
          <a:xfrm>
            <a:off x="2840400" y="4749840"/>
            <a:ext cx="9351000" cy="213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Click to edit Master title style</a:t>
            </a:r>
            <a:endParaRPr lang="en-US" sz="36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en-US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Click to edit Master text styles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FFFFFF"/>
              </a:buClr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Second level</a:t>
            </a:r>
            <a:endParaRPr lang="en-US" sz="28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en-US" sz="24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Third level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pt-BR" sz="1400" b="0" strike="noStrike" spc="-1">
                <a:latin typeface="Times New Roman" panose="02020603050405020304"/>
              </a:defRPr>
            </a:lvl1pPr>
          </a:lstStyle>
          <a:p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lang="pt-BR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lang="pt-BR" sz="2400" b="0" strike="noStrike" spc="-1">
                <a:latin typeface="Times New Roman" panose="02020603050405020304"/>
              </a:defRPr>
            </a:lvl1pPr>
          </a:lstStyle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29200" y="2133720"/>
            <a:ext cx="1123056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pt-BR" sz="36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Bem Vindos !!</a:t>
            </a:r>
            <a:endParaRPr lang="en-US" sz="36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927040" y="5816520"/>
            <a:ext cx="6264720" cy="1041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  <a:spcBef>
                <a:spcPts val="640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Édio de Melo Pereira</a:t>
            </a:r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pt-BR" sz="36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Plataformas Inteligentes</a:t>
            </a:r>
            <a:endParaRPr lang="en-US" sz="36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344240"/>
            <a:ext cx="10972440" cy="5037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pt-BR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Digitalização da Informação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pt-BR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Cibercultura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pt-BR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 </a:t>
            </a:r>
            <a:r>
              <a:rPr lang="pt-BR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Redes Sociais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pt-BR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Dimensões da Comunicação Digital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pt-BR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Interação Mediada por Computador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pt-BR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Convergência das Mídias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pt-BR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Plataformas Digitais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pt-BR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Hipertextualidade, Multimídia, Mobilidade e Ubiquidade. 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spcBef>
                <a:spcPts val="640"/>
              </a:spcBef>
              <a:buNone/>
            </a:pPr>
            <a:r>
              <a:rPr lang="pt-BR" sz="32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Digitalização da Informação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9600" y="1268730"/>
            <a:ext cx="11376025" cy="4609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bg1"/>
                </a:solidFill>
              </a:rPr>
              <a:t>A Digitalização da Informação é o processo pelo qual uma imagem ou sinal analógico é transformado em código digital1. Isso se dá através de um equipamento e software digitalizador de imagens (scanner), por exemplo, em um sistema de Gerenciamento Eletrônico de Documentos, conhecido como GED, ou em bancos de imagens ou áudio.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 digitalização é de importância fundamental para o processamento, armazenamento e transmissão de dados, porque permite que informações de todos os tipos e em todos os formatos sejam transportadas com a mesma eficiência e também mescladas.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 digitalização também compreende a conversão para o código digital de sinais de áudio e imagens em movimento (vídeos), originalmente em outros formatos.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Além disso, a digitalização é um processo corporativo que acontece globalmente nos últimos anos. Com investimentos em tecnologia e inovação, empresas se voltam para sua TI em busca das soluções necessárias para rotinas eficientes e aumento da qualidade de entrega</a:t>
            </a:r>
            <a:r>
              <a:rPr lang="pt-BR" altLang="en-US">
                <a:solidFill>
                  <a:schemeClr val="bg1"/>
                </a:solidFill>
              </a:rPr>
              <a:t>.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digitalizacao-de-process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314325"/>
            <a:ext cx="11049000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sz="3600" b="0" strike="noStrike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  <a:sym typeface="+mn-ea"/>
              </a:rPr>
              <a:t>Cibercultura</a:t>
            </a:r>
            <a:endParaRPr lang="pt-BR" sz="3600" b="0" strike="noStrike">
              <a:solidFill>
                <a:srgbClr val="FFFFFF"/>
              </a:solidFill>
              <a:latin typeface="Arial" panose="020B0604020202020204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 lvl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Arial" panose="020B0604020202020204"/>
                <a:ea typeface="SimSun" panose="02010600030101010101" pitchFamily="2" charset="-122"/>
              </a:rPr>
              <a:t>Demais Conteúdos</a:t>
            </a:r>
            <a:endParaRPr lang="en-US" sz="2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en-US" sz="3200" b="0" strike="noStrike" spc="-1">
                <a:solidFill>
                  <a:srgbClr val="FFFFFF"/>
                </a:solidFill>
                <a:latin typeface="Arial" panose="020B0604020202020204"/>
              </a:rPr>
              <a:t>Empreendedorismo/ Startups 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  <a:ea typeface="SimSun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en-US" sz="3200" b="0" strike="noStrike" spc="-1">
                <a:solidFill>
                  <a:srgbClr val="FFFFFF"/>
                </a:solidFill>
                <a:latin typeface="Arial" panose="020B0604020202020204"/>
              </a:rPr>
              <a:t>Processo e desenvolvimento de aplicações  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  <a:ea typeface="SimSun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en-US" sz="3200" b="0" strike="noStrike" spc="-1">
                <a:solidFill>
                  <a:srgbClr val="FFFFFF"/>
                </a:solidFill>
                <a:latin typeface="Arial" panose="020B0604020202020204"/>
              </a:rPr>
              <a:t>Arquiteturas nativas de sistemas operacionais e cross  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  <a:ea typeface="SimSun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Symbol" panose="05050102010706020507" charset="2"/>
              <a:buChar char=""/>
            </a:pPr>
            <a:r>
              <a:rPr lang="en-US" sz="3200" b="0" strike="noStrike" spc="-1">
                <a:solidFill>
                  <a:srgbClr val="FFFFFF"/>
                </a:solidFill>
                <a:latin typeface="Arial" panose="020B0604020202020204"/>
              </a:rPr>
              <a:t>Desenvolvimento API cross</a:t>
            </a:r>
            <a:endParaRPr lang="en-US" sz="3200" b="0" strike="noStrike" spc="-1">
              <a:solidFill>
                <a:srgbClr val="FFFFFF"/>
              </a:solidFill>
              <a:latin typeface="Arial" panose="020B0604020202020204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3200">
                <a:solidFill>
                  <a:schemeClr val="bg1"/>
                </a:solidFill>
              </a:rPr>
              <a:t>Referências</a:t>
            </a:r>
            <a:endParaRPr lang="pt-BR" altLang="en-US" sz="32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bg1"/>
                </a:solidFill>
              </a:rPr>
              <a:t>DIGITALIZAÇÃO DE DOCUMENTOS: recuperação e preservação da</a:t>
            </a:r>
            <a:endParaRPr lang="pt-BR" altLang="en-US">
              <a:solidFill>
                <a:schemeClr val="bg1"/>
              </a:solidFill>
            </a:endParaRPr>
          </a:p>
          <a:p>
            <a:r>
              <a:rPr lang="pt-BR" altLang="en-US">
                <a:solidFill>
                  <a:schemeClr val="bg1"/>
                </a:solidFill>
              </a:rPr>
              <a:t>informação - PATRICIA GONÇALVES DIAS ROCHA: https://www.lume.ufrgs.br/bitstream/handle/10183/212466/001116179.pdf?sequence=1</a:t>
            </a:r>
            <a:endParaRPr lang="pt-BR" altLang="en-US">
              <a:solidFill>
                <a:schemeClr val="bg1"/>
              </a:solidFill>
            </a:endParaRPr>
          </a:p>
          <a:p>
            <a:endParaRPr lang="pt-BR" altLang="en-US">
              <a:solidFill>
                <a:schemeClr val="bg1"/>
              </a:solidFill>
            </a:endParaRPr>
          </a:p>
          <a:p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WPS Presentation</Application>
  <PresentationFormat/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Arial</vt:lpstr>
      <vt:lpstr>Times New Roman</vt:lpstr>
      <vt:lpstr>Symbol</vt:lpstr>
      <vt:lpstr>StarSymbol</vt:lpstr>
      <vt:lpstr>Segoe Print</vt:lpstr>
      <vt:lpstr>Microsoft YaHei</vt:lpstr>
      <vt:lpstr>Arial Unicode MS</vt:lpstr>
      <vt:lpstr>Calibri</vt:lpstr>
      <vt:lpstr>DejaVu Sans</vt:lpstr>
      <vt:lpstr>Office Theme</vt:lpstr>
      <vt:lpstr>Office Theme</vt:lpstr>
      <vt:lpstr>Bem Vindos !!</vt:lpstr>
      <vt:lpstr>Plataformas Inteligentes</vt:lpstr>
      <vt:lpstr>Digitalização da Informação</vt:lpstr>
      <vt:lpstr>PowerPoint 演示文稿</vt:lpstr>
      <vt:lpstr>PowerPoint 演示文稿</vt:lpstr>
      <vt:lpstr>Demais Conteúdos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Vindos !!</dc:title>
  <dc:creator>Edio</dc:creator>
  <cp:lastModifiedBy>Edio</cp:lastModifiedBy>
  <cp:revision>3</cp:revision>
  <dcterms:created xsi:type="dcterms:W3CDTF">2024-01-14T13:48:00Z</dcterms:created>
  <dcterms:modified xsi:type="dcterms:W3CDTF">2024-01-14T23:03:44Z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BEFF4DB9A57D4791AFED3D9AF462349D_11</vt:lpwstr>
  </property>
  <property fmtid="{D5CDD505-2E9C-101B-9397-08002B2CF9AE}" pid="3" name="KSOProductBuildVer">
    <vt:lpwstr>1033-12.2.0.13412</vt:lpwstr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