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3"/>
    <p:sldId id="257" r:id="rId4"/>
    <p:sldId id="267" r:id="rId5"/>
    <p:sldId id="299" r:id="rId6"/>
    <p:sldId id="268" r:id="rId7"/>
    <p:sldId id="269" r:id="rId8"/>
    <p:sldId id="300" r:id="rId9"/>
    <p:sldId id="270" r:id="rId10"/>
    <p:sldId id="301" r:id="rId11"/>
    <p:sldId id="258" r:id="rId12"/>
    <p:sldId id="280" r:id="rId13"/>
    <p:sldId id="302" r:id="rId14"/>
    <p:sldId id="281" r:id="rId15"/>
    <p:sldId id="283" r:id="rId16"/>
    <p:sldId id="303" r:id="rId17"/>
    <p:sldId id="284" r:id="rId18"/>
    <p:sldId id="285" r:id="rId19"/>
    <p:sldId id="286" r:id="rId20"/>
    <p:sldId id="287" r:id="rId21"/>
    <p:sldId id="259" r:id="rId22"/>
    <p:sldId id="288" r:id="rId23"/>
    <p:sldId id="289" r:id="rId24"/>
    <p:sldId id="290" r:id="rId25"/>
    <p:sldId id="260" r:id="rId26"/>
    <p:sldId id="261" r:id="rId27"/>
    <p:sldId id="262" r:id="rId28"/>
    <p:sldId id="291" r:id="rId29"/>
    <p:sldId id="292" r:id="rId30"/>
    <p:sldId id="263" r:id="rId31"/>
    <p:sldId id="264" r:id="rId32"/>
    <p:sldId id="293" r:id="rId33"/>
    <p:sldId id="294" r:id="rId34"/>
    <p:sldId id="265" r:id="rId35"/>
    <p:sldId id="266" r:id="rId36"/>
    <p:sldId id="295" r:id="rId37"/>
    <p:sldId id="282"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910" y="1122680"/>
            <a:ext cx="9143365" cy="1364615"/>
          </a:xfrm>
        </p:spPr>
        <p:txBody>
          <a:bodyPr>
            <a:normAutofit fontScale="90000"/>
          </a:bodyPr>
          <a:lstStyle/>
          <a:p>
            <a:pPr algn="l"/>
            <a:r>
              <a:rPr lang="en-US" sz="4800" dirty="0"/>
              <a:t>Evolução da Tecnologia com a Programação</a:t>
            </a:r>
            <a:endParaRPr lang="en-US" sz="4800" dirty="0"/>
          </a:p>
        </p:txBody>
      </p:sp>
      <p:sp>
        <p:nvSpPr>
          <p:cNvPr id="3" name="Subtitle 2"/>
          <p:cNvSpPr>
            <a:spLocks noGrp="1"/>
          </p:cNvSpPr>
          <p:nvPr>
            <p:ph type="subTitle" idx="1"/>
          </p:nvPr>
        </p:nvSpPr>
        <p:spPr>
          <a:xfrm>
            <a:off x="965200" y="2980690"/>
            <a:ext cx="6457950" cy="1447800"/>
          </a:xfrm>
        </p:spPr>
        <p:txBody>
          <a:bodyPr>
            <a:normAutofit/>
          </a:bodyPr>
          <a:lstStyle/>
          <a:p>
            <a:r>
              <a:rPr lang="en-US"/>
              <a:t>Uma jornada pela história da programação e seu impacto na tecnologia</a:t>
            </a:r>
            <a:endParaRPr lang="en-US"/>
          </a:p>
        </p:txBody>
      </p:sp>
      <p:pic>
        <p:nvPicPr>
          <p:cNvPr id="4" name="Picture 3" descr="Captura de tela 2024-01-15 005738"/>
          <p:cNvPicPr>
            <a:picLocks noChangeAspect="1"/>
          </p:cNvPicPr>
          <p:nvPr/>
        </p:nvPicPr>
        <p:blipFill>
          <a:blip r:embed="rId1"/>
          <a:stretch>
            <a:fillRect/>
          </a:stretch>
        </p:blipFill>
        <p:spPr>
          <a:xfrm>
            <a:off x="8749030" y="0"/>
            <a:ext cx="3442970" cy="6858000"/>
          </a:xfrm>
          <a:prstGeom prst="rect">
            <a:avLst/>
          </a:prstGeom>
        </p:spPr>
      </p:pic>
      <p:sp>
        <p:nvSpPr>
          <p:cNvPr id="5" name="Text Box 4"/>
          <p:cNvSpPr txBox="1"/>
          <p:nvPr/>
        </p:nvSpPr>
        <p:spPr>
          <a:xfrm>
            <a:off x="5251450" y="6336030"/>
            <a:ext cx="3497580" cy="521970"/>
          </a:xfrm>
          <a:prstGeom prst="rect">
            <a:avLst/>
          </a:prstGeom>
          <a:noFill/>
        </p:spPr>
        <p:txBody>
          <a:bodyPr wrap="square" rtlCol="0">
            <a:spAutoFit/>
          </a:bodyPr>
          <a:p>
            <a:r>
              <a:rPr lang="pt-PT" altLang="en-US" sz="2800"/>
              <a:t>Édio </a:t>
            </a:r>
            <a:r>
              <a:rPr lang="pt-PT" altLang="en-US" sz="2800"/>
              <a:t>de Melo Pereira</a:t>
            </a:r>
            <a:endParaRPr lang="pt-PT"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040370" cy="937260"/>
          </a:xfrm>
        </p:spPr>
        <p:txBody>
          <a:bodyPr/>
          <a:p>
            <a:r>
              <a:rPr lang="en-US"/>
              <a:t>Os primórdios da programação</a:t>
            </a:r>
            <a:endParaRPr lang="en-US"/>
          </a:p>
        </p:txBody>
      </p:sp>
      <p:sp>
        <p:nvSpPr>
          <p:cNvPr id="3" name="Content Placeholder 2"/>
          <p:cNvSpPr>
            <a:spLocks noGrp="1"/>
          </p:cNvSpPr>
          <p:nvPr>
            <p:ph idx="1"/>
          </p:nvPr>
        </p:nvSpPr>
        <p:spPr>
          <a:xfrm>
            <a:off x="838200" y="1401445"/>
            <a:ext cx="4942205" cy="424180"/>
          </a:xfrm>
        </p:spPr>
        <p:txBody>
          <a:bodyPr/>
          <a:p>
            <a:r>
              <a:rPr lang="en-US" sz="1600"/>
              <a:t>O surgimento da programação como disciplina</a:t>
            </a:r>
            <a:endParaRPr lang="en-US" sz="1600"/>
          </a:p>
        </p:txBody>
      </p:sp>
      <p:sp>
        <p:nvSpPr>
          <p:cNvPr id="4" name="Content Placeholder 2"/>
          <p:cNvSpPr>
            <a:spLocks noGrp="1"/>
          </p:cNvSpPr>
          <p:nvPr/>
        </p:nvSpPr>
        <p:spPr>
          <a:xfrm>
            <a:off x="588645" y="2178685"/>
            <a:ext cx="4942205" cy="5194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sz="1600" b="1"/>
              <a:t>Máquinas de Turing e a origem da programação</a:t>
            </a:r>
            <a:endParaRPr lang="en-US" sz="1600" b="1"/>
          </a:p>
        </p:txBody>
      </p:sp>
      <p:sp>
        <p:nvSpPr>
          <p:cNvPr id="5" name="Content Placeholder 2"/>
          <p:cNvSpPr>
            <a:spLocks noGrp="1"/>
          </p:cNvSpPr>
          <p:nvPr/>
        </p:nvSpPr>
        <p:spPr>
          <a:xfrm>
            <a:off x="715645" y="2698115"/>
            <a:ext cx="4267835" cy="424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sz="1300"/>
              <a:t>Explorando o trabalho de Alan Turing e sua contribuição para a teoria da computação</a:t>
            </a:r>
            <a:endParaRPr lang="en-US" sz="1300"/>
          </a:p>
        </p:txBody>
      </p:sp>
      <p:sp>
        <p:nvSpPr>
          <p:cNvPr id="6" name="Content Placeholder 2"/>
          <p:cNvSpPr>
            <a:spLocks noGrp="1"/>
          </p:cNvSpPr>
          <p:nvPr/>
        </p:nvSpPr>
        <p:spPr>
          <a:xfrm>
            <a:off x="588645" y="3903345"/>
            <a:ext cx="4942205" cy="42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sz="1600" b="1"/>
              <a:t>Programação em máquinas antigas</a:t>
            </a:r>
            <a:endParaRPr lang="en-US" sz="1600" b="1"/>
          </a:p>
        </p:txBody>
      </p:sp>
      <p:sp>
        <p:nvSpPr>
          <p:cNvPr id="7" name="Content Placeholder 2"/>
          <p:cNvSpPr>
            <a:spLocks noGrp="1"/>
          </p:cNvSpPr>
          <p:nvPr/>
        </p:nvSpPr>
        <p:spPr>
          <a:xfrm>
            <a:off x="715645" y="4327525"/>
            <a:ext cx="4267835" cy="6565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sz="1300"/>
              <a:t>Discutindo os desafios da programação em computadores primitivos e a falta de interfaces gráficas</a:t>
            </a:r>
            <a:endParaRPr lang="en-US" sz="1300"/>
          </a:p>
        </p:txBody>
      </p:sp>
      <p:sp>
        <p:nvSpPr>
          <p:cNvPr id="8" name="Content Placeholder 2"/>
          <p:cNvSpPr>
            <a:spLocks noGrp="1"/>
          </p:cNvSpPr>
          <p:nvPr/>
        </p:nvSpPr>
        <p:spPr>
          <a:xfrm>
            <a:off x="7097395" y="1754505"/>
            <a:ext cx="4942205" cy="42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sz="1600" b="1"/>
              <a:t>Primeiras linguagens de programação</a:t>
            </a:r>
            <a:endParaRPr lang="en-US" sz="1600" b="1"/>
          </a:p>
        </p:txBody>
      </p:sp>
      <p:sp>
        <p:nvSpPr>
          <p:cNvPr id="9" name="Content Placeholder 2"/>
          <p:cNvSpPr>
            <a:spLocks noGrp="1"/>
          </p:cNvSpPr>
          <p:nvPr/>
        </p:nvSpPr>
        <p:spPr>
          <a:xfrm>
            <a:off x="7224395" y="2178685"/>
            <a:ext cx="4267835" cy="424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None/>
            </a:pPr>
            <a:r>
              <a:rPr lang="en-US" sz="1300"/>
              <a:t>Apresentando linguagens de programação pioneiras, como Fortran e Cobol</a:t>
            </a:r>
            <a:endParaRPr lang="en-US" sz="1300"/>
          </a:p>
        </p:txBody>
      </p:sp>
      <p:pic>
        <p:nvPicPr>
          <p:cNvPr id="10" name="Picture 9"/>
          <p:cNvPicPr>
            <a:picLocks noChangeAspect="1"/>
          </p:cNvPicPr>
          <p:nvPr/>
        </p:nvPicPr>
        <p:blipFill>
          <a:blip r:embed="rId1"/>
          <a:stretch>
            <a:fillRect/>
          </a:stretch>
        </p:blipFill>
        <p:spPr>
          <a:xfrm>
            <a:off x="5126990" y="2630805"/>
            <a:ext cx="2597785" cy="3912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14375" y="704850"/>
            <a:ext cx="10996930" cy="6739255"/>
          </a:xfrm>
          <a:prstGeom prst="rect">
            <a:avLst/>
          </a:prstGeom>
          <a:noFill/>
        </p:spPr>
        <p:txBody>
          <a:bodyPr wrap="square" rtlCol="0" anchor="t">
            <a:spAutoFit/>
          </a:bodyPr>
          <a:p>
            <a:r>
              <a:rPr lang="en-US" sz="2400"/>
              <a:t>Alan Turing foi um matemático e criptógrafo inglês que teve um papel fundamental no desenvolvimento da ciência da computação teórica. Ele nasceu em 23 de junho de 1912, em Londres, e desde muito jovem foi considerado um gênio da matemática.</a:t>
            </a:r>
            <a:endParaRPr lang="en-US" sz="2400"/>
          </a:p>
          <a:p>
            <a:endParaRPr lang="en-US" sz="2400"/>
          </a:p>
          <a:p>
            <a:r>
              <a:rPr lang="en-US" sz="2400"/>
              <a:t>Turing é mais conhecido por suas contribuições para a computação e a inteligência artificial. Ele desenvolveu a máquina de Turing, que serviu como base para a criação dos computadores modernos. A máquina de Turing é um modelo teórico que formaliza os conceitos de algoritmo e computação.</a:t>
            </a:r>
            <a:endParaRPr lang="en-US" sz="2400"/>
          </a:p>
          <a:p>
            <a:endParaRPr lang="en-US" sz="2400"/>
          </a:p>
          <a:p>
            <a:r>
              <a:rPr lang="en-US" sz="2400"/>
              <a:t>Além disso, Turing contribuiu diretamente para a definição de uma das principais características do que é um computador moderno, das quais podemos destacar: Digital, Binário, Eletrônico, Propósito Geral. Ele acreditava que uma máquina inteligente deveria ser capaz de aprender com a experiência e alterar as próprias instruções fornecidas por seu mecanismo. Esse princípio tornou-se um fundamento da teoria moderna da computação.</a:t>
            </a:r>
            <a:endParaRPr lang="en-US" sz="2400"/>
          </a:p>
          <a:p>
            <a:endParaRPr lang="en-US" sz="2400"/>
          </a:p>
          <a:p>
            <a:endParaRPr lang="en-US" sz="2400"/>
          </a:p>
        </p:txBody>
      </p:sp>
      <p:sp>
        <p:nvSpPr>
          <p:cNvPr id="7" name="Text Box 6"/>
          <p:cNvSpPr txBox="1"/>
          <p:nvPr/>
        </p:nvSpPr>
        <p:spPr>
          <a:xfrm>
            <a:off x="1727835" y="158750"/>
            <a:ext cx="8404225" cy="460375"/>
          </a:xfrm>
          <a:prstGeom prst="rect">
            <a:avLst/>
          </a:prstGeom>
          <a:noFill/>
        </p:spPr>
        <p:txBody>
          <a:bodyPr wrap="none" rtlCol="0" anchor="t">
            <a:spAutoFit/>
          </a:bodyPr>
          <a:p>
            <a:r>
              <a:rPr lang="en-US" sz="2400" b="1">
                <a:sym typeface="+mn-ea"/>
              </a:rPr>
              <a:t>Máquinas de Turing e a origem da programação</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21995"/>
            <a:ext cx="10515600" cy="5455285"/>
          </a:xfrm>
        </p:spPr>
        <p:txBody>
          <a:bodyPr/>
          <a:p>
            <a:r>
              <a:rPr lang="en-US" sz="2400">
                <a:sym typeface="+mn-ea"/>
              </a:rPr>
              <a:t>Durante a Segunda Guerra Mundial, Turing também desempenhou um papel crucial na quebra do código Enigma, utilizado pelos alemães para comunicações secretas. Ele desenvolveu uma máquina conhecida como “bomba eletromecânica” (The Bombe, em inglês), que decifrou o código da máquina Enigma, permitindo que os Aliados tivessem acesso a informações privilegiadas ao longo da guerra.</a:t>
            </a:r>
            <a:endParaRPr lang="en-US" sz="2400"/>
          </a:p>
          <a:p>
            <a:endParaRPr lang="en-US" sz="2400"/>
          </a:p>
          <a:p>
            <a:r>
              <a:rPr lang="en-US" sz="2400">
                <a:sym typeface="+mn-ea"/>
              </a:rPr>
              <a:t>Portanto, o trabalho de Alan Turing teve um impacto significativo na teoria da computação e continua a influenciar a ciência da computação moderna.</a:t>
            </a:r>
            <a:endParaRPr lang="en-US" sz="2400"/>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80770" y="984885"/>
            <a:ext cx="9712325" cy="5001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4860" y="792480"/>
            <a:ext cx="10735310" cy="4399915"/>
          </a:xfrm>
          <a:prstGeom prst="rect">
            <a:avLst/>
          </a:prstGeom>
          <a:noFill/>
        </p:spPr>
        <p:txBody>
          <a:bodyPr wrap="square" rtlCol="0" anchor="t">
            <a:spAutoFit/>
          </a:bodyPr>
          <a:p>
            <a:r>
              <a:rPr lang="en-US" sz="2000"/>
              <a:t>Os desafios da programação em computadores primitivos eram numerosos e variados. Aqui estão alguns dos principais:</a:t>
            </a:r>
            <a:endParaRPr lang="en-US" sz="2000"/>
          </a:p>
          <a:p>
            <a:endParaRPr lang="en-US" sz="2000"/>
          </a:p>
          <a:p>
            <a:r>
              <a:rPr lang="en-US" sz="2000"/>
              <a:t>Interpretação de Instruções Primitivas: A programação era feita através de instruções primitivas, que eram expressões e instruções básicas que o computador podia entender. Isso exigia um alto nível de conhecimento técnico e compreensão do funcionamento interno do computador.</a:t>
            </a:r>
            <a:endParaRPr lang="en-US" sz="2000"/>
          </a:p>
          <a:p>
            <a:endParaRPr lang="en-US" sz="2000"/>
          </a:p>
          <a:p>
            <a:r>
              <a:rPr lang="en-US" sz="2000"/>
              <a:t>Falta de Interfaces Gráficas: Na primeira fase da história do computador, a interação era feita de modo não-amigável, diretamente no hardware, movendo cabos e chaves. A única maneira de ter alguma resposta sobre a programação efetuada era por meio de luzes que piscavam.</a:t>
            </a:r>
            <a:endParaRPr lang="en-US" sz="2000"/>
          </a:p>
          <a:p>
            <a:endParaRPr lang="en-US" sz="2000"/>
          </a:p>
          <a:p>
            <a:endParaRPr lang="en-US" sz="2000"/>
          </a:p>
        </p:txBody>
      </p:sp>
      <p:sp>
        <p:nvSpPr>
          <p:cNvPr id="5" name="Text Box 4"/>
          <p:cNvSpPr txBox="1"/>
          <p:nvPr/>
        </p:nvSpPr>
        <p:spPr>
          <a:xfrm>
            <a:off x="2465705" y="151130"/>
            <a:ext cx="7259955" cy="521970"/>
          </a:xfrm>
          <a:prstGeom prst="rect">
            <a:avLst/>
          </a:prstGeom>
          <a:noFill/>
        </p:spPr>
        <p:txBody>
          <a:bodyPr wrap="none" rtlCol="0" anchor="t">
            <a:spAutoFit/>
          </a:bodyPr>
          <a:p>
            <a:r>
              <a:rPr lang="en-US" sz="2800" b="1">
                <a:sym typeface="+mn-ea"/>
              </a:rPr>
              <a:t>Programação em máquinas antigas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81965"/>
            <a:ext cx="10515600" cy="5695315"/>
          </a:xfrm>
        </p:spPr>
        <p:txBody>
          <a:bodyPr>
            <a:normAutofit fontScale="80000"/>
          </a:bodyPr>
          <a:p>
            <a:r>
              <a:rPr lang="en-US">
                <a:sym typeface="+mn-ea"/>
              </a:rPr>
              <a:t>Programação em Lote: Os mainframes eram utilizados para realizar tarefas que demandavam alto poder de processamento, normalmente processadas em lote (batch processing), como folhas de pagamento de empresas e cálculos complexos.</a:t>
            </a:r>
            <a:endParaRPr lang="en-US"/>
          </a:p>
          <a:p>
            <a:endParaRPr lang="en-US"/>
          </a:p>
          <a:p>
            <a:r>
              <a:rPr lang="en-US">
                <a:sym typeface="+mn-ea"/>
              </a:rPr>
              <a:t>Limitações de Hardware: Os computadores primitivos eram grandes e pesados, com o ENIAC pesando 30 toneladas, medindo 5,5m de altura e 25m. Além disso, eles esquentavam muito devido à quantidade de válvulas.</a:t>
            </a:r>
            <a:endParaRPr lang="en-US"/>
          </a:p>
          <a:p>
            <a:endParaRPr lang="en-US"/>
          </a:p>
          <a:p>
            <a:r>
              <a:rPr lang="en-US">
                <a:sym typeface="+mn-ea"/>
              </a:rPr>
              <a:t>Erros e Bugs: Os erros eram comuns e difíceis de rastrear. Se um programador esquecesse uma vírgula no código, só saberia depois de horas ou dias de processamento, dependendo da complexidade do cálculo.</a:t>
            </a:r>
            <a:endParaRPr lang="en-US"/>
          </a:p>
          <a:p>
            <a:endParaRPr lang="en-US"/>
          </a:p>
          <a:p>
            <a:r>
              <a:rPr lang="en-US">
                <a:sym typeface="+mn-ea"/>
              </a:rPr>
              <a:t>Com o tempo, a evolução da tecnologia permitiu o desenvolvimento de interfaces gráficas do usuário (GUI), que facilitaram a interação com o usuário</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2405" y="86360"/>
            <a:ext cx="11807190" cy="2729865"/>
          </a:xfrm>
        </p:spPr>
        <p:txBody>
          <a:bodyPr>
            <a:normAutofit fontScale="90000"/>
          </a:bodyPr>
          <a:p>
            <a:r>
              <a:rPr lang="en-US" sz="3110">
                <a:sym typeface="+mn-ea"/>
              </a:rPr>
              <a:t>Fortran e COBOL são duas das linguagens de programação mais antigas que ainda estão em uso. Ambas foram desenvolvidas na década de 1950 e têm desempenhado papéis importantes na história da computação.</a:t>
            </a:r>
            <a:br>
              <a:rPr lang="en-US" sz="3110"/>
            </a:br>
            <a:br>
              <a:rPr lang="en-US" sz="3110"/>
            </a:br>
            <a:r>
              <a:rPr lang="en-US" sz="3110">
                <a:sym typeface="+mn-ea"/>
              </a:rPr>
              <a:t>Fortran:</a:t>
            </a:r>
            <a:br>
              <a:rPr lang="en-US" sz="3110"/>
            </a:br>
            <a:endParaRPr lang="en-US" sz="3110"/>
          </a:p>
        </p:txBody>
      </p:sp>
      <p:sp>
        <p:nvSpPr>
          <p:cNvPr id="3" name="Content Placeholder 2"/>
          <p:cNvSpPr>
            <a:spLocks noGrp="1"/>
          </p:cNvSpPr>
          <p:nvPr>
            <p:ph idx="1"/>
          </p:nvPr>
        </p:nvSpPr>
        <p:spPr>
          <a:xfrm>
            <a:off x="0" y="2446020"/>
            <a:ext cx="12192000" cy="4325620"/>
          </a:xfrm>
        </p:spPr>
        <p:txBody>
          <a:bodyPr>
            <a:normAutofit fontScale="80000"/>
          </a:bodyPr>
          <a:p>
            <a:endParaRPr lang="en-US"/>
          </a:p>
          <a:p>
            <a:r>
              <a:rPr lang="en-US"/>
              <a:t>Fortran, que significa “IBM Mathematical FORmula TRANslation System”, foi criada pela IBM na década de 1950.</a:t>
            </a:r>
            <a:endParaRPr lang="en-US"/>
          </a:p>
          <a:p>
            <a:r>
              <a:rPr lang="en-US"/>
              <a:t>É uma linguagem de programação de alto nível muito utilizada em sistemas legados.</a:t>
            </a:r>
            <a:endParaRPr lang="en-US"/>
          </a:p>
          <a:p>
            <a:r>
              <a:rPr lang="en-US"/>
              <a:t>Seu uso atual seria em aplicações que envolvam meteorologia e engenharia, pela sua facilidade em trabalhar com cálculos matemáticos.</a:t>
            </a:r>
            <a:endParaRPr lang="en-US"/>
          </a:p>
          <a:p>
            <a:r>
              <a:rPr lang="en-US"/>
              <a:t>Fortran é uma linguagem de programação nativamente paralela com uma intuitiva sintaxe semelhante à arrays para comunicação de dados entre CPUs.</a:t>
            </a:r>
            <a:endParaRPr lang="en-US"/>
          </a:p>
          <a:p>
            <a:r>
              <a:rPr lang="en-US"/>
              <a:t>Você pode rodar quase o mesmo código em uma única CPU, em um sistema de vários núcleos de memória compartilhada, ou em HPC de memória distribuída ou um sistema baseado em cloud.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710305" y="412750"/>
            <a:ext cx="4236720" cy="3623945"/>
          </a:xfrm>
          <a:prstGeom prst="rect">
            <a:avLst/>
          </a:prstGeom>
        </p:spPr>
      </p:pic>
      <p:pic>
        <p:nvPicPr>
          <p:cNvPr id="5" name="Picture 4"/>
          <p:cNvPicPr>
            <a:picLocks noChangeAspect="1"/>
          </p:cNvPicPr>
          <p:nvPr/>
        </p:nvPicPr>
        <p:blipFill>
          <a:blip r:embed="rId2"/>
          <a:stretch>
            <a:fillRect/>
          </a:stretch>
        </p:blipFill>
        <p:spPr>
          <a:xfrm>
            <a:off x="1559560" y="4425315"/>
            <a:ext cx="9413240" cy="1875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Cobol</a:t>
            </a:r>
            <a:endParaRPr lang="pt-PT" altLang="en-US"/>
          </a:p>
        </p:txBody>
      </p:sp>
      <p:sp>
        <p:nvSpPr>
          <p:cNvPr id="3" name="Content Placeholder 2"/>
          <p:cNvSpPr>
            <a:spLocks noGrp="1"/>
          </p:cNvSpPr>
          <p:nvPr>
            <p:ph idx="1"/>
          </p:nvPr>
        </p:nvSpPr>
        <p:spPr>
          <a:xfrm>
            <a:off x="838200" y="1825625"/>
            <a:ext cx="10662285" cy="4472305"/>
          </a:xfrm>
        </p:spPr>
        <p:txBody>
          <a:bodyPr>
            <a:noAutofit/>
          </a:bodyPr>
          <a:p>
            <a:pPr>
              <a:lnSpc>
                <a:spcPct val="150000"/>
              </a:lnSpc>
            </a:pPr>
            <a:r>
              <a:rPr lang="en-US" sz="2000"/>
              <a:t>COBOL (Common Business Oriented Language) é uma linguagem de programação compilada semelhante ao inglês projetada para uso comercial. É uma linguagem imperativa, procedural e, desde 2002, orientada a objetos. O COBOL é usado principalmente em negócios, finanças e sistemas administrativos para empresas e governos3. Foi projetado em 1959 pelo CODASYL e foi baseado em parte na linguagem de programação FLOW-MATIC projetada por Grace Hopper.</a:t>
            </a:r>
            <a:endParaRPr lang="en-US" sz="2000"/>
          </a:p>
          <a:p>
            <a:pPr>
              <a:lnSpc>
                <a:spcPct val="150000"/>
              </a:lnSpc>
            </a:pPr>
            <a:endParaRPr lang="en-US" sz="2000"/>
          </a:p>
          <a:p>
            <a:pPr>
              <a:lnSpc>
                <a:spcPct val="150000"/>
              </a:lnSpc>
            </a:pPr>
            <a:r>
              <a:rPr lang="en-US" sz="2000"/>
              <a:t>Ambas as linguagens tiveram um impacto significativo no campo da computação e continuam a ser usadas em várias capacidades até hoje.</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30505" y="106045"/>
            <a:ext cx="5327015" cy="3751580"/>
          </a:xfrm>
          <a:prstGeom prst="rect">
            <a:avLst/>
          </a:prstGeom>
        </p:spPr>
      </p:pic>
      <p:sp>
        <p:nvSpPr>
          <p:cNvPr id="5" name="Text Box 4"/>
          <p:cNvSpPr txBox="1"/>
          <p:nvPr/>
        </p:nvSpPr>
        <p:spPr>
          <a:xfrm>
            <a:off x="34925" y="4140835"/>
            <a:ext cx="5604510" cy="1476375"/>
          </a:xfrm>
          <a:prstGeom prst="rect">
            <a:avLst/>
          </a:prstGeom>
          <a:noFill/>
        </p:spPr>
        <p:txBody>
          <a:bodyPr wrap="square" rtlCol="0" anchor="t">
            <a:spAutoFit/>
          </a:bodyPr>
          <a:p>
            <a:r>
              <a:rPr lang="en-US"/>
              <a:t>Neste exemplo, WS-VAR1 é uma variável de string com um valor inicial de ‘Hello’ e WS-VAR2 é uma variável numérica com um valor inicial de 123. A instrução DISPLAY é usada para imprimir o valor das variáveis.</a:t>
            </a:r>
            <a:endParaRPr lang="en-US"/>
          </a:p>
        </p:txBody>
      </p:sp>
      <p:sp>
        <p:nvSpPr>
          <p:cNvPr id="6" name="Text Box 5"/>
          <p:cNvSpPr txBox="1"/>
          <p:nvPr/>
        </p:nvSpPr>
        <p:spPr>
          <a:xfrm>
            <a:off x="5639435" y="106045"/>
            <a:ext cx="6209030" cy="6185535"/>
          </a:xfrm>
          <a:prstGeom prst="rect">
            <a:avLst/>
          </a:prstGeom>
          <a:noFill/>
        </p:spPr>
        <p:txBody>
          <a:bodyPr wrap="square" rtlCol="0" anchor="t">
            <a:spAutoFit/>
          </a:bodyPr>
          <a:p>
            <a:r>
              <a:rPr lang="en-US"/>
              <a:t>Este bloco de código é a estrutura básica de um programa COBOL. Aqui está o que cada linha faz:</a:t>
            </a:r>
            <a:endParaRPr lang="en-US"/>
          </a:p>
          <a:p>
            <a:endParaRPr lang="en-US"/>
          </a:p>
          <a:p>
            <a:r>
              <a:rPr lang="en-US"/>
              <a:t>- `IDENTIFICATION DIVISION.`: Esta é a primeira divisão em um programa COBOL. Ela é usada para identificar o programa. É obrigatória e deve ser a primeira linha de um programa COBOL.</a:t>
            </a:r>
            <a:endParaRPr lang="en-US"/>
          </a:p>
          <a:p>
            <a:r>
              <a:rPr lang="en-US"/>
              <a:t>- `PROGRAM-ID. HELLO.`: Esta é uma entrada na divisão de identificação. `PROGRAM-ID` é usado para especificar o nome do programa, que neste caso é `HELLO`.</a:t>
            </a:r>
            <a:endParaRPr lang="en-US"/>
          </a:p>
          <a:p>
            <a:r>
              <a:rPr lang="en-US"/>
              <a:t>- `DATA DIVISION.`: Esta é a segunda divisão em um programa COBOL. É usada para declarar todas as variáveis usadas no programa.</a:t>
            </a:r>
            <a:endParaRPr lang="en-US"/>
          </a:p>
          <a:p>
            <a:r>
              <a:rPr lang="en-US"/>
              <a:t>- `WORKING-STORAGE SECTION.`: Esta é uma seção da divisão de dados. É usada para declarar variáveis que não são associadas a um arquivo de dados.</a:t>
            </a:r>
            <a:endParaRPr lang="en-US"/>
          </a:p>
          <a:p>
            <a:endParaRPr lang="en-US"/>
          </a:p>
          <a:p>
            <a:r>
              <a:rPr lang="en-US"/>
              <a:t>Portanto, este bloco de código está configurando a estrutura básica do programa e preparando o programa para a declaração de variáveis na seção `WORKING-STORAGE`. As variáveis serão usadas posteriormente na `PROCEDURE DIVISION` para a lógica do programa.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Introdução à evolução da tecnologia</a:t>
            </a:r>
            <a:endParaRPr lang="en-US"/>
          </a:p>
        </p:txBody>
      </p:sp>
      <p:sp>
        <p:nvSpPr>
          <p:cNvPr id="3" name="Content Placeholder 2"/>
          <p:cNvSpPr>
            <a:spLocks noGrp="1"/>
          </p:cNvSpPr>
          <p:nvPr>
            <p:ph idx="1"/>
          </p:nvPr>
        </p:nvSpPr>
        <p:spPr>
          <a:xfrm>
            <a:off x="838200" y="1825625"/>
            <a:ext cx="8102600" cy="495300"/>
          </a:xfrm>
        </p:spPr>
        <p:txBody>
          <a:bodyPr>
            <a:normAutofit fontScale="90000"/>
          </a:bodyPr>
          <a:p>
            <a:r>
              <a:rPr lang="en-US"/>
              <a:t>Uma breve visão geral sobre a evolução da tecnologia</a:t>
            </a:r>
            <a:endParaRPr lang="en-US"/>
          </a:p>
        </p:txBody>
      </p:sp>
      <p:pic>
        <p:nvPicPr>
          <p:cNvPr id="4" name="Picture 3" descr="Captura de tela 2024-01-15 005925"/>
          <p:cNvPicPr>
            <a:picLocks noChangeAspect="1"/>
          </p:cNvPicPr>
          <p:nvPr/>
        </p:nvPicPr>
        <p:blipFill>
          <a:blip r:embed="rId1"/>
          <a:stretch>
            <a:fillRect/>
          </a:stretch>
        </p:blipFill>
        <p:spPr>
          <a:xfrm>
            <a:off x="2026920" y="2613660"/>
            <a:ext cx="476250" cy="476250"/>
          </a:xfrm>
          <a:prstGeom prst="rect">
            <a:avLst/>
          </a:prstGeom>
        </p:spPr>
      </p:pic>
      <p:sp>
        <p:nvSpPr>
          <p:cNvPr id="5" name="Content Placeholder 2"/>
          <p:cNvSpPr>
            <a:spLocks noGrp="1"/>
          </p:cNvSpPr>
          <p:nvPr/>
        </p:nvSpPr>
        <p:spPr>
          <a:xfrm>
            <a:off x="595630" y="3227705"/>
            <a:ext cx="3338195" cy="49530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b="1"/>
              <a:t>Inovações tecnológicas ao longo dos séculos</a:t>
            </a:r>
            <a:endParaRPr lang="en-US" b="1"/>
          </a:p>
        </p:txBody>
      </p:sp>
      <p:pic>
        <p:nvPicPr>
          <p:cNvPr id="6" name="Picture 5" descr="Captura de tela 2024-01-15 010002"/>
          <p:cNvPicPr>
            <a:picLocks noChangeAspect="1"/>
          </p:cNvPicPr>
          <p:nvPr/>
        </p:nvPicPr>
        <p:blipFill>
          <a:blip r:embed="rId2"/>
          <a:stretch>
            <a:fillRect/>
          </a:stretch>
        </p:blipFill>
        <p:spPr>
          <a:xfrm>
            <a:off x="5853430" y="2594610"/>
            <a:ext cx="485775" cy="495300"/>
          </a:xfrm>
          <a:prstGeom prst="rect">
            <a:avLst/>
          </a:prstGeom>
        </p:spPr>
      </p:pic>
      <p:sp>
        <p:nvSpPr>
          <p:cNvPr id="7" name="Content Placeholder 2"/>
          <p:cNvSpPr>
            <a:spLocks noGrp="1"/>
          </p:cNvSpPr>
          <p:nvPr/>
        </p:nvSpPr>
        <p:spPr>
          <a:xfrm>
            <a:off x="4060825" y="3227705"/>
            <a:ext cx="3338195" cy="49530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b="1"/>
              <a:t>Impacto da tecnologia na sociedade</a:t>
            </a:r>
            <a:endParaRPr lang="en-US" b="1"/>
          </a:p>
        </p:txBody>
      </p:sp>
      <p:pic>
        <p:nvPicPr>
          <p:cNvPr id="8" name="Picture 7" descr="Captura de tela 2024-01-15 010037"/>
          <p:cNvPicPr>
            <a:picLocks noChangeAspect="1"/>
          </p:cNvPicPr>
          <p:nvPr/>
        </p:nvPicPr>
        <p:blipFill>
          <a:blip r:embed="rId3"/>
          <a:stretch>
            <a:fillRect/>
          </a:stretch>
        </p:blipFill>
        <p:spPr>
          <a:xfrm>
            <a:off x="10022840" y="2594610"/>
            <a:ext cx="476250" cy="476250"/>
          </a:xfrm>
          <a:prstGeom prst="rect">
            <a:avLst/>
          </a:prstGeom>
        </p:spPr>
      </p:pic>
      <p:sp>
        <p:nvSpPr>
          <p:cNvPr id="9" name="Content Placeholder 2"/>
          <p:cNvSpPr>
            <a:spLocks noGrp="1"/>
          </p:cNvSpPr>
          <p:nvPr/>
        </p:nvSpPr>
        <p:spPr>
          <a:xfrm>
            <a:off x="8309610" y="3227705"/>
            <a:ext cx="3338195" cy="49530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r>
              <a:rPr lang="en-US" b="1"/>
              <a:t>O papel da programação na evolução tecnológica</a:t>
            </a:r>
            <a:endParaRPr lang="en-US" b="1"/>
          </a:p>
        </p:txBody>
      </p:sp>
      <p:sp>
        <p:nvSpPr>
          <p:cNvPr id="10" name="Text Box 9"/>
          <p:cNvSpPr txBox="1"/>
          <p:nvPr/>
        </p:nvSpPr>
        <p:spPr>
          <a:xfrm>
            <a:off x="717550" y="3723005"/>
            <a:ext cx="2976880" cy="594995"/>
          </a:xfrm>
          <a:prstGeom prst="rect">
            <a:avLst/>
          </a:prstGeom>
          <a:noFill/>
        </p:spPr>
        <p:txBody>
          <a:bodyPr wrap="square" rtlCol="0" anchor="t">
            <a:noAutofit/>
          </a:bodyPr>
          <a:p>
            <a:r>
              <a:rPr lang="en-US" sz="1200"/>
              <a:t>Resumindo as principais inovações tecnológicas desde a antiguidade até os dias atuais</a:t>
            </a:r>
            <a:endParaRPr lang="en-US" sz="1200"/>
          </a:p>
        </p:txBody>
      </p:sp>
      <p:sp>
        <p:nvSpPr>
          <p:cNvPr id="11" name="Text Box 10"/>
          <p:cNvSpPr txBox="1"/>
          <p:nvPr/>
        </p:nvSpPr>
        <p:spPr>
          <a:xfrm>
            <a:off x="4241165" y="3723005"/>
            <a:ext cx="2976880" cy="594995"/>
          </a:xfrm>
          <a:prstGeom prst="rect">
            <a:avLst/>
          </a:prstGeom>
          <a:noFill/>
        </p:spPr>
        <p:txBody>
          <a:bodyPr wrap="square" rtlCol="0" anchor="t">
            <a:noAutofit/>
          </a:bodyPr>
          <a:p>
            <a:r>
              <a:rPr lang="en-US" sz="1200"/>
              <a:t>Explorando como a tecnologia tem transformado a sociedade e a forma como vivemos</a:t>
            </a:r>
            <a:endParaRPr lang="en-US" sz="1200"/>
          </a:p>
        </p:txBody>
      </p:sp>
      <p:sp>
        <p:nvSpPr>
          <p:cNvPr id="12" name="Text Box 11"/>
          <p:cNvSpPr txBox="1"/>
          <p:nvPr/>
        </p:nvSpPr>
        <p:spPr>
          <a:xfrm>
            <a:off x="8490585" y="3723005"/>
            <a:ext cx="2976880" cy="594995"/>
          </a:xfrm>
          <a:prstGeom prst="rect">
            <a:avLst/>
          </a:prstGeom>
          <a:noFill/>
        </p:spPr>
        <p:txBody>
          <a:bodyPr wrap="square" rtlCol="0" anchor="t">
            <a:noAutofit/>
          </a:bodyPr>
          <a:p>
            <a:r>
              <a:rPr lang="en-US" sz="1200"/>
              <a:t>Destacando como a programação tem impulsionado a inovação e o desenvolvimento de novas tecnologias</a:t>
            </a:r>
            <a:endParaRPr lang="en-US" sz="1200"/>
          </a:p>
        </p:txBody>
      </p:sp>
      <p:pic>
        <p:nvPicPr>
          <p:cNvPr id="15" name="Picture 14" descr="Sem título"/>
          <p:cNvPicPr>
            <a:picLocks noChangeAspect="1"/>
          </p:cNvPicPr>
          <p:nvPr/>
        </p:nvPicPr>
        <p:blipFill>
          <a:blip r:embed="rId4"/>
          <a:stretch>
            <a:fillRect/>
          </a:stretch>
        </p:blipFill>
        <p:spPr>
          <a:xfrm>
            <a:off x="1367155" y="4562475"/>
            <a:ext cx="9334500" cy="22955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340215" cy="999490"/>
          </a:xfrm>
        </p:spPr>
        <p:txBody>
          <a:bodyPr/>
          <a:p>
            <a:r>
              <a:rPr lang="en-US"/>
              <a:t>A era dos computadores pessoais</a:t>
            </a:r>
            <a:endParaRPr lang="en-US"/>
          </a:p>
        </p:txBody>
      </p:sp>
      <p:sp>
        <p:nvSpPr>
          <p:cNvPr id="3" name="Content Placeholder 2"/>
          <p:cNvSpPr>
            <a:spLocks noGrp="1"/>
          </p:cNvSpPr>
          <p:nvPr>
            <p:ph idx="1"/>
          </p:nvPr>
        </p:nvSpPr>
        <p:spPr>
          <a:xfrm>
            <a:off x="838200" y="1614805"/>
            <a:ext cx="7622540" cy="474980"/>
          </a:xfrm>
        </p:spPr>
        <p:txBody>
          <a:bodyPr>
            <a:normAutofit/>
          </a:bodyPr>
          <a:p>
            <a:r>
              <a:rPr lang="en-US" sz="1800"/>
              <a:t>A popularização dos computadores pessoais e sua influência na tecnologia</a:t>
            </a:r>
            <a:endParaRPr lang="en-US" sz="1800"/>
          </a:p>
        </p:txBody>
      </p:sp>
      <p:sp>
        <p:nvSpPr>
          <p:cNvPr id="4" name="Text Box 3"/>
          <p:cNvSpPr txBox="1"/>
          <p:nvPr/>
        </p:nvSpPr>
        <p:spPr>
          <a:xfrm>
            <a:off x="624205" y="2339975"/>
            <a:ext cx="2331085" cy="645160"/>
          </a:xfrm>
          <a:prstGeom prst="rect">
            <a:avLst/>
          </a:prstGeom>
          <a:noFill/>
        </p:spPr>
        <p:txBody>
          <a:bodyPr wrap="square" rtlCol="0" anchor="t">
            <a:spAutoFit/>
          </a:bodyPr>
          <a:p>
            <a:r>
              <a:rPr lang="en-US" b="1"/>
              <a:t>Expansão da internet</a:t>
            </a:r>
            <a:endParaRPr lang="en-US" b="1"/>
          </a:p>
        </p:txBody>
      </p:sp>
      <p:sp>
        <p:nvSpPr>
          <p:cNvPr id="5" name="Text Box 4"/>
          <p:cNvSpPr txBox="1"/>
          <p:nvPr/>
        </p:nvSpPr>
        <p:spPr>
          <a:xfrm>
            <a:off x="572135" y="2985135"/>
            <a:ext cx="3886835" cy="1198880"/>
          </a:xfrm>
          <a:prstGeom prst="rect">
            <a:avLst/>
          </a:prstGeom>
          <a:noFill/>
        </p:spPr>
        <p:txBody>
          <a:bodyPr wrap="square" rtlCol="0" anchor="t">
            <a:spAutoFit/>
          </a:bodyPr>
          <a:p>
            <a:r>
              <a:rPr lang="en-US"/>
              <a:t>Mostrando como a popularização dos computadores pessoais impulsionou o crescimento da internet</a:t>
            </a:r>
            <a:endParaRPr lang="en-US"/>
          </a:p>
        </p:txBody>
      </p:sp>
      <p:sp>
        <p:nvSpPr>
          <p:cNvPr id="8" name="Text Box 7"/>
          <p:cNvSpPr txBox="1"/>
          <p:nvPr/>
        </p:nvSpPr>
        <p:spPr>
          <a:xfrm>
            <a:off x="572135" y="4525010"/>
            <a:ext cx="2830830" cy="645160"/>
          </a:xfrm>
          <a:prstGeom prst="rect">
            <a:avLst/>
          </a:prstGeom>
          <a:noFill/>
        </p:spPr>
        <p:txBody>
          <a:bodyPr wrap="square" rtlCol="0" anchor="t">
            <a:spAutoFit/>
          </a:bodyPr>
          <a:p>
            <a:r>
              <a:rPr lang="en-US" b="1"/>
              <a:t>Lançamento do Altair 8800</a:t>
            </a:r>
            <a:endParaRPr lang="en-US" b="1"/>
          </a:p>
        </p:txBody>
      </p:sp>
      <p:sp>
        <p:nvSpPr>
          <p:cNvPr id="9" name="Text Box 8"/>
          <p:cNvSpPr txBox="1"/>
          <p:nvPr/>
        </p:nvSpPr>
        <p:spPr>
          <a:xfrm>
            <a:off x="624205" y="5280660"/>
            <a:ext cx="3886835" cy="645160"/>
          </a:xfrm>
          <a:prstGeom prst="rect">
            <a:avLst/>
          </a:prstGeom>
          <a:noFill/>
        </p:spPr>
        <p:txBody>
          <a:bodyPr wrap="square" rtlCol="0" anchor="t">
            <a:spAutoFit/>
          </a:bodyPr>
          <a:p>
            <a:r>
              <a:rPr lang="en-US"/>
              <a:t>Explorando o primeiro computador pessoal comercialmente disponível</a:t>
            </a:r>
            <a:endParaRPr lang="en-US"/>
          </a:p>
        </p:txBody>
      </p:sp>
      <p:sp>
        <p:nvSpPr>
          <p:cNvPr id="10" name="Text Box 9"/>
          <p:cNvSpPr txBox="1"/>
          <p:nvPr/>
        </p:nvSpPr>
        <p:spPr>
          <a:xfrm>
            <a:off x="8156575" y="2300605"/>
            <a:ext cx="3096895" cy="368300"/>
          </a:xfrm>
          <a:prstGeom prst="rect">
            <a:avLst/>
          </a:prstGeom>
          <a:noFill/>
        </p:spPr>
        <p:txBody>
          <a:bodyPr wrap="square" rtlCol="0" anchor="t">
            <a:spAutoFit/>
          </a:bodyPr>
          <a:p>
            <a:r>
              <a:rPr lang="en-US" b="1"/>
              <a:t>Inovações na década de 1980</a:t>
            </a:r>
            <a:endParaRPr lang="en-US" b="1"/>
          </a:p>
        </p:txBody>
      </p:sp>
      <p:sp>
        <p:nvSpPr>
          <p:cNvPr id="11" name="Text Box 10"/>
          <p:cNvSpPr txBox="1"/>
          <p:nvPr/>
        </p:nvSpPr>
        <p:spPr>
          <a:xfrm>
            <a:off x="8156575" y="2910205"/>
            <a:ext cx="3886835" cy="922020"/>
          </a:xfrm>
          <a:prstGeom prst="rect">
            <a:avLst/>
          </a:prstGeom>
          <a:noFill/>
        </p:spPr>
        <p:txBody>
          <a:bodyPr wrap="square" rtlCol="0" anchor="t">
            <a:spAutoFit/>
          </a:bodyPr>
          <a:p>
            <a:r>
              <a:rPr lang="en-US"/>
              <a:t>Destacando avanços tecnológicos, como o lançamento do IBM PC e o surgimento da Apple</a:t>
            </a:r>
            <a:endParaRPr lang="en-US"/>
          </a:p>
        </p:txBody>
      </p:sp>
      <p:pic>
        <p:nvPicPr>
          <p:cNvPr id="12" name="Picture 11"/>
          <p:cNvPicPr>
            <a:picLocks noChangeAspect="1"/>
          </p:cNvPicPr>
          <p:nvPr/>
        </p:nvPicPr>
        <p:blipFill>
          <a:blip r:embed="rId1"/>
          <a:stretch>
            <a:fillRect/>
          </a:stretch>
        </p:blipFill>
        <p:spPr>
          <a:xfrm>
            <a:off x="4511040" y="2518410"/>
            <a:ext cx="3219450" cy="3314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5145" y="240665"/>
            <a:ext cx="10607675" cy="993775"/>
          </a:xfrm>
        </p:spPr>
        <p:txBody>
          <a:bodyPr>
            <a:normAutofit fontScale="90000"/>
          </a:bodyPr>
          <a:p>
            <a:r>
              <a:rPr lang="en-US" sz="2220">
                <a:sym typeface="+mn-ea"/>
              </a:rPr>
              <a:t>A popularização dos computadores pessoais teve um papel crucial no crescimento da internet. Aqui estão alguns pontos-chave:</a:t>
            </a:r>
            <a:br>
              <a:rPr lang="en-US" sz="2665"/>
            </a:br>
            <a:endParaRPr lang="en-US" sz="2665"/>
          </a:p>
        </p:txBody>
      </p:sp>
      <p:sp>
        <p:nvSpPr>
          <p:cNvPr id="3" name="Content Placeholder 2"/>
          <p:cNvSpPr>
            <a:spLocks noGrp="1"/>
          </p:cNvSpPr>
          <p:nvPr>
            <p:ph idx="1"/>
          </p:nvPr>
        </p:nvSpPr>
        <p:spPr>
          <a:xfrm>
            <a:off x="525780" y="1054735"/>
            <a:ext cx="11085830" cy="5743575"/>
          </a:xfrm>
        </p:spPr>
        <p:txBody>
          <a:bodyPr>
            <a:noAutofit/>
          </a:bodyPr>
          <a:p>
            <a:endParaRPr lang="en-US" sz="1600"/>
          </a:p>
          <a:p>
            <a:r>
              <a:rPr lang="en-US" sz="1600"/>
              <a:t>Início dos computadores pessoais: A comercialização dos primeiros computadores pessoais populares, como o Apple II em 1977, coincidiu com o início do uso socioeconômico da internet. Isso permitiu que mais pessoas tivessem acesso à tecnologia necessária para se conectar à internet.</a:t>
            </a:r>
            <a:endParaRPr lang="en-US" sz="1600"/>
          </a:p>
          <a:p>
            <a:endParaRPr lang="en-US" sz="1600"/>
          </a:p>
          <a:p>
            <a:r>
              <a:rPr lang="en-US" sz="1600"/>
              <a:t>ARPANET para Internet: A ARPANET, uma rede de computadores criada durante a Guerra Fria nos anos 1960, foi a precursora da internet. Com o tempo, a ARPANET tornou-se obsoleta e foi substituída pela internet, que foi possibilitada pela vasta rede de computadores pessoais e estações de trabalho.</a:t>
            </a:r>
            <a:endParaRPr lang="en-US" sz="1600"/>
          </a:p>
          <a:p>
            <a:endParaRPr lang="en-US" sz="1600"/>
          </a:p>
          <a:p>
            <a:r>
              <a:rPr lang="en-US" sz="1600"/>
              <a:t>Acesso à informação: Com a popularização dos computadores pessoais, mais pessoas puderam acessar e compartilhar informações através da internet. Isso levou a um aumento na digitalização e incentivou a adoção de novas tecnologias e serviços.</a:t>
            </a:r>
            <a:endParaRPr lang="en-US" sz="1600"/>
          </a:p>
          <a:p>
            <a:endParaRPr lang="en-US" sz="1600"/>
          </a:p>
          <a:p>
            <a:r>
              <a:rPr lang="en-US" sz="1600"/>
              <a:t>Crescimento exponencial: Em 1983, apenas 10% dos adultos nos EUA tinham um computador pessoal em casa, e desses, 14% usavam um modem para enviar e receber informações. Hoje, a internet se tornou uma parte integrante da vida cotidiana para muitas pessoas ao redor do mundo.</a:t>
            </a:r>
            <a:endParaRPr lang="en-US" sz="1600"/>
          </a:p>
          <a:p>
            <a:endParaRPr lang="en-US" sz="1600"/>
          </a:p>
          <a:p>
            <a:r>
              <a:rPr lang="en-US" sz="1600"/>
              <a:t>Portanto, a popularização dos computadores pessoais desempenhou um papel significativo no impulsionamento do crescimento e da evolução da internet.</a:t>
            </a:r>
            <a:endParaRPr lang="en-US" sz="1600"/>
          </a:p>
          <a:p>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a:sym typeface="+mn-ea"/>
              </a:rPr>
              <a:t>O **Altair 8800** foi o primeiro computador pessoal comercialmente disponível e teve um papel significativo na revolução dos computadores pessoais. Aqui estão alguns detalhes sobre o Altair 8800:</a:t>
            </a:r>
            <a:br>
              <a:rPr lang="en-US" sz="2665"/>
            </a:br>
            <a:endParaRPr lang="en-US" sz="2665"/>
          </a:p>
        </p:txBody>
      </p:sp>
      <p:sp>
        <p:nvSpPr>
          <p:cNvPr id="3" name="Content Placeholder 2"/>
          <p:cNvSpPr>
            <a:spLocks noGrp="1"/>
          </p:cNvSpPr>
          <p:nvPr>
            <p:ph idx="1"/>
          </p:nvPr>
        </p:nvSpPr>
        <p:spPr>
          <a:xfrm>
            <a:off x="648970" y="1576070"/>
            <a:ext cx="10704830" cy="5092065"/>
          </a:xfrm>
        </p:spPr>
        <p:txBody>
          <a:bodyPr>
            <a:noAutofit/>
          </a:bodyPr>
          <a:p>
            <a:endParaRPr lang="en-US" sz="1100"/>
          </a:p>
          <a:p>
            <a:r>
              <a:rPr lang="en-US" sz="1500"/>
              <a:t>- **Desenvolvimento**: O Altair 8800 foi projetado em 1974 pela MITS (Micro Instrumentation and Telemetry Systems), uma empresa fundada por Ed Roberts e Forrest Mims III.</a:t>
            </a:r>
            <a:endParaRPr lang="en-US" sz="1500"/>
          </a:p>
          <a:p>
            <a:r>
              <a:rPr lang="en-US" sz="1500"/>
              <a:t>- **Processador**: O Altair 8800 era baseado no processador Intel 8080.</a:t>
            </a:r>
            <a:endParaRPr lang="en-US" sz="1500"/>
          </a:p>
          <a:p>
            <a:r>
              <a:rPr lang="en-US" sz="1500"/>
              <a:t>- **Vendas**: Originalmente, o Altair 8800 foi vendido como um kit através da revista norte-americana Popular Electronics. Os projetistas pretendiam vender apenas algumas centenas de unidades, mas ficaram surpresos quando venderam 10 vezes mais do que o previsto para o primeiro mês.</a:t>
            </a:r>
            <a:endParaRPr lang="en-US" sz="1500"/>
          </a:p>
          <a:p>
            <a:r>
              <a:rPr lang="en-US" sz="1500"/>
              <a:t>- **Impacto**: O Altair 8800 é frequentemente reconhecido como a faísca que levou à revolução do computador pessoal nos anos seguintes. A primeira linguagem de programação para a máquina foi o Altair BASIC, que conduziu à fundação da Microsoft.</a:t>
            </a:r>
            <a:endParaRPr lang="en-US" sz="1500"/>
          </a:p>
          <a:p>
            <a:r>
              <a:rPr lang="pt-PT" altLang="en-US" sz="1500"/>
              <a:t>OBS: Clock Altair 8800 trabalhou a um clock inicial de 2 MHz.</a:t>
            </a:r>
            <a:endParaRPr lang="en-US" sz="1500"/>
          </a:p>
          <a:p>
            <a:r>
              <a:rPr lang="en-US" sz="1500"/>
              <a:t>Portanto, o Altair 8800 desempenhou um papel crucial no início da era dos computadores pessoais. Ele abriu o caminho para o desenvolvimento de muitos dos computadores pessoais que usamos hoje.</a:t>
            </a:r>
            <a:endParaRPr lang="en-US" sz="1500"/>
          </a:p>
          <a:p>
            <a:endParaRPr lang="en-US" sz="1500"/>
          </a:p>
          <a:p>
            <a:endParaRPr lang="en-US"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pt-PT" altLang="en-US" sz="3110">
                <a:sym typeface="+mn-ea"/>
              </a:rPr>
              <a:t>A</a:t>
            </a:r>
            <a:r>
              <a:rPr lang="en-US" sz="3110">
                <a:sym typeface="+mn-ea"/>
              </a:rPr>
              <a:t>lguns destaques dos avanços tecnológicos da década de 1980:</a:t>
            </a:r>
            <a:endParaRPr lang="en-US" sz="3110"/>
          </a:p>
        </p:txBody>
      </p:sp>
      <p:sp>
        <p:nvSpPr>
          <p:cNvPr id="3" name="Content Placeholder 2"/>
          <p:cNvSpPr>
            <a:spLocks noGrp="1"/>
          </p:cNvSpPr>
          <p:nvPr>
            <p:ph idx="1"/>
          </p:nvPr>
        </p:nvSpPr>
        <p:spPr>
          <a:xfrm>
            <a:off x="607060" y="1773555"/>
            <a:ext cx="11584940" cy="4661535"/>
          </a:xfrm>
        </p:spPr>
        <p:txBody>
          <a:bodyPr>
            <a:noAutofit/>
          </a:bodyPr>
          <a:p>
            <a:r>
              <a:rPr lang="en-US" sz="1800"/>
              <a:t>Lançamento do IBM PC: O primeiro IBM PC foi lançado em 12 de agosto de 1981. Ele e seus muitos clones rapidamente dominaram o mercado de PCs e ajudaram a Microsoft e a Intel a se tornarem grandes empresas de tecnologia que permanecem grandes até hoje³. O IBM PC foi anunciado em uma conferência de imprensa no Waldorf Astoria em Nova York, com um preço de $1,565. O IBM PC e seus clones ajudaram a estabelecer o padrão para PCs compatíveis com IBM, que dominaram o mercado de computadores pessoais.</a:t>
            </a:r>
            <a:endParaRPr lang="en-US" sz="1800"/>
          </a:p>
          <a:p>
            <a:endParaRPr lang="en-US" sz="1800"/>
          </a:p>
          <a:p>
            <a:r>
              <a:rPr lang="en-US" sz="1800"/>
              <a:t>Surgimento da Apple**: A Apple foi fundada por Steve Jobs, Steve Wozniak e Ron Wayne em 1976. No entanto, foi na década de 1980 que a Apple realmente começou a ganhar popularidade. A Apple se tornou uma empresa pública em 1980 e os preços das ações dispararam. Alguns membros da equipe de repente se tornaram milionários e a Apple entrou na Fortune 500 como uma das empresas de crescimento mais rápido da história. Durante a década de 1980, a Apple lançou uma série de produtos inovadores, incluindo o Apple IIe em 1983, que se tornou um popular computador doméstico para a década.</a:t>
            </a:r>
            <a:endParaRPr lang="en-US" sz="1800"/>
          </a:p>
          <a:p>
            <a:endParaRPr lang="en-US" sz="1800"/>
          </a:p>
          <a:p>
            <a:r>
              <a:rPr lang="en-US" sz="1800"/>
              <a:t>Esses avanços tecnológicos tiveram um impacto significativo no campo da computação e moldaram a maneira como usamos a tecnologia hoje.</a:t>
            </a:r>
            <a:endParaRPr lang="en-US" sz="1800"/>
          </a:p>
          <a:p>
            <a:endParaRPr lang="en-US" sz="1800"/>
          </a:p>
          <a:p>
            <a:endParaRPr 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2405"/>
            <a:ext cx="7113905" cy="1019175"/>
          </a:xfrm>
        </p:spPr>
        <p:txBody>
          <a:bodyPr/>
          <a:p>
            <a:r>
              <a:rPr lang="en-US"/>
              <a:t>O boom da internet</a:t>
            </a:r>
            <a:endParaRPr lang="en-US"/>
          </a:p>
        </p:txBody>
      </p:sp>
      <p:sp>
        <p:nvSpPr>
          <p:cNvPr id="3" name="Content Placeholder 2"/>
          <p:cNvSpPr>
            <a:spLocks noGrp="1"/>
          </p:cNvSpPr>
          <p:nvPr>
            <p:ph idx="1"/>
          </p:nvPr>
        </p:nvSpPr>
        <p:spPr>
          <a:xfrm>
            <a:off x="838200" y="1159510"/>
            <a:ext cx="6577965" cy="536575"/>
          </a:xfrm>
        </p:spPr>
        <p:txBody>
          <a:bodyPr/>
          <a:p>
            <a:r>
              <a:rPr lang="en-US" sz="2000"/>
              <a:t>A revolução da internet e seu impacto na sociedade</a:t>
            </a:r>
            <a:endParaRPr lang="en-US" sz="2000"/>
          </a:p>
        </p:txBody>
      </p:sp>
      <p:pic>
        <p:nvPicPr>
          <p:cNvPr id="4" name="Picture 3"/>
          <p:cNvPicPr>
            <a:picLocks noChangeAspect="1"/>
          </p:cNvPicPr>
          <p:nvPr/>
        </p:nvPicPr>
        <p:blipFill>
          <a:blip r:embed="rId1"/>
          <a:stretch>
            <a:fillRect/>
          </a:stretch>
        </p:blipFill>
        <p:spPr>
          <a:xfrm>
            <a:off x="0" y="1696085"/>
            <a:ext cx="12192000" cy="51619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136890" cy="1060450"/>
          </a:xfrm>
        </p:spPr>
        <p:txBody>
          <a:bodyPr/>
          <a:p>
            <a:r>
              <a:rPr lang="en-US"/>
              <a:t>A revolução dos smartphones</a:t>
            </a:r>
            <a:endParaRPr lang="en-US"/>
          </a:p>
        </p:txBody>
      </p:sp>
      <p:sp>
        <p:nvSpPr>
          <p:cNvPr id="3" name="Content Placeholder 2"/>
          <p:cNvSpPr>
            <a:spLocks noGrp="1"/>
          </p:cNvSpPr>
          <p:nvPr>
            <p:ph idx="1"/>
          </p:nvPr>
        </p:nvSpPr>
        <p:spPr>
          <a:xfrm>
            <a:off x="765810" y="1425575"/>
            <a:ext cx="7305040" cy="536575"/>
          </a:xfrm>
        </p:spPr>
        <p:txBody>
          <a:bodyPr>
            <a:normAutofit fontScale="70000"/>
          </a:bodyPr>
          <a:p>
            <a:r>
              <a:rPr lang="en-US"/>
              <a:t>O surgimento dos smartphones e sua influência na tecnologia</a:t>
            </a:r>
            <a:endParaRPr lang="en-US"/>
          </a:p>
        </p:txBody>
      </p:sp>
      <p:sp>
        <p:nvSpPr>
          <p:cNvPr id="4" name="Text Box 3"/>
          <p:cNvSpPr txBox="1"/>
          <p:nvPr/>
        </p:nvSpPr>
        <p:spPr>
          <a:xfrm>
            <a:off x="838200" y="2150745"/>
            <a:ext cx="2547620" cy="645160"/>
          </a:xfrm>
          <a:prstGeom prst="rect">
            <a:avLst/>
          </a:prstGeom>
          <a:noFill/>
        </p:spPr>
        <p:txBody>
          <a:bodyPr wrap="square" rtlCol="0" anchor="t">
            <a:spAutoFit/>
          </a:bodyPr>
          <a:p>
            <a:r>
              <a:rPr lang="en-US" b="1"/>
              <a:t>Lançamento do iPhone</a:t>
            </a:r>
            <a:endParaRPr lang="en-US" b="1"/>
          </a:p>
        </p:txBody>
      </p:sp>
      <p:sp>
        <p:nvSpPr>
          <p:cNvPr id="5" name="Text Box 4"/>
          <p:cNvSpPr txBox="1"/>
          <p:nvPr/>
        </p:nvSpPr>
        <p:spPr>
          <a:xfrm>
            <a:off x="838200" y="2764790"/>
            <a:ext cx="2599055" cy="909320"/>
          </a:xfrm>
          <a:prstGeom prst="rect">
            <a:avLst/>
          </a:prstGeom>
          <a:noFill/>
        </p:spPr>
        <p:txBody>
          <a:bodyPr wrap="square" rtlCol="0" anchor="t">
            <a:noAutofit/>
          </a:bodyPr>
          <a:p>
            <a:r>
              <a:rPr lang="pt-PT" altLang="en-US" sz="1600"/>
              <a:t>C</a:t>
            </a:r>
            <a:r>
              <a:rPr lang="en-US" sz="1600"/>
              <a:t>omo o </a:t>
            </a:r>
            <a:r>
              <a:rPr lang="en-US" sz="1600"/>
              <a:t>iPhone revolucionou a indústria de smartphones</a:t>
            </a:r>
            <a:endParaRPr lang="en-US" sz="1600"/>
          </a:p>
        </p:txBody>
      </p:sp>
      <p:pic>
        <p:nvPicPr>
          <p:cNvPr id="6" name="Picture 5"/>
          <p:cNvPicPr>
            <a:picLocks noChangeAspect="1"/>
          </p:cNvPicPr>
          <p:nvPr/>
        </p:nvPicPr>
        <p:blipFill>
          <a:blip r:embed="rId1"/>
          <a:stretch>
            <a:fillRect/>
          </a:stretch>
        </p:blipFill>
        <p:spPr>
          <a:xfrm>
            <a:off x="3275965" y="2150745"/>
            <a:ext cx="1885950" cy="1066800"/>
          </a:xfrm>
          <a:prstGeom prst="rect">
            <a:avLst/>
          </a:prstGeom>
        </p:spPr>
      </p:pic>
      <p:sp>
        <p:nvSpPr>
          <p:cNvPr id="7" name="Text Box 6"/>
          <p:cNvSpPr txBox="1"/>
          <p:nvPr/>
        </p:nvSpPr>
        <p:spPr>
          <a:xfrm>
            <a:off x="7644130" y="3060065"/>
            <a:ext cx="3362960" cy="368300"/>
          </a:xfrm>
          <a:prstGeom prst="rect">
            <a:avLst/>
          </a:prstGeom>
          <a:noFill/>
        </p:spPr>
        <p:txBody>
          <a:bodyPr wrap="square" rtlCol="0" anchor="t">
            <a:spAutoFit/>
          </a:bodyPr>
          <a:p>
            <a:r>
              <a:rPr lang="en-US" b="1"/>
              <a:t>Avanços em dispositivos móveis</a:t>
            </a:r>
            <a:endParaRPr lang="en-US" b="1"/>
          </a:p>
        </p:txBody>
      </p:sp>
      <p:sp>
        <p:nvSpPr>
          <p:cNvPr id="8" name="Text Box 7"/>
          <p:cNvSpPr txBox="1"/>
          <p:nvPr/>
        </p:nvSpPr>
        <p:spPr>
          <a:xfrm>
            <a:off x="7644130" y="3674110"/>
            <a:ext cx="2599055" cy="909320"/>
          </a:xfrm>
          <a:prstGeom prst="rect">
            <a:avLst/>
          </a:prstGeom>
          <a:noFill/>
        </p:spPr>
        <p:txBody>
          <a:bodyPr wrap="square" rtlCol="0" anchor="t">
            <a:noAutofit/>
          </a:bodyPr>
          <a:p>
            <a:r>
              <a:rPr lang="pt-PT" altLang="en-US" sz="1600"/>
              <a:t>E</a:t>
            </a:r>
            <a:r>
              <a:rPr lang="en-US" sz="1600"/>
              <a:t>volução dos smartphones e o impacto na vida cotidiana</a:t>
            </a:r>
            <a:endParaRPr lang="en-US" sz="1600"/>
          </a:p>
        </p:txBody>
      </p:sp>
      <p:pic>
        <p:nvPicPr>
          <p:cNvPr id="9" name="Picture 8"/>
          <p:cNvPicPr>
            <a:picLocks noChangeAspect="1"/>
          </p:cNvPicPr>
          <p:nvPr/>
        </p:nvPicPr>
        <p:blipFill>
          <a:blip r:embed="rId2"/>
          <a:stretch>
            <a:fillRect/>
          </a:stretch>
        </p:blipFill>
        <p:spPr>
          <a:xfrm>
            <a:off x="5897245" y="2764790"/>
            <a:ext cx="1543050" cy="1123950"/>
          </a:xfrm>
          <a:prstGeom prst="rect">
            <a:avLst/>
          </a:prstGeom>
        </p:spPr>
      </p:pic>
      <p:sp>
        <p:nvSpPr>
          <p:cNvPr id="12" name="Text Box 11"/>
          <p:cNvSpPr txBox="1"/>
          <p:nvPr/>
        </p:nvSpPr>
        <p:spPr>
          <a:xfrm>
            <a:off x="467995" y="4337685"/>
            <a:ext cx="3852545" cy="645160"/>
          </a:xfrm>
          <a:prstGeom prst="rect">
            <a:avLst/>
          </a:prstGeom>
          <a:noFill/>
        </p:spPr>
        <p:txBody>
          <a:bodyPr wrap="square" rtlCol="0" anchor="t">
            <a:spAutoFit/>
          </a:bodyPr>
          <a:p>
            <a:r>
              <a:rPr lang="en-US" b="1"/>
              <a:t>Aplicativos móveis e sua popularidade</a:t>
            </a:r>
            <a:endParaRPr lang="en-US" b="1"/>
          </a:p>
        </p:txBody>
      </p:sp>
      <p:sp>
        <p:nvSpPr>
          <p:cNvPr id="13" name="Text Box 12"/>
          <p:cNvSpPr txBox="1"/>
          <p:nvPr/>
        </p:nvSpPr>
        <p:spPr>
          <a:xfrm>
            <a:off x="467995" y="4976495"/>
            <a:ext cx="2917825" cy="909320"/>
          </a:xfrm>
          <a:prstGeom prst="rect">
            <a:avLst/>
          </a:prstGeom>
          <a:noFill/>
        </p:spPr>
        <p:txBody>
          <a:bodyPr wrap="square" rtlCol="0" anchor="t">
            <a:noAutofit/>
          </a:bodyPr>
          <a:p>
            <a:r>
              <a:rPr lang="pt-PT" altLang="en-US" sz="1600"/>
              <a:t>A</a:t>
            </a:r>
            <a:r>
              <a:rPr lang="en-US" sz="1600"/>
              <a:t> importância dos aplicativos móveis e seu papel na economia digital</a:t>
            </a:r>
            <a:endParaRPr lang="en-US" sz="1600"/>
          </a:p>
        </p:txBody>
      </p:sp>
      <p:pic>
        <p:nvPicPr>
          <p:cNvPr id="14" name="Picture 13"/>
          <p:cNvPicPr>
            <a:picLocks noChangeAspect="1"/>
          </p:cNvPicPr>
          <p:nvPr/>
        </p:nvPicPr>
        <p:blipFill>
          <a:blip r:embed="rId3"/>
          <a:stretch>
            <a:fillRect/>
          </a:stretch>
        </p:blipFill>
        <p:spPr>
          <a:xfrm>
            <a:off x="4145280" y="4547870"/>
            <a:ext cx="790575" cy="781050"/>
          </a:xfrm>
          <a:prstGeom prst="rect">
            <a:avLst/>
          </a:prstGeom>
        </p:spPr>
      </p:pic>
      <p:pic>
        <p:nvPicPr>
          <p:cNvPr id="15" name="Picture 14"/>
          <p:cNvPicPr>
            <a:picLocks noChangeAspect="1"/>
          </p:cNvPicPr>
          <p:nvPr/>
        </p:nvPicPr>
        <p:blipFill>
          <a:blip r:embed="rId4"/>
          <a:stretch>
            <a:fillRect/>
          </a:stretch>
        </p:blipFill>
        <p:spPr>
          <a:xfrm>
            <a:off x="5322570" y="3914775"/>
            <a:ext cx="1771650" cy="20478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474200" cy="1129665"/>
          </a:xfrm>
        </p:spPr>
        <p:txBody>
          <a:bodyPr/>
          <a:p>
            <a:r>
              <a:rPr lang="en-US"/>
              <a:t>A ascensão da inteligência artificial</a:t>
            </a:r>
            <a:endParaRPr lang="en-US"/>
          </a:p>
        </p:txBody>
      </p:sp>
      <p:sp>
        <p:nvSpPr>
          <p:cNvPr id="3" name="Content Placeholder 2"/>
          <p:cNvSpPr>
            <a:spLocks noGrp="1"/>
          </p:cNvSpPr>
          <p:nvPr>
            <p:ph idx="1"/>
          </p:nvPr>
        </p:nvSpPr>
        <p:spPr>
          <a:xfrm>
            <a:off x="838200" y="1494790"/>
            <a:ext cx="8575675" cy="657225"/>
          </a:xfrm>
        </p:spPr>
        <p:txBody>
          <a:bodyPr>
            <a:normAutofit fontScale="90000"/>
          </a:bodyPr>
          <a:p>
            <a:r>
              <a:rPr lang="en-US"/>
              <a:t>O avanço da inteligência artificial e suas aplicações</a:t>
            </a:r>
            <a:endParaRPr lang="en-US"/>
          </a:p>
        </p:txBody>
      </p:sp>
      <p:sp>
        <p:nvSpPr>
          <p:cNvPr id="4" name="Text Box 3"/>
          <p:cNvSpPr txBox="1"/>
          <p:nvPr/>
        </p:nvSpPr>
        <p:spPr>
          <a:xfrm>
            <a:off x="838200" y="2385695"/>
            <a:ext cx="3446780" cy="645160"/>
          </a:xfrm>
          <a:prstGeom prst="rect">
            <a:avLst/>
          </a:prstGeom>
          <a:noFill/>
        </p:spPr>
        <p:txBody>
          <a:bodyPr wrap="square" rtlCol="0" anchor="t">
            <a:spAutoFit/>
          </a:bodyPr>
          <a:p>
            <a:r>
              <a:rPr lang="en-US" b="1"/>
              <a:t>Machine learning e deep learning</a:t>
            </a:r>
            <a:endParaRPr lang="en-US" b="1"/>
          </a:p>
        </p:txBody>
      </p:sp>
      <p:sp>
        <p:nvSpPr>
          <p:cNvPr id="5" name="Text Box 4"/>
          <p:cNvSpPr txBox="1"/>
          <p:nvPr/>
        </p:nvSpPr>
        <p:spPr>
          <a:xfrm>
            <a:off x="838200" y="3133725"/>
            <a:ext cx="3860800" cy="829945"/>
          </a:xfrm>
          <a:prstGeom prst="rect">
            <a:avLst/>
          </a:prstGeom>
          <a:noFill/>
        </p:spPr>
        <p:txBody>
          <a:bodyPr wrap="square" rtlCol="0" anchor="t">
            <a:spAutoFit/>
          </a:bodyPr>
          <a:p>
            <a:r>
              <a:rPr lang="en-US" sz="1600"/>
              <a:t>Explorando os conceitos de machine learning e deep learning e suas aplicações</a:t>
            </a:r>
            <a:endParaRPr lang="en-US" sz="1600"/>
          </a:p>
        </p:txBody>
      </p:sp>
      <p:sp>
        <p:nvSpPr>
          <p:cNvPr id="6" name="Text Box 5"/>
          <p:cNvSpPr txBox="1"/>
          <p:nvPr/>
        </p:nvSpPr>
        <p:spPr>
          <a:xfrm>
            <a:off x="758190" y="5059045"/>
            <a:ext cx="3446780" cy="645160"/>
          </a:xfrm>
          <a:prstGeom prst="rect">
            <a:avLst/>
          </a:prstGeom>
          <a:noFill/>
        </p:spPr>
        <p:txBody>
          <a:bodyPr wrap="square" rtlCol="0" anchor="t">
            <a:spAutoFit/>
          </a:bodyPr>
          <a:p>
            <a:r>
              <a:rPr lang="en-US" b="1"/>
              <a:t>Inteligência artificial na medicina e indústria</a:t>
            </a:r>
            <a:endParaRPr lang="en-US" b="1"/>
          </a:p>
        </p:txBody>
      </p:sp>
      <p:sp>
        <p:nvSpPr>
          <p:cNvPr id="7" name="Text Box 6"/>
          <p:cNvSpPr txBox="1"/>
          <p:nvPr/>
        </p:nvSpPr>
        <p:spPr>
          <a:xfrm>
            <a:off x="758190" y="5704205"/>
            <a:ext cx="3860800" cy="583565"/>
          </a:xfrm>
          <a:prstGeom prst="rect">
            <a:avLst/>
          </a:prstGeom>
          <a:noFill/>
        </p:spPr>
        <p:txBody>
          <a:bodyPr wrap="square" rtlCol="0" anchor="t">
            <a:spAutoFit/>
          </a:bodyPr>
          <a:p>
            <a:r>
              <a:rPr lang="en-US" sz="1600"/>
              <a:t>Destacando o uso da inteligência artificial em setores como medicina e indústria</a:t>
            </a:r>
            <a:endParaRPr lang="en-US" sz="1600"/>
          </a:p>
        </p:txBody>
      </p:sp>
      <p:sp>
        <p:nvSpPr>
          <p:cNvPr id="8" name="Text Box 7"/>
          <p:cNvSpPr txBox="1"/>
          <p:nvPr/>
        </p:nvSpPr>
        <p:spPr>
          <a:xfrm>
            <a:off x="8331200" y="2101850"/>
            <a:ext cx="3446780" cy="368300"/>
          </a:xfrm>
          <a:prstGeom prst="rect">
            <a:avLst/>
          </a:prstGeom>
          <a:noFill/>
        </p:spPr>
        <p:txBody>
          <a:bodyPr wrap="square" rtlCol="0" anchor="t">
            <a:spAutoFit/>
          </a:bodyPr>
          <a:p>
            <a:r>
              <a:rPr lang="en-US" b="1"/>
              <a:t>Assistentes virtuais e chatbots</a:t>
            </a:r>
            <a:endParaRPr lang="en-US" b="1"/>
          </a:p>
        </p:txBody>
      </p:sp>
      <p:sp>
        <p:nvSpPr>
          <p:cNvPr id="9" name="Text Box 8"/>
          <p:cNvSpPr txBox="1"/>
          <p:nvPr/>
        </p:nvSpPr>
        <p:spPr>
          <a:xfrm>
            <a:off x="8331200" y="2901315"/>
            <a:ext cx="3860800" cy="829945"/>
          </a:xfrm>
          <a:prstGeom prst="rect">
            <a:avLst/>
          </a:prstGeom>
          <a:noFill/>
        </p:spPr>
        <p:txBody>
          <a:bodyPr wrap="square" rtlCol="0" anchor="t">
            <a:spAutoFit/>
          </a:bodyPr>
          <a:p>
            <a:r>
              <a:rPr lang="en-US" sz="1600"/>
              <a:t>Mostrando como assistentes virtuais e chatbots têm melhorado a interação com dispositivos</a:t>
            </a:r>
            <a:endParaRPr lang="en-US" sz="1600"/>
          </a:p>
        </p:txBody>
      </p:sp>
      <p:pic>
        <p:nvPicPr>
          <p:cNvPr id="10" name="Picture 9"/>
          <p:cNvPicPr>
            <a:picLocks noChangeAspect="1"/>
          </p:cNvPicPr>
          <p:nvPr/>
        </p:nvPicPr>
        <p:blipFill>
          <a:blip r:embed="rId1"/>
          <a:stretch>
            <a:fillRect/>
          </a:stretch>
        </p:blipFill>
        <p:spPr>
          <a:xfrm>
            <a:off x="4962525" y="2998470"/>
            <a:ext cx="3219450" cy="3095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Machine Learning</a:t>
            </a:r>
            <a:endParaRPr lang="pt-PT" altLang="en-US"/>
          </a:p>
        </p:txBody>
      </p:sp>
      <p:sp>
        <p:nvSpPr>
          <p:cNvPr id="3" name="Content Placeholder 2"/>
          <p:cNvSpPr>
            <a:spLocks noGrp="1"/>
          </p:cNvSpPr>
          <p:nvPr>
            <p:ph idx="1"/>
          </p:nvPr>
        </p:nvSpPr>
        <p:spPr>
          <a:xfrm>
            <a:off x="838200" y="1825625"/>
            <a:ext cx="10515600" cy="4540885"/>
          </a:xfrm>
        </p:spPr>
        <p:txBody>
          <a:bodyPr>
            <a:noAutofit/>
          </a:bodyPr>
          <a:p>
            <a:r>
              <a:rPr lang="en-US" sz="1700"/>
              <a:t>Machine Learning (Aprendizado de Máquina) é um subcampo da Inteligência Artificial (IA) que usa algoritmos treinados em conjuntos de dados para criar modelos autodidatas capazes de prever resultados e classificar informações sem intervenção humana. Ele é usado hoje para uma ampla gama de propósitos comerciais, incluindo sugerir produtos aos consumidores com base em suas compras anteriores, prever flutuações no mercado de ações e traduzir texto de um idioma para outro.</a:t>
            </a:r>
            <a:endParaRPr lang="en-US" sz="1700"/>
          </a:p>
          <a:p>
            <a:endParaRPr lang="en-US" sz="1700"/>
          </a:p>
          <a:p>
            <a:r>
              <a:rPr lang="en-US" sz="1700"/>
              <a:t>Algumas das aplicações mais comuns de aprendizado de máquina que você pode ter interagido em sua vida cotidiana incluem:</a:t>
            </a:r>
            <a:endParaRPr lang="en-US" sz="1700"/>
          </a:p>
          <a:p>
            <a:endParaRPr lang="en-US" sz="1700"/>
          </a:p>
          <a:p>
            <a:r>
              <a:rPr lang="en-US" sz="1700"/>
              <a:t>Motores de recomendação que sugerem produtos, músicas ou programas de televisão para você, como os encontrados na Amazon, Spotify ou Netflix.</a:t>
            </a:r>
            <a:endParaRPr lang="en-US" sz="1700"/>
          </a:p>
          <a:p>
            <a:r>
              <a:rPr lang="en-US" sz="1700"/>
              <a:t>Software de reconhecimento de fala que permite converter memos de voz em texto.</a:t>
            </a:r>
            <a:endParaRPr lang="en-US" sz="1700"/>
          </a:p>
          <a:p>
            <a:r>
              <a:rPr lang="en-US" sz="1700"/>
              <a:t>Os serviços de detecção de fraude de um banco sinalizam automaticamente transações suspeitas.</a:t>
            </a:r>
            <a:endParaRPr lang="en-US" sz="1700"/>
          </a:p>
          <a:p>
            <a:r>
              <a:rPr lang="en-US" sz="1700"/>
              <a:t>Carros autônomos e recursos de assistência ao motorista, como detecção de ponto cego e parada automática, melhoram a segurança geral do veículo.</a:t>
            </a:r>
            <a:endParaRPr lang="en-US"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Deep Learning</a:t>
            </a:r>
            <a:endParaRPr lang="pt-PT" altLang="en-US"/>
          </a:p>
        </p:txBody>
      </p:sp>
      <p:sp>
        <p:nvSpPr>
          <p:cNvPr id="3" name="Content Placeholder 2"/>
          <p:cNvSpPr>
            <a:spLocks noGrp="1"/>
          </p:cNvSpPr>
          <p:nvPr>
            <p:ph idx="1"/>
          </p:nvPr>
        </p:nvSpPr>
        <p:spPr/>
        <p:txBody>
          <a:bodyPr>
            <a:noAutofit/>
          </a:bodyPr>
          <a:p>
            <a:r>
              <a:rPr lang="en-US" sz="1700"/>
              <a:t>Deep Learning (Aprendizado Profundo) é um subcampo do Aprendizado de Máquina que envolve o uso de redes neurais para modelar e resolver problemas complexos. As redes neurais são modeladas após a estrutura e função do cérebro humano e consistem em camadas de nós interconectados que processam e transformam dados. Essas redes podem aprender representações complexas de dados ao descobrir padrões e características hierárquicas nos dados. Os algoritmos de Deep Learning podem aprender automaticamente e melhorar a partir dos dados sem a necessidade de engenharia de recursos manual.</a:t>
            </a:r>
            <a:endParaRPr lang="en-US" sz="1700"/>
          </a:p>
          <a:p>
            <a:endParaRPr lang="en-US" sz="1700"/>
          </a:p>
          <a:p>
            <a:r>
              <a:rPr lang="en-US" sz="1700"/>
              <a:t>As aplicações de Deep Learning são vastas e incluem:</a:t>
            </a:r>
            <a:endParaRPr lang="en-US" sz="1700"/>
          </a:p>
          <a:p>
            <a:endParaRPr lang="en-US" sz="1700"/>
          </a:p>
          <a:p>
            <a:r>
              <a:rPr lang="en-US" sz="1700"/>
              <a:t>Reconhecimento de imagem: Para identificar objetos e características em imagens, como pessoas, animais, lugares, etc.</a:t>
            </a:r>
            <a:endParaRPr lang="en-US" sz="1700"/>
          </a:p>
          <a:p>
            <a:r>
              <a:rPr lang="en-US" sz="1700"/>
              <a:t>Processamento de linguagem natural: Para ajudar a entender o significado do texto, como em chatbots de atendimento ao cliente e filtros de spam.</a:t>
            </a:r>
            <a:endParaRPr lang="en-US" sz="1700"/>
          </a:p>
          <a:p>
            <a:r>
              <a:rPr lang="en-US" sz="1700"/>
              <a:t>Finanças: Para ajudar a analisar dados financeiros e fazer previsões sobre tendências de mercado.</a:t>
            </a:r>
            <a:endParaRPr lang="en-US"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6502400" cy="1077595"/>
          </a:xfrm>
        </p:spPr>
        <p:txBody>
          <a:bodyPr/>
          <a:p>
            <a:r>
              <a:rPr lang="en-US"/>
              <a:t>A transformação digital</a:t>
            </a:r>
            <a:endParaRPr lang="en-US"/>
          </a:p>
        </p:txBody>
      </p:sp>
      <p:sp>
        <p:nvSpPr>
          <p:cNvPr id="3" name="Content Placeholder 2"/>
          <p:cNvSpPr>
            <a:spLocks noGrp="1"/>
          </p:cNvSpPr>
          <p:nvPr>
            <p:ph idx="1"/>
          </p:nvPr>
        </p:nvSpPr>
        <p:spPr>
          <a:xfrm>
            <a:off x="838200" y="1353820"/>
            <a:ext cx="5730240" cy="663575"/>
          </a:xfrm>
        </p:spPr>
        <p:txBody>
          <a:bodyPr/>
          <a:p>
            <a:r>
              <a:rPr lang="en-US" sz="2000"/>
              <a:t>A adoção em massa de tecnologias digitais</a:t>
            </a:r>
            <a:endParaRPr lang="en-US" sz="2000"/>
          </a:p>
        </p:txBody>
      </p:sp>
      <p:sp>
        <p:nvSpPr>
          <p:cNvPr id="4" name="Text Box 3"/>
          <p:cNvSpPr txBox="1"/>
          <p:nvPr/>
        </p:nvSpPr>
        <p:spPr>
          <a:xfrm>
            <a:off x="838200" y="2272030"/>
            <a:ext cx="5088890" cy="368300"/>
          </a:xfrm>
          <a:prstGeom prst="rect">
            <a:avLst/>
          </a:prstGeom>
          <a:noFill/>
        </p:spPr>
        <p:txBody>
          <a:bodyPr wrap="square" rtlCol="0" anchor="t">
            <a:spAutoFit/>
          </a:bodyPr>
          <a:p>
            <a:r>
              <a:rPr lang="en-US" b="1"/>
              <a:t>Nuvem e armazenamento de dados</a:t>
            </a:r>
            <a:endParaRPr lang="en-US" b="1"/>
          </a:p>
        </p:txBody>
      </p:sp>
      <p:sp>
        <p:nvSpPr>
          <p:cNvPr id="5" name="Text Box 4"/>
          <p:cNvSpPr txBox="1"/>
          <p:nvPr/>
        </p:nvSpPr>
        <p:spPr>
          <a:xfrm>
            <a:off x="838200" y="2640330"/>
            <a:ext cx="9221470" cy="521970"/>
          </a:xfrm>
          <a:prstGeom prst="rect">
            <a:avLst/>
          </a:prstGeom>
          <a:noFill/>
        </p:spPr>
        <p:txBody>
          <a:bodyPr wrap="square" rtlCol="0" anchor="t">
            <a:spAutoFit/>
          </a:bodyPr>
          <a:p>
            <a:r>
              <a:rPr lang="en-US" sz="1400"/>
              <a:t>Explorando como a computação em nuvem e o armazenamento de dados têm revolucionado a forma como trabalhamos</a:t>
            </a:r>
            <a:endParaRPr lang="en-US" sz="1400"/>
          </a:p>
        </p:txBody>
      </p:sp>
      <p:sp>
        <p:nvSpPr>
          <p:cNvPr id="6" name="Text Box 5"/>
          <p:cNvSpPr txBox="1"/>
          <p:nvPr/>
        </p:nvSpPr>
        <p:spPr>
          <a:xfrm>
            <a:off x="838200" y="3516630"/>
            <a:ext cx="3994785" cy="368300"/>
          </a:xfrm>
          <a:prstGeom prst="rect">
            <a:avLst/>
          </a:prstGeom>
          <a:noFill/>
        </p:spPr>
        <p:txBody>
          <a:bodyPr wrap="square" rtlCol="0" anchor="t">
            <a:spAutoFit/>
          </a:bodyPr>
          <a:p>
            <a:r>
              <a:rPr lang="en-US" b="1"/>
              <a:t>Internet das Coisas (IoT)</a:t>
            </a:r>
            <a:endParaRPr lang="en-US" b="1"/>
          </a:p>
        </p:txBody>
      </p:sp>
      <p:sp>
        <p:nvSpPr>
          <p:cNvPr id="7" name="Text Box 6"/>
          <p:cNvSpPr txBox="1"/>
          <p:nvPr/>
        </p:nvSpPr>
        <p:spPr>
          <a:xfrm>
            <a:off x="838200" y="3884930"/>
            <a:ext cx="9221470" cy="306705"/>
          </a:xfrm>
          <a:prstGeom prst="rect">
            <a:avLst/>
          </a:prstGeom>
          <a:noFill/>
        </p:spPr>
        <p:txBody>
          <a:bodyPr wrap="square" rtlCol="0" anchor="t">
            <a:spAutoFit/>
          </a:bodyPr>
          <a:p>
            <a:r>
              <a:rPr lang="en-US" sz="1400"/>
              <a:t>Mostrando como a IoT está conectando dispositivos e transformando a maneira como interagimos com o mundo</a:t>
            </a:r>
            <a:endParaRPr lang="en-US" sz="1400"/>
          </a:p>
        </p:txBody>
      </p:sp>
      <p:sp>
        <p:nvSpPr>
          <p:cNvPr id="8" name="Text Box 7"/>
          <p:cNvSpPr txBox="1"/>
          <p:nvPr/>
        </p:nvSpPr>
        <p:spPr>
          <a:xfrm>
            <a:off x="838200" y="5015230"/>
            <a:ext cx="3994785" cy="368300"/>
          </a:xfrm>
          <a:prstGeom prst="rect">
            <a:avLst/>
          </a:prstGeom>
          <a:noFill/>
        </p:spPr>
        <p:txBody>
          <a:bodyPr wrap="square" rtlCol="0" anchor="t">
            <a:spAutoFit/>
          </a:bodyPr>
          <a:p>
            <a:r>
              <a:rPr lang="en-US" b="1"/>
              <a:t>Big Data e análise de dados</a:t>
            </a:r>
            <a:endParaRPr lang="en-US" b="1"/>
          </a:p>
        </p:txBody>
      </p:sp>
      <p:sp>
        <p:nvSpPr>
          <p:cNvPr id="9" name="Text Box 8"/>
          <p:cNvSpPr txBox="1"/>
          <p:nvPr/>
        </p:nvSpPr>
        <p:spPr>
          <a:xfrm>
            <a:off x="838200" y="5383530"/>
            <a:ext cx="9221470" cy="306705"/>
          </a:xfrm>
          <a:prstGeom prst="rect">
            <a:avLst/>
          </a:prstGeom>
          <a:noFill/>
        </p:spPr>
        <p:txBody>
          <a:bodyPr wrap="square" rtlCol="0" anchor="t">
            <a:spAutoFit/>
          </a:bodyPr>
          <a:p>
            <a:r>
              <a:rPr lang="en-US" sz="1400"/>
              <a:t>Destacando a importância do Big Data e da análise de dados na tomada de decisões e inovação</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73430" y="2053590"/>
            <a:ext cx="10657205" cy="4450715"/>
          </a:xfrm>
        </p:spPr>
        <p:txBody>
          <a:bodyPr>
            <a:normAutofit lnSpcReduction="20000"/>
          </a:bodyPr>
          <a:p>
            <a:pPr>
              <a:lnSpc>
                <a:spcPct val="150000"/>
              </a:lnSpc>
            </a:pPr>
            <a:r>
              <a:rPr lang="en-US"/>
              <a:t>1800: Alessandro Volta faz a primeira bateria (conhecida como Pilha Voltaica).</a:t>
            </a:r>
            <a:endParaRPr lang="en-US"/>
          </a:p>
          <a:p>
            <a:pPr>
              <a:lnSpc>
                <a:spcPct val="150000"/>
              </a:lnSpc>
            </a:pPr>
            <a:r>
              <a:rPr lang="en-US"/>
              <a:t>1803: Henry e Sealy Fourdrinier desenvolvem a máquina de fabricar papel.</a:t>
            </a:r>
            <a:endParaRPr lang="en-US"/>
          </a:p>
          <a:p>
            <a:pPr>
              <a:lnSpc>
                <a:spcPct val="150000"/>
              </a:lnSpc>
            </a:pPr>
            <a:r>
              <a:rPr lang="en-US">
                <a:sym typeface="+mn-ea"/>
              </a:rPr>
              <a:t>1804: Richard Trevithick desenvolve a primeira locomotiva a vapor.</a:t>
            </a:r>
            <a:endParaRPr lang="en-US">
              <a:sym typeface="+mn-ea"/>
            </a:endParaRPr>
          </a:p>
          <a:p>
            <a:endParaRPr lang="en-US"/>
          </a:p>
        </p:txBody>
      </p:sp>
      <p:sp>
        <p:nvSpPr>
          <p:cNvPr id="2" name="Text Box 1"/>
          <p:cNvSpPr txBox="1"/>
          <p:nvPr/>
        </p:nvSpPr>
        <p:spPr>
          <a:xfrm>
            <a:off x="715645" y="177800"/>
            <a:ext cx="10612755" cy="583565"/>
          </a:xfrm>
          <a:prstGeom prst="rect">
            <a:avLst/>
          </a:prstGeom>
          <a:noFill/>
        </p:spPr>
        <p:txBody>
          <a:bodyPr wrap="square" rtlCol="0" anchor="t">
            <a:spAutoFit/>
          </a:bodyPr>
          <a:p>
            <a:r>
              <a:rPr lang="en-US" sz="3200" b="1">
                <a:sym typeface="+mn-ea"/>
              </a:rPr>
              <a:t>Inovações tecnológicas ao longo dos séculos</a:t>
            </a:r>
            <a:endParaRPr lang="en-US" sz="3200"/>
          </a:p>
        </p:txBody>
      </p:sp>
      <p:sp>
        <p:nvSpPr>
          <p:cNvPr id="4" name="Text Box 3"/>
          <p:cNvSpPr txBox="1"/>
          <p:nvPr/>
        </p:nvSpPr>
        <p:spPr>
          <a:xfrm>
            <a:off x="773430" y="1041400"/>
            <a:ext cx="9038590" cy="521970"/>
          </a:xfrm>
          <a:prstGeom prst="rect">
            <a:avLst/>
          </a:prstGeom>
          <a:noFill/>
        </p:spPr>
        <p:txBody>
          <a:bodyPr wrap="none" rtlCol="0">
            <a:spAutoFit/>
          </a:bodyPr>
          <a:p>
            <a:r>
              <a:rPr lang="pt-PT" altLang="en-US" sz="2800"/>
              <a:t>Século 18 - A Era principal da Tecnologia e da Invenção</a:t>
            </a:r>
            <a:endParaRPr lang="pt-PT"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214995" cy="1129030"/>
          </a:xfrm>
        </p:spPr>
        <p:txBody>
          <a:bodyPr/>
          <a:p>
            <a:r>
              <a:rPr lang="en-US"/>
              <a:t>A programação no século XXI</a:t>
            </a:r>
            <a:endParaRPr lang="en-US"/>
          </a:p>
        </p:txBody>
      </p:sp>
      <p:sp>
        <p:nvSpPr>
          <p:cNvPr id="3" name="Content Placeholder 2"/>
          <p:cNvSpPr>
            <a:spLocks noGrp="1"/>
          </p:cNvSpPr>
          <p:nvPr>
            <p:ph idx="1"/>
          </p:nvPr>
        </p:nvSpPr>
        <p:spPr>
          <a:xfrm>
            <a:off x="838200" y="1494155"/>
            <a:ext cx="5258435" cy="471805"/>
          </a:xfrm>
        </p:spPr>
        <p:txBody>
          <a:bodyPr/>
          <a:p>
            <a:r>
              <a:rPr lang="en-US" sz="2000"/>
              <a:t>O papel da programação na era digital</a:t>
            </a:r>
            <a:endParaRPr lang="en-US" sz="2000"/>
          </a:p>
        </p:txBody>
      </p:sp>
      <p:pic>
        <p:nvPicPr>
          <p:cNvPr id="4" name="Picture 3"/>
          <p:cNvPicPr>
            <a:picLocks noChangeAspect="1"/>
          </p:cNvPicPr>
          <p:nvPr/>
        </p:nvPicPr>
        <p:blipFill>
          <a:blip r:embed="rId1"/>
          <a:stretch>
            <a:fillRect/>
          </a:stretch>
        </p:blipFill>
        <p:spPr>
          <a:xfrm>
            <a:off x="647700" y="1889760"/>
            <a:ext cx="10896600" cy="2686050"/>
          </a:xfrm>
          <a:prstGeom prst="rect">
            <a:avLst/>
          </a:prstGeom>
        </p:spPr>
      </p:pic>
      <p:sp>
        <p:nvSpPr>
          <p:cNvPr id="5" name="Text Box 4"/>
          <p:cNvSpPr txBox="1"/>
          <p:nvPr/>
        </p:nvSpPr>
        <p:spPr>
          <a:xfrm>
            <a:off x="202565" y="4892040"/>
            <a:ext cx="4626610" cy="337185"/>
          </a:xfrm>
          <a:prstGeom prst="rect">
            <a:avLst/>
          </a:prstGeom>
          <a:noFill/>
        </p:spPr>
        <p:txBody>
          <a:bodyPr wrap="square" rtlCol="0" anchor="t">
            <a:spAutoFit/>
          </a:bodyPr>
          <a:p>
            <a:r>
              <a:rPr lang="en-US" sz="1600" b="1"/>
              <a:t>Crescimento da demanda por programadores</a:t>
            </a:r>
            <a:endParaRPr lang="en-US" sz="1600" b="1"/>
          </a:p>
        </p:txBody>
      </p:sp>
      <p:sp>
        <p:nvSpPr>
          <p:cNvPr id="6" name="Text Box 5"/>
          <p:cNvSpPr txBox="1"/>
          <p:nvPr/>
        </p:nvSpPr>
        <p:spPr>
          <a:xfrm>
            <a:off x="194310" y="5431155"/>
            <a:ext cx="3964305" cy="584835"/>
          </a:xfrm>
          <a:prstGeom prst="rect">
            <a:avLst/>
          </a:prstGeom>
          <a:noFill/>
        </p:spPr>
        <p:txBody>
          <a:bodyPr wrap="square" rtlCol="0" anchor="t">
            <a:noAutofit/>
          </a:bodyPr>
          <a:p>
            <a:r>
              <a:rPr lang="en-US" sz="1200"/>
              <a:t>Explorando como a programação se tornou uma habilidade essencial no mercado de trabalho</a:t>
            </a:r>
            <a:endParaRPr lang="en-US" sz="1200"/>
          </a:p>
        </p:txBody>
      </p:sp>
      <p:sp>
        <p:nvSpPr>
          <p:cNvPr id="7" name="Text Box 6"/>
          <p:cNvSpPr txBox="1"/>
          <p:nvPr/>
        </p:nvSpPr>
        <p:spPr>
          <a:xfrm>
            <a:off x="4395470" y="4892040"/>
            <a:ext cx="3371850" cy="583565"/>
          </a:xfrm>
          <a:prstGeom prst="rect">
            <a:avLst/>
          </a:prstGeom>
          <a:noFill/>
        </p:spPr>
        <p:txBody>
          <a:bodyPr wrap="square" rtlCol="0" anchor="t">
            <a:spAutoFit/>
          </a:bodyPr>
          <a:p>
            <a:pPr algn="l"/>
            <a:r>
              <a:rPr lang="en-US" sz="1600" b="1"/>
              <a:t>Novas linguagens e frameworks</a:t>
            </a:r>
            <a:endParaRPr lang="en-US" sz="1600" b="1"/>
          </a:p>
        </p:txBody>
      </p:sp>
      <p:sp>
        <p:nvSpPr>
          <p:cNvPr id="8" name="Text Box 7"/>
          <p:cNvSpPr txBox="1"/>
          <p:nvPr/>
        </p:nvSpPr>
        <p:spPr>
          <a:xfrm>
            <a:off x="4315460" y="5431155"/>
            <a:ext cx="3798570" cy="584835"/>
          </a:xfrm>
          <a:prstGeom prst="rect">
            <a:avLst/>
          </a:prstGeom>
          <a:noFill/>
        </p:spPr>
        <p:txBody>
          <a:bodyPr wrap="square" rtlCol="0" anchor="t">
            <a:noAutofit/>
          </a:bodyPr>
          <a:p>
            <a:r>
              <a:rPr lang="en-US" sz="1200"/>
              <a:t>Mostrando as linguagens de programação e frameworks mais populares do século XXI</a:t>
            </a:r>
            <a:endParaRPr lang="en-US" sz="1200"/>
          </a:p>
        </p:txBody>
      </p:sp>
      <p:sp>
        <p:nvSpPr>
          <p:cNvPr id="9" name="Text Box 8"/>
          <p:cNvSpPr txBox="1"/>
          <p:nvPr/>
        </p:nvSpPr>
        <p:spPr>
          <a:xfrm>
            <a:off x="8270875" y="4892040"/>
            <a:ext cx="4026535" cy="337185"/>
          </a:xfrm>
          <a:prstGeom prst="rect">
            <a:avLst/>
          </a:prstGeom>
          <a:noFill/>
        </p:spPr>
        <p:txBody>
          <a:bodyPr wrap="square" rtlCol="0" anchor="t">
            <a:spAutoFit/>
          </a:bodyPr>
          <a:p>
            <a:r>
              <a:rPr lang="en-US" sz="1600" b="1"/>
              <a:t>Programação em dispositivos móveis e web</a:t>
            </a:r>
            <a:endParaRPr lang="en-US" sz="1600" b="1"/>
          </a:p>
        </p:txBody>
      </p:sp>
      <p:sp>
        <p:nvSpPr>
          <p:cNvPr id="10" name="Text Box 9"/>
          <p:cNvSpPr txBox="1"/>
          <p:nvPr/>
        </p:nvSpPr>
        <p:spPr>
          <a:xfrm>
            <a:off x="8270875" y="5431155"/>
            <a:ext cx="3707130" cy="584835"/>
          </a:xfrm>
          <a:prstGeom prst="rect">
            <a:avLst/>
          </a:prstGeom>
          <a:noFill/>
        </p:spPr>
        <p:txBody>
          <a:bodyPr wrap="square" rtlCol="0" anchor="t">
            <a:noAutofit/>
          </a:bodyPr>
          <a:p>
            <a:r>
              <a:rPr lang="en-US" sz="1200"/>
              <a:t>Destacando a importância da programação para o desenvolvimento de aplicativos móveis e websites</a:t>
            </a:r>
            <a:endParaRPr 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Linguagens de programação 2023</a:t>
            </a:r>
            <a:endParaRPr lang="pt-PT" altLang="en-US"/>
          </a:p>
        </p:txBody>
      </p:sp>
      <p:sp>
        <p:nvSpPr>
          <p:cNvPr id="3" name="Content Placeholder 2"/>
          <p:cNvSpPr>
            <a:spLocks noGrp="1"/>
          </p:cNvSpPr>
          <p:nvPr>
            <p:ph idx="1"/>
          </p:nvPr>
        </p:nvSpPr>
        <p:spPr/>
        <p:txBody>
          <a:bodyPr>
            <a:normAutofit lnSpcReduction="20000"/>
          </a:bodyPr>
          <a:p>
            <a:r>
              <a:rPr lang="en-US"/>
              <a:t>1. Python</a:t>
            </a:r>
            <a:endParaRPr lang="en-US"/>
          </a:p>
          <a:p>
            <a:r>
              <a:rPr lang="en-US"/>
              <a:t>2. C#</a:t>
            </a:r>
            <a:endParaRPr lang="en-US"/>
          </a:p>
          <a:p>
            <a:r>
              <a:rPr lang="en-US"/>
              <a:t>3. C++</a:t>
            </a:r>
            <a:endParaRPr lang="en-US"/>
          </a:p>
          <a:p>
            <a:r>
              <a:rPr lang="en-US"/>
              <a:t>4. JavaScript</a:t>
            </a:r>
            <a:endParaRPr lang="en-US"/>
          </a:p>
          <a:p>
            <a:r>
              <a:rPr lang="en-US"/>
              <a:t>5. PHP</a:t>
            </a:r>
            <a:endParaRPr lang="en-US"/>
          </a:p>
          <a:p>
            <a:r>
              <a:rPr lang="en-US"/>
              <a:t>6. Swift</a:t>
            </a:r>
            <a:endParaRPr lang="en-US"/>
          </a:p>
          <a:p>
            <a:r>
              <a:rPr lang="en-US"/>
              <a:t>7. Java</a:t>
            </a:r>
            <a:endParaRPr lang="en-US"/>
          </a:p>
          <a:p>
            <a:r>
              <a:rPr lang="en-US"/>
              <a:t>8. Go</a:t>
            </a:r>
            <a:endParaRPr lang="en-US"/>
          </a:p>
          <a:p>
            <a:r>
              <a:rPr lang="en-US"/>
              <a:t>9. SQL</a:t>
            </a:r>
            <a:endParaRPr lang="en-US"/>
          </a:p>
          <a:p>
            <a:r>
              <a:rPr lang="en-US"/>
              <a:t>10. Ruby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pt-PT" altLang="en-US"/>
              <a:t>Frameworks 2023</a:t>
            </a:r>
            <a:endParaRPr lang="pt-PT" altLang="en-US"/>
          </a:p>
        </p:txBody>
      </p:sp>
      <p:sp>
        <p:nvSpPr>
          <p:cNvPr id="3" name="Content Placeholder 2"/>
          <p:cNvSpPr>
            <a:spLocks noGrp="1"/>
          </p:cNvSpPr>
          <p:nvPr>
            <p:ph idx="1"/>
          </p:nvPr>
        </p:nvSpPr>
        <p:spPr/>
        <p:txBody>
          <a:bodyPr/>
          <a:p>
            <a:r>
              <a:rPr lang="pt-PT" altLang="en-US"/>
              <a:t>Front-End: Angular, React, Vue , Ember</a:t>
            </a:r>
            <a:endParaRPr lang="pt-PT" altLang="en-US"/>
          </a:p>
          <a:p>
            <a:r>
              <a:rPr lang="pt-PT" altLang="en-US"/>
              <a:t>Back-End: Spring - Java, Express - NodeJS, Django - Python, Rails - Ruby</a:t>
            </a:r>
            <a:endParaRPr lang="pt-PT"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548630" y="0"/>
            <a:ext cx="3600450" cy="6857365"/>
          </a:xfrm>
          <a:prstGeom prst="rect">
            <a:avLst/>
          </a:prstGeom>
        </p:spPr>
      </p:pic>
      <p:sp>
        <p:nvSpPr>
          <p:cNvPr id="5" name="Text Box 4"/>
          <p:cNvSpPr txBox="1"/>
          <p:nvPr/>
        </p:nvSpPr>
        <p:spPr>
          <a:xfrm>
            <a:off x="9149715" y="1598930"/>
            <a:ext cx="3040380" cy="645160"/>
          </a:xfrm>
          <a:prstGeom prst="rect">
            <a:avLst/>
          </a:prstGeom>
          <a:noFill/>
        </p:spPr>
        <p:txBody>
          <a:bodyPr wrap="square" rtlCol="0" anchor="t">
            <a:spAutoFit/>
          </a:bodyPr>
          <a:p>
            <a:r>
              <a:rPr lang="en-US" b="1"/>
              <a:t>Privacidade e segurança online</a:t>
            </a:r>
            <a:endParaRPr lang="en-US" b="1"/>
          </a:p>
        </p:txBody>
      </p:sp>
      <p:sp>
        <p:nvSpPr>
          <p:cNvPr id="6" name="Text Box 5"/>
          <p:cNvSpPr txBox="1"/>
          <p:nvPr/>
        </p:nvSpPr>
        <p:spPr>
          <a:xfrm>
            <a:off x="9149080" y="2181860"/>
            <a:ext cx="3041650" cy="737235"/>
          </a:xfrm>
          <a:prstGeom prst="rect">
            <a:avLst/>
          </a:prstGeom>
          <a:noFill/>
        </p:spPr>
        <p:txBody>
          <a:bodyPr wrap="square" rtlCol="0" anchor="t">
            <a:spAutoFit/>
          </a:bodyPr>
          <a:p>
            <a:r>
              <a:rPr lang="en-US" sz="1400"/>
              <a:t>Mostrando os desafios relacionados à privacidade e segurança na era digital</a:t>
            </a:r>
            <a:endParaRPr lang="en-US" sz="1400"/>
          </a:p>
        </p:txBody>
      </p:sp>
      <p:sp>
        <p:nvSpPr>
          <p:cNvPr id="7" name="Text Box 6"/>
          <p:cNvSpPr txBox="1"/>
          <p:nvPr/>
        </p:nvSpPr>
        <p:spPr>
          <a:xfrm>
            <a:off x="9151620" y="4455160"/>
            <a:ext cx="3040380" cy="645160"/>
          </a:xfrm>
          <a:prstGeom prst="rect">
            <a:avLst/>
          </a:prstGeom>
          <a:noFill/>
        </p:spPr>
        <p:txBody>
          <a:bodyPr wrap="square" rtlCol="0" anchor="t">
            <a:spAutoFit/>
          </a:bodyPr>
          <a:p>
            <a:r>
              <a:rPr lang="en-US" b="1"/>
              <a:t>Automatização e desemprego</a:t>
            </a:r>
            <a:endParaRPr lang="en-US" b="1"/>
          </a:p>
        </p:txBody>
      </p:sp>
      <p:sp>
        <p:nvSpPr>
          <p:cNvPr id="8" name="Text Box 7"/>
          <p:cNvSpPr txBox="1"/>
          <p:nvPr/>
        </p:nvSpPr>
        <p:spPr>
          <a:xfrm>
            <a:off x="9149080" y="5038725"/>
            <a:ext cx="3041650" cy="737235"/>
          </a:xfrm>
          <a:prstGeom prst="rect">
            <a:avLst/>
          </a:prstGeom>
          <a:noFill/>
        </p:spPr>
        <p:txBody>
          <a:bodyPr wrap="square" rtlCol="0" anchor="t">
            <a:spAutoFit/>
          </a:bodyPr>
          <a:p>
            <a:r>
              <a:rPr lang="en-US" sz="1400"/>
              <a:t>Destacando o impacto da automatização no mercado de trabalho e no desemprego</a:t>
            </a:r>
            <a:endParaRPr lang="en-US" sz="1400"/>
          </a:p>
        </p:txBody>
      </p:sp>
      <p:sp>
        <p:nvSpPr>
          <p:cNvPr id="9" name="Text Box 8"/>
          <p:cNvSpPr txBox="1"/>
          <p:nvPr/>
        </p:nvSpPr>
        <p:spPr>
          <a:xfrm>
            <a:off x="2508250" y="2833370"/>
            <a:ext cx="3040380" cy="368300"/>
          </a:xfrm>
          <a:prstGeom prst="rect">
            <a:avLst/>
          </a:prstGeom>
          <a:noFill/>
        </p:spPr>
        <p:txBody>
          <a:bodyPr wrap="square" rtlCol="0" anchor="t">
            <a:spAutoFit/>
          </a:bodyPr>
          <a:p>
            <a:pPr algn="r"/>
            <a:r>
              <a:rPr lang="en-US" b="1"/>
              <a:t>Desigualdade digital</a:t>
            </a:r>
            <a:endParaRPr lang="en-US" b="1"/>
          </a:p>
        </p:txBody>
      </p:sp>
      <p:sp>
        <p:nvSpPr>
          <p:cNvPr id="10" name="Text Box 9"/>
          <p:cNvSpPr txBox="1"/>
          <p:nvPr/>
        </p:nvSpPr>
        <p:spPr>
          <a:xfrm>
            <a:off x="2508250" y="3201670"/>
            <a:ext cx="3041650" cy="521970"/>
          </a:xfrm>
          <a:prstGeom prst="rect">
            <a:avLst/>
          </a:prstGeom>
          <a:noFill/>
        </p:spPr>
        <p:txBody>
          <a:bodyPr wrap="square" rtlCol="0" anchor="t">
            <a:spAutoFit/>
          </a:bodyPr>
          <a:p>
            <a:pPr algn="r"/>
            <a:r>
              <a:rPr lang="en-US" sz="1400"/>
              <a:t>Explorando como a tecnologia pode agravar a desigualdade social</a:t>
            </a:r>
            <a:endParaRPr lang="en-US" sz="1400"/>
          </a:p>
        </p:txBody>
      </p:sp>
      <p:sp>
        <p:nvSpPr>
          <p:cNvPr id="11" name="Text Box 10"/>
          <p:cNvSpPr txBox="1"/>
          <p:nvPr/>
        </p:nvSpPr>
        <p:spPr>
          <a:xfrm>
            <a:off x="108585" y="375920"/>
            <a:ext cx="3919220" cy="1198880"/>
          </a:xfrm>
          <a:prstGeom prst="rect">
            <a:avLst/>
          </a:prstGeom>
          <a:noFill/>
        </p:spPr>
        <p:txBody>
          <a:bodyPr wrap="square" rtlCol="0" anchor="t">
            <a:spAutoFit/>
          </a:bodyPr>
          <a:p>
            <a:pPr algn="r"/>
            <a:r>
              <a:rPr lang="en-US" sz="2400" b="1"/>
              <a:t>O impacto da </a:t>
            </a:r>
            <a:r>
              <a:rPr lang="en-US" sz="2400" b="1"/>
              <a:t>tecnologia na sociedade</a:t>
            </a:r>
            <a:endParaRPr lang="en-US" sz="2400" b="1"/>
          </a:p>
        </p:txBody>
      </p:sp>
      <p:sp>
        <p:nvSpPr>
          <p:cNvPr id="12" name="Text Box 11"/>
          <p:cNvSpPr txBox="1"/>
          <p:nvPr/>
        </p:nvSpPr>
        <p:spPr>
          <a:xfrm>
            <a:off x="288290" y="1598930"/>
            <a:ext cx="3806825" cy="645160"/>
          </a:xfrm>
          <a:prstGeom prst="rect">
            <a:avLst/>
          </a:prstGeom>
          <a:noFill/>
        </p:spPr>
        <p:txBody>
          <a:bodyPr wrap="square" rtlCol="0" anchor="t">
            <a:spAutoFit/>
          </a:bodyPr>
          <a:p>
            <a:pPr algn="r"/>
            <a:r>
              <a:rPr lang="en-US"/>
              <a:t>Reflexões sobre as consequências sociais da tecnologia</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691370" cy="1046480"/>
          </a:xfrm>
        </p:spPr>
        <p:txBody>
          <a:bodyPr>
            <a:normAutofit fontScale="90000"/>
          </a:bodyPr>
          <a:p>
            <a:r>
              <a:rPr lang="en-US"/>
              <a:t>O futuro da tecnologia e da programação</a:t>
            </a:r>
            <a:endParaRPr lang="en-US"/>
          </a:p>
        </p:txBody>
      </p:sp>
      <p:sp>
        <p:nvSpPr>
          <p:cNvPr id="3" name="Content Placeholder 2"/>
          <p:cNvSpPr>
            <a:spLocks noGrp="1"/>
          </p:cNvSpPr>
          <p:nvPr>
            <p:ph idx="1"/>
          </p:nvPr>
        </p:nvSpPr>
        <p:spPr>
          <a:xfrm>
            <a:off x="838200" y="1411605"/>
            <a:ext cx="5414010" cy="513080"/>
          </a:xfrm>
        </p:spPr>
        <p:txBody>
          <a:bodyPr/>
          <a:p>
            <a:r>
              <a:rPr lang="en-US" sz="2000"/>
              <a:t>Tendências e perspectivas para o futuro</a:t>
            </a:r>
            <a:endParaRPr lang="en-US" sz="2000"/>
          </a:p>
        </p:txBody>
      </p:sp>
      <p:pic>
        <p:nvPicPr>
          <p:cNvPr id="4" name="Picture 3"/>
          <p:cNvPicPr>
            <a:picLocks noChangeAspect="1"/>
          </p:cNvPicPr>
          <p:nvPr/>
        </p:nvPicPr>
        <p:blipFill>
          <a:blip r:embed="rId1"/>
          <a:stretch>
            <a:fillRect/>
          </a:stretch>
        </p:blipFill>
        <p:spPr>
          <a:xfrm>
            <a:off x="690245" y="2052955"/>
            <a:ext cx="3876675" cy="3952875"/>
          </a:xfrm>
          <a:prstGeom prst="rect">
            <a:avLst/>
          </a:prstGeom>
        </p:spPr>
      </p:pic>
      <p:sp>
        <p:nvSpPr>
          <p:cNvPr id="5" name="Text Box 4"/>
          <p:cNvSpPr txBox="1"/>
          <p:nvPr/>
        </p:nvSpPr>
        <p:spPr>
          <a:xfrm>
            <a:off x="5414010" y="2231390"/>
            <a:ext cx="3668395" cy="368300"/>
          </a:xfrm>
          <a:prstGeom prst="rect">
            <a:avLst/>
          </a:prstGeom>
          <a:noFill/>
        </p:spPr>
        <p:txBody>
          <a:bodyPr wrap="square" rtlCol="0" anchor="t">
            <a:spAutoFit/>
          </a:bodyPr>
          <a:p>
            <a:r>
              <a:rPr lang="en-US" b="1"/>
              <a:t>Integração de tecnologias</a:t>
            </a:r>
            <a:endParaRPr lang="en-US" b="1"/>
          </a:p>
        </p:txBody>
      </p:sp>
      <p:sp>
        <p:nvSpPr>
          <p:cNvPr id="6" name="Text Box 5"/>
          <p:cNvSpPr txBox="1"/>
          <p:nvPr/>
        </p:nvSpPr>
        <p:spPr>
          <a:xfrm>
            <a:off x="5415280" y="2656840"/>
            <a:ext cx="6776720" cy="337185"/>
          </a:xfrm>
          <a:prstGeom prst="rect">
            <a:avLst/>
          </a:prstGeom>
          <a:noFill/>
        </p:spPr>
        <p:txBody>
          <a:bodyPr wrap="square" rtlCol="0" anchor="t">
            <a:spAutoFit/>
          </a:bodyPr>
          <a:p>
            <a:r>
              <a:rPr lang="en-US" sz="1600"/>
              <a:t>Explor</a:t>
            </a:r>
            <a:r>
              <a:rPr lang="pt-PT" altLang="en-US" sz="1600"/>
              <a:t>ar</a:t>
            </a:r>
            <a:r>
              <a:rPr lang="en-US" sz="1600"/>
              <a:t> como diferentes tecnologias convergem e se integram</a:t>
            </a:r>
            <a:endParaRPr lang="en-US" sz="1600"/>
          </a:p>
        </p:txBody>
      </p:sp>
      <p:pic>
        <p:nvPicPr>
          <p:cNvPr id="7" name="Picture 6"/>
          <p:cNvPicPr>
            <a:picLocks noChangeAspect="1"/>
          </p:cNvPicPr>
          <p:nvPr/>
        </p:nvPicPr>
        <p:blipFill>
          <a:blip r:embed="rId2"/>
          <a:stretch>
            <a:fillRect/>
          </a:stretch>
        </p:blipFill>
        <p:spPr>
          <a:xfrm>
            <a:off x="5223510" y="2315845"/>
            <a:ext cx="190500" cy="200025"/>
          </a:xfrm>
          <a:prstGeom prst="rect">
            <a:avLst/>
          </a:prstGeom>
        </p:spPr>
      </p:pic>
      <p:sp>
        <p:nvSpPr>
          <p:cNvPr id="8" name="Text Box 7"/>
          <p:cNvSpPr txBox="1"/>
          <p:nvPr/>
        </p:nvSpPr>
        <p:spPr>
          <a:xfrm>
            <a:off x="5414010" y="3497580"/>
            <a:ext cx="4390390" cy="368300"/>
          </a:xfrm>
          <a:prstGeom prst="rect">
            <a:avLst/>
          </a:prstGeom>
          <a:noFill/>
        </p:spPr>
        <p:txBody>
          <a:bodyPr wrap="square" rtlCol="0" anchor="t">
            <a:spAutoFit/>
          </a:bodyPr>
          <a:p>
            <a:r>
              <a:rPr lang="en-US" b="1"/>
              <a:t>Inteligência artificial avançada</a:t>
            </a:r>
            <a:endParaRPr lang="en-US" b="1"/>
          </a:p>
        </p:txBody>
      </p:sp>
      <p:sp>
        <p:nvSpPr>
          <p:cNvPr id="9" name="Text Box 8"/>
          <p:cNvSpPr txBox="1"/>
          <p:nvPr/>
        </p:nvSpPr>
        <p:spPr>
          <a:xfrm>
            <a:off x="5414010" y="3865880"/>
            <a:ext cx="6777355" cy="337185"/>
          </a:xfrm>
          <a:prstGeom prst="rect">
            <a:avLst/>
          </a:prstGeom>
          <a:noFill/>
        </p:spPr>
        <p:txBody>
          <a:bodyPr wrap="square" rtlCol="0" anchor="t">
            <a:spAutoFit/>
          </a:bodyPr>
          <a:p>
            <a:r>
              <a:rPr lang="pt-PT" altLang="en-US" sz="1600"/>
              <a:t>P</a:t>
            </a:r>
            <a:r>
              <a:rPr lang="en-US" sz="1600"/>
              <a:t>otencial da inteligência artificial avançada e suas aplicações futuras</a:t>
            </a:r>
            <a:endParaRPr lang="en-US" sz="1600"/>
          </a:p>
        </p:txBody>
      </p:sp>
      <p:pic>
        <p:nvPicPr>
          <p:cNvPr id="10" name="Picture 9"/>
          <p:cNvPicPr>
            <a:picLocks noChangeAspect="1"/>
          </p:cNvPicPr>
          <p:nvPr/>
        </p:nvPicPr>
        <p:blipFill>
          <a:blip r:embed="rId2"/>
          <a:stretch>
            <a:fillRect/>
          </a:stretch>
        </p:blipFill>
        <p:spPr>
          <a:xfrm>
            <a:off x="5223510" y="3582035"/>
            <a:ext cx="190500" cy="200025"/>
          </a:xfrm>
          <a:prstGeom prst="rect">
            <a:avLst/>
          </a:prstGeom>
        </p:spPr>
      </p:pic>
      <p:sp>
        <p:nvSpPr>
          <p:cNvPr id="11" name="Text Box 10"/>
          <p:cNvSpPr txBox="1"/>
          <p:nvPr/>
        </p:nvSpPr>
        <p:spPr>
          <a:xfrm>
            <a:off x="5414010" y="4763770"/>
            <a:ext cx="3780790" cy="368300"/>
          </a:xfrm>
          <a:prstGeom prst="rect">
            <a:avLst/>
          </a:prstGeom>
          <a:noFill/>
        </p:spPr>
        <p:txBody>
          <a:bodyPr wrap="square" rtlCol="0" anchor="t">
            <a:spAutoFit/>
          </a:bodyPr>
          <a:p>
            <a:r>
              <a:rPr lang="en-US" b="1"/>
              <a:t>Integração de tecnologias</a:t>
            </a:r>
            <a:endParaRPr lang="en-US" b="1"/>
          </a:p>
        </p:txBody>
      </p:sp>
      <p:sp>
        <p:nvSpPr>
          <p:cNvPr id="12" name="Text Box 11"/>
          <p:cNvSpPr txBox="1"/>
          <p:nvPr/>
        </p:nvSpPr>
        <p:spPr>
          <a:xfrm>
            <a:off x="5414010" y="5132070"/>
            <a:ext cx="6096000" cy="337185"/>
          </a:xfrm>
          <a:prstGeom prst="rect">
            <a:avLst/>
          </a:prstGeom>
          <a:noFill/>
        </p:spPr>
        <p:txBody>
          <a:bodyPr wrap="square" rtlCol="0" anchor="t">
            <a:spAutoFit/>
          </a:bodyPr>
          <a:p>
            <a:r>
              <a:rPr lang="pt-PT" altLang="en-US" sz="1600"/>
              <a:t>P</a:t>
            </a:r>
            <a:r>
              <a:rPr lang="en-US" sz="1600"/>
              <a:t>rogramação quântica e suas implicações na computação</a:t>
            </a:r>
            <a:endParaRPr lang="en-US" sz="1600"/>
          </a:p>
        </p:txBody>
      </p:sp>
      <p:pic>
        <p:nvPicPr>
          <p:cNvPr id="13" name="Picture 12"/>
          <p:cNvPicPr>
            <a:picLocks noChangeAspect="1"/>
          </p:cNvPicPr>
          <p:nvPr/>
        </p:nvPicPr>
        <p:blipFill>
          <a:blip r:embed="rId2"/>
          <a:stretch>
            <a:fillRect/>
          </a:stretch>
        </p:blipFill>
        <p:spPr>
          <a:xfrm>
            <a:off x="5223510" y="4848225"/>
            <a:ext cx="190500" cy="2000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155940" cy="801370"/>
          </a:xfrm>
        </p:spPr>
        <p:txBody>
          <a:bodyPr/>
          <a:p>
            <a:r>
              <a:rPr lang="pt-PT" altLang="en-US" sz="2800"/>
              <a:t>Programação Quantica</a:t>
            </a:r>
            <a:endParaRPr lang="pt-PT" altLang="en-US" sz="2800"/>
          </a:p>
        </p:txBody>
      </p:sp>
      <p:sp>
        <p:nvSpPr>
          <p:cNvPr id="3" name="Content Placeholder 2"/>
          <p:cNvSpPr>
            <a:spLocks noGrp="1"/>
          </p:cNvSpPr>
          <p:nvPr>
            <p:ph idx="1"/>
          </p:nvPr>
        </p:nvSpPr>
        <p:spPr>
          <a:xfrm>
            <a:off x="838200" y="1166495"/>
            <a:ext cx="10515600" cy="5691505"/>
          </a:xfrm>
        </p:spPr>
        <p:txBody>
          <a:bodyPr>
            <a:normAutofit fontScale="55000"/>
          </a:bodyPr>
          <a:p>
            <a:r>
              <a:rPr lang="en-US"/>
              <a:t>A programação quântica é o processo de projetar ou montar sequências de instruções, chamadas de circuitos quânticos, usando portas, chaves e operadores para manipular um sistema quântico para um resultado desejado ou resultados de um determinado experimento. As linguagens de programação quântica são essenciais para traduzir ideias em instruções que podem ser executadas por um computador quântico.</a:t>
            </a:r>
            <a:endParaRPr lang="en-US"/>
          </a:p>
          <a:p>
            <a:endParaRPr lang="en-US"/>
          </a:p>
          <a:p>
            <a:r>
              <a:rPr lang="en-US"/>
              <a:t>Um exemplo de linguagem de programação quântica é o Q#, uma linguagem de programação de alto nível e de código aberto para desenvolver e executar algoritmos quânticos no Azure Quantum.</a:t>
            </a:r>
            <a:endParaRPr lang="en-US"/>
          </a:p>
          <a:p>
            <a:endParaRPr lang="en-US"/>
          </a:p>
          <a:p>
            <a:r>
              <a:rPr lang="en-US"/>
              <a:t>As implicações da programação quântica na computação são vastas e promissoras. Aqui estão algumas delas:</a:t>
            </a:r>
            <a:endParaRPr lang="en-US"/>
          </a:p>
          <a:p>
            <a:endParaRPr lang="en-US"/>
          </a:p>
          <a:p>
            <a:r>
              <a:rPr lang="en-US"/>
              <a:t>1. Velocidade de cálculo: Os computadores quânticos têm o potencial de realizar cálculos muito mais rapidamente do que os computadores clássicos.</a:t>
            </a:r>
            <a:endParaRPr lang="en-US"/>
          </a:p>
          <a:p>
            <a:r>
              <a:rPr lang="en-US"/>
              <a:t>2. Criptografia: A computação quântica pode revolucionar os sistemas de criptografia, tornando-os mais seguros.</a:t>
            </a:r>
            <a:endParaRPr lang="en-US"/>
          </a:p>
          <a:p>
            <a:r>
              <a:rPr lang="en-US"/>
              <a:t>3. Simulações de física e química: A computação quântica pode permitir novas simulações de física e química que não são possíveis com a computação clássica.</a:t>
            </a:r>
            <a:endParaRPr lang="en-US"/>
          </a:p>
          <a:p>
            <a:r>
              <a:rPr lang="en-US"/>
              <a:t>4. Inteligência Artificial: A computação quântica pode acelerar o processamento em aplicações de IA.</a:t>
            </a:r>
            <a:endParaRPr lang="en-US"/>
          </a:p>
          <a:p>
            <a:r>
              <a:rPr lang="en-US"/>
              <a:t>5. Finanças: A computação quântica pode ajudar a analisar dados financeiros e fazer previsões sobre tendências de mercado.</a:t>
            </a:r>
            <a:endParaRPr lang="en-US"/>
          </a:p>
          <a:p>
            <a:r>
              <a:rPr lang="en-US"/>
              <a:t>6. Fabricação complexa: A computação quântica pode otimizar a fabricação complexa.</a:t>
            </a:r>
            <a:endParaRPr lang="en-US"/>
          </a:p>
          <a:p>
            <a:pPr marL="0" indent="0">
              <a:buNone/>
            </a:pP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56870"/>
            <a:ext cx="10515600" cy="1325563"/>
          </a:xfrm>
        </p:spPr>
        <p:txBody>
          <a:bodyPr/>
          <a:p>
            <a:r>
              <a:rPr lang="pt-PT" altLang="en-US"/>
              <a:t>Referências</a:t>
            </a:r>
            <a:endParaRPr lang="pt-PT" altLang="en-US"/>
          </a:p>
        </p:txBody>
      </p:sp>
      <p:sp>
        <p:nvSpPr>
          <p:cNvPr id="3" name="Content Placeholder 2"/>
          <p:cNvSpPr>
            <a:spLocks noGrp="1"/>
          </p:cNvSpPr>
          <p:nvPr>
            <p:ph idx="1"/>
          </p:nvPr>
        </p:nvSpPr>
        <p:spPr/>
        <p:txBody>
          <a:bodyPr/>
          <a:p>
            <a:r>
              <a:rPr lang="pt-PT" altLang="en-US"/>
              <a:t>Historia da computação ( Dermot Turing )</a:t>
            </a:r>
            <a:endParaRPr lang="pt-PT" altLang="en-US"/>
          </a:p>
          <a:p>
            <a:r>
              <a:rPr lang="pt-PT" altLang="en-US"/>
              <a:t>Máquina de Turing - UFRGS -https://www.ufrgs.br/alanturingbrasil2012/Maquina_de_Turing.pdf</a:t>
            </a:r>
            <a:endParaRPr lang="pt-PT" altLang="en-US"/>
          </a:p>
          <a:p>
            <a:r>
              <a:rPr lang="pt-PT" altLang="en-US"/>
              <a:t>Expressoes e instrucoes primitivas - IFRN - https://docente.ifrn.edu.br/alessandrosouza/disciplinas/algoritmo/downloads/aula-4-expressoes-e-instrucoes-primitivas</a:t>
            </a:r>
            <a:endParaRPr lang="pt-PT" altLang="en-US"/>
          </a:p>
          <a:p>
            <a:r>
              <a:rPr lang="pt-PT" altLang="en-US"/>
              <a:t>Fortran Programming Language - https://fortran-lang.org/pt/</a:t>
            </a:r>
            <a:endParaRPr lang="pt-PT"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4970"/>
            <a:ext cx="10515600" cy="5782310"/>
          </a:xfrm>
        </p:spPr>
        <p:txBody>
          <a:bodyPr>
            <a:normAutofit fontScale="70000"/>
          </a:bodyPr>
          <a:p>
            <a:r>
              <a:rPr lang="en-US">
                <a:sym typeface="+mn-ea"/>
              </a:rPr>
              <a:t>Quantum programming - Wikipedia. https://en.wikipedia.org/wiki/Quantum_programming.</a:t>
            </a:r>
            <a:endParaRPr lang="en-US"/>
          </a:p>
          <a:p>
            <a:r>
              <a:rPr lang="en-US">
                <a:sym typeface="+mn-ea"/>
              </a:rPr>
              <a:t>Quantum programming languages - Nature. https://www.nature.com/articles/s42254-020-00245-7.pdf.</a:t>
            </a:r>
            <a:endParaRPr lang="en-US"/>
          </a:p>
          <a:p>
            <a:r>
              <a:rPr lang="en-US">
                <a:sym typeface="+mn-ea"/>
              </a:rPr>
              <a:t>Introduction to Q# &amp; Quantum Development Kit - Azure Quantum. https://learn.microsoft.com/en-us/azure/quantum/overview-what-is-qsharp-and-qdk.</a:t>
            </a:r>
            <a:endParaRPr lang="en-US"/>
          </a:p>
          <a:p>
            <a:r>
              <a:rPr lang="en-US">
                <a:sym typeface="+mn-ea"/>
              </a:rPr>
              <a:t>Quantum Technology: Applications and Implications - CSIS. https://www.csis.org/analysis/quantum-technology-applications-and-implications.</a:t>
            </a:r>
            <a:endParaRPr lang="en-US"/>
          </a:p>
          <a:p>
            <a:r>
              <a:rPr lang="en-US">
                <a:sym typeface="+mn-ea"/>
              </a:rPr>
              <a:t>Quantum Computing Is Coming. What Can It Do? - Harvard Business Review. https://hbr.org/2021/07/quantum-computing-is-coming-what-can-it-do.</a:t>
            </a:r>
            <a:endParaRPr lang="en-US"/>
          </a:p>
          <a:p>
            <a:r>
              <a:rPr lang="en-US">
                <a:sym typeface="+mn-ea"/>
              </a:rPr>
              <a:t>What is Quantum Computing? | IBM. https://www.ibm.com/topics/quantum-computing.</a:t>
            </a:r>
            <a:endParaRPr lang="en-US"/>
          </a:p>
          <a:p>
            <a:r>
              <a:rPr lang="en-US">
                <a:sym typeface="+mn-ea"/>
              </a:rPr>
              <a:t>The Implications of Quantum Computing: Internet Security, Random Bits .... https://www.cs.utexas.edu/news/2019/implications-quantum-computing-internet-security-random-bits-and-more.</a:t>
            </a:r>
            <a:endParaRPr lang="en-US"/>
          </a:p>
          <a:p>
            <a:r>
              <a:rPr lang="en-US">
                <a:sym typeface="+mn-ea"/>
              </a:rPr>
              <a:t>What is it quantum computing and what are the benefits? | World .... https://www.weforum.org/agenda/2021/06/quantum-revolution-is-almost-here-we-need-to-make-sure-it-benefits-the-many-not-the-few/.</a:t>
            </a:r>
            <a:endParaRPr lang="en-US"/>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9435"/>
            <a:ext cx="10515600" cy="5617845"/>
          </a:xfrm>
        </p:spPr>
        <p:txBody>
          <a:bodyPr/>
          <a:p>
            <a:r>
              <a:rPr lang="en-US">
                <a:sym typeface="+mn-ea"/>
              </a:rPr>
              <a:t>Informational Revolution: Personal Computers and the Internet. https://link.springer.com/chapter/10.1007/978-3-319-09033-7_11.</a:t>
            </a:r>
            <a:endParaRPr lang="en-US"/>
          </a:p>
          <a:p>
            <a:r>
              <a:rPr lang="en-US">
                <a:sym typeface="+mn-ea"/>
              </a:rPr>
              <a:t>History - Stanford University. https://cs.stanford.edu/people/eroberts/courses/soco/projects/distributed-computing/html/body_history.html.</a:t>
            </a:r>
            <a:endParaRPr lang="en-US"/>
          </a:p>
          <a:p>
            <a:r>
              <a:rPr lang="en-US">
                <a:sym typeface="+mn-ea"/>
              </a:rPr>
              <a:t>The Internet: evolution and growth statistics | Stackscale. https://www.stackscale.com/blog/internet-evolution-statistics/.</a:t>
            </a:r>
            <a:endParaRPr lang="en-US"/>
          </a:p>
          <a:p>
            <a:r>
              <a:rPr lang="en-US">
                <a:sym typeface="+mn-ea"/>
              </a:rPr>
              <a:t>Part 1: How the internet has woven itself into American life. https://www.pewresearch.org/internet/2014/02/27/part-1-how-the-internet-has-woven-itself-into-american-life/.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47675"/>
            <a:ext cx="10515600" cy="5729605"/>
          </a:xfrm>
        </p:spPr>
        <p:txBody>
          <a:bodyPr/>
          <a:p>
            <a:r>
              <a:rPr lang="en-US">
                <a:sym typeface="+mn-ea"/>
              </a:rPr>
              <a:t>Altair 8800 – Wikipédia, a enciclopédia livre. https://pt.wikipedia.org/wiki/Altair_8800.</a:t>
            </a:r>
            <a:endParaRPr lang="en-US"/>
          </a:p>
          <a:p>
            <a:r>
              <a:rPr lang="en-US">
                <a:sym typeface="+mn-ea"/>
              </a:rPr>
              <a:t>Altair 8800 - Wikipedia. https://en.wikipedia.org/wiki/Altair_8800.</a:t>
            </a:r>
            <a:endParaRPr lang="en-US"/>
          </a:p>
          <a:p>
            <a:r>
              <a:rPr lang="en-US">
                <a:sym typeface="+mn-ea"/>
              </a:rPr>
              <a:t>Altair 8800: 45 anos do computador que deu início à Revolução Digital. https://meiobit.com/433555/altair-8800-45-anos-do-computador-que-deu-inicio-a-revolucao-digital/.</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3385"/>
            <a:ext cx="10515600" cy="5763895"/>
          </a:xfrm>
        </p:spPr>
        <p:txBody>
          <a:bodyPr>
            <a:normAutofit lnSpcReduction="10000"/>
          </a:bodyPr>
          <a:p>
            <a:r>
              <a:rPr lang="en-US">
                <a:sym typeface="+mn-ea"/>
              </a:rPr>
              <a:t>1821: Michael Faraday inventa o motor elétrico.</a:t>
            </a:r>
            <a:endParaRPr lang="en-US">
              <a:sym typeface="+mn-ea"/>
            </a:endParaRPr>
          </a:p>
          <a:p>
            <a:pPr marL="0" indent="0">
              <a:buNone/>
            </a:pPr>
            <a:endParaRPr lang="en-US"/>
          </a:p>
          <a:p>
            <a:r>
              <a:rPr lang="en-US">
                <a:sym typeface="+mn-ea"/>
              </a:rPr>
              <a:t>1854: Heinrich Goebel inventa a lâmpada de luz incandescente.</a:t>
            </a:r>
            <a:endParaRPr lang="en-US">
              <a:sym typeface="+mn-ea"/>
            </a:endParaRPr>
          </a:p>
          <a:p>
            <a:pPr marL="0" indent="0">
              <a:buNone/>
            </a:pPr>
            <a:endParaRPr lang="en-US"/>
          </a:p>
          <a:p>
            <a:r>
              <a:rPr lang="en-US">
                <a:sym typeface="+mn-ea"/>
              </a:rPr>
              <a:t>1876: Alexander Graham Bell patenteia o telefone.</a:t>
            </a:r>
            <a:endParaRPr lang="en-US">
              <a:sym typeface="+mn-ea"/>
            </a:endParaRPr>
          </a:p>
          <a:p>
            <a:pPr marL="0" indent="0">
              <a:buNone/>
            </a:pPr>
            <a:endParaRPr lang="en-US">
              <a:sym typeface="+mn-ea"/>
            </a:endParaRPr>
          </a:p>
          <a:p>
            <a:r>
              <a:rPr lang="en-US">
                <a:sym typeface="+mn-ea"/>
              </a:rPr>
              <a:t>1886: Karl Benz inventa o primeiro automóvel.</a:t>
            </a:r>
            <a:endParaRPr lang="en-US">
              <a:sym typeface="+mn-ea"/>
            </a:endParaRPr>
          </a:p>
          <a:p>
            <a:pPr marL="0" indent="0">
              <a:buNone/>
            </a:pPr>
            <a:endParaRPr lang="en-US"/>
          </a:p>
          <a:p>
            <a:r>
              <a:rPr lang="en-US">
                <a:sym typeface="+mn-ea"/>
              </a:rPr>
              <a:t>1895: Wilhelm Conrad Röntgen descobre os Raios-X.</a:t>
            </a:r>
            <a:endParaRPr lang="en-US">
              <a:sym typeface="+mn-ea"/>
            </a:endParaRPr>
          </a:p>
          <a:p>
            <a:pPr marL="0" indent="0">
              <a:buNone/>
            </a:pPr>
            <a:endParaRPr lang="en-US"/>
          </a:p>
          <a:p>
            <a:r>
              <a:rPr lang="en-US">
                <a:sym typeface="+mn-ea"/>
              </a:rPr>
              <a:t>1897: Karl Ferdinand Braun inventa o tubo de raio de cátodo.</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5450" y="1172210"/>
            <a:ext cx="11334750" cy="5532755"/>
          </a:xfrm>
        </p:spPr>
        <p:txBody>
          <a:bodyPr>
            <a:normAutofit fontScale="60000"/>
          </a:bodyPr>
          <a:p>
            <a:pPr marL="0" indent="0">
              <a:buNone/>
            </a:pPr>
            <a:r>
              <a:rPr lang="en-US"/>
              <a:t>Smartphones e Tablets: Mudaram a forma como as pessoas se comunicam, consomem informações e realizam tarefas diárias.</a:t>
            </a:r>
            <a:endParaRPr lang="en-US"/>
          </a:p>
          <a:p>
            <a:pPr marL="0" indent="0">
              <a:buNone/>
            </a:pPr>
            <a:endParaRPr lang="en-US"/>
          </a:p>
          <a:p>
            <a:pPr>
              <a:lnSpc>
                <a:spcPct val="150000"/>
              </a:lnSpc>
            </a:pPr>
            <a:r>
              <a:rPr lang="en-US"/>
              <a:t>Internet das Coisas: Conecta dispositivos do dia a dia à internet.</a:t>
            </a:r>
            <a:endParaRPr lang="en-US"/>
          </a:p>
          <a:p>
            <a:pPr>
              <a:lnSpc>
                <a:spcPct val="150000"/>
              </a:lnSpc>
            </a:pPr>
            <a:r>
              <a:rPr lang="en-US"/>
              <a:t>Realidade Virtual e Realidade Aumentada: Proporcionam uma nova forma de interação.</a:t>
            </a:r>
            <a:endParaRPr lang="en-US"/>
          </a:p>
          <a:p>
            <a:pPr>
              <a:lnSpc>
                <a:spcPct val="150000"/>
              </a:lnSpc>
            </a:pPr>
            <a:r>
              <a:rPr lang="en-US"/>
              <a:t>Biotecnologia: Utilização de agentes biológicos para criação de serviços e obtenção de bens.</a:t>
            </a:r>
            <a:endParaRPr lang="en-US"/>
          </a:p>
          <a:p>
            <a:pPr>
              <a:lnSpc>
                <a:spcPct val="150000"/>
              </a:lnSpc>
            </a:pPr>
            <a:r>
              <a:rPr lang="en-US"/>
              <a:t>Blockchain e Bitcoins: Tecnologia de registro distribuído para garantir a descentralização de transações.</a:t>
            </a:r>
            <a:endParaRPr lang="en-US"/>
          </a:p>
          <a:p>
            <a:pPr>
              <a:lnSpc>
                <a:spcPct val="150000"/>
              </a:lnSpc>
            </a:pPr>
            <a:r>
              <a:rPr lang="en-US"/>
              <a:t>Impressora 3D: Permite a criação de objetos tridimensionais a partir de modelos digitais.</a:t>
            </a:r>
            <a:endParaRPr lang="en-US"/>
          </a:p>
          <a:p>
            <a:pPr>
              <a:lnSpc>
                <a:spcPct val="150000"/>
              </a:lnSpc>
            </a:pPr>
            <a:r>
              <a:rPr lang="en-US"/>
              <a:t>Carros autônomos: Veículos que são capazes de andar sem a necessidade de um motorista.</a:t>
            </a:r>
            <a:endParaRPr lang="en-US"/>
          </a:p>
          <a:p>
            <a:pPr>
              <a:lnSpc>
                <a:spcPct val="150000"/>
              </a:lnSpc>
            </a:pPr>
            <a:r>
              <a:rPr lang="en-US"/>
              <a:t>Robótica: Desenvolvimento de robôs para diversas aplicações, desde a indústria até a medicina.</a:t>
            </a:r>
            <a:endParaRPr lang="en-US"/>
          </a:p>
        </p:txBody>
      </p:sp>
      <p:sp>
        <p:nvSpPr>
          <p:cNvPr id="2" name="Text Box 1"/>
          <p:cNvSpPr txBox="1"/>
          <p:nvPr/>
        </p:nvSpPr>
        <p:spPr>
          <a:xfrm>
            <a:off x="424815" y="289560"/>
            <a:ext cx="1979295" cy="583565"/>
          </a:xfrm>
          <a:prstGeom prst="rect">
            <a:avLst/>
          </a:prstGeom>
          <a:noFill/>
        </p:spPr>
        <p:txBody>
          <a:bodyPr wrap="none" rtlCol="0" anchor="t">
            <a:spAutoFit/>
          </a:bodyPr>
          <a:p>
            <a:pPr marL="0" indent="0">
              <a:buNone/>
            </a:pPr>
            <a:r>
              <a:rPr lang="en-US" sz="3200">
                <a:sym typeface="+mn-ea"/>
              </a:rPr>
              <a:t>Século 21</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62940" y="775970"/>
            <a:ext cx="10848975" cy="5401945"/>
          </a:xfrm>
        </p:spPr>
        <p:txBody>
          <a:bodyPr>
            <a:noAutofit/>
          </a:bodyPr>
          <a:p>
            <a:endParaRPr lang="en-US" sz="2400"/>
          </a:p>
          <a:p>
            <a:r>
              <a:rPr lang="en-US" sz="2400"/>
              <a:t>Comunicação</a:t>
            </a:r>
            <a:r>
              <a:rPr lang="pt-BR" altLang="en-US" sz="2400"/>
              <a:t>:</a:t>
            </a:r>
            <a:r>
              <a:rPr lang="en-US" sz="2400"/>
              <a:t> A tecnologia tem revolucionado a forma como nos comunicamos. Com a invenção da internet e dos smartphones, podemos nos conectar instantaneamente com pessoas de todo o mundo. As redes sociais mudaram a forma como nos relacionamos uns com os outros.</a:t>
            </a:r>
            <a:endParaRPr lang="en-US" sz="2400"/>
          </a:p>
          <a:p>
            <a:endParaRPr lang="en-US" sz="2400"/>
          </a:p>
          <a:p>
            <a:pPr algn="l">
              <a:buClrTx/>
              <a:buSzTx/>
            </a:pPr>
            <a:r>
              <a:rPr lang="en-US" sz="2400"/>
              <a:t>Trabalho</a:t>
            </a:r>
            <a:r>
              <a:rPr lang="pt-BR" altLang="en-US" sz="2400"/>
              <a:t>:</a:t>
            </a:r>
            <a:r>
              <a:rPr lang="en-US" sz="2400"/>
              <a:t> A tecnologia também transformou o local de trabalho. A automação e a inteligência artificial estão mudando a forma como as empresas operam. Novas profissões estão surgindo enquanto outras estão desaparecendo.</a:t>
            </a:r>
            <a:endParaRPr lang="en-US" sz="2400"/>
          </a:p>
          <a:p>
            <a:endParaRPr lang="en-US" sz="2400"/>
          </a:p>
          <a:p>
            <a:r>
              <a:rPr lang="en-US" sz="2400"/>
              <a:t>Educação</a:t>
            </a:r>
            <a:r>
              <a:rPr lang="pt-BR" altLang="en-US" sz="2400"/>
              <a:t>:</a:t>
            </a:r>
            <a:r>
              <a:rPr lang="en-US" sz="2400"/>
              <a:t> A tecnologia tem um grande impacto na educação. A internet se tornou uma ferramenta essencial para o aprendizado, proporcionando acesso a uma infinidade de informações e recursos.</a:t>
            </a:r>
            <a:endParaRPr lang="en-US" sz="2400"/>
          </a:p>
          <a:p>
            <a:endParaRPr lang="en-US" sz="2400"/>
          </a:p>
          <a:p>
            <a:endParaRPr lang="en-US" sz="2400"/>
          </a:p>
        </p:txBody>
      </p:sp>
      <p:sp>
        <p:nvSpPr>
          <p:cNvPr id="2" name="Text Box 1"/>
          <p:cNvSpPr txBox="1"/>
          <p:nvPr/>
        </p:nvSpPr>
        <p:spPr>
          <a:xfrm>
            <a:off x="2842895" y="254000"/>
            <a:ext cx="6027420" cy="521970"/>
          </a:xfrm>
          <a:prstGeom prst="rect">
            <a:avLst/>
          </a:prstGeom>
          <a:noFill/>
        </p:spPr>
        <p:txBody>
          <a:bodyPr wrap="none" rtlCol="0">
            <a:spAutoFit/>
          </a:bodyPr>
          <a:p>
            <a:r>
              <a:rPr lang="pt-PT" altLang="en-US" sz="2800"/>
              <a:t>Impacto da Tecnologia na Sociedade</a:t>
            </a:r>
            <a:endParaRPr lang="pt-PT"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88975"/>
            <a:ext cx="10515600" cy="5488305"/>
          </a:xfrm>
        </p:spPr>
        <p:txBody>
          <a:bodyPr>
            <a:normAutofit/>
          </a:bodyPr>
          <a:p>
            <a:r>
              <a:rPr lang="en-US" sz="2400">
                <a:sym typeface="+mn-ea"/>
              </a:rPr>
              <a:t>Saúde</a:t>
            </a:r>
            <a:r>
              <a:rPr lang="pt-BR" altLang="en-US" sz="2400">
                <a:sym typeface="+mn-ea"/>
              </a:rPr>
              <a:t>:</a:t>
            </a:r>
            <a:r>
              <a:rPr lang="en-US" sz="2400">
                <a:sym typeface="+mn-ea"/>
              </a:rPr>
              <a:t> A tecnologia também tem impacto na saúde. Por exemplo, a biotecnologia está sendo usada para criar novos tratamentos e medicamentos.</a:t>
            </a:r>
            <a:endParaRPr lang="en-US" sz="2400"/>
          </a:p>
          <a:p>
            <a:endParaRPr lang="en-US" sz="2400"/>
          </a:p>
          <a:p>
            <a:r>
              <a:rPr lang="en-US" sz="2400">
                <a:sym typeface="+mn-ea"/>
              </a:rPr>
              <a:t>Desafios</a:t>
            </a:r>
            <a:r>
              <a:rPr lang="pt-BR" altLang="en-US" sz="2400">
                <a:sym typeface="+mn-ea"/>
              </a:rPr>
              <a:t>:</a:t>
            </a:r>
            <a:r>
              <a:rPr lang="en-US" sz="2400">
                <a:sym typeface="+mn-ea"/>
              </a:rPr>
              <a:t> No entanto, a tecnologia também apresenta desafios. A crescente dependência da tecnologia pode levar à alienação social, à perda de privacidade e à exclusão digital. Além disso, a automação pode levar à perda de empregos e à desigualdade social.</a:t>
            </a:r>
            <a:endParaRPr lang="en-US" sz="2400"/>
          </a:p>
          <a:p>
            <a:endParaRPr lang="en-US" sz="2400"/>
          </a:p>
          <a:p>
            <a:r>
              <a:rPr lang="en-US" sz="2400">
                <a:sym typeface="+mn-ea"/>
              </a:rPr>
              <a:t>É importante encontrar um equilíbrio saudável entre o uso da tecnologia e o contato humano. Além disso, é essencial que a sociedade esteja preparada para lidar com os avanços tecnológicos e seus impactos, por meio de políticas públicas, educação e conscientização.</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0080" y="867410"/>
            <a:ext cx="10894695" cy="5562600"/>
          </a:xfrm>
        </p:spPr>
        <p:txBody>
          <a:bodyPr>
            <a:normAutofit fontScale="60000"/>
          </a:bodyPr>
          <a:p>
            <a:pPr marL="0" indent="0">
              <a:buNone/>
            </a:pPr>
            <a:r>
              <a:rPr lang="en-US" sz="4000"/>
              <a:t>A programação tem sido uma força motriz fundamental para a inovação e o desenvolvimento de novas tecnologias. Aqui estão algumas maneiras pelas quais a programação tem impulsionado a inovação:</a:t>
            </a:r>
            <a:endParaRPr lang="en-US" sz="4000"/>
          </a:p>
          <a:p>
            <a:endParaRPr lang="en-US"/>
          </a:p>
          <a:p>
            <a:r>
              <a:rPr lang="en-US" sz="3600"/>
              <a:t>Desenvolvimento de Software</a:t>
            </a:r>
            <a:r>
              <a:rPr lang="pt-BR" altLang="en-US" sz="3600"/>
              <a:t>:</a:t>
            </a:r>
            <a:r>
              <a:rPr lang="en-US" sz="3600"/>
              <a:t> As empresas estão constantemente buscando inovações e desenvolvendo novos softwares para se manterem competitivas. A programação é essencial para o desenvolvimento de software, permitindo a criação de novos aplicativos e sistemas que podem melhorar a eficiência e a produtividade.</a:t>
            </a:r>
            <a:endParaRPr lang="en-US" sz="3600"/>
          </a:p>
          <a:p>
            <a:endParaRPr lang="en-US" sz="3600"/>
          </a:p>
          <a:p>
            <a:r>
              <a:rPr lang="en-US" sz="3600"/>
              <a:t>Tecnologias Emergentes</a:t>
            </a:r>
            <a:r>
              <a:rPr lang="pt-BR" altLang="en-US" sz="3600"/>
              <a:t>:</a:t>
            </a:r>
            <a:r>
              <a:rPr lang="en-US" sz="3600"/>
              <a:t> A programação é fundamental para o desenvolvimento de tecnologias emergentes como Inteligência Artificial (IA), Realidade Virtual (RV), Realidade Aumentada (RA), Internet das Coisas (IoT), Big Data, e Blockchain. Essas tecnologias estão transformando diversos setores, desde a saúde até a educação e o comércio.</a:t>
            </a:r>
            <a:endParaRPr lang="en-US" sz="3600"/>
          </a:p>
          <a:p>
            <a:endParaRPr lang="en-US" sz="3600"/>
          </a:p>
          <a:p>
            <a:endParaRPr lang="en-US" sz="3600"/>
          </a:p>
        </p:txBody>
      </p:sp>
      <p:sp>
        <p:nvSpPr>
          <p:cNvPr id="2" name="Text Box 1"/>
          <p:cNvSpPr txBox="1"/>
          <p:nvPr/>
        </p:nvSpPr>
        <p:spPr>
          <a:xfrm>
            <a:off x="2037715" y="257175"/>
            <a:ext cx="8670290" cy="460375"/>
          </a:xfrm>
          <a:prstGeom prst="rect">
            <a:avLst/>
          </a:prstGeom>
          <a:noFill/>
        </p:spPr>
        <p:txBody>
          <a:bodyPr wrap="none" rtlCol="0" anchor="t">
            <a:spAutoFit/>
          </a:bodyPr>
          <a:p>
            <a:r>
              <a:rPr lang="en-US" sz="2400" b="1">
                <a:sym typeface="+mn-ea"/>
              </a:rPr>
              <a:t>O papel da programação na evolução tecnológica</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91515"/>
            <a:ext cx="10515600" cy="5485765"/>
          </a:xfrm>
        </p:spPr>
        <p:txBody>
          <a:bodyPr>
            <a:normAutofit fontScale="70000"/>
          </a:bodyPr>
          <a:p>
            <a:r>
              <a:rPr lang="en-US">
                <a:sym typeface="+mn-ea"/>
              </a:rPr>
              <a:t>Automação</a:t>
            </a:r>
            <a:r>
              <a:rPr lang="pt-BR" altLang="en-US">
                <a:sym typeface="+mn-ea"/>
              </a:rPr>
              <a:t>:</a:t>
            </a:r>
            <a:r>
              <a:rPr lang="en-US">
                <a:sym typeface="+mn-ea"/>
              </a:rPr>
              <a:t> A programação permite a automação de tarefas, o que pode levar a uma maior eficiência e redução de custos. Isso é particularmente relevante na indústria, onde a programação é usada para controlar máquinas e processos.</a:t>
            </a:r>
            <a:endParaRPr lang="en-US"/>
          </a:p>
          <a:p>
            <a:endParaRPr lang="en-US"/>
          </a:p>
          <a:p>
            <a:r>
              <a:rPr lang="en-US">
                <a:sym typeface="+mn-ea"/>
              </a:rPr>
              <a:t>Personalização</a:t>
            </a:r>
            <a:r>
              <a:rPr lang="pt-BR" altLang="en-US">
                <a:sym typeface="+mn-ea"/>
              </a:rPr>
              <a:t>:</a:t>
            </a:r>
            <a:r>
              <a:rPr lang="en-US">
                <a:sym typeface="+mn-ea"/>
              </a:rPr>
              <a:t> A programação permite a personalização de produtos e serviços, o que pode melhorar a experiência do usuário. Isso é evidente em áreas como marketing digital, onde a programação é usada para personalizar anúncios e conteúdo com base no comportamento do usuário.</a:t>
            </a:r>
            <a:endParaRPr lang="en-US"/>
          </a:p>
          <a:p>
            <a:endParaRPr lang="en-US"/>
          </a:p>
          <a:p>
            <a:r>
              <a:rPr lang="en-US">
                <a:sym typeface="+mn-ea"/>
              </a:rPr>
              <a:t>Inovação Aberta</a:t>
            </a:r>
            <a:r>
              <a:rPr lang="pt-BR" altLang="en-US">
                <a:sym typeface="+mn-ea"/>
              </a:rPr>
              <a:t>:</a:t>
            </a:r>
            <a:r>
              <a:rPr lang="en-US">
                <a:sym typeface="+mn-ea"/>
              </a:rPr>
              <a:t> A programação também facilita a inovação aberta, permitindo que desenvolvedores de todo o mundo colaborem em projetos. Isso pode acelerar o desenvolvimento de novas tecnologias e soluções.</a:t>
            </a:r>
            <a:endParaRPr lang="en-US"/>
          </a:p>
          <a:p>
            <a:endParaRPr lang="en-US"/>
          </a:p>
          <a:p>
            <a:r>
              <a:rPr lang="en-US">
                <a:sym typeface="+mn-ea"/>
              </a:rPr>
              <a:t>Em resumo, a programação é uma ferramenta poderosa para impulsionar a inovação e o desenvolvimento de novas tecnologias. Ela permite a criação de soluções criativas e eficientes para desafios e demandas existentes.</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23906</Words>
  <Application>WPS Presentation</Application>
  <PresentationFormat>Widescreen</PresentationFormat>
  <Paragraphs>400</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SimSun</vt:lpstr>
      <vt:lpstr>Wingdings</vt:lpstr>
      <vt:lpstr>DejaVu Sans</vt:lpstr>
      <vt:lpstr>Calibri Light</vt:lpstr>
      <vt:lpstr>Calibri</vt:lpstr>
      <vt:lpstr>Microsoft YaHei</vt:lpstr>
      <vt:lpstr>Droid Sans Fallback</vt:lpstr>
      <vt:lpstr>Arial Unicode MS</vt:lpstr>
      <vt:lpstr>OpenSymbol</vt:lpstr>
      <vt:lpstr>Office Theme</vt:lpstr>
      <vt:lpstr>Evolução da Tecnologia com a Programação</vt:lpstr>
      <vt:lpstr>Introdução à evolução da tecnologia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Os primórdios da programação</vt:lpstr>
      <vt:lpstr>PowerPoint 演示文稿</vt:lpstr>
      <vt:lpstr>PowerPoint 演示文稿</vt:lpstr>
      <vt:lpstr>PowerPoint 演示文稿</vt:lpstr>
      <vt:lpstr>PowerPoint 演示文稿</vt:lpstr>
      <vt:lpstr>PowerPoint 演示文稿</vt:lpstr>
      <vt:lpstr>Fortran e COBOL são duas das linguagens de programação mais antigas que ainda estão em uso. Ambas foram desenvolvidas na década de 1950 e têm desempenhado papéis importantes na história da computação.  Fortran: </vt:lpstr>
      <vt:lpstr>PowerPoint 演示文稿</vt:lpstr>
      <vt:lpstr>Cobol</vt:lpstr>
      <vt:lpstr>PowerPoint 演示文稿</vt:lpstr>
      <vt:lpstr>A era dos computadores pessoais</vt:lpstr>
      <vt:lpstr>A popularização dos computadores pessoais teve um papel crucial no crescimento da internet. Aqui estão alguns pontos-chave: </vt:lpstr>
      <vt:lpstr>O **Altair 8800** foi o primeiro computador pessoal comercialmente disponível e teve um papel significativo na revolução dos computadores pessoais. Aqui estão alguns detalhes sobre o Altair 8800: </vt:lpstr>
      <vt:lpstr>Alguns destaques dos avanços tecnológicos da década de 1980:</vt:lpstr>
      <vt:lpstr>O boom da internet</vt:lpstr>
      <vt:lpstr>A revolução dos smartphones</vt:lpstr>
      <vt:lpstr>A ascensão da inteligência artificial</vt:lpstr>
      <vt:lpstr>Machine Learning</vt:lpstr>
      <vt:lpstr>Deep Learning</vt:lpstr>
      <vt:lpstr>A transformação digital</vt:lpstr>
      <vt:lpstr>A programação no século XXI</vt:lpstr>
      <vt:lpstr>Linguagens de programação 2023</vt:lpstr>
      <vt:lpstr>Frameworks 2023</vt:lpstr>
      <vt:lpstr>PowerPoint 演示文稿</vt:lpstr>
      <vt:lpstr>O futuro da tecnologia e da programação</vt:lpstr>
      <vt:lpstr>Programação Quantica</vt:lpstr>
      <vt:lpstr>Referências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Evolução da Tecnologia com a Programação</dc:title>
  <dc:creator/>
  <cp:lastModifiedBy>mello</cp:lastModifiedBy>
  <cp:revision>3</cp:revision>
  <dcterms:created xsi:type="dcterms:W3CDTF">2024-01-16T21:10:12Z</dcterms:created>
  <dcterms:modified xsi:type="dcterms:W3CDTF">2024-01-16T21:10:12Z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75690EA0F6464023BB1ABA42144FE822_11</vt:lpwstr>
  </property>
  <property fmtid="{D5CDD505-2E9C-101B-9397-08002B2CF9AE}" pid="3" name="KSOProductBuildVer">
    <vt:lpwstr>1033-11.1.0.11698</vt:lpwstr>
  </property>
</Properties>
</file>