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6" r:id="rId5"/>
    <p:sldId id="311" r:id="rId6"/>
    <p:sldId id="312" r:id="rId7"/>
    <p:sldId id="321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09" r:id="rId16"/>
    <p:sldId id="310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01.05.2023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Ich halte heute meinen Vortrag über „Vergleich von Data-Mining-Verfahren zur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Outlier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Detection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“. Wir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fangen einfach an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aber später wird es sehr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mathematisch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daher ist eure volle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Aufmerksamkeit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vonnöten.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Stell dir vor, du arbeitest beim Hamburger Verkehrsministerium und sollst aus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Geschwindigkeitsmessungen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 einem Standort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aussagekräftige Kennzahlen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ermitteln.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Dich interessiert im ersten Schritt, ob die Autofahrer im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Durchschnitt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das Tempolimit einhalten und wie groß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Unterschied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bei den gefahrenen Geschwindigkeiten ist. Dazu willst du den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Mittelwert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bzw. die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empirische Standardabweichung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der Geschwindigkeit berechnen.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Hierbei sind Messungen ein Problem, die stark vom Rest der Messpunkte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abweichen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da diese sowohl den Mittelwert als auch die empirische Standardabweichung stark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verfälschen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können. Diese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Ausreißer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können z.B. vereinzelte extreme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Raser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Polizei- und Rettungswägen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im Einsatz auf der einen oder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Stau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auf der anderen Seite sein.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048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univariaten Statistik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in der die Beobachtungen nur eine Variable haben, beschreibt man die Eigenschaft des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Mittelwerts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und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empirischen Standardabweichung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von Ausreißern verfälscht werden zu können, als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nicht robust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Breakdown-Value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minimale Anteil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 Ausreißern an den Messdaten, ab dem eine Kennzahl verfälscht wird und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liegt für beide bei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0%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Weiterhin ist ihre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Influence-Function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unbegrenzt, d.h. ein Ausreißer kann beide Kennzahlen unbegrenzt beeinflussen. Abhilfe schaffen können ähnliche, aber jeweils mit einem Breakdown-Value von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50%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erheblich robustere Kennzahlen wie der Median statt des Mittelwerts und dem MAD, statt der empirischen Standardabweichung.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 bei sortierten Elementen der Wert, der an der mittleren Stelle steht. Selbst wenn knapp 50% der Geschwindigkeitsmessungen extreme Raser sein würden, verändert dies den Median überhaupt nicht.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MAD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 der Median aller Abstände zum Median, multipliziert mit einem Korrekturfaktor von 1,483 bei Normalverteilungen.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Ausreißer zu identifizieren, kann bei symmetrischer Verteilung z.B.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Tukey‘s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Boxplot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verwendet werden. Als Ausreißer werden alle Datenpunkte gewertet, die außerhalb des „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Fence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 von mehr als 1.5*IQR außerhalb der mittleren Hälfte der Datenpunkte liegen. Die IQR, die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Interquartile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Range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ist die Differenz zwischen dem größten und dem kleinsten Datenpunkt dieser mittleren Hälfte. Sie gibt die </a:t>
            </a:r>
            <a:r>
              <a:rPr lang="de-D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Spannweite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der Werte der mittleren Hälfte der Beobachtungen an und hat einen Breakdown-Value von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25%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Ausreißer können auch u. a. mithilfe von Regeln bestimmt werden, z. B. seien alle Datenpunkte mit einem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Z-Score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&gt; 1 Ausreißer.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 Z-Score ist das Verhältnis des Abstandes eines Datenpunktes vom Mittelwert zur Standardabweichung.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Eine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robuste Variante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der Z-Score-Berechnung nimmt statt des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unrobusten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Mittelwerts den robusteren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und statt der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unrobusten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Standardabweichung den robusteren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MAD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Vgl. Hubert, M.,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1-2.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1-2.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2.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Ismiguzel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Outlier Detection with Simple and Advanced Techniques: A tutorial on how to detect outliers using standard deviation, interquartile range, isolation forest, DBSCAN, and local outlier factor, in: Towards Data Science, 2022, https://towardsdatascience.com/detecting-outliers-with-simple-and-advanced-techniques-cb3b2db60d03,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abgerufen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30.04.23)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2.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41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unserem Beispiel haben wir bisher nur die Geschwindigkeit betrachtet und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andere Dimensionen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wie z.B. die Tageszeit oder den Wochentag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ignoriert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Betrachten wir nun Datenpunkte mit mehr als einer Variablen, bewegen wir uns im Bereich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Multivariaten Statistik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Beim Data-Mining untersucht man Daten, die üblicherweise mehr als eine Variable besitzen und bei denen man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Beziehungen zwischen Variablen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entdecken will, so dass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mindestens eine Variable von mindestens einer anderen Variable abhängig ist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 versucht,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Korrelationen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zu entdecken, da sich hinter diesen eine mögliche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Kausalität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befinden kann.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Ausreißer zu finden kann nützlich sein, einmal, um gewonnene Daten nicht zu verfälschen und somit die falschen Schlüsse aus ihnen zu ziehen (--&gt; man will die Ausreißer los werden), aber auch, um abnormales Verhalten festzustellen, z.B. um Kreditkartenbetrug zu erkennen und dagegen vorzugehen (--&gt; man will an die Ausreißer ran).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 weiteren Verlauf meines Vortrags will ich auf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fünf Verfahren zur Ausreißer-Erkennung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eingehen und diese miteinander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vergleichen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Petrovskiy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I.. (2003). “Outlier Detection Algorithms in Data Mining Systems”. Programming and Computer Software, Vol. 29, No. 4, 2003, pp. 228–237. Translated from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Programmirovanie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29, No. 4, 2003. 0361-7688/03/2904-0228. S. 2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Zuriana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B.,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Rosmayati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Akbar,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A., Mustafa, M. D.. (2006). „A Comparative Study for Outlier Detection Techniques in Data Mining“. IEEE, 1-4244-0023-6/06, S. 2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916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Die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Mahalanobis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-Distanz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 ein Maß für die Entfernung eines Datenpunkts vom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Zentrum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der Punktwolke. Man definiert damit solche Punkte als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Ausreißer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die eine bestimmte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Mahalanobis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-Distanz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überschreiten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Das Problem hierbei ist aber, dass die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Mahalanobis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-Distanz anfällig für den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Maskierungseffekt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ist. Dabei werden klassische Kennzahlen wie Mittelwert und Kovarianzmatrix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von Ausreißern beeinflusst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und infolgedessen auch die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Mahalanobis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-Distanz, die mithilfe dieser Kennzahlen berechnet wird. Sie erkennt dadurch Ausreißer weniger gut. An ihrer Stelle kann die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Robuste Distanz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verwendet werden, die wie die </a:t>
            </a:r>
            <a:r>
              <a:rPr lang="de-D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Mahalanobis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-Distanz berechnet wird, mit dem Unterschied, dass ein Mittelwert und eine Kovarianzmatrix aus, durch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MCD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von Ausreißern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bereinigten Daten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ermittelt wird.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Die MCD ist die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Minimum-</a:t>
            </a:r>
            <a:r>
              <a:rPr lang="de-DE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Covariance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-Determinante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Hierbei handelt es sich um einen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robusten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Schätzer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multivariater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Beobachtungen, der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Ausreißer aussortiert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indem eine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festgelegte Anzahl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von Beobachtungen ausgewählt wird, deren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Kovarianz-Matrix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die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kleinstmögliche Determinante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besitzt.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Kovarianz-Matrix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wiederum ist eine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symmetrische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Matrix, die den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Zusammenhang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jeweils zweier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Zufallsvariablen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beschreibt.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Die MCD kann nur bei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unimodalen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symmetrischen Verteilungen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verwendet werden. Dies würde eine Verwendung in unserem Verkehrsbeispiel wahrscheinlich ausschließen, da es nicht nur eine Hauptverkehrszeit, sondern wochentags mindestens zwei gibt – eine vor und eine nach der Arbeit.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Debruyne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P. J.. (2017). “Minimum Covariance Determinant and Extensions”. arXiv:1709.07045v1, S. 3-4.</a:t>
            </a:r>
            <a:endParaRPr lang="de-D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3.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Hubert, M.,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Rousseeuw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J.. (2011). “Robust statistics for outlier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detection”. John Wiley &amp; Sons, Inc., WIREs Data Mining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2011, 1, 73–79, DOI: 10.1002/widm.2, S. 3.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scikit learn: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sklearn.covariance.MinCovDet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in: scikit learn, o. D., https://scikit-learn.org/stable/modules/generated/sklearn.covariance.MinCovDet.html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abgerufen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01.05.23)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411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Local-Outlier-Factor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(LOF)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gehört zu den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dichtebasierten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Verfahren. Für alle Punkte wird der LOF berechnet und die Datenpunkte als Ausreißer definiert, die größer oder gleich einem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Schwellenwert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(engl. „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“) δ sind. Der LOF eines Punktes x wird wie folgt ermittelt: Die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nächsten Nachbarn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von x werden ermittelt (bei mehreren Datenpunkten mit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gleichen maximalen Distanz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 x, dürfen es entsprechend mehr als k Nachbarn sein). Von diesen Nachbarn wird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Durchschnitt ihrer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Reachability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-Density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genommen und durch die von x geteilt. Die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Reachability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-Density eines Punktes ist wiederum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reziproke Durchschnitt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 den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Entfernungen des Punktes zu seinen Nachbarn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deren Entfernungen zu deren weitesten Nachbarn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Vorteil dieses Verfahrens gegenüber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robusten Distanz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ist, dass es mit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multimodalen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Verteilungen umgehen kann. Während die Robuste Distanz nur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globale Ausreißer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finden kann, kann das LOF-Verfahren, auch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lokale Ausreißer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wie z.B. einzelne Datenpunkte zwischen zwei Häufungspunkten, finden.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Ming-Chao Guo, Shi-Jie Pan, Wen-Min Li, Fei Gao,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-Juan Qin, Xiao-Ling Yu, Xuan-Wen Zhang,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-Yan Wen. (2023). “Quantum Algorithm for Unsupervised Anomaly Detection”. arXiv:2304.08710v1, S. 1-2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95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Die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k-nächste-Nachbarn-Methode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gehört zu den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entfernungsbasierten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Verfahren der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Ausreißererkennung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Hierbei wird für jeden Punkt seine k-nächsten-Nachbarn und die einzelnen Entfernungen zwischen ihm und diesen bestimmt. Die n Punkte mit der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größten Maximalentfernung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werden als Ausreißer definiert.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1740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Die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Stahel-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Donoho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Outlyingness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ist ein robuster Schätzer für Lage und Streuung, der im Gegensatz zu manch anderem Verfahren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nicht diskret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Datenpunkte ganz oder gar nicht in die Berechnung von statistischen Kennzahlen einbezieht, sondern der die Datenpunkte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kontinuierlich gewichtet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je nach Stärke ihrer „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Ausreißerhaftigkeit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“. Wie abseits ein Datenpunkt liegen muss, um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als Ausreißer zu gelten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ist nämlich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Definitionssache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Aus den gewichteten Datenpunkten wird anschließend ein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gewichtetes Mittel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und eine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gewichtete Kovarianzmatrix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berechnet.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965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Nicht jedes Verfahren zur Erkennung von Ausreißern lässt sich in jedem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Anwendungsfall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nutzen. Die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Robuste Distanz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funktioniert nur bei 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unimodalen, symmetrischen Verteilungen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Auch ist nicht jedes Verfahren gleich gut. Bei der Nutzung der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Mahalanobis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-Distanz werden tendenziell weniger Ausreißer, da erstere von letzteren abhängt. Stattdessen sollte man besser die Robuste Distanz verwenden.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multimodale Verteilungen funktionieren diese distanzbasierten Verfahren nur eingeschränkt. Lokale Ausreißer können mit dem k-nächste-Nachbarn-Verfahren oder, noch besser, mit dem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-Verfahren erkannt werden.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466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0C505-C10E-49B9-B6E4-DA78B95425DC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397B-B8D4-418F-A6D0-FC7B177B0BC8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01BEF-0C60-46B3-92A7-A2075C1BCB8B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5495C-B470-4516-88E2-599C8CAC8111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6F28B-8A78-4B03-95A3-A43A9E37E97D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E8466-7DA0-4D17-A6B3-7B58C9CE5CCD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1F0C6-354D-4266-B96B-417B05B0B2ED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F46ADE6-1049-4CD9-9C11-ADF5C452646C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1EEDF-0542-4DFE-BC51-DF61443B6179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DEBF1B8-8418-4DC2-AF09-ABBD16FB5813}" type="datetime1">
              <a:rPr lang="de-DE" noProof="0" smtClean="0"/>
              <a:t>01.05.2023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de-DE" sz="5400" dirty="0"/>
              <a:t>Vergleich von Data-Mining-Verfahren zur </a:t>
            </a:r>
            <a:r>
              <a:rPr lang="de-DE" sz="5400" dirty="0" err="1"/>
              <a:t>Outlier-Detection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Jonas M. Brauer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5AA158A-94D0-A64A-3FC8-04A78428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08200"/>
            <a:ext cx="10058400" cy="3760788"/>
          </a:xfrm>
        </p:spPr>
        <p:txBody>
          <a:bodyPr>
            <a:normAutofit/>
          </a:bodyPr>
          <a:lstStyle/>
          <a:p>
            <a:pPr lvl="1"/>
            <a:r>
              <a:rPr lang="de-DE" sz="3200" dirty="0" err="1"/>
              <a:t>Mahalanobis</a:t>
            </a:r>
            <a:r>
              <a:rPr lang="de-DE" sz="3200" dirty="0"/>
              <a:t>-Distanz</a:t>
            </a:r>
          </a:p>
          <a:p>
            <a:pPr lvl="1"/>
            <a:r>
              <a:rPr lang="de-DE" sz="3200" dirty="0"/>
              <a:t>Robuste Distanz</a:t>
            </a:r>
          </a:p>
          <a:p>
            <a:pPr lvl="1"/>
            <a:r>
              <a:rPr lang="de-DE" sz="3200" dirty="0" err="1"/>
              <a:t>Local-Outlier-Factor</a:t>
            </a:r>
            <a:endParaRPr lang="de-DE" sz="3200" dirty="0"/>
          </a:p>
          <a:p>
            <a:pPr lvl="1"/>
            <a:r>
              <a:rPr lang="de-DE" sz="3200" dirty="0"/>
              <a:t>k-nächste-Nachbarn-Methode</a:t>
            </a:r>
          </a:p>
          <a:p>
            <a:pPr lvl="1"/>
            <a:r>
              <a:rPr lang="de-DE" sz="3200" dirty="0"/>
              <a:t>Stahel-</a:t>
            </a:r>
            <a:r>
              <a:rPr lang="de-DE" sz="3200" dirty="0" err="1"/>
              <a:t>Donoho</a:t>
            </a:r>
            <a:r>
              <a:rPr lang="de-DE" sz="3200" dirty="0"/>
              <a:t>-</a:t>
            </a:r>
            <a:r>
              <a:rPr lang="de-DE" sz="3200" dirty="0" err="1"/>
              <a:t>Outlyingness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3435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8019761-C974-E83C-38AE-A963D49F7B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93209" y="1947201"/>
            <a:ext cx="7132541" cy="67852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80F70B-F970-A6D3-8685-E5BC3508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21120152">
            <a:off x="1978238" y="3402287"/>
            <a:ext cx="2951805" cy="22057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F9DEBE0-D297-1C77-FB0A-9B2D4068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 rot="605249">
            <a:off x="4870486" y="2855196"/>
            <a:ext cx="5804961" cy="29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6FBB4-C913-1A30-8229-55F771E0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6377-8CEB-9DE5-6830-48082FBC8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Hubert, M.,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Rousseeuw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P. J.. (2011). “Robust statistics for outlier</a:t>
            </a:r>
            <a:r>
              <a:rPr lang="de-DE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detection”. John Wiley &amp; Sons, Inc., WIREs Data Mining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Knowl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Discov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2011, 1, 73–79, DOI: 10.1002/widm.2, S. 1-3.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</a:t>
            </a:r>
            <a:r>
              <a:rPr lang="de-DE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Zuriana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B., </a:t>
            </a:r>
            <a:r>
              <a:rPr lang="de-DE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Rosmayati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Akbar,</a:t>
            </a:r>
            <a:b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A., Mustafa, M. D.. 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(2006). „A Comparative Study for Outlier Detection Techniques in Data Mining“. IEEE, 1-4244-0023-6/06, S. 1-2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Ismiguzel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Idil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Outlier Detection with Simple and Advanced Techniques: A tutorial on how to detect outliers using standard deviation, interquartile range, isolation forest, DBSCAN, and local outlier factor, in: Towards Data Science, 2022, https://towardsdatascience.com/detecting-outliers-with-simple-and-advanced-techniques-cb3b2db60d03, (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abgerufen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 30.04.23)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Petrovskiy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I.. (2003). “Outlier Detection Algorithms in Data Mining Systems”. Programming and Computer Software, Vol. 29, No. 4, 2003, pp. 228–237. Translated from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Programmirovanie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Vol. 29, No. 4, 2003. 0361-7688/03/2904-0228. S. 2-3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[5] Hubert, M.,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Debruyne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M., </a:t>
            </a:r>
            <a:r>
              <a:rPr lang="en-US" sz="1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Rousseeuw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P. J.. (2017). “Minimum Covariance Determinant and Extensions”. arXiv:1709.07045v1, S. 3-4.</a:t>
            </a:r>
            <a:endParaRPr lang="de-DE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[6] scikit learn: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sklearn.covariance.MinCovDet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in: scikit learn, o. D., https://scikit-learn.org/stable/modules/generated/sklearn.covariance.MinCovDet.html (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abgerufen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 01.05.23)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[7] Ming-Chao Guo, Shi-Jie Pan, Wen-Min Li, Fei Gao,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-Juan Qin, Xiao-Ling Yu, Xuan-Wen Zhang, </a:t>
            </a:r>
            <a:r>
              <a:rPr lang="en-US" sz="1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Qiao</a:t>
            </a:r>
            <a:r>
              <a:rPr lang="en-US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-Yan Wen. (2023). “Quantum Algorithm for Unsupervised Anomaly Detection”. arXiv:2304.08710v1, S. 1-2</a:t>
            </a:r>
            <a:endParaRPr lang="de-DE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F84A-D1A4-4FE0-F81B-A240F565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24" y="2313810"/>
            <a:ext cx="5890116" cy="1450757"/>
          </a:xfrm>
        </p:spPr>
        <p:txBody>
          <a:bodyPr>
            <a:normAutofit/>
          </a:bodyPr>
          <a:lstStyle/>
          <a:p>
            <a:r>
              <a:rPr lang="de-DE" sz="6600" dirty="0">
                <a:sym typeface="Wingdings" panose="05000000000000000000" pitchFamily="2" charset="2"/>
              </a:rPr>
              <a:t> </a:t>
            </a:r>
            <a:r>
              <a:rPr lang="de-DE" sz="66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174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38B2F-CF5D-F38D-7DB9-9B66D824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6402D-3E1D-22AF-7129-03D14090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 &amp; Univariate Statistik</a:t>
            </a:r>
          </a:p>
          <a:p>
            <a:r>
              <a:rPr lang="de-DE" dirty="0"/>
              <a:t>Multivariate Statistik</a:t>
            </a:r>
          </a:p>
          <a:p>
            <a:pPr lvl="1"/>
            <a:r>
              <a:rPr lang="de-DE" dirty="0" err="1"/>
              <a:t>Mahalanobis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Robuste Distanz</a:t>
            </a:r>
          </a:p>
          <a:p>
            <a:pPr lvl="1"/>
            <a:r>
              <a:rPr lang="de-DE" dirty="0" err="1"/>
              <a:t>Local-Outlier-Factor</a:t>
            </a:r>
            <a:endParaRPr lang="de-DE" dirty="0"/>
          </a:p>
          <a:p>
            <a:pPr lvl="1"/>
            <a:r>
              <a:rPr lang="de-DE" dirty="0"/>
              <a:t>k-nächste-Nachbarn-Methode</a:t>
            </a:r>
          </a:p>
          <a:p>
            <a:pPr lvl="1"/>
            <a:r>
              <a:rPr lang="de-DE" dirty="0"/>
              <a:t>Stahel-</a:t>
            </a:r>
            <a:r>
              <a:rPr lang="de-DE" dirty="0" err="1"/>
              <a:t>Donoho</a:t>
            </a:r>
            <a:r>
              <a:rPr lang="de-DE" dirty="0"/>
              <a:t>-</a:t>
            </a:r>
            <a:r>
              <a:rPr lang="de-DE" dirty="0" err="1"/>
              <a:t>Outlyingness</a:t>
            </a:r>
            <a:endParaRPr lang="de-DE" dirty="0"/>
          </a:p>
          <a:p>
            <a:r>
              <a:rPr lang="de-DE" dirty="0"/>
              <a:t>Fazit</a:t>
            </a:r>
          </a:p>
          <a:p>
            <a:r>
              <a:rPr lang="de-DE" dirty="0"/>
              <a:t>Codebeispiel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20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FEB00-68F3-7FEA-EF60-A48ACE6A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&amp; Univariate Statistik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815DF7-F9E6-F3DD-0B01-DF4010BEBDE4}"/>
              </a:ext>
            </a:extLst>
          </p:cNvPr>
          <p:cNvGrpSpPr/>
          <p:nvPr/>
        </p:nvGrpSpPr>
        <p:grpSpPr>
          <a:xfrm>
            <a:off x="6076971" y="2388610"/>
            <a:ext cx="5933034" cy="3285037"/>
            <a:chOff x="6076971" y="2388610"/>
            <a:chExt cx="5933034" cy="3285037"/>
          </a:xfrm>
        </p:grpSpPr>
        <p:pic>
          <p:nvPicPr>
            <p:cNvPr id="11" name="Grafik 10" descr="Ein Bild, das Im Haus, Blau enthält.&#10;&#10;Automatisch generierte Beschreibung">
              <a:extLst>
                <a:ext uri="{FF2B5EF4-FFF2-40B4-BE49-F238E27FC236}">
                  <a16:creationId xmlns:a16="http://schemas.microsoft.com/office/drawing/2014/main" id="{244689D3-8D38-C432-BD16-9223683D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5240">
              <a:off x="6208686" y="2388610"/>
              <a:ext cx="5204230" cy="2979422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79F1F0B-F9D9-EA48-548B-4DAAC44AFCED}"/>
                </a:ext>
              </a:extLst>
            </p:cNvPr>
            <p:cNvSpPr txBox="1"/>
            <p:nvPr/>
          </p:nvSpPr>
          <p:spPr>
            <a:xfrm rot="586137">
              <a:off x="6076971" y="5442815"/>
              <a:ext cx="59330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/>
                <a:t>https://www.stimme.de/storage/image/9/2/0/8/3228029_s21-artikel-big_1A2489_WEmiwY.webp (Foto: Lino </a:t>
              </a:r>
              <a:r>
                <a:rPr lang="de-DE" sz="900" dirty="0" err="1"/>
                <a:t>Mirgeler</a:t>
              </a:r>
              <a:r>
                <a:rPr lang="de-DE" sz="900" dirty="0"/>
                <a:t>)</a:t>
              </a:r>
            </a:p>
          </p:txBody>
        </p: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491423-729D-BB5A-0894-91B86795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E9E24E8-9D32-BE86-C9F4-2950565F21B6}"/>
              </a:ext>
            </a:extLst>
          </p:cNvPr>
          <p:cNvGrpSpPr/>
          <p:nvPr/>
        </p:nvGrpSpPr>
        <p:grpSpPr>
          <a:xfrm>
            <a:off x="1573612" y="2096702"/>
            <a:ext cx="5128327" cy="3972404"/>
            <a:chOff x="1573612" y="2096702"/>
            <a:chExt cx="5128327" cy="3972404"/>
          </a:xfrm>
        </p:grpSpPr>
        <p:pic>
          <p:nvPicPr>
            <p:cNvPr id="10" name="Inhaltsplatzhalter 4" descr="Ein Bild, das Text, draußen, Person, parken enthält.&#10;&#10;Automatisch generierte Beschreibung">
              <a:extLst>
                <a:ext uri="{FF2B5EF4-FFF2-40B4-BE49-F238E27FC236}">
                  <a16:creationId xmlns:a16="http://schemas.microsoft.com/office/drawing/2014/main" id="{E94D74EE-8FA6-F9D0-448F-1FDD1EBC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7129" y="2096702"/>
              <a:ext cx="4418871" cy="3760788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6DDCD7F-CCDB-0512-CB24-17F4F1C56CBA}"/>
                </a:ext>
              </a:extLst>
            </p:cNvPr>
            <p:cNvSpPr txBox="1"/>
            <p:nvPr/>
          </p:nvSpPr>
          <p:spPr>
            <a:xfrm>
              <a:off x="1573612" y="5838274"/>
              <a:ext cx="5128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00" dirty="0"/>
                <a:t>https://media04.lokalkompass.de/article/2016/11/25/8/8832918_XXL.jpg (von Lokalkompass </a:t>
              </a:r>
              <a:r>
                <a:rPr lang="de-DE" sz="900" dirty="0" err="1"/>
                <a:t>Ostvest</a:t>
              </a:r>
              <a:r>
                <a:rPr lang="de-DE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9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FEB00-68F3-7FEA-EF60-A48ACE6A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 &amp; Univariate Statistik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491423-729D-BB5A-0894-91B86795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78D223-B0AE-AA47-4B69-0B4BBCC4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28" y="0"/>
            <a:ext cx="10077452" cy="63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A2971-E5DE-CDFF-3244-6B3A592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4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Mahalanobis</a:t>
            </a:r>
            <a:r>
              <a:rPr lang="de-DE" dirty="0"/>
              <a:t>- und) Robuste Distanz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A2971-E5DE-CDFF-3244-6B3A592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8A7466-8E35-8BBD-C482-CC73168D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643" y="2744826"/>
            <a:ext cx="7841673" cy="21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Local-Outlier-Factor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A2971-E5DE-CDFF-3244-6B3A592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06287A-8E1B-F016-88EB-53B9727D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08201"/>
            <a:ext cx="7658532" cy="47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k-nächste-Nachbarn-Methode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A2971-E5DE-CDFF-3244-6B3A592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BC0E9-8E5C-078B-3D65-A26A9047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00" y="1897811"/>
            <a:ext cx="4303358" cy="4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930D3-573B-2EAF-980D-6B68680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Stahel-</a:t>
            </a:r>
            <a:r>
              <a:rPr lang="de-DE" dirty="0" err="1"/>
              <a:t>Donoho</a:t>
            </a:r>
            <a:r>
              <a:rPr lang="de-DE" dirty="0"/>
              <a:t>-</a:t>
            </a:r>
            <a:r>
              <a:rPr lang="de-DE" dirty="0" err="1"/>
              <a:t>Outlyingness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A2971-E5DE-CDFF-3244-6B3A5927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4E4067-0877-4A74-A3E3-FFC36E4D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9" y="3309286"/>
            <a:ext cx="4942414" cy="10225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DF497A4-600A-C3D5-A771-669AEB23FCDD}"/>
              </a:ext>
            </a:extLst>
          </p:cNvPr>
          <p:cNvSpPr txBox="1"/>
          <p:nvPr/>
        </p:nvSpPr>
        <p:spPr>
          <a:xfrm>
            <a:off x="8092013" y="4101023"/>
            <a:ext cx="336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850471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{D255A1E4-7472-4727-A18E-576A53BD55E0}tf11437505_win32</Template>
  <TotalTime>0</TotalTime>
  <Words>2281</Words>
  <Application>Microsoft Office PowerPoint</Application>
  <PresentationFormat>Breitbild</PresentationFormat>
  <Paragraphs>90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Cond Light</vt:lpstr>
      <vt:lpstr>Speak Pro</vt:lpstr>
      <vt:lpstr>Symbol</vt:lpstr>
      <vt:lpstr>Times New Roman</vt:lpstr>
      <vt:lpstr>RetrospectVTI</vt:lpstr>
      <vt:lpstr>Vergleich von Data-Mining-Verfahren zur Outlier-Detection</vt:lpstr>
      <vt:lpstr>Gliederung</vt:lpstr>
      <vt:lpstr>Einleitung &amp; Univariate Statistik</vt:lpstr>
      <vt:lpstr>Einleitung &amp; Univariate Statistik</vt:lpstr>
      <vt:lpstr>Multivariate Statistik</vt:lpstr>
      <vt:lpstr>(Mahalanobis- und) Robuste Distanz</vt:lpstr>
      <vt:lpstr>Local-Outlier-Factor</vt:lpstr>
      <vt:lpstr>k-nächste-Nachbarn-Methode</vt:lpstr>
      <vt:lpstr>Stahel-Donoho-Outlyingness</vt:lpstr>
      <vt:lpstr>Fazit</vt:lpstr>
      <vt:lpstr>Codebeispiel</vt:lpstr>
      <vt:lpstr>Quellen</vt:lpstr>
      <vt:lpstr>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Data-Mining-Verfahren zur Outlier-Detection</dc:title>
  <dc:creator>Brauer, Jonas</dc:creator>
  <cp:lastModifiedBy>Brauer, Jonas</cp:lastModifiedBy>
  <cp:revision>6</cp:revision>
  <dcterms:created xsi:type="dcterms:W3CDTF">2023-05-01T15:43:15Z</dcterms:created>
  <dcterms:modified xsi:type="dcterms:W3CDTF">2023-05-02T14:03:14Z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2023-05-01T15:44:13Z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2c6cac8d-ab61-47b3-8209-4df2e46aefbc</vt:lpwstr>
  </property>
  <property fmtid="{D5CDD505-2E9C-101B-9397-08002B2CF9AE}" pid="8" name="MSIP_Label_defa4170-0d19-0005-0004-bc88714345d2_ActionId">
    <vt:lpwstr>cec6ea07-058c-4804-9124-888849d63bc7</vt:lpwstr>
  </property>
  <property fmtid="{D5CDD505-2E9C-101B-9397-08002B2CF9AE}" pid="9" name="MSIP_Label_defa4170-0d19-0005-0004-bc88714345d2_ContentBits">
    <vt:lpwstr>0</vt:lpwstr>
  </property>
</Properties>
</file>