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4" r:id="rId3"/>
    <p:sldId id="305" r:id="rId4"/>
    <p:sldId id="275" r:id="rId5"/>
    <p:sldId id="306" r:id="rId6"/>
    <p:sldId id="307" r:id="rId7"/>
    <p:sldId id="279" r:id="rId8"/>
    <p:sldId id="285" r:id="rId9"/>
    <p:sldId id="288" r:id="rId10"/>
    <p:sldId id="280" r:id="rId11"/>
    <p:sldId id="287" r:id="rId12"/>
    <p:sldId id="292" r:id="rId13"/>
    <p:sldId id="309" r:id="rId14"/>
    <p:sldId id="311" r:id="rId15"/>
  </p:sldIdLst>
  <p:sldSz cx="9906000" cy="6858000" type="A4"/>
  <p:notesSz cx="6858000" cy="9144000"/>
  <p:defaultTextStyle>
    <a:defPPr>
      <a:defRPr lang="en-US"/>
    </a:defPPr>
    <a:lvl1pPr marL="0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923" autoAdjust="0"/>
  </p:normalViewPr>
  <p:slideViewPr>
    <p:cSldViewPr snapToGrid="0">
      <p:cViewPr varScale="1">
        <p:scale>
          <a:sx n="66" d="100"/>
          <a:sy n="66" d="100"/>
        </p:scale>
        <p:origin x="-1380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6" y="117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095DF-9CCB-4BED-B4EF-50B067A025E2}" type="doc">
      <dgm:prSet loTypeId="urn:microsoft.com/office/officeart/2005/8/layout/vList5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2975F22-D807-455C-8A4E-95DA535D80BB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Receipt-based Voting process 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B8EDAC3-7A8F-46C2-ABCA-3933F1B7D2C9}" type="parTrans" cxnId="{2AB1B1D9-D646-4D35-BE6F-6E2441930A0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0C91196-3035-488C-A35C-4DDE6ED08D43}" type="sibTrans" cxnId="{2AB1B1D9-D646-4D35-BE6F-6E2441930A0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D83F44A-C860-4975-801B-64926E172F73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Voters use the receipts given by a third-party authority as “passport” to participate in an election.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7AA184D4-833C-42DE-89CA-38686504D83F}" type="parTrans" cxnId="{51FC1851-3DB7-4F29-BF4A-48BDE6662FF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0BED875-7196-4BF8-A4AA-0B102195066C}" type="sibTrans" cxnId="{51FC1851-3DB7-4F29-BF4A-48BDE6662FF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375270C-410B-472F-8385-CAB5740DFDFD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Centralized Data-storing Architecture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9D25BAC-5E4A-44FB-998A-097663658653}" type="parTrans" cxnId="{E9FD676F-E027-49FC-A63F-7FD35BFE43B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97F515-1B82-4B8F-9C6D-9AB18B373C7D}" type="sibTrans" cxnId="{E9FD676F-E027-49FC-A63F-7FD35BFE43B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BCDDC42-E112-440B-9AD0-F5984108492F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Using a centralized Database to store all Data of an election.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53837F62-CA53-44A0-88AC-064FC400B26F}" type="parTrans" cxnId="{255C5D6A-42B3-4CFD-A0CA-D5D7E61B110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B6AAA1E-55A1-4E2C-BF79-59B4A16F1E90}" type="sibTrans" cxnId="{255C5D6A-42B3-4CFD-A0CA-D5D7E61B110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109CE13-E175-40EB-900F-67626238E65A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Third Party Supervision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422259A-2181-4595-AAA7-AA60D249BF0E}" type="parTrans" cxnId="{D00FCA54-8212-47AD-9AF2-01761493BD6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AEE189-F7F8-4627-B302-B1AEE9085907}" type="sibTrans" cxnId="{D00FCA54-8212-47AD-9AF2-01761493BD6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C5F9B38-5FC4-4EB6-A68C-547A7018AE40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Election must be held and supervised by trusted third parties.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6DF0EEC6-7A8A-4816-926F-5ACB3B5A876B}" type="parTrans" cxnId="{6F0AE37D-7E29-4831-95D7-81B7360258B2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CD0AAD-9F60-4847-8A54-AF1E09D6424E}" type="sibTrans" cxnId="{6F0AE37D-7E29-4831-95D7-81B7360258B2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D6A600D9-DA8E-43C5-B4E2-A830CB07AAAB}" type="pres">
      <dgm:prSet presAssocID="{3C8095DF-9CCB-4BED-B4EF-50B067A025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E08779-76EF-4FFC-B0CD-5A062F46A8D5}" type="pres">
      <dgm:prSet presAssocID="{D2975F22-D807-455C-8A4E-95DA535D80BB}" presName="linNode" presStyleCnt="0"/>
      <dgm:spPr/>
    </dgm:pt>
    <dgm:pt modelId="{3A9A7B69-97A6-40CF-9C6C-159B26E1F370}" type="pres">
      <dgm:prSet presAssocID="{D2975F22-D807-455C-8A4E-95DA535D80BB}" presName="parentText" presStyleLbl="node1" presStyleIdx="0" presStyleCnt="3" custScaleX="68302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55CCB6-9F21-4498-968A-46304BF670DD}" type="pres">
      <dgm:prSet presAssocID="{D2975F22-D807-455C-8A4E-95DA535D80B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BE8B1-E304-4566-B833-9325852A486C}" type="pres">
      <dgm:prSet presAssocID="{10C91196-3035-488C-A35C-4DDE6ED08D43}" presName="sp" presStyleCnt="0"/>
      <dgm:spPr/>
    </dgm:pt>
    <dgm:pt modelId="{B5C335F9-DBB3-4E2E-9FDB-343A847A250B}" type="pres">
      <dgm:prSet presAssocID="{A375270C-410B-472F-8385-CAB5740DFDFD}" presName="linNode" presStyleCnt="0"/>
      <dgm:spPr/>
    </dgm:pt>
    <dgm:pt modelId="{9350DEBF-B549-4A10-90CB-DCCE95F324FA}" type="pres">
      <dgm:prSet presAssocID="{A375270C-410B-472F-8385-CAB5740DFDFD}" presName="parentText" presStyleLbl="node1" presStyleIdx="1" presStyleCnt="3" custScaleX="68302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79513-3F91-4453-B6AB-74709B454A12}" type="pres">
      <dgm:prSet presAssocID="{A375270C-410B-472F-8385-CAB5740DFDF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3D7A9-8F76-4817-B730-87D88E461E68}" type="pres">
      <dgm:prSet presAssocID="{0997F515-1B82-4B8F-9C6D-9AB18B373C7D}" presName="sp" presStyleCnt="0"/>
      <dgm:spPr/>
    </dgm:pt>
    <dgm:pt modelId="{3E2A972A-CB75-49C1-8DF9-E38DF1A8936D}" type="pres">
      <dgm:prSet presAssocID="{A109CE13-E175-40EB-900F-67626238E65A}" presName="linNode" presStyleCnt="0"/>
      <dgm:spPr/>
    </dgm:pt>
    <dgm:pt modelId="{6DEA0F6D-9E72-4A4B-9B41-B06CBD7A08AC}" type="pres">
      <dgm:prSet presAssocID="{A109CE13-E175-40EB-900F-67626238E65A}" presName="parentText" presStyleLbl="node1" presStyleIdx="2" presStyleCnt="3" custScaleX="68302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763BAF-DEA8-4792-9DD6-A5D538CBC234}" type="pres">
      <dgm:prSet presAssocID="{A109CE13-E175-40EB-900F-67626238E65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810C18-DEC2-4C23-AF00-FCC266B9FE67}" type="presOf" srcId="{3C8095DF-9CCB-4BED-B4EF-50B067A025E2}" destId="{D6A600D9-DA8E-43C5-B4E2-A830CB07AAAB}" srcOrd="0" destOrd="0" presId="urn:microsoft.com/office/officeart/2005/8/layout/vList5"/>
    <dgm:cxn modelId="{51FC1851-3DB7-4F29-BF4A-48BDE6662FF5}" srcId="{D2975F22-D807-455C-8A4E-95DA535D80BB}" destId="{7D83F44A-C860-4975-801B-64926E172F73}" srcOrd="0" destOrd="0" parTransId="{7AA184D4-833C-42DE-89CA-38686504D83F}" sibTransId="{00BED875-7196-4BF8-A4AA-0B102195066C}"/>
    <dgm:cxn modelId="{D00FCA54-8212-47AD-9AF2-01761493BD6C}" srcId="{3C8095DF-9CCB-4BED-B4EF-50B067A025E2}" destId="{A109CE13-E175-40EB-900F-67626238E65A}" srcOrd="2" destOrd="0" parTransId="{9422259A-2181-4595-AAA7-AA60D249BF0E}" sibTransId="{84AEE189-F7F8-4627-B302-B1AEE9085907}"/>
    <dgm:cxn modelId="{3F96E49C-70CB-4DF1-B927-476431AAF11F}" type="presOf" srcId="{D2975F22-D807-455C-8A4E-95DA535D80BB}" destId="{3A9A7B69-97A6-40CF-9C6C-159B26E1F370}" srcOrd="0" destOrd="0" presId="urn:microsoft.com/office/officeart/2005/8/layout/vList5"/>
    <dgm:cxn modelId="{C05688E6-6B68-4290-83F2-6CFAB22177FB}" type="presOf" srcId="{1BCDDC42-E112-440B-9AD0-F5984108492F}" destId="{6C379513-3F91-4453-B6AB-74709B454A12}" srcOrd="0" destOrd="0" presId="urn:microsoft.com/office/officeart/2005/8/layout/vList5"/>
    <dgm:cxn modelId="{FF537FAC-F751-42B6-A8B8-7CB94C8845A1}" type="presOf" srcId="{A109CE13-E175-40EB-900F-67626238E65A}" destId="{6DEA0F6D-9E72-4A4B-9B41-B06CBD7A08AC}" srcOrd="0" destOrd="0" presId="urn:microsoft.com/office/officeart/2005/8/layout/vList5"/>
    <dgm:cxn modelId="{2AB1B1D9-D646-4D35-BE6F-6E2441930A04}" srcId="{3C8095DF-9CCB-4BED-B4EF-50B067A025E2}" destId="{D2975F22-D807-455C-8A4E-95DA535D80BB}" srcOrd="0" destOrd="0" parTransId="{CB8EDAC3-7A8F-46C2-ABCA-3933F1B7D2C9}" sibTransId="{10C91196-3035-488C-A35C-4DDE6ED08D43}"/>
    <dgm:cxn modelId="{7AF2C652-6592-404B-BB34-BE6A702151B9}" type="presOf" srcId="{7D83F44A-C860-4975-801B-64926E172F73}" destId="{CC55CCB6-9F21-4498-968A-46304BF670DD}" srcOrd="0" destOrd="0" presId="urn:microsoft.com/office/officeart/2005/8/layout/vList5"/>
    <dgm:cxn modelId="{3EB1B0A3-7A9C-4F6D-9A22-BC7D3585A707}" type="presOf" srcId="{0C5F9B38-5FC4-4EB6-A68C-547A7018AE40}" destId="{7A763BAF-DEA8-4792-9DD6-A5D538CBC234}" srcOrd="0" destOrd="0" presId="urn:microsoft.com/office/officeart/2005/8/layout/vList5"/>
    <dgm:cxn modelId="{BD32EEE0-DDBB-490D-A8E4-90DC6F75CAC3}" type="presOf" srcId="{A375270C-410B-472F-8385-CAB5740DFDFD}" destId="{9350DEBF-B549-4A10-90CB-DCCE95F324FA}" srcOrd="0" destOrd="0" presId="urn:microsoft.com/office/officeart/2005/8/layout/vList5"/>
    <dgm:cxn modelId="{6F0AE37D-7E29-4831-95D7-81B7360258B2}" srcId="{A109CE13-E175-40EB-900F-67626238E65A}" destId="{0C5F9B38-5FC4-4EB6-A68C-547A7018AE40}" srcOrd="0" destOrd="0" parTransId="{6DF0EEC6-7A8A-4816-926F-5ACB3B5A876B}" sibTransId="{9ECD0AAD-9F60-4847-8A54-AF1E09D6424E}"/>
    <dgm:cxn modelId="{255C5D6A-42B3-4CFD-A0CA-D5D7E61B1106}" srcId="{A375270C-410B-472F-8385-CAB5740DFDFD}" destId="{1BCDDC42-E112-440B-9AD0-F5984108492F}" srcOrd="0" destOrd="0" parTransId="{53837F62-CA53-44A0-88AC-064FC400B26F}" sibTransId="{AB6AAA1E-55A1-4E2C-BF79-59B4A16F1E90}"/>
    <dgm:cxn modelId="{E9FD676F-E027-49FC-A63F-7FD35BFE43B7}" srcId="{3C8095DF-9CCB-4BED-B4EF-50B067A025E2}" destId="{A375270C-410B-472F-8385-CAB5740DFDFD}" srcOrd="1" destOrd="0" parTransId="{19D25BAC-5E4A-44FB-998A-097663658653}" sibTransId="{0997F515-1B82-4B8F-9C6D-9AB18B373C7D}"/>
    <dgm:cxn modelId="{DBB99BE2-B4E0-457E-80E5-837F019B0651}" type="presParOf" srcId="{D6A600D9-DA8E-43C5-B4E2-A830CB07AAAB}" destId="{85E08779-76EF-4FFC-B0CD-5A062F46A8D5}" srcOrd="0" destOrd="0" presId="urn:microsoft.com/office/officeart/2005/8/layout/vList5"/>
    <dgm:cxn modelId="{167EBD66-E464-4183-A66C-6816381ABB3E}" type="presParOf" srcId="{85E08779-76EF-4FFC-B0CD-5A062F46A8D5}" destId="{3A9A7B69-97A6-40CF-9C6C-159B26E1F370}" srcOrd="0" destOrd="0" presId="urn:microsoft.com/office/officeart/2005/8/layout/vList5"/>
    <dgm:cxn modelId="{127B4382-56F1-4882-9083-2997F3504139}" type="presParOf" srcId="{85E08779-76EF-4FFC-B0CD-5A062F46A8D5}" destId="{CC55CCB6-9F21-4498-968A-46304BF670DD}" srcOrd="1" destOrd="0" presId="urn:microsoft.com/office/officeart/2005/8/layout/vList5"/>
    <dgm:cxn modelId="{3B6C9E39-3985-43C8-8682-0ECBEAE217B9}" type="presParOf" srcId="{D6A600D9-DA8E-43C5-B4E2-A830CB07AAAB}" destId="{7FEBE8B1-E304-4566-B833-9325852A486C}" srcOrd="1" destOrd="0" presId="urn:microsoft.com/office/officeart/2005/8/layout/vList5"/>
    <dgm:cxn modelId="{BD9BC116-C7D9-49F1-95BC-43DE96B21495}" type="presParOf" srcId="{D6A600D9-DA8E-43C5-B4E2-A830CB07AAAB}" destId="{B5C335F9-DBB3-4E2E-9FDB-343A847A250B}" srcOrd="2" destOrd="0" presId="urn:microsoft.com/office/officeart/2005/8/layout/vList5"/>
    <dgm:cxn modelId="{F83D9D02-04A5-4227-AB01-E81E46D86E54}" type="presParOf" srcId="{B5C335F9-DBB3-4E2E-9FDB-343A847A250B}" destId="{9350DEBF-B549-4A10-90CB-DCCE95F324FA}" srcOrd="0" destOrd="0" presId="urn:microsoft.com/office/officeart/2005/8/layout/vList5"/>
    <dgm:cxn modelId="{A57DF206-A1E6-46C6-B8B4-3C31F3AA670B}" type="presParOf" srcId="{B5C335F9-DBB3-4E2E-9FDB-343A847A250B}" destId="{6C379513-3F91-4453-B6AB-74709B454A12}" srcOrd="1" destOrd="0" presId="urn:microsoft.com/office/officeart/2005/8/layout/vList5"/>
    <dgm:cxn modelId="{FBE6AC29-334E-4DF7-A59E-15D799E0856F}" type="presParOf" srcId="{D6A600D9-DA8E-43C5-B4E2-A830CB07AAAB}" destId="{9073D7A9-8F76-4817-B730-87D88E461E68}" srcOrd="3" destOrd="0" presId="urn:microsoft.com/office/officeart/2005/8/layout/vList5"/>
    <dgm:cxn modelId="{AB370BD4-9AC4-4F3A-8452-B6AEE6259E9F}" type="presParOf" srcId="{D6A600D9-DA8E-43C5-B4E2-A830CB07AAAB}" destId="{3E2A972A-CB75-49C1-8DF9-E38DF1A8936D}" srcOrd="4" destOrd="0" presId="urn:microsoft.com/office/officeart/2005/8/layout/vList5"/>
    <dgm:cxn modelId="{A9F8ADDA-F356-44FB-ADD7-6A963DDA6CA3}" type="presParOf" srcId="{3E2A972A-CB75-49C1-8DF9-E38DF1A8936D}" destId="{6DEA0F6D-9E72-4A4B-9B41-B06CBD7A08AC}" srcOrd="0" destOrd="0" presId="urn:microsoft.com/office/officeart/2005/8/layout/vList5"/>
    <dgm:cxn modelId="{D9F62AEF-CD13-4401-98D5-CBBD022C12C8}" type="presParOf" srcId="{3E2A972A-CB75-49C1-8DF9-E38DF1A8936D}" destId="{7A763BAF-DEA8-4792-9DD6-A5D538CBC2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095DF-9CCB-4BED-B4EF-50B067A025E2}" type="doc">
      <dgm:prSet loTypeId="urn:microsoft.com/office/officeart/2005/8/layout/vList5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2975F22-D807-455C-8A4E-95DA535D80BB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Receipt-based Voting process 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B8EDAC3-7A8F-46C2-ABCA-3933F1B7D2C9}" type="parTrans" cxnId="{2AB1B1D9-D646-4D35-BE6F-6E2441930A0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0C91196-3035-488C-A35C-4DDE6ED08D43}" type="sibTrans" cxnId="{2AB1B1D9-D646-4D35-BE6F-6E2441930A0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D83F44A-C860-4975-801B-64926E172F73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voting under duress </a:t>
          </a:r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– someone knows you have the “passport” to vote  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7AA184D4-833C-42DE-89CA-38686504D83F}" type="parTrans" cxnId="{51FC1851-3DB7-4F29-BF4A-48BDE6662FF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0BED875-7196-4BF8-A4AA-0B102195066C}" type="sibTrans" cxnId="{51FC1851-3DB7-4F29-BF4A-48BDE6662FF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375270C-410B-472F-8385-CAB5740DFDFD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Centralized Data-storing Architecture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9D25BAC-5E4A-44FB-998A-097663658653}" type="parTrans" cxnId="{E9FD676F-E027-49FC-A63F-7FD35BFE43B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97F515-1B82-4B8F-9C6D-9AB18B373C7D}" type="sibTrans" cxnId="{E9FD676F-E027-49FC-A63F-7FD35BFE43B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109CE13-E175-40EB-900F-67626238E65A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Third Party Supervision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422259A-2181-4595-AAA7-AA60D249BF0E}" type="parTrans" cxnId="{D00FCA54-8212-47AD-9AF2-01761493BD6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AEE189-F7F8-4627-B302-B1AEE9085907}" type="sibTrans" cxnId="{D00FCA54-8212-47AD-9AF2-01761493BD6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C5F9B38-5FC4-4EB6-A68C-547A7018AE40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Could</a:t>
          </a:r>
          <a:r>
            <a:rPr lang="en-US" altLang="zh-CN" sz="2400" b="1" baseline="0" dirty="0" smtClean="0">
              <a:latin typeface="Times New Roman" pitchFamily="18" charset="0"/>
              <a:cs typeface="Times New Roman" pitchFamily="18" charset="0"/>
            </a:rPr>
            <a:t> cause </a:t>
          </a:r>
          <a:r>
            <a:rPr lang="en-US" altLang="zh-CN" sz="2400" b="1" baseline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illegal counting process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DF0EEC6-7A8A-4816-926F-5ACB3B5A876B}" type="parTrans" cxnId="{6F0AE37D-7E29-4831-95D7-81B7360258B2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CD0AAD-9F60-4847-8A54-AF1E09D6424E}" type="sibTrans" cxnId="{6F0AE37D-7E29-4831-95D7-81B7360258B2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2DDD355-FACD-4A9B-B6AA-18BB268D6971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vote purchase </a:t>
          </a:r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– receipt could be bought by someone 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DCDB12A4-ABD6-4C6E-871D-B68A3FAC22E5}" type="parTrans" cxnId="{B3FB65B1-32D1-41A7-A40A-2CAE7105A37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EDCEF7D-0054-4B8A-8BBA-374A98A7DFCD}" type="sibTrans" cxnId="{B3FB65B1-32D1-41A7-A40A-2CAE7105A37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1645138-9356-4941-AF04-0D231BF37CFB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receipt lost </a:t>
          </a:r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– peeked and then used by someone OR lost it  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0A114FEB-0CE6-4886-86D4-E5F615FA4606}" type="parTrans" cxnId="{1604DD1F-7078-4507-AEE7-9D20AD643F6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C6B1C33-B438-4897-B9B8-F6F3D9A8B236}" type="sibTrans" cxnId="{1604DD1F-7078-4507-AEE7-9D20AD643F6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006F71-4F8B-4352-856A-2C3DC9DFC619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Is easy to be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tampered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CD2D1F6-880E-4A11-97D6-BE92258A7E23}" type="parTrans" cxnId="{F2A0CF62-E3D0-475D-9315-34ECACD7125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C351BEE-1F17-410F-8DEF-6467F0C09370}" type="sibTrans" cxnId="{F2A0CF62-E3D0-475D-9315-34ECACD7125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FD60FBC-F0FB-4DBE-BB60-7399E2384360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Is easy to be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attacked</a:t>
          </a:r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 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23C0506A-E211-46EF-AC40-C120BCE1FDDC}" type="parTrans" cxnId="{EA1CC63F-F300-4B0B-9C42-75E7CB5081D1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AD2BDA0-12C9-4BDD-8542-D6A317B863D7}" type="sibTrans" cxnId="{EA1CC63F-F300-4B0B-9C42-75E7CB5081D1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F045AA4C-4FB5-4660-824A-48A71BF703B0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Is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not fault-tolerant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DF3F9AF-5835-4731-AAE1-36DC99DB9516}" type="parTrans" cxnId="{2F79121C-2746-4CDA-BBB9-CE96B252BF8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F1F3697-E24C-4542-B415-3565B9292AD5}" type="sibTrans" cxnId="{2F79121C-2746-4CDA-BBB9-CE96B252BF8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FD6FFCA-1EB7-4CAD-B762-A65F0F97961E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result changing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A00481-7CBD-46E0-89F7-35609895739A}" type="parTrans" cxnId="{D573298F-3EE8-485C-B73D-F1F938DB6DB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1D4095E-932D-437C-AF86-33085A3FEF6A}" type="sibTrans" cxnId="{D573298F-3EE8-485C-B73D-F1F938DB6DB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A010811-29C3-430B-810C-FAA6D0AF2D81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Could cause any kind of </a:t>
          </a:r>
          <a:r>
            <a: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threat to voters</a:t>
          </a:r>
          <a:r>
            <a:rPr lang="en-US" altLang="zh-CN" sz="2400" b="1" dirty="0" smtClean="0">
              <a:latin typeface="Times New Roman" pitchFamily="18" charset="0"/>
              <a:cs typeface="Times New Roman" pitchFamily="18" charset="0"/>
            </a:rPr>
            <a:t> – third parties have access to both receipts, voters’ personal information and the result of all votes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20ECB467-3B72-4E0F-BE28-D8AF1799AC23}" type="parTrans" cxnId="{FC122B1A-9FD7-4080-B22F-ED614AB0C071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C236A89-450E-4951-B090-1B4D33E2D188}" type="sibTrans" cxnId="{FC122B1A-9FD7-4080-B22F-ED614AB0C071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D6A600D9-DA8E-43C5-B4E2-A830CB07AAAB}" type="pres">
      <dgm:prSet presAssocID="{3C8095DF-9CCB-4BED-B4EF-50B067A025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E08779-76EF-4FFC-B0CD-5A062F46A8D5}" type="pres">
      <dgm:prSet presAssocID="{D2975F22-D807-455C-8A4E-95DA535D80BB}" presName="linNode" presStyleCnt="0"/>
      <dgm:spPr/>
    </dgm:pt>
    <dgm:pt modelId="{3A9A7B69-97A6-40CF-9C6C-159B26E1F370}" type="pres">
      <dgm:prSet presAssocID="{D2975F22-D807-455C-8A4E-95DA535D80BB}" presName="parentText" presStyleLbl="node1" presStyleIdx="0" presStyleCnt="3" custScaleX="62093" custScaleY="62093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zh-CN" altLang="en-US"/>
        </a:p>
      </dgm:t>
    </dgm:pt>
    <dgm:pt modelId="{CC55CCB6-9F21-4498-968A-46304BF670DD}" type="pres">
      <dgm:prSet presAssocID="{D2975F22-D807-455C-8A4E-95DA535D80BB}" presName="descendantText" presStyleLbl="alignAccFollowNode1" presStyleIdx="0" presStyleCnt="3" custScaleX="100000" custScaleY="16007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FEBE8B1-E304-4566-B833-9325852A486C}" type="pres">
      <dgm:prSet presAssocID="{10C91196-3035-488C-A35C-4DDE6ED08D43}" presName="sp" presStyleCnt="0"/>
      <dgm:spPr/>
    </dgm:pt>
    <dgm:pt modelId="{B5C335F9-DBB3-4E2E-9FDB-343A847A250B}" type="pres">
      <dgm:prSet presAssocID="{A375270C-410B-472F-8385-CAB5740DFDFD}" presName="linNode" presStyleCnt="0"/>
      <dgm:spPr/>
    </dgm:pt>
    <dgm:pt modelId="{9350DEBF-B549-4A10-90CB-DCCE95F324FA}" type="pres">
      <dgm:prSet presAssocID="{A375270C-410B-472F-8385-CAB5740DFDFD}" presName="parentText" presStyleLbl="node1" presStyleIdx="1" presStyleCnt="3" custScaleX="62093" custScaleY="62093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zh-CN" altLang="en-US"/>
        </a:p>
      </dgm:t>
    </dgm:pt>
    <dgm:pt modelId="{6C379513-3F91-4453-B6AB-74709B454A12}" type="pres">
      <dgm:prSet presAssocID="{A375270C-410B-472F-8385-CAB5740DFDFD}" presName="descendantText" presStyleLbl="alignAccFollowNode1" presStyleIdx="1" presStyleCnt="3" custScaleY="70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3D7A9-8F76-4817-B730-87D88E461E68}" type="pres">
      <dgm:prSet presAssocID="{0997F515-1B82-4B8F-9C6D-9AB18B373C7D}" presName="sp" presStyleCnt="0"/>
      <dgm:spPr/>
    </dgm:pt>
    <dgm:pt modelId="{3E2A972A-CB75-49C1-8DF9-E38DF1A8936D}" type="pres">
      <dgm:prSet presAssocID="{A109CE13-E175-40EB-900F-67626238E65A}" presName="linNode" presStyleCnt="0"/>
      <dgm:spPr/>
    </dgm:pt>
    <dgm:pt modelId="{6DEA0F6D-9E72-4A4B-9B41-B06CBD7A08AC}" type="pres">
      <dgm:prSet presAssocID="{A109CE13-E175-40EB-900F-67626238E65A}" presName="parentText" presStyleLbl="node1" presStyleIdx="2" presStyleCnt="3" custScaleX="62093" custScaleY="62093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zh-CN" altLang="en-US"/>
        </a:p>
      </dgm:t>
    </dgm:pt>
    <dgm:pt modelId="{7A763BAF-DEA8-4792-9DD6-A5D538CBC234}" type="pres">
      <dgm:prSet presAssocID="{A109CE13-E175-40EB-900F-67626238E65A}" presName="descendantText" presStyleLbl="alignAccFollowNode1" presStyleIdx="2" presStyleCnt="3" custScaleY="1277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7D44DD-D48A-4C73-98E3-0C689B210FC1}" type="presOf" srcId="{73006F71-4F8B-4352-856A-2C3DC9DFC619}" destId="{6C379513-3F91-4453-B6AB-74709B454A12}" srcOrd="0" destOrd="0" presId="urn:microsoft.com/office/officeart/2005/8/layout/vList5"/>
    <dgm:cxn modelId="{51FC1851-3DB7-4F29-BF4A-48BDE6662FF5}" srcId="{D2975F22-D807-455C-8A4E-95DA535D80BB}" destId="{7D83F44A-C860-4975-801B-64926E172F73}" srcOrd="2" destOrd="0" parTransId="{7AA184D4-833C-42DE-89CA-38686504D83F}" sibTransId="{00BED875-7196-4BF8-A4AA-0B102195066C}"/>
    <dgm:cxn modelId="{7FC86C38-9B14-4848-9CD4-5065B7CDAC48}" type="presOf" srcId="{3C8095DF-9CCB-4BED-B4EF-50B067A025E2}" destId="{D6A600D9-DA8E-43C5-B4E2-A830CB07AAAB}" srcOrd="0" destOrd="0" presId="urn:microsoft.com/office/officeart/2005/8/layout/vList5"/>
    <dgm:cxn modelId="{F597E3E6-D5A0-4F05-B5F5-F32E444CFD4A}" type="presOf" srcId="{0C5F9B38-5FC4-4EB6-A68C-547A7018AE40}" destId="{7A763BAF-DEA8-4792-9DD6-A5D538CBC234}" srcOrd="0" destOrd="0" presId="urn:microsoft.com/office/officeart/2005/8/layout/vList5"/>
    <dgm:cxn modelId="{D00FCA54-8212-47AD-9AF2-01761493BD6C}" srcId="{3C8095DF-9CCB-4BED-B4EF-50B067A025E2}" destId="{A109CE13-E175-40EB-900F-67626238E65A}" srcOrd="2" destOrd="0" parTransId="{9422259A-2181-4595-AAA7-AA60D249BF0E}" sibTransId="{84AEE189-F7F8-4627-B302-B1AEE9085907}"/>
    <dgm:cxn modelId="{55256289-E78E-4F14-9BEB-F0C7929C41BE}" type="presOf" srcId="{AA010811-29C3-430B-810C-FAA6D0AF2D81}" destId="{7A763BAF-DEA8-4792-9DD6-A5D538CBC234}" srcOrd="0" destOrd="2" presId="urn:microsoft.com/office/officeart/2005/8/layout/vList5"/>
    <dgm:cxn modelId="{C8D11E3F-996B-4AD4-BBFD-00A0C279D00E}" type="presOf" srcId="{F045AA4C-4FB5-4660-824A-48A71BF703B0}" destId="{6C379513-3F91-4453-B6AB-74709B454A12}" srcOrd="0" destOrd="2" presId="urn:microsoft.com/office/officeart/2005/8/layout/vList5"/>
    <dgm:cxn modelId="{EA1CC63F-F300-4B0B-9C42-75E7CB5081D1}" srcId="{A375270C-410B-472F-8385-CAB5740DFDFD}" destId="{BFD60FBC-F0FB-4DBE-BB60-7399E2384360}" srcOrd="1" destOrd="0" parTransId="{23C0506A-E211-46EF-AC40-C120BCE1FDDC}" sibTransId="{1AD2BDA0-12C9-4BDD-8542-D6A317B863D7}"/>
    <dgm:cxn modelId="{2F79121C-2746-4CDA-BBB9-CE96B252BF85}" srcId="{A375270C-410B-472F-8385-CAB5740DFDFD}" destId="{F045AA4C-4FB5-4660-824A-48A71BF703B0}" srcOrd="2" destOrd="0" parTransId="{9DF3F9AF-5835-4731-AAE1-36DC99DB9516}" sibTransId="{5F1F3697-E24C-4542-B415-3565B9292AD5}"/>
    <dgm:cxn modelId="{FC122B1A-9FD7-4080-B22F-ED614AB0C071}" srcId="{A109CE13-E175-40EB-900F-67626238E65A}" destId="{AA010811-29C3-430B-810C-FAA6D0AF2D81}" srcOrd="2" destOrd="0" parTransId="{20ECB467-3B72-4E0F-BE28-D8AF1799AC23}" sibTransId="{7C236A89-450E-4951-B090-1B4D33E2D188}"/>
    <dgm:cxn modelId="{97733710-E685-4ADC-9EE8-ECF805408EA2}" type="presOf" srcId="{BFD60FBC-F0FB-4DBE-BB60-7399E2384360}" destId="{6C379513-3F91-4453-B6AB-74709B454A12}" srcOrd="0" destOrd="1" presId="urn:microsoft.com/office/officeart/2005/8/layout/vList5"/>
    <dgm:cxn modelId="{2AB1B1D9-D646-4D35-BE6F-6E2441930A04}" srcId="{3C8095DF-9CCB-4BED-B4EF-50B067A025E2}" destId="{D2975F22-D807-455C-8A4E-95DA535D80BB}" srcOrd="0" destOrd="0" parTransId="{CB8EDAC3-7A8F-46C2-ABCA-3933F1B7D2C9}" sibTransId="{10C91196-3035-488C-A35C-4DDE6ED08D43}"/>
    <dgm:cxn modelId="{B3FB65B1-32D1-41A7-A40A-2CAE7105A377}" srcId="{D2975F22-D807-455C-8A4E-95DA535D80BB}" destId="{A2DDD355-FACD-4A9B-B6AA-18BB268D6971}" srcOrd="0" destOrd="0" parTransId="{DCDB12A4-ABD6-4C6E-871D-B68A3FAC22E5}" sibTransId="{BEDCEF7D-0054-4B8A-8BBA-374A98A7DFCD}"/>
    <dgm:cxn modelId="{D573298F-3EE8-485C-B73D-F1F938DB6DB3}" srcId="{A109CE13-E175-40EB-900F-67626238E65A}" destId="{9FD6FFCA-1EB7-4CAD-B762-A65F0F97961E}" srcOrd="1" destOrd="0" parTransId="{DCA00481-7CBD-46E0-89F7-35609895739A}" sibTransId="{71D4095E-932D-437C-AF86-33085A3FEF6A}"/>
    <dgm:cxn modelId="{F2A0CF62-E3D0-475D-9315-34ECACD71255}" srcId="{A375270C-410B-472F-8385-CAB5740DFDFD}" destId="{73006F71-4F8B-4352-856A-2C3DC9DFC619}" srcOrd="0" destOrd="0" parTransId="{CCD2D1F6-880E-4A11-97D6-BE92258A7E23}" sibTransId="{AC351BEE-1F17-410F-8DEF-6467F0C09370}"/>
    <dgm:cxn modelId="{F2F4032B-9FE7-4A8E-AE78-293DFE2BA70A}" type="presOf" srcId="{A2DDD355-FACD-4A9B-B6AA-18BB268D6971}" destId="{CC55CCB6-9F21-4498-968A-46304BF670DD}" srcOrd="0" destOrd="0" presId="urn:microsoft.com/office/officeart/2005/8/layout/vList5"/>
    <dgm:cxn modelId="{371B935B-426A-4CBC-A8E2-977B5C4DD7E9}" type="presOf" srcId="{9FD6FFCA-1EB7-4CAD-B762-A65F0F97961E}" destId="{7A763BAF-DEA8-4792-9DD6-A5D538CBC234}" srcOrd="0" destOrd="1" presId="urn:microsoft.com/office/officeart/2005/8/layout/vList5"/>
    <dgm:cxn modelId="{A543ED03-0520-49D6-841E-0AC571F1C866}" type="presOf" srcId="{7D83F44A-C860-4975-801B-64926E172F73}" destId="{CC55CCB6-9F21-4498-968A-46304BF670DD}" srcOrd="0" destOrd="2" presId="urn:microsoft.com/office/officeart/2005/8/layout/vList5"/>
    <dgm:cxn modelId="{59E8F2D0-07B4-48CB-BB59-2FD7C25AF8C8}" type="presOf" srcId="{D2975F22-D807-455C-8A4E-95DA535D80BB}" destId="{3A9A7B69-97A6-40CF-9C6C-159B26E1F370}" srcOrd="0" destOrd="0" presId="urn:microsoft.com/office/officeart/2005/8/layout/vList5"/>
    <dgm:cxn modelId="{6F0AE37D-7E29-4831-95D7-81B7360258B2}" srcId="{A109CE13-E175-40EB-900F-67626238E65A}" destId="{0C5F9B38-5FC4-4EB6-A68C-547A7018AE40}" srcOrd="0" destOrd="0" parTransId="{6DF0EEC6-7A8A-4816-926F-5ACB3B5A876B}" sibTransId="{9ECD0AAD-9F60-4847-8A54-AF1E09D6424E}"/>
    <dgm:cxn modelId="{E4705417-92AC-412D-912F-6DBA12B2C3D3}" type="presOf" srcId="{A109CE13-E175-40EB-900F-67626238E65A}" destId="{6DEA0F6D-9E72-4A4B-9B41-B06CBD7A08AC}" srcOrd="0" destOrd="0" presId="urn:microsoft.com/office/officeart/2005/8/layout/vList5"/>
    <dgm:cxn modelId="{1604DD1F-7078-4507-AEE7-9D20AD643F66}" srcId="{D2975F22-D807-455C-8A4E-95DA535D80BB}" destId="{51645138-9356-4941-AF04-0D231BF37CFB}" srcOrd="1" destOrd="0" parTransId="{0A114FEB-0CE6-4886-86D4-E5F615FA4606}" sibTransId="{9C6B1C33-B438-4897-B9B8-F6F3D9A8B236}"/>
    <dgm:cxn modelId="{41ED911D-AF1C-4801-A64D-FCD8699709F3}" type="presOf" srcId="{A375270C-410B-472F-8385-CAB5740DFDFD}" destId="{9350DEBF-B549-4A10-90CB-DCCE95F324FA}" srcOrd="0" destOrd="0" presId="urn:microsoft.com/office/officeart/2005/8/layout/vList5"/>
    <dgm:cxn modelId="{0471598C-C43B-4B6F-B047-2BE540C6D2C9}" type="presOf" srcId="{51645138-9356-4941-AF04-0D231BF37CFB}" destId="{CC55CCB6-9F21-4498-968A-46304BF670DD}" srcOrd="0" destOrd="1" presId="urn:microsoft.com/office/officeart/2005/8/layout/vList5"/>
    <dgm:cxn modelId="{E9FD676F-E027-49FC-A63F-7FD35BFE43B7}" srcId="{3C8095DF-9CCB-4BED-B4EF-50B067A025E2}" destId="{A375270C-410B-472F-8385-CAB5740DFDFD}" srcOrd="1" destOrd="0" parTransId="{19D25BAC-5E4A-44FB-998A-097663658653}" sibTransId="{0997F515-1B82-4B8F-9C6D-9AB18B373C7D}"/>
    <dgm:cxn modelId="{EA54D077-BD40-4D1B-BE47-81532853C1D8}" type="presParOf" srcId="{D6A600D9-DA8E-43C5-B4E2-A830CB07AAAB}" destId="{85E08779-76EF-4FFC-B0CD-5A062F46A8D5}" srcOrd="0" destOrd="0" presId="urn:microsoft.com/office/officeart/2005/8/layout/vList5"/>
    <dgm:cxn modelId="{D8ABF4E8-56EE-428F-A2A1-B74348D38355}" type="presParOf" srcId="{85E08779-76EF-4FFC-B0CD-5A062F46A8D5}" destId="{3A9A7B69-97A6-40CF-9C6C-159B26E1F370}" srcOrd="0" destOrd="0" presId="urn:microsoft.com/office/officeart/2005/8/layout/vList5"/>
    <dgm:cxn modelId="{0E47F96F-17B9-46CF-8141-20C6A4F07282}" type="presParOf" srcId="{85E08779-76EF-4FFC-B0CD-5A062F46A8D5}" destId="{CC55CCB6-9F21-4498-968A-46304BF670DD}" srcOrd="1" destOrd="0" presId="urn:microsoft.com/office/officeart/2005/8/layout/vList5"/>
    <dgm:cxn modelId="{44BC9C69-61A6-4612-808F-6E9A50384688}" type="presParOf" srcId="{D6A600D9-DA8E-43C5-B4E2-A830CB07AAAB}" destId="{7FEBE8B1-E304-4566-B833-9325852A486C}" srcOrd="1" destOrd="0" presId="urn:microsoft.com/office/officeart/2005/8/layout/vList5"/>
    <dgm:cxn modelId="{CDEC036E-4915-4CB8-A41F-0A4013EAD42E}" type="presParOf" srcId="{D6A600D9-DA8E-43C5-B4E2-A830CB07AAAB}" destId="{B5C335F9-DBB3-4E2E-9FDB-343A847A250B}" srcOrd="2" destOrd="0" presId="urn:microsoft.com/office/officeart/2005/8/layout/vList5"/>
    <dgm:cxn modelId="{38985260-3B98-4B40-B071-C4C7C64EF40A}" type="presParOf" srcId="{B5C335F9-DBB3-4E2E-9FDB-343A847A250B}" destId="{9350DEBF-B549-4A10-90CB-DCCE95F324FA}" srcOrd="0" destOrd="0" presId="urn:microsoft.com/office/officeart/2005/8/layout/vList5"/>
    <dgm:cxn modelId="{E38CBCBB-62E2-4721-A23B-372F4CABD968}" type="presParOf" srcId="{B5C335F9-DBB3-4E2E-9FDB-343A847A250B}" destId="{6C379513-3F91-4453-B6AB-74709B454A12}" srcOrd="1" destOrd="0" presId="urn:microsoft.com/office/officeart/2005/8/layout/vList5"/>
    <dgm:cxn modelId="{A6D11403-04FB-46B1-AA94-D3A487E89A4F}" type="presParOf" srcId="{D6A600D9-DA8E-43C5-B4E2-A830CB07AAAB}" destId="{9073D7A9-8F76-4817-B730-87D88E461E68}" srcOrd="3" destOrd="0" presId="urn:microsoft.com/office/officeart/2005/8/layout/vList5"/>
    <dgm:cxn modelId="{29957733-7939-47DC-84F5-A06C39CAE23C}" type="presParOf" srcId="{D6A600D9-DA8E-43C5-B4E2-A830CB07AAAB}" destId="{3E2A972A-CB75-49C1-8DF9-E38DF1A8936D}" srcOrd="4" destOrd="0" presId="urn:microsoft.com/office/officeart/2005/8/layout/vList5"/>
    <dgm:cxn modelId="{84ADA28C-FB73-483D-A1AC-24CC7E927A47}" type="presParOf" srcId="{3E2A972A-CB75-49C1-8DF9-E38DF1A8936D}" destId="{6DEA0F6D-9E72-4A4B-9B41-B06CBD7A08AC}" srcOrd="0" destOrd="0" presId="urn:microsoft.com/office/officeart/2005/8/layout/vList5"/>
    <dgm:cxn modelId="{0B2388FF-D14B-4189-9005-C1FF68E6F0D9}" type="presParOf" srcId="{3E2A972A-CB75-49C1-8DF9-E38DF1A8936D}" destId="{7A763BAF-DEA8-4792-9DD6-A5D538CBC2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5CCB6-9F21-4498-968A-46304BF670DD}">
      <dsp:nvSpPr>
        <dsp:cNvPr id="0" name=""/>
        <dsp:cNvSpPr/>
      </dsp:nvSpPr>
      <dsp:spPr>
        <a:xfrm rot="5400000">
          <a:off x="4087031" y="-1651124"/>
          <a:ext cx="1840970" cy="514462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smtClean="0">
              <a:latin typeface="Times New Roman" pitchFamily="18" charset="0"/>
              <a:cs typeface="Times New Roman" pitchFamily="18" charset="0"/>
            </a:rPr>
            <a:t>Voters use the receipts given by a third-party authority as “passport” to participate in an election.</a:t>
          </a:r>
          <a:endParaRPr lang="zh-CN" altLang="en-US" sz="29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435205" y="90571"/>
        <a:ext cx="5054755" cy="1661232"/>
      </dsp:txXfrm>
    </dsp:sp>
    <dsp:sp modelId="{3A9A7B69-97A6-40CF-9C6C-159B26E1F370}">
      <dsp:nvSpPr>
        <dsp:cNvPr id="0" name=""/>
        <dsp:cNvSpPr/>
      </dsp:nvSpPr>
      <dsp:spPr>
        <a:xfrm>
          <a:off x="458646" y="135300"/>
          <a:ext cx="1976558" cy="1571774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Receipt-based Voting process </a:t>
          </a:r>
          <a:endParaRPr lang="zh-CN" altLang="en-US" sz="23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35374" y="212028"/>
        <a:ext cx="1823102" cy="1418318"/>
      </dsp:txXfrm>
    </dsp:sp>
    <dsp:sp modelId="{6C379513-3F91-4453-B6AB-74709B454A12}">
      <dsp:nvSpPr>
        <dsp:cNvPr id="0" name=""/>
        <dsp:cNvSpPr/>
      </dsp:nvSpPr>
      <dsp:spPr>
        <a:xfrm rot="5400000">
          <a:off x="4087031" y="304907"/>
          <a:ext cx="1840970" cy="5144624"/>
        </a:xfrm>
        <a:prstGeom prst="round2Same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smtClean="0">
              <a:latin typeface="Times New Roman" pitchFamily="18" charset="0"/>
              <a:cs typeface="Times New Roman" pitchFamily="18" charset="0"/>
            </a:rPr>
            <a:t>Using a centralized Database to store all Data of an election.</a:t>
          </a:r>
          <a:endParaRPr lang="zh-CN" altLang="en-US" sz="29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435205" y="2046603"/>
        <a:ext cx="5054755" cy="1661232"/>
      </dsp:txXfrm>
    </dsp:sp>
    <dsp:sp modelId="{9350DEBF-B549-4A10-90CB-DCCE95F324FA}">
      <dsp:nvSpPr>
        <dsp:cNvPr id="0" name=""/>
        <dsp:cNvSpPr/>
      </dsp:nvSpPr>
      <dsp:spPr>
        <a:xfrm>
          <a:off x="458646" y="2091332"/>
          <a:ext cx="1976558" cy="157177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Centralized Data-storing Architecture</a:t>
          </a:r>
          <a:endParaRPr lang="zh-CN" altLang="en-US" sz="23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35374" y="2168060"/>
        <a:ext cx="1823102" cy="1418318"/>
      </dsp:txXfrm>
    </dsp:sp>
    <dsp:sp modelId="{7A763BAF-DEA8-4792-9DD6-A5D538CBC234}">
      <dsp:nvSpPr>
        <dsp:cNvPr id="0" name=""/>
        <dsp:cNvSpPr/>
      </dsp:nvSpPr>
      <dsp:spPr>
        <a:xfrm rot="5400000">
          <a:off x="4087031" y="2260939"/>
          <a:ext cx="1840970" cy="5144624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smtClean="0">
              <a:latin typeface="Times New Roman" pitchFamily="18" charset="0"/>
              <a:cs typeface="Times New Roman" pitchFamily="18" charset="0"/>
            </a:rPr>
            <a:t>Election must be held and supervised by trusted third parties.</a:t>
          </a:r>
          <a:endParaRPr lang="zh-CN" altLang="en-US" sz="29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435205" y="4002635"/>
        <a:ext cx="5054755" cy="1661232"/>
      </dsp:txXfrm>
    </dsp:sp>
    <dsp:sp modelId="{6DEA0F6D-9E72-4A4B-9B41-B06CBD7A08AC}">
      <dsp:nvSpPr>
        <dsp:cNvPr id="0" name=""/>
        <dsp:cNvSpPr/>
      </dsp:nvSpPr>
      <dsp:spPr>
        <a:xfrm>
          <a:off x="458646" y="4047363"/>
          <a:ext cx="1976558" cy="157177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Third Party Supervision</a:t>
          </a:r>
          <a:endParaRPr lang="zh-CN" altLang="en-US" sz="23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35374" y="4124091"/>
        <a:ext cx="1823102" cy="141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5CCB6-9F21-4498-968A-46304BF670DD}">
      <dsp:nvSpPr>
        <dsp:cNvPr id="0" name=""/>
        <dsp:cNvSpPr/>
      </dsp:nvSpPr>
      <dsp:spPr>
        <a:xfrm rot="5400000">
          <a:off x="4791639" y="-1904169"/>
          <a:ext cx="2516034" cy="63274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vote purchase </a:t>
          </a: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– receipt could be bought by someone 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receipt lost </a:t>
          </a: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– peeked and then used by someone OR lost it  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voting under duress </a:t>
          </a: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– someone knows you have the “passport” to vote  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885925" y="1545"/>
        <a:ext cx="6327463" cy="2516034"/>
      </dsp:txXfrm>
    </dsp:sp>
    <dsp:sp modelId="{3A9A7B69-97A6-40CF-9C6C-159B26E1F370}">
      <dsp:nvSpPr>
        <dsp:cNvPr id="0" name=""/>
        <dsp:cNvSpPr/>
      </dsp:nvSpPr>
      <dsp:spPr>
        <a:xfrm>
          <a:off x="675912" y="649574"/>
          <a:ext cx="2210012" cy="121997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Receipt-based Voting process </a:t>
          </a:r>
          <a:endParaRPr lang="zh-CN" altLang="en-US" sz="21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5912" y="649574"/>
        <a:ext cx="1905018" cy="1219975"/>
      </dsp:txXfrm>
    </dsp:sp>
    <dsp:sp modelId="{6C379513-3F91-4453-B6AB-74709B454A12}">
      <dsp:nvSpPr>
        <dsp:cNvPr id="0" name=""/>
        <dsp:cNvSpPr/>
      </dsp:nvSpPr>
      <dsp:spPr>
        <a:xfrm rot="5400000">
          <a:off x="5504857" y="55884"/>
          <a:ext cx="1110621" cy="6339840"/>
        </a:xfrm>
        <a:prstGeom prst="round2Same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Is easy to be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tampered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Is easy to be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attacked</a:t>
          </a: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Is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not fault-tolerant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890248" y="2724709"/>
        <a:ext cx="6285624" cy="1002189"/>
      </dsp:txXfrm>
    </dsp:sp>
    <dsp:sp modelId="{9350DEBF-B549-4A10-90CB-DCCE95F324FA}">
      <dsp:nvSpPr>
        <dsp:cNvPr id="0" name=""/>
        <dsp:cNvSpPr/>
      </dsp:nvSpPr>
      <dsp:spPr>
        <a:xfrm>
          <a:off x="675912" y="2615816"/>
          <a:ext cx="2214335" cy="1219975"/>
        </a:xfrm>
        <a:prstGeom prst="homePlate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Centralized Data-storing Architecture</a:t>
          </a:r>
          <a:endParaRPr lang="zh-CN" altLang="en-US" sz="21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5912" y="2615816"/>
        <a:ext cx="1909341" cy="1219975"/>
      </dsp:txXfrm>
    </dsp:sp>
    <dsp:sp modelId="{7A763BAF-DEA8-4792-9DD6-A5D538CBC234}">
      <dsp:nvSpPr>
        <dsp:cNvPr id="0" name=""/>
        <dsp:cNvSpPr/>
      </dsp:nvSpPr>
      <dsp:spPr>
        <a:xfrm rot="5400000">
          <a:off x="5050896" y="1771219"/>
          <a:ext cx="2008026" cy="6333648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Could</a:t>
          </a:r>
          <a:r>
            <a:rPr lang="en-US" altLang="zh-CN" sz="2400" b="1" kern="1200" baseline="0" dirty="0" smtClean="0">
              <a:latin typeface="Times New Roman" pitchFamily="18" charset="0"/>
              <a:cs typeface="Times New Roman" pitchFamily="18" charset="0"/>
            </a:rPr>
            <a:t> cause </a:t>
          </a:r>
          <a:r>
            <a:rPr lang="en-US" altLang="zh-CN" sz="2400" b="1" kern="1200" baseline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illegal counting process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Could cause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result changing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Could cause any kind of </a:t>
          </a:r>
          <a:r>
            <a:rPr lang="en-US" altLang="zh-CN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threat to voters</a:t>
          </a:r>
          <a:r>
            <a:rPr lang="en-US" altLang="zh-CN" sz="2400" b="1" kern="1200" dirty="0" smtClean="0">
              <a:latin typeface="Times New Roman" pitchFamily="18" charset="0"/>
              <a:cs typeface="Times New Roman" pitchFamily="18" charset="0"/>
            </a:rPr>
            <a:t> – third parties have access to both receipts, voters’ personal information and the result of all votes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888085" y="4032054"/>
        <a:ext cx="6235624" cy="1811978"/>
      </dsp:txXfrm>
    </dsp:sp>
    <dsp:sp modelId="{6DEA0F6D-9E72-4A4B-9B41-B06CBD7A08AC}">
      <dsp:nvSpPr>
        <dsp:cNvPr id="0" name=""/>
        <dsp:cNvSpPr/>
      </dsp:nvSpPr>
      <dsp:spPr>
        <a:xfrm>
          <a:off x="675912" y="4328055"/>
          <a:ext cx="2212173" cy="1219975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Third Party Supervision</a:t>
          </a:r>
          <a:endParaRPr lang="zh-CN" altLang="en-US" sz="21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75912" y="4328055"/>
        <a:ext cx="1907179" cy="1219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97F9-CE4D-4436-ADF2-9C004B42FE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D904-7420-4B63-B4AC-A87C820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906000" cy="2070780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8000" b="1" i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DFKai-SB" pitchFamily="65" charset="-120"/>
                <a:cs typeface="Arial" pitchFamily="34" charset="0"/>
              </a:rPr>
              <a:t>SmartVote</a:t>
            </a:r>
            <a:endParaRPr lang="en-US" sz="8000" b="1" i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Arial" pitchFamily="34" charset="0"/>
              <a:ea typeface="DFKai-SB" pitchFamily="65" charset="-12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1" y="4197122"/>
            <a:ext cx="8839200" cy="1710191"/>
          </a:xfrm>
        </p:spPr>
        <p:txBody>
          <a:bodyPr numCol="2">
            <a:normAutofit fontScale="85000" lnSpcReduction="20000"/>
          </a:bodyPr>
          <a:lstStyle/>
          <a:p>
            <a:pPr algn="l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Members: </a:t>
            </a:r>
          </a:p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Qiao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Zhang (u)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Kun Liu (u)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Qiao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Zhao (u)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Ruiliang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Gong (u5083478)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906000" cy="914398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are Smart Contracts?</a:t>
            </a:r>
            <a:endParaRPr 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1143"/>
            <a:ext cx="9906000" cy="569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Smart Contracts are: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blockchain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housed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compiled into very low level operation codes and stored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lockchain’s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store at a particular address – which is determined when the contracts are compiled and deployed to the blockchain.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transaction is sent to that address the distributed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 machine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executes the script’s operation codes and is able to use the data which is sent with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10532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248229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Benefits of Using Blockchain and Smart Contracts</a:t>
            </a:r>
            <a:endParaRPr lang="en-US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858"/>
            <a:ext cx="9906000" cy="5479142"/>
          </a:xfrm>
        </p:spPr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Decentralized 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low cost, trustless,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fault-tolerance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strong tamper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resistance (which could lead to receipt-less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More complicated use cases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customizable rules for ownership, transaction formats and state transition functions, etc.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30514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 Architecture of </a:t>
            </a:r>
            <a:r>
              <a:rPr lang="en-US" sz="40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4000" i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Dapp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including </a:t>
            </a:r>
            <a:r>
              <a:rPr lang="en-US" sz="4000" i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SmartVote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30" name="Picture 6" descr="E:\Google Drive\project\Resources\DApp-Architecture_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514"/>
            <a:ext cx="9905999" cy="582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44079" y="6488667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Eris Industry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1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69257"/>
          </a:xfrm>
        </p:spPr>
        <p:txBody>
          <a:bodyPr>
            <a:noAutofit/>
          </a:bodyPr>
          <a:lstStyle/>
          <a:p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Simple Voting Process in </a:t>
            </a:r>
            <a:r>
              <a:rPr lang="en-US" sz="4000" i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SmartVote</a:t>
            </a:r>
            <a:endParaRPr 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100" name="Picture 4" descr="E:\Google Drive\project\Resources\SmartVote-Voting por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9257"/>
            <a:ext cx="9906000" cy="60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885370"/>
          </a:xfrm>
        </p:spPr>
        <p:txBody>
          <a:bodyPr>
            <a:noAutofit/>
          </a:bodyPr>
          <a:lstStyle/>
          <a:p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Summary</a:t>
            </a:r>
            <a:endParaRPr 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8571"/>
            <a:ext cx="9906000" cy="57694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ultimate goal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SmartVote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is: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distributed E-voting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system that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can provide an anonymity-supporting, verifiable , secure, customizable voting environment integrating with user management and communication modules.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it is completed, we hope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SmartVote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fulfill all the requirements of E-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Movment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9906000" cy="1103084"/>
          </a:xfrm>
        </p:spPr>
        <p:txBody>
          <a:bodyPr>
            <a:noAutofit/>
          </a:bodyPr>
          <a:lstStyle/>
          <a:p>
            <a:r>
              <a:rPr lang="en-US" altLang="zh-CN" sz="40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Key Characteristics of current </a:t>
            </a:r>
            <a:r>
              <a:rPr lang="en-US" altLang="zh-CN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E-Voting Systems</a:t>
            </a:r>
            <a:endParaRPr lang="zh-CN" alt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72114067"/>
              </p:ext>
            </p:extLst>
          </p:nvPr>
        </p:nvGraphicFramePr>
        <p:xfrm>
          <a:off x="1" y="1103563"/>
          <a:ext cx="8038475" cy="5754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标注 5"/>
          <p:cNvSpPr/>
          <p:nvPr/>
        </p:nvSpPr>
        <p:spPr>
          <a:xfrm rot="5400000">
            <a:off x="8003266" y="2383519"/>
            <a:ext cx="1543052" cy="1881415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23" tIns="45712" rIns="91423" bIns="45712"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altLang="zh-CN" sz="2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Looks all good?</a:t>
            </a:r>
            <a:endParaRPr lang="zh-CN" altLang="en-US" sz="28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6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9906000" cy="885369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could be wrong? Let’s look at it again..</a:t>
            </a:r>
            <a:endParaRPr lang="zh-CN" alt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7356321"/>
              </p:ext>
            </p:extLst>
          </p:nvPr>
        </p:nvGraphicFramePr>
        <p:xfrm>
          <a:off x="0" y="914401"/>
          <a:ext cx="9906000" cy="59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44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8285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E-voting System do we need?</a:t>
            </a:r>
            <a:endParaRPr 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906000" cy="59436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System with:</a:t>
            </a:r>
          </a:p>
          <a:p>
            <a:pPr lvl="5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Better voter Authentication</a:t>
            </a:r>
          </a:p>
          <a:p>
            <a:pPr lvl="6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Non-receipt-based user authentication</a:t>
            </a:r>
          </a:p>
          <a:p>
            <a:pPr lvl="5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lvl="6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one can falsify votes without getting caught</a:t>
            </a:r>
          </a:p>
          <a:p>
            <a:pPr lvl="5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Anonymity</a:t>
            </a:r>
          </a:p>
          <a:p>
            <a:pPr lvl="6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 people couldn’t find out how a voter voted </a:t>
            </a:r>
          </a:p>
          <a:p>
            <a:pPr lvl="5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Non-expert Verifiability</a:t>
            </a:r>
          </a:p>
          <a:p>
            <a:pPr lvl="6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Non-expert voters can easily verify their votes has been counted properly.</a:t>
            </a:r>
          </a:p>
          <a:p>
            <a:pPr lvl="5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Free from Coercion</a:t>
            </a:r>
          </a:p>
          <a:p>
            <a:pPr lvl="6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Avoid ‘gun-to-the-head’ situations (impossible)</a:t>
            </a:r>
          </a:p>
          <a:p>
            <a:pPr lvl="6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way that a voter can show to another person how he/she voted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Customizable Voting Rules</a:t>
            </a:r>
          </a:p>
          <a:p>
            <a:pPr lvl="6"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More than voting to whom OR “agree or disagree” etc.</a:t>
            </a:r>
          </a:p>
          <a:p>
            <a:pPr lvl="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98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9906000" cy="856340"/>
          </a:xfrm>
        </p:spPr>
        <p:txBody>
          <a:bodyPr>
            <a:normAutofit/>
          </a:bodyPr>
          <a:lstStyle/>
          <a:p>
            <a:r>
              <a:rPr lang="en-US" altLang="zh-CN" sz="40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Who could need a better E-voting System? </a:t>
            </a:r>
            <a:endParaRPr lang="zh-CN" alt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914"/>
            <a:ext cx="9906000" cy="5929086"/>
          </a:xfrm>
        </p:spPr>
        <p:txBody>
          <a:bodyPr>
            <a:normAutofit lnSpcReduction="10000"/>
          </a:bodyPr>
          <a:lstStyle/>
          <a:p>
            <a:r>
              <a:rPr lang="en-US" altLang="zh-CN" sz="3400" b="1" i="1" dirty="0">
                <a:latin typeface="Times New Roman" pitchFamily="18" charset="0"/>
                <a:cs typeface="Times New Roman" pitchFamily="18" charset="0"/>
              </a:rPr>
              <a:t>Non-Governmental Organizations (NGOs)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Especially international NGOs</a:t>
            </a:r>
          </a:p>
          <a:p>
            <a:r>
              <a:rPr lang="en-US" altLang="zh-CN" sz="3400" b="1" i="1" dirty="0">
                <a:latin typeface="Times New Roman" pitchFamily="18" charset="0"/>
                <a:cs typeface="Times New Roman" pitchFamily="18" charset="0"/>
              </a:rPr>
              <a:t>Large Companies, education institutions and other for-profit organizations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For decision making or norms/standards making.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For human resources allocation.</a:t>
            </a:r>
          </a:p>
          <a:p>
            <a:r>
              <a:rPr lang="en-US" altLang="zh-CN" sz="3400" b="1" i="1" dirty="0">
                <a:latin typeface="Times New Roman" pitchFamily="18" charset="0"/>
                <a:cs typeface="Times New Roman" pitchFamily="18" charset="0"/>
              </a:rPr>
              <a:t>Large Communities</a:t>
            </a:r>
          </a:p>
          <a:p>
            <a:pPr lvl="1"/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Local, national, international or virtual communities</a:t>
            </a:r>
          </a:p>
          <a:p>
            <a:r>
              <a:rPr lang="en-US" altLang="zh-CN" sz="3400" b="1" i="1" dirty="0">
                <a:latin typeface="Times New Roman" pitchFamily="18" charset="0"/>
                <a:cs typeface="Times New Roman" pitchFamily="18" charset="0"/>
              </a:rPr>
              <a:t>Governments (perhaps)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A lot of things to concern before adopting E-voting System</a:t>
            </a:r>
          </a:p>
        </p:txBody>
      </p:sp>
    </p:spTree>
    <p:extLst>
      <p:ext uri="{BB962C8B-B14F-4D97-AF65-F5344CB8AC3E}">
        <p14:creationId xmlns:p14="http://schemas.microsoft.com/office/powerpoint/2010/main" val="10844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001">
              <a:schemeClr val="tx2">
                <a:lumMod val="40000"/>
                <a:lumOff val="60000"/>
              </a:schemeClr>
            </a:gs>
            <a:gs pos="32001">
              <a:schemeClr val="tx2">
                <a:lumMod val="20000"/>
                <a:lumOff val="80000"/>
              </a:schemeClr>
            </a:gs>
            <a:gs pos="47000">
              <a:schemeClr val="tx2">
                <a:lumMod val="40000"/>
                <a:lumOff val="60000"/>
              </a:schemeClr>
            </a:gs>
            <a:gs pos="85001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40114"/>
            <a:ext cx="9906000" cy="2699657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CN" b="1" i="1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SmartVote</a:t>
            </a:r>
            <a:r>
              <a:rPr lang="en-US" altLang="zh-CN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– </a:t>
            </a:r>
            <a:r>
              <a:rPr lang="en-US" altLang="zh-CN" b="1" i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 distributed E-voting </a:t>
            </a:r>
            <a:r>
              <a:rPr lang="en-US" altLang="zh-CN" b="1" i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 </a:t>
            </a:r>
            <a:r>
              <a:rPr lang="en-US" altLang="zh-CN" b="1" i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applying </a:t>
            </a:r>
            <a:r>
              <a:rPr lang="en-US" altLang="zh-CN" b="1" i="1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Blockchain</a:t>
            </a:r>
            <a:r>
              <a:rPr lang="en-US" altLang="zh-CN" b="1" i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i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and Smart </a:t>
            </a:r>
            <a:r>
              <a:rPr lang="en-US" altLang="zh-CN" b="1" i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Contracts</a:t>
            </a:r>
            <a:endParaRPr lang="zh-CN" altLang="en-US" b="1" i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870855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is </a:t>
            </a:r>
            <a:r>
              <a:rPr lang="en-US" sz="4000" i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Blockchain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5371"/>
            <a:ext cx="9906000" cy="59726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blockchain is 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distributed database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serving as a public ledger of data transactions – each participating network node keeps a copy of this ledger and offers its computing power to repeatedly collect, verify and broadcast newly performed transactions, trying to record them as a new block to the end of the blockchain (“mining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blockchain is extremely hard for an attacker to fraudulently modify, unless the attacker has more computing power than the rest of the network combined.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906000" cy="1150883"/>
          </a:xfrm>
          <a:prstGeom prst="rect">
            <a:avLst/>
          </a:prstGeom>
        </p:spPr>
        <p:txBody>
          <a:bodyPr vert="horz" lIns="91423" tIns="45712" rIns="91423" bIns="45712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Structure 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A </a:t>
            </a:r>
            <a:r>
              <a:rPr lang="en-US" sz="4000" i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Blockchain</a:t>
            </a:r>
            <a:r>
              <a:rPr lang="en-US" sz="4000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 sequential Distributed Database.</a:t>
            </a:r>
            <a:endParaRPr lang="en-US" sz="4000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 descr="E:\Google Drive\project\Resources\BlockChain 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0884"/>
            <a:ext cx="9906000" cy="51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887029" y="6488668"/>
            <a:ext cx="301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 err="1" smtClean="0"/>
              <a:t>Ethereum</a:t>
            </a:r>
            <a:r>
              <a:rPr lang="en-US" altLang="zh-CN" dirty="0"/>
              <a:t> </a:t>
            </a:r>
            <a:r>
              <a:rPr lang="en-US" altLang="zh-CN" dirty="0" smtClean="0"/>
              <a:t>whitepaper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8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320799"/>
          </a:xfrm>
        </p:spPr>
        <p:txBody>
          <a:bodyPr>
            <a:noAutofit/>
          </a:bodyPr>
          <a:lstStyle/>
          <a:p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structure of </a:t>
            </a:r>
            <a:r>
              <a:rPr lang="en-US" sz="4000" i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Blockchain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sz="4000" i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Merkle</a:t>
            </a:r>
            <a:r>
              <a:rPr lang="en-US" sz="40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Tree</a:t>
            </a:r>
            <a:r>
              <a:rPr lang="en-US" sz="24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sz="2400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sz="2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Situation: When someone is trying to tamper the transaction record,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it will be detected</a:t>
            </a:r>
            <a:endParaRPr lang="en-US" sz="20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pic>
        <p:nvPicPr>
          <p:cNvPr id="2050" name="Picture 2" descr="E:\Google Drive\project\Resources\Merkle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007"/>
            <a:ext cx="9905999" cy="53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939313" y="6187331"/>
            <a:ext cx="1966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 err="1" smtClean="0"/>
              <a:t>Ethereum</a:t>
            </a:r>
            <a:r>
              <a:rPr lang="en-US" altLang="zh-CN" dirty="0" smtClean="0"/>
              <a:t> whitepaper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672</Words>
  <Application>Microsoft Office PowerPoint</Application>
  <PresentationFormat>A4 纸张(210x297 毫米)</PresentationFormat>
  <Paragraphs>82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SmartVote</vt:lpstr>
      <vt:lpstr>Key Characteristics of current E-Voting Systems</vt:lpstr>
      <vt:lpstr>What could be wrong? Let’s look at it again..</vt:lpstr>
      <vt:lpstr>What E-voting System do we need?</vt:lpstr>
      <vt:lpstr>Who could need a better E-voting System? </vt:lpstr>
      <vt:lpstr>SmartVote – A distributed E-voting System applying Blockchain and Smart Contracts</vt:lpstr>
      <vt:lpstr>What is Blockchain?</vt:lpstr>
      <vt:lpstr>PowerPoint 演示文稿</vt:lpstr>
      <vt:lpstr>Data structure of Blockchain: Merkle Tree Situation: When someone is trying to tamper the transaction record, it will be detected</vt:lpstr>
      <vt:lpstr>What are Smart Contracts?</vt:lpstr>
      <vt:lpstr>Benefits of Using Blockchain and Smart Contracts</vt:lpstr>
      <vt:lpstr>The Architecture of a Dapp (including SmartVote)</vt:lpstr>
      <vt:lpstr>A Simple Voting Process in SmartVote</vt:lpstr>
      <vt:lpstr>In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</dc:creator>
  <cp:lastModifiedBy>sorgdas</cp:lastModifiedBy>
  <cp:revision>250</cp:revision>
  <dcterms:created xsi:type="dcterms:W3CDTF">2015-02-15T02:33:47Z</dcterms:created>
  <dcterms:modified xsi:type="dcterms:W3CDTF">2015-03-31T12:35:36Z</dcterms:modified>
</cp:coreProperties>
</file>