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7" r:id="rId10"/>
    <p:sldId id="269" r:id="rId11"/>
    <p:sldId id="270" r:id="rId12"/>
    <p:sldId id="266" r:id="rId13"/>
    <p:sldId id="271" r:id="rId14"/>
    <p:sldId id="268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D4EF-6C74-4109-BE24-654BFD24D2F6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4AAD-6CF7-46D2-B50D-7CABC9A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 of The Complex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53"/>
            <a:ext cx="10515600" cy="4351338"/>
          </a:xfrm>
        </p:spPr>
        <p:txBody>
          <a:bodyPr/>
          <a:lstStyle/>
          <a:p>
            <a:r>
              <a:rPr lang="en-US" dirty="0" smtClean="0"/>
              <a:t>Project Aim: Develop model of complex cell responses and test with two-bar interaction stimuli (a la </a:t>
            </a:r>
            <a:r>
              <a:rPr lang="en-US" dirty="0" err="1" smtClean="0"/>
              <a:t>Movshon</a:t>
            </a:r>
            <a:r>
              <a:rPr lang="en-US" dirty="0" smtClean="0"/>
              <a:t>) to develop intuition for how these results arise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21" y="2718364"/>
            <a:ext cx="5307460" cy="3776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332" r="8988"/>
          <a:stretch/>
        </p:blipFill>
        <p:spPr>
          <a:xfrm>
            <a:off x="576331" y="3681572"/>
            <a:ext cx="2247362" cy="22058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1528" y="4056845"/>
            <a:ext cx="6181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3043" y="5200919"/>
            <a:ext cx="5151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^2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948"/>
          <a:stretch/>
        </p:blipFill>
        <p:spPr>
          <a:xfrm>
            <a:off x="3334557" y="2973658"/>
            <a:ext cx="1971303" cy="3621691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2880578" y="4388684"/>
            <a:ext cx="785611" cy="7916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/>
          <p:cNvSpPr/>
          <p:nvPr/>
        </p:nvSpPr>
        <p:spPr>
          <a:xfrm>
            <a:off x="5486822" y="4343610"/>
            <a:ext cx="889420" cy="79163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1993" y="3486779"/>
            <a:ext cx="282411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15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line interaction profiles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79" y="1720382"/>
            <a:ext cx="9964042" cy="501421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1693" y="1265278"/>
            <a:ext cx="33216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H&amp;W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72" y="874643"/>
            <a:ext cx="6905815" cy="582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1" y="344557"/>
            <a:ext cx="4422919" cy="222575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3065171"/>
            <a:ext cx="3708042" cy="32841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Showing responses of underlying figures shows how 2 bar interaction profiles arise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Modulation of response primarily around one of the filters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26146" y="103030"/>
            <a:ext cx="5781541" cy="8736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Contributing filter responses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84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0014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line interaction profiles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7732"/>
            <a:ext cx="10179093" cy="512109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1693" y="1265278"/>
            <a:ext cx="33216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Quadrature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168" y="1519914"/>
            <a:ext cx="7419269" cy="50409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04174" y="646232"/>
            <a:ext cx="5781541" cy="8736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Contributing filter responses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4" y="349083"/>
            <a:ext cx="4337064" cy="218197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1065" y="3065171"/>
            <a:ext cx="3915177" cy="3284113"/>
          </a:xfrm>
        </p:spPr>
        <p:txBody>
          <a:bodyPr>
            <a:normAutofit/>
          </a:bodyPr>
          <a:lstStyle/>
          <a:p>
            <a:r>
              <a:rPr lang="en-US" dirty="0" smtClean="0"/>
              <a:t>Again, primary contribution is single filter.</a:t>
            </a:r>
          </a:p>
          <a:p>
            <a:r>
              <a:rPr lang="en-US" dirty="0" smtClean="0"/>
              <a:t>And we see modulation of the response of this filter with two-bar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94"/>
            <a:ext cx="10515600" cy="1325563"/>
          </a:xfrm>
        </p:spPr>
        <p:txBody>
          <a:bodyPr/>
          <a:lstStyle/>
          <a:p>
            <a:r>
              <a:rPr lang="en-US" dirty="0" smtClean="0"/>
              <a:t>Bonus: PCA (STC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469"/>
            <a:ext cx="4532290" cy="1048786"/>
          </a:xfrm>
        </p:spPr>
        <p:txBody>
          <a:bodyPr/>
          <a:lstStyle/>
          <a:p>
            <a:r>
              <a:rPr lang="en-US" dirty="0" smtClean="0"/>
              <a:t>Generated x1000 random bar stimuli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86" y="2075916"/>
            <a:ext cx="3417002" cy="1388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07" y="3361382"/>
            <a:ext cx="3434560" cy="1177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849" y="4458620"/>
            <a:ext cx="3546571" cy="115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970" y="5524232"/>
            <a:ext cx="3442760" cy="1120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2793" y="1834862"/>
            <a:ext cx="341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of each bar drawn from Gaussian </a:t>
            </a:r>
            <a:r>
              <a:rPr lang="en-US" dirty="0" err="1" smtClean="0"/>
              <a:t>dist</a:t>
            </a:r>
            <a:r>
              <a:rPr lang="en-US" dirty="0" smtClean="0"/>
              <a:t>: µ = 0, </a:t>
            </a:r>
            <a:r>
              <a:rPr lang="el-GR" dirty="0" smtClean="0"/>
              <a:t>σ</a:t>
            </a:r>
            <a:r>
              <a:rPr lang="en-US" dirty="0" smtClean="0"/>
              <a:t> = 0.341</a:t>
            </a:r>
            <a:endParaRPr lang="en-US" dirty="0"/>
          </a:p>
        </p:txBody>
      </p:sp>
      <p:pic>
        <p:nvPicPr>
          <p:cNvPr id="2050" name="Picture 2" descr="http://upload.wikimedia.org/wikipedia/commons/thumb/8/8c/Standard_deviation_diagram.svg/325px-Standard_deviation_diagram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566" y="2952789"/>
            <a:ext cx="5491234" cy="275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19682" y="2223146"/>
            <a:ext cx="41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“spike” threshold @ &gt; 3*</a:t>
            </a:r>
            <a:r>
              <a:rPr lang="en-US" dirty="0" err="1" smtClean="0"/>
              <a:t>std</a:t>
            </a:r>
            <a:r>
              <a:rPr lang="en-US" dirty="0" smtClean="0"/>
              <a:t> of the distribution of ‘Complex Cell’ responses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0353270" y="2952789"/>
            <a:ext cx="618186" cy="1505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2566" y="5657671"/>
            <a:ext cx="585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Took stimuli that generated responses greater than this value as “Spike triggered ensemble”…</a:t>
            </a:r>
          </a:p>
          <a:p>
            <a:endParaRPr lang="en-US" dirty="0"/>
          </a:p>
          <a:p>
            <a:r>
              <a:rPr lang="en-US" dirty="0" smtClean="0"/>
              <a:t>Subtracted mean stimulus from ensemble, Performed PCA…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8346" cy="827423"/>
          </a:xfrm>
        </p:spPr>
        <p:txBody>
          <a:bodyPr/>
          <a:lstStyle/>
          <a:p>
            <a:r>
              <a:rPr lang="en-US" dirty="0" smtClean="0"/>
              <a:t>H&amp;W Complex Cell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04" y="2529515"/>
            <a:ext cx="4480955" cy="368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65" y="2529515"/>
            <a:ext cx="4483477" cy="3684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887" y="4248886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6170" y="4187119"/>
            <a:ext cx="9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8346" cy="827423"/>
          </a:xfrm>
        </p:spPr>
        <p:txBody>
          <a:bodyPr/>
          <a:lstStyle/>
          <a:p>
            <a:r>
              <a:rPr lang="en-US" dirty="0" smtClean="0"/>
              <a:t>Q Complex Cell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887" y="4248886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6170" y="4187119"/>
            <a:ext cx="95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04" y="2442494"/>
            <a:ext cx="4682724" cy="381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90" y="2446986"/>
            <a:ext cx="4600496" cy="37238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5369" y="6170827"/>
            <a:ext cx="37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filter does not exist…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002"/>
            <a:ext cx="10515600" cy="1325563"/>
          </a:xfrm>
        </p:spPr>
        <p:txBody>
          <a:bodyPr/>
          <a:lstStyle/>
          <a:p>
            <a:r>
              <a:rPr lang="en-US" dirty="0" smtClean="0"/>
              <a:t>A little about the model(s)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1" y="1394533"/>
            <a:ext cx="6959109" cy="1181242"/>
          </a:xfrm>
        </p:spPr>
        <p:txBody>
          <a:bodyPr/>
          <a:lstStyle/>
          <a:p>
            <a:r>
              <a:rPr lang="en-US" dirty="0" smtClean="0"/>
              <a:t>Looked at two methods for generating ‘Complex Cell’ like </a:t>
            </a:r>
            <a:r>
              <a:rPr lang="en-US" dirty="0" smtClean="0"/>
              <a:t>responses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5347" y="2440780"/>
            <a:ext cx="4830653" cy="35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 smtClean="0"/>
              <a:t>Quadrature, or Energy Model</a:t>
            </a:r>
          </a:p>
          <a:p>
            <a:pPr lvl="2"/>
            <a:r>
              <a:rPr lang="en-US" sz="1800" dirty="0" smtClean="0"/>
              <a:t>Summation of quadrature pair</a:t>
            </a:r>
          </a:p>
          <a:p>
            <a:pPr lvl="2"/>
            <a:r>
              <a:rPr lang="en-US" sz="1800" dirty="0" smtClean="0"/>
              <a:t>Consists of two filters offset by 90°</a:t>
            </a:r>
          </a:p>
          <a:p>
            <a:pPr lvl="2"/>
            <a:r>
              <a:rPr lang="en-US" sz="1800" dirty="0" smtClean="0"/>
              <a:t>Sums squared output of </a:t>
            </a:r>
            <a:r>
              <a:rPr lang="en-US" sz="1800" u="sng" dirty="0" smtClean="0"/>
              <a:t>unrectified</a:t>
            </a:r>
            <a:r>
              <a:rPr lang="en-US" sz="1800" dirty="0" smtClean="0"/>
              <a:t> filters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sz="2200" dirty="0" smtClean="0"/>
              <a:t>Hubel &amp; </a:t>
            </a:r>
            <a:r>
              <a:rPr lang="en-US" sz="2200" dirty="0" err="1" smtClean="0"/>
              <a:t>Weisel</a:t>
            </a:r>
            <a:r>
              <a:rPr lang="en-US" sz="2200" dirty="0" smtClean="0"/>
              <a:t> Model (H&amp;W)</a:t>
            </a:r>
          </a:p>
          <a:p>
            <a:pPr lvl="2"/>
            <a:r>
              <a:rPr lang="en-US" sz="1800" dirty="0" smtClean="0"/>
              <a:t>Summation of multiple spatially offset </a:t>
            </a:r>
            <a:r>
              <a:rPr lang="en-US" sz="1800" u="sng" dirty="0" smtClean="0"/>
              <a:t>rectified</a:t>
            </a:r>
            <a:r>
              <a:rPr lang="en-US" sz="1800" dirty="0" smtClean="0"/>
              <a:t> filters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88" y="172002"/>
            <a:ext cx="3864616" cy="3343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79" y="3535112"/>
            <a:ext cx="3804433" cy="33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models – All in 1D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/>
          <a:lstStyle/>
          <a:p>
            <a:r>
              <a:rPr lang="en-US" dirty="0" smtClean="0"/>
              <a:t>Simple Filters: Gaussian * </a:t>
            </a:r>
            <a:r>
              <a:rPr lang="en-US" dirty="0" err="1" smtClean="0"/>
              <a:t>sinewave</a:t>
            </a:r>
            <a:r>
              <a:rPr lang="en-US" dirty="0" smtClean="0"/>
              <a:t> = Gabor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577" y="2139617"/>
            <a:ext cx="8282477" cy="4248709"/>
          </a:xfrm>
          <a:prstGeom prst="rect">
            <a:avLst/>
          </a:prstGeom>
        </p:spPr>
      </p:pic>
      <p:pic>
        <p:nvPicPr>
          <p:cNvPr id="1026" name="Picture 2" descr="f(x) = a \exp{\left(- { \frac{(x-b)^2 }{ 2 c^2} } \right)}+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5" y="2690005"/>
            <a:ext cx="24479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063" y="2296818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305" y="3296993"/>
            <a:ext cx="23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Sine wave:</a:t>
            </a:r>
          </a:p>
          <a:p>
            <a:endParaRPr lang="en-US" dirty="0"/>
          </a:p>
        </p:txBody>
      </p:sp>
      <p:pic>
        <p:nvPicPr>
          <p:cNvPr id="1030" name="Picture 6" descr="y(t) = A\sin(2 \pi f t + \phi) = A\sin(\omega t + \phi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7" y="3729094"/>
            <a:ext cx="3143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6883" y="4303107"/>
            <a:ext cx="2885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, of course, these are easy to generate…</a:t>
            </a:r>
          </a:p>
          <a:p>
            <a:endParaRPr lang="en-US" dirty="0" smtClean="0"/>
          </a:p>
          <a:p>
            <a:r>
              <a:rPr lang="en-US" u="sng" dirty="0" smtClean="0"/>
              <a:t>Gaussian:</a:t>
            </a:r>
            <a:endParaRPr lang="en-US" u="sng" dirty="0"/>
          </a:p>
          <a:p>
            <a:r>
              <a:rPr lang="en-US" dirty="0"/>
              <a:t>b = </a:t>
            </a:r>
            <a:r>
              <a:rPr lang="en-US" dirty="0" err="1"/>
              <a:t>gaussmf</a:t>
            </a:r>
            <a:r>
              <a:rPr lang="en-US" dirty="0"/>
              <a:t>(x,[pi/1.8 pi]);</a:t>
            </a:r>
          </a:p>
          <a:p>
            <a:r>
              <a:rPr lang="en-US" u="sng" dirty="0" smtClean="0"/>
              <a:t>Sine Wave:</a:t>
            </a:r>
            <a:endParaRPr lang="en-US" u="sng" dirty="0"/>
          </a:p>
          <a:p>
            <a:r>
              <a:rPr lang="en-US" dirty="0"/>
              <a:t>f = 1.5; </a:t>
            </a:r>
          </a:p>
          <a:p>
            <a:r>
              <a:rPr lang="en-US" dirty="0"/>
              <a:t>wave = sin(x*</a:t>
            </a:r>
            <a:r>
              <a:rPr lang="en-US" dirty="0" err="1"/>
              <a:t>f+pi</a:t>
            </a:r>
            <a:r>
              <a:rPr lang="en-US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7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4351338"/>
          </a:xfrm>
        </p:spPr>
        <p:txBody>
          <a:bodyPr/>
          <a:lstStyle/>
          <a:p>
            <a:r>
              <a:rPr lang="en-US" dirty="0" smtClean="0"/>
              <a:t>Filters used in the model(s)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3" y="2143768"/>
            <a:ext cx="2352367" cy="4267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36" y="1958333"/>
            <a:ext cx="5176464" cy="4452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799" y="2143768"/>
            <a:ext cx="163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Quadrature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765" y="2143768"/>
            <a:ext cx="163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H&amp;W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906465"/>
            <a:ext cx="4348147" cy="4404183"/>
          </a:xfrm>
        </p:spPr>
        <p:txBody>
          <a:bodyPr>
            <a:normAutofit/>
          </a:bodyPr>
          <a:lstStyle/>
          <a:p>
            <a:r>
              <a:rPr lang="en-US" dirty="0" smtClean="0"/>
              <a:t>Response of filter</a:t>
            </a:r>
          </a:p>
          <a:p>
            <a:pPr lvl="1"/>
            <a:r>
              <a:rPr lang="en-US" dirty="0" smtClean="0"/>
              <a:t>Dot product with ‘stimulus’</a:t>
            </a:r>
          </a:p>
          <a:p>
            <a:pPr lvl="1"/>
            <a:r>
              <a:rPr lang="en-US" dirty="0" smtClean="0"/>
              <a:t>Responses were normalized to max response of filter</a:t>
            </a:r>
          </a:p>
          <a:p>
            <a:r>
              <a:rPr lang="en-US" dirty="0" smtClean="0"/>
              <a:t>Quadrature model</a:t>
            </a:r>
          </a:p>
          <a:p>
            <a:pPr lvl="1"/>
            <a:r>
              <a:rPr lang="en-US" dirty="0" smtClean="0"/>
              <a:t>(r</a:t>
            </a:r>
            <a:r>
              <a:rPr lang="en-US" baseline="-25000" dirty="0" smtClean="0"/>
              <a:t>f1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+(r</a:t>
            </a:r>
            <a:r>
              <a:rPr lang="en-US" baseline="-25000" dirty="0" smtClean="0"/>
              <a:t>f2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CCr</a:t>
            </a:r>
            <a:endParaRPr lang="en-US" dirty="0" smtClean="0"/>
          </a:p>
          <a:p>
            <a:pPr lvl="1"/>
            <a:endParaRPr lang="en-US" baseline="30000" dirty="0"/>
          </a:p>
          <a:p>
            <a:r>
              <a:rPr lang="en-US" dirty="0" smtClean="0"/>
              <a:t>H&amp;W </a:t>
            </a:r>
            <a:r>
              <a:rPr lang="en-US" dirty="0" smtClean="0"/>
              <a:t>model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baseline="-25000" dirty="0" smtClean="0"/>
              <a:t>f1</a:t>
            </a:r>
            <a:r>
              <a:rPr lang="en-US" dirty="0" smtClean="0"/>
              <a:t> + r</a:t>
            </a:r>
            <a:r>
              <a:rPr lang="en-US" baseline="-25000" dirty="0" smtClean="0"/>
              <a:t>f2</a:t>
            </a:r>
            <a:r>
              <a:rPr lang="en-US" dirty="0" smtClean="0"/>
              <a:t> + 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fn</a:t>
            </a:r>
            <a:r>
              <a:rPr lang="en-US" dirty="0" smtClean="0"/>
              <a:t> = </a:t>
            </a:r>
            <a:r>
              <a:rPr lang="en-US" dirty="0" err="1" smtClean="0"/>
              <a:t>CCr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86" y="1539595"/>
            <a:ext cx="6845799" cy="50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responses to single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80" y="2506662"/>
            <a:ext cx="4055772" cy="3057011"/>
          </a:xfrm>
        </p:spPr>
        <p:txBody>
          <a:bodyPr/>
          <a:lstStyle/>
          <a:p>
            <a:r>
              <a:rPr lang="en-US" dirty="0" smtClean="0"/>
              <a:t>Line-weighting functions</a:t>
            </a:r>
          </a:p>
          <a:p>
            <a:pPr lvl="1"/>
            <a:r>
              <a:rPr lang="en-US" dirty="0" smtClean="0"/>
              <a:t>Rectified output of H&amp;W filters</a:t>
            </a:r>
          </a:p>
          <a:p>
            <a:pPr lvl="1"/>
            <a:r>
              <a:rPr lang="en-US" dirty="0" smtClean="0"/>
              <a:t>Looks like simple cell behavior</a:t>
            </a:r>
          </a:p>
          <a:p>
            <a:pPr lvl="1"/>
            <a:r>
              <a:rPr lang="en-US" dirty="0" smtClean="0"/>
              <a:t>This looks good…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20" y="1431840"/>
            <a:ext cx="4802812" cy="51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2691684"/>
            <a:ext cx="4364865" cy="3552923"/>
          </a:xfrm>
        </p:spPr>
        <p:txBody>
          <a:bodyPr/>
          <a:lstStyle/>
          <a:p>
            <a:r>
              <a:rPr lang="en-US" dirty="0" smtClean="0"/>
              <a:t>Line-weighting functions</a:t>
            </a:r>
          </a:p>
          <a:p>
            <a:pPr lvl="1"/>
            <a:r>
              <a:rPr lang="en-US" dirty="0" smtClean="0"/>
              <a:t>Un-rectified output of Quadrature filters</a:t>
            </a:r>
          </a:p>
          <a:p>
            <a:pPr lvl="1"/>
            <a:r>
              <a:rPr lang="en-US" dirty="0" smtClean="0"/>
              <a:t>These would look the same as H&amp;W filters if output was rectified…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responses to single bars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15" y="1806599"/>
            <a:ext cx="6823929" cy="44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‘Complex Cell’ responses (single bars)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3961"/>
            <a:ext cx="3708042" cy="3155324"/>
          </a:xfrm>
        </p:spPr>
        <p:txBody>
          <a:bodyPr>
            <a:normAutofit/>
          </a:bodyPr>
          <a:lstStyle/>
          <a:p>
            <a:r>
              <a:rPr lang="en-US" dirty="0" smtClean="0"/>
              <a:t>Both show reasonable tolerance (invariance) to bar position and contrast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20" y="1466015"/>
            <a:ext cx="6582177" cy="2816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19" y="3796089"/>
            <a:ext cx="6582177" cy="28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37" y="1690688"/>
            <a:ext cx="10197236" cy="51673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1693" y="1265278"/>
            <a:ext cx="33216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H&amp;W model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line interaction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421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 Simple Model of The Complex Cell</vt:lpstr>
      <vt:lpstr>A little about the model(s)</vt:lpstr>
      <vt:lpstr>Making the models – All in 1D</vt:lpstr>
      <vt:lpstr>Making the models</vt:lpstr>
      <vt:lpstr>Making the models</vt:lpstr>
      <vt:lpstr>Filter responses to single bars</vt:lpstr>
      <vt:lpstr>Filter responses to single bars</vt:lpstr>
      <vt:lpstr>‘Complex Cell’ responses (single bars)</vt:lpstr>
      <vt:lpstr>Two line interaction profiles</vt:lpstr>
      <vt:lpstr>Two line interaction profiles</vt:lpstr>
      <vt:lpstr>Contributing filter responses</vt:lpstr>
      <vt:lpstr>Two line interaction profiles</vt:lpstr>
      <vt:lpstr>Contributing filter responses</vt:lpstr>
      <vt:lpstr>Bonus: PCA (STC analysis)</vt:lpstr>
      <vt:lpstr>Principle Components</vt:lpstr>
      <vt:lpstr>Principle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41</cp:revision>
  <dcterms:created xsi:type="dcterms:W3CDTF">2014-03-19T05:21:09Z</dcterms:created>
  <dcterms:modified xsi:type="dcterms:W3CDTF">2014-03-20T19:28:11Z</dcterms:modified>
</cp:coreProperties>
</file>