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1"/>
  </p:sldMasterIdLst>
  <p:notesMasterIdLst>
    <p:notesMasterId r:id="rId3"/>
  </p:notesMasterIdLst>
  <p:handoutMasterIdLst>
    <p:handoutMasterId r:id="rId4"/>
  </p:handoutMasterIdLst>
  <p:sldIdLst>
    <p:sldId id="257" r:id="rId2"/>
  </p:sldIdLst>
  <p:sldSz cx="37463413" cy="21067713"/>
  <p:notesSz cx="6858000" cy="9144000"/>
  <p:defaultTextStyle>
    <a:defPPr>
      <a:defRPr lang="en-US"/>
    </a:defPPr>
    <a:lvl1pPr marL="0" algn="l" defTabSz="2809388" rtl="0" eaLnBrk="1" latinLnBrk="0" hangingPunct="1">
      <a:defRPr sz="5531" kern="1200">
        <a:solidFill>
          <a:schemeClr val="tx1"/>
        </a:solidFill>
        <a:latin typeface="+mn-lt"/>
        <a:ea typeface="+mn-ea"/>
        <a:cs typeface="+mn-cs"/>
      </a:defRPr>
    </a:lvl1pPr>
    <a:lvl2pPr marL="1404694" algn="l" defTabSz="2809388" rtl="0" eaLnBrk="1" latinLnBrk="0" hangingPunct="1">
      <a:defRPr sz="5531" kern="1200">
        <a:solidFill>
          <a:schemeClr val="tx1"/>
        </a:solidFill>
        <a:latin typeface="+mn-lt"/>
        <a:ea typeface="+mn-ea"/>
        <a:cs typeface="+mn-cs"/>
      </a:defRPr>
    </a:lvl2pPr>
    <a:lvl3pPr marL="2809388" algn="l" defTabSz="2809388" rtl="0" eaLnBrk="1" latinLnBrk="0" hangingPunct="1">
      <a:defRPr sz="5531" kern="1200">
        <a:solidFill>
          <a:schemeClr val="tx1"/>
        </a:solidFill>
        <a:latin typeface="+mn-lt"/>
        <a:ea typeface="+mn-ea"/>
        <a:cs typeface="+mn-cs"/>
      </a:defRPr>
    </a:lvl3pPr>
    <a:lvl4pPr marL="4214082" algn="l" defTabSz="2809388" rtl="0" eaLnBrk="1" latinLnBrk="0" hangingPunct="1">
      <a:defRPr sz="5531" kern="1200">
        <a:solidFill>
          <a:schemeClr val="tx1"/>
        </a:solidFill>
        <a:latin typeface="+mn-lt"/>
        <a:ea typeface="+mn-ea"/>
        <a:cs typeface="+mn-cs"/>
      </a:defRPr>
    </a:lvl4pPr>
    <a:lvl5pPr marL="5618776" algn="l" defTabSz="2809388" rtl="0" eaLnBrk="1" latinLnBrk="0" hangingPunct="1">
      <a:defRPr sz="5531" kern="1200">
        <a:solidFill>
          <a:schemeClr val="tx1"/>
        </a:solidFill>
        <a:latin typeface="+mn-lt"/>
        <a:ea typeface="+mn-ea"/>
        <a:cs typeface="+mn-cs"/>
      </a:defRPr>
    </a:lvl5pPr>
    <a:lvl6pPr marL="7023470" algn="l" defTabSz="2809388" rtl="0" eaLnBrk="1" latinLnBrk="0" hangingPunct="1">
      <a:defRPr sz="5531" kern="1200">
        <a:solidFill>
          <a:schemeClr val="tx1"/>
        </a:solidFill>
        <a:latin typeface="+mn-lt"/>
        <a:ea typeface="+mn-ea"/>
        <a:cs typeface="+mn-cs"/>
      </a:defRPr>
    </a:lvl6pPr>
    <a:lvl7pPr marL="8428163" algn="l" defTabSz="2809388" rtl="0" eaLnBrk="1" latinLnBrk="0" hangingPunct="1">
      <a:defRPr sz="5531" kern="1200">
        <a:solidFill>
          <a:schemeClr val="tx1"/>
        </a:solidFill>
        <a:latin typeface="+mn-lt"/>
        <a:ea typeface="+mn-ea"/>
        <a:cs typeface="+mn-cs"/>
      </a:defRPr>
    </a:lvl7pPr>
    <a:lvl8pPr marL="9832858" algn="l" defTabSz="2809388" rtl="0" eaLnBrk="1" latinLnBrk="0" hangingPunct="1">
      <a:defRPr sz="5531" kern="1200">
        <a:solidFill>
          <a:schemeClr val="tx1"/>
        </a:solidFill>
        <a:latin typeface="+mn-lt"/>
        <a:ea typeface="+mn-ea"/>
        <a:cs typeface="+mn-cs"/>
      </a:defRPr>
    </a:lvl8pPr>
    <a:lvl9pPr marL="11237552" algn="l" defTabSz="2809388" rtl="0" eaLnBrk="1" latinLnBrk="0" hangingPunct="1">
      <a:defRPr sz="553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32" userDrawn="1">
          <p15:clr>
            <a:srgbClr val="A4A3A4"/>
          </p15:clr>
        </p15:guide>
        <p15:guide id="2" orient="horz" pos="3396" userDrawn="1">
          <p15:clr>
            <a:srgbClr val="A4A3A4"/>
          </p15:clr>
        </p15:guide>
        <p15:guide id="3" pos="23056" userDrawn="1">
          <p15:clr>
            <a:srgbClr val="A4A3A4"/>
          </p15:clr>
        </p15:guide>
        <p15:guide id="4" pos="520" userDrawn="1">
          <p15:clr>
            <a:srgbClr val="A4A3A4"/>
          </p15:clr>
        </p15:guide>
        <p15:guide id="5" pos="5848" userDrawn="1">
          <p15:clr>
            <a:srgbClr val="A4A3A4"/>
          </p15:clr>
        </p15:guide>
        <p15:guide id="6" pos="6232" userDrawn="1">
          <p15:clr>
            <a:srgbClr val="A4A3A4"/>
          </p15:clr>
        </p15:guide>
        <p15:guide id="7" pos="11608" userDrawn="1">
          <p15:clr>
            <a:srgbClr val="A4A3A4"/>
          </p15:clr>
        </p15:guide>
        <p15:guide id="8" pos="11992" userDrawn="1">
          <p15:clr>
            <a:srgbClr val="A4A3A4"/>
          </p15:clr>
        </p15:guide>
        <p15:guide id="9" pos="17368" userDrawn="1">
          <p15:clr>
            <a:srgbClr val="A4A3A4"/>
          </p15:clr>
        </p15:guide>
        <p15:guide id="10" pos="17752" userDrawn="1">
          <p15:clr>
            <a:srgbClr val="A4A3A4"/>
          </p15:clr>
        </p15:guide>
        <p15:guide id="11" orient="horz" pos="12684" userDrawn="1">
          <p15:clr>
            <a:srgbClr val="A4A3A4"/>
          </p15:clr>
        </p15:guide>
        <p15:guide id="12" orient="horz" pos="363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34"/>
    <p:restoredTop sz="94655"/>
  </p:normalViewPr>
  <p:slideViewPr>
    <p:cSldViewPr snapToGrid="0" snapToObjects="1">
      <p:cViewPr>
        <p:scale>
          <a:sx n="50" d="100"/>
          <a:sy n="50" d="100"/>
        </p:scale>
        <p:origin x="36" y="-1140"/>
      </p:cViewPr>
      <p:guideLst>
        <p:guide orient="horz" pos="3132"/>
        <p:guide orient="horz" pos="3396"/>
        <p:guide pos="23056"/>
        <p:guide pos="520"/>
        <p:guide pos="5848"/>
        <p:guide pos="6232"/>
        <p:guide pos="11608"/>
        <p:guide pos="11992"/>
        <p:guide pos="17368"/>
        <p:guide pos="17752"/>
        <p:guide orient="horz" pos="12684"/>
        <p:guide orient="horz" pos="3636"/>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3" d="100"/>
          <a:sy n="93" d="100"/>
        </p:scale>
        <p:origin x="3784"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836533-E22B-2B4C-B5E8-F902600A42DB}" type="datetimeFigureOut">
              <a:rPr lang="en-US" smtClean="0"/>
              <a:t>11/21/2023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BDD426-1ACA-1E4C-AE87-A547C473B7D0}" type="slidenum">
              <a:rPr lang="en-US" smtClean="0"/>
              <a:t>‹#›</a:t>
            </a:fld>
            <a:endParaRPr lang="en-US"/>
          </a:p>
        </p:txBody>
      </p:sp>
    </p:spTree>
    <p:extLst>
      <p:ext uri="{BB962C8B-B14F-4D97-AF65-F5344CB8AC3E}">
        <p14:creationId xmlns:p14="http://schemas.microsoft.com/office/powerpoint/2010/main" val="11342786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386D7A-222B-BC4E-982C-46748DC477C8}" type="datetimeFigureOut">
              <a:rPr lang="en-US" smtClean="0"/>
              <a:t>11/21/2023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F0EF6E-EB4E-C743-B793-CD7D10150F81}" type="slidenum">
              <a:rPr lang="en-US" smtClean="0"/>
              <a:t>‹#›</a:t>
            </a:fld>
            <a:endParaRPr lang="en-US"/>
          </a:p>
        </p:txBody>
      </p:sp>
    </p:spTree>
    <p:extLst>
      <p:ext uri="{BB962C8B-B14F-4D97-AF65-F5344CB8AC3E}">
        <p14:creationId xmlns:p14="http://schemas.microsoft.com/office/powerpoint/2010/main" val="1925180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F0EF6E-EB4E-C743-B793-CD7D10150F81}" type="slidenum">
              <a:rPr lang="en-US" smtClean="0"/>
              <a:t>1</a:t>
            </a:fld>
            <a:endParaRPr lang="en-US"/>
          </a:p>
        </p:txBody>
      </p:sp>
    </p:spTree>
    <p:extLst>
      <p:ext uri="{BB962C8B-B14F-4D97-AF65-F5344CB8AC3E}">
        <p14:creationId xmlns:p14="http://schemas.microsoft.com/office/powerpoint/2010/main" val="374419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Blank Background">
    <p:spTree>
      <p:nvGrpSpPr>
        <p:cNvPr id="1" name=""/>
        <p:cNvGrpSpPr/>
        <p:nvPr/>
      </p:nvGrpSpPr>
      <p:grpSpPr>
        <a:xfrm>
          <a:off x="0" y="0"/>
          <a:ext cx="0" cy="0"/>
          <a:chOff x="0" y="0"/>
          <a:chExt cx="0" cy="0"/>
        </a:xfrm>
      </p:grpSpPr>
      <p:cxnSp>
        <p:nvCxnSpPr>
          <p:cNvPr id="9" name="Straight Connector 9"/>
          <p:cNvCxnSpPr>
            <a:cxnSpLocks noChangeShapeType="1"/>
          </p:cNvCxnSpPr>
          <p:nvPr userDrawn="1"/>
        </p:nvCxnSpPr>
        <p:spPr bwMode="auto">
          <a:xfrm>
            <a:off x="9651761" y="5500608"/>
            <a:ext cx="780488" cy="58521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1" name="Straight Connector 10"/>
          <p:cNvCxnSpPr/>
          <p:nvPr userDrawn="1"/>
        </p:nvCxnSpPr>
        <p:spPr bwMode="auto">
          <a:xfrm>
            <a:off x="27837479" y="4396930"/>
            <a:ext cx="0" cy="14255496"/>
          </a:xfrm>
          <a:prstGeom prst="line">
            <a:avLst/>
          </a:prstGeom>
          <a:noFill/>
          <a:ln w="25400" cap="flat" cmpd="sng" algn="ctr">
            <a:solidFill>
              <a:schemeClr val="tx1"/>
            </a:solidFill>
            <a:prstDash val="dash"/>
            <a:round/>
            <a:headEnd type="oval" w="med" len="med"/>
            <a:tailEnd type="oval" w="med" len="med"/>
          </a:ln>
          <a:effectLst/>
        </p:spPr>
      </p:cxnSp>
      <p:sp>
        <p:nvSpPr>
          <p:cNvPr id="12" name="Content Placeholder 9"/>
          <p:cNvSpPr>
            <a:spLocks noGrp="1"/>
          </p:cNvSpPr>
          <p:nvPr>
            <p:ph sz="quarter" idx="10"/>
          </p:nvPr>
        </p:nvSpPr>
        <p:spPr>
          <a:xfrm>
            <a:off x="780489" y="4728266"/>
            <a:ext cx="8058712" cy="8449539"/>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Picture Placeholder 2"/>
          <p:cNvSpPr>
            <a:spLocks noGrp="1"/>
          </p:cNvSpPr>
          <p:nvPr>
            <p:ph type="pic" sz="quarter" idx="16"/>
          </p:nvPr>
        </p:nvSpPr>
        <p:spPr>
          <a:xfrm>
            <a:off x="780488" y="13627361"/>
            <a:ext cx="8086421" cy="4769496"/>
          </a:xfrm>
          <a:prstGeom prst="rect">
            <a:avLst/>
          </a:prstGeom>
          <a:solidFill>
            <a:schemeClr val="bg2">
              <a:lumMod val="85000"/>
            </a:schemeClr>
          </a:solidFill>
        </p:spPr>
        <p:txBody>
          <a:bodyPr/>
          <a:lstStyle>
            <a:lvl1pPr marL="0" indent="0" algn="ctr">
              <a:buNone/>
              <a:defRPr sz="1800" b="1" i="0">
                <a:latin typeface="Arial" charset="0"/>
                <a:ea typeface="Arial" charset="0"/>
                <a:cs typeface="Arial" charset="0"/>
              </a:defRPr>
            </a:lvl1pPr>
          </a:lstStyle>
          <a:p>
            <a:pPr marL="0" indent="0" algn="ctr">
              <a:buNone/>
            </a:pPr>
            <a:endParaRPr lang="en-US" dirty="0"/>
          </a:p>
          <a:p>
            <a:pPr marL="0" indent="0" algn="ctr">
              <a:buNone/>
            </a:pPr>
            <a:endParaRPr lang="en-US" dirty="0"/>
          </a:p>
        </p:txBody>
      </p:sp>
      <p:sp>
        <p:nvSpPr>
          <p:cNvPr id="14" name="Picture Placeholder 2"/>
          <p:cNvSpPr>
            <a:spLocks noGrp="1"/>
          </p:cNvSpPr>
          <p:nvPr>
            <p:ph type="pic" sz="quarter" idx="17"/>
          </p:nvPr>
        </p:nvSpPr>
        <p:spPr>
          <a:xfrm>
            <a:off x="28333331" y="10016713"/>
            <a:ext cx="8363143" cy="4769496"/>
          </a:xfrm>
          <a:prstGeom prst="rect">
            <a:avLst/>
          </a:prstGeom>
          <a:solidFill>
            <a:schemeClr val="bg2">
              <a:lumMod val="85000"/>
            </a:schemeClr>
          </a:solidFill>
        </p:spPr>
        <p:txBody>
          <a:bodyPr/>
          <a:lstStyle>
            <a:lvl1pPr marL="0" indent="0" algn="ctr">
              <a:buNone/>
              <a:defRPr sz="1800" b="1" i="0">
                <a:latin typeface="Arial" charset="0"/>
                <a:ea typeface="Arial" charset="0"/>
                <a:cs typeface="Arial" charset="0"/>
              </a:defRPr>
            </a:lvl1pPr>
          </a:lstStyle>
          <a:p>
            <a:pPr marL="0" indent="0" algn="ctr">
              <a:buNone/>
            </a:pPr>
            <a:endParaRPr lang="en-US" dirty="0"/>
          </a:p>
        </p:txBody>
      </p:sp>
      <p:sp>
        <p:nvSpPr>
          <p:cNvPr id="15" name="Content Placeholder 9"/>
          <p:cNvSpPr>
            <a:spLocks noGrp="1"/>
          </p:cNvSpPr>
          <p:nvPr>
            <p:ph sz="quarter" idx="18"/>
          </p:nvPr>
        </p:nvSpPr>
        <p:spPr>
          <a:xfrm>
            <a:off x="9670473" y="4728265"/>
            <a:ext cx="8478981" cy="13654586"/>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9"/>
          <p:cNvSpPr>
            <a:spLocks noGrp="1"/>
          </p:cNvSpPr>
          <p:nvPr>
            <p:ph sz="quarter" idx="19"/>
          </p:nvPr>
        </p:nvSpPr>
        <p:spPr>
          <a:xfrm>
            <a:off x="18953018" y="4730482"/>
            <a:ext cx="8451273" cy="4464475"/>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9"/>
          <p:cNvSpPr>
            <a:spLocks noGrp="1"/>
          </p:cNvSpPr>
          <p:nvPr>
            <p:ph sz="quarter" idx="20"/>
          </p:nvPr>
        </p:nvSpPr>
        <p:spPr>
          <a:xfrm>
            <a:off x="28314050" y="4728267"/>
            <a:ext cx="8363143" cy="4914497"/>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9"/>
          <p:cNvSpPr>
            <a:spLocks noGrp="1"/>
          </p:cNvSpPr>
          <p:nvPr>
            <p:ph sz="quarter" idx="21"/>
          </p:nvPr>
        </p:nvSpPr>
        <p:spPr>
          <a:xfrm>
            <a:off x="28340791" y="15186116"/>
            <a:ext cx="8363143" cy="2977194"/>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hart Placeholder 23"/>
          <p:cNvSpPr>
            <a:spLocks noGrp="1"/>
          </p:cNvSpPr>
          <p:nvPr>
            <p:ph type="chart" sz="quarter" idx="22"/>
          </p:nvPr>
        </p:nvSpPr>
        <p:spPr>
          <a:xfrm>
            <a:off x="19008436" y="9601401"/>
            <a:ext cx="8451273" cy="3719212"/>
          </a:xfrm>
          <a:prstGeom prst="rect">
            <a:avLst/>
          </a:prstGeom>
        </p:spPr>
        <p:txBody>
          <a:bodyPr/>
          <a:lstStyle>
            <a:lvl1pPr>
              <a:defRPr sz="2800"/>
            </a:lvl1pPr>
          </a:lstStyle>
          <a:p>
            <a:endParaRPr lang="en-US" dirty="0"/>
          </a:p>
        </p:txBody>
      </p:sp>
      <p:sp>
        <p:nvSpPr>
          <p:cNvPr id="20" name="Content Placeholder 9"/>
          <p:cNvSpPr>
            <a:spLocks noGrp="1"/>
          </p:cNvSpPr>
          <p:nvPr>
            <p:ph sz="quarter" idx="23"/>
          </p:nvPr>
        </p:nvSpPr>
        <p:spPr>
          <a:xfrm>
            <a:off x="18980727" y="13837496"/>
            <a:ext cx="8423564" cy="4466492"/>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1" name="Straight Connector 20"/>
          <p:cNvCxnSpPr/>
          <p:nvPr userDrawn="1"/>
        </p:nvCxnSpPr>
        <p:spPr bwMode="auto">
          <a:xfrm>
            <a:off x="18566246" y="4396930"/>
            <a:ext cx="54263" cy="14255496"/>
          </a:xfrm>
          <a:prstGeom prst="line">
            <a:avLst/>
          </a:prstGeom>
          <a:noFill/>
          <a:ln w="25400" cap="flat" cmpd="sng" algn="ctr">
            <a:solidFill>
              <a:schemeClr val="tx1"/>
            </a:solidFill>
            <a:prstDash val="dash"/>
            <a:round/>
            <a:headEnd type="oval" w="med" len="med"/>
            <a:tailEnd type="oval" w="med" len="med"/>
          </a:ln>
          <a:effectLst/>
        </p:spPr>
      </p:cxnSp>
      <p:cxnSp>
        <p:nvCxnSpPr>
          <p:cNvPr id="26" name="Straight Connector 25"/>
          <p:cNvCxnSpPr/>
          <p:nvPr userDrawn="1"/>
        </p:nvCxnSpPr>
        <p:spPr bwMode="auto">
          <a:xfrm>
            <a:off x="9271651" y="4396930"/>
            <a:ext cx="0" cy="14251288"/>
          </a:xfrm>
          <a:prstGeom prst="line">
            <a:avLst/>
          </a:prstGeom>
          <a:noFill/>
          <a:ln w="25400" cap="flat" cmpd="sng" algn="ctr">
            <a:solidFill>
              <a:schemeClr val="tx1"/>
            </a:solidFill>
            <a:prstDash val="dash"/>
            <a:round/>
            <a:headEnd type="oval" w="med" len="med"/>
            <a:tailEnd type="oval" w="med" len="med"/>
          </a:ln>
          <a:effectLst/>
        </p:spPr>
      </p:cxnSp>
    </p:spTree>
    <p:extLst>
      <p:ext uri="{BB962C8B-B14F-4D97-AF65-F5344CB8AC3E}">
        <p14:creationId xmlns:p14="http://schemas.microsoft.com/office/powerpoint/2010/main" val="174817725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6"/>
          <p:cNvSpPr>
            <a:spLocks noChangeArrowheads="1"/>
          </p:cNvSpPr>
          <p:nvPr userDrawn="1"/>
        </p:nvSpPr>
        <p:spPr bwMode="auto">
          <a:xfrm>
            <a:off x="-1" y="0"/>
            <a:ext cx="37463413" cy="3512576"/>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sp>
        <p:nvSpPr>
          <p:cNvPr id="5" name="Rectangle 4"/>
          <p:cNvSpPr/>
          <p:nvPr userDrawn="1"/>
        </p:nvSpPr>
        <p:spPr>
          <a:xfrm>
            <a:off x="-1" y="3478193"/>
            <a:ext cx="37463413" cy="180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rotWithShape="1">
          <a:blip r:embed="rId3">
            <a:alphaModFix amt="41000"/>
            <a:extLst>
              <a:ext uri="{28A0092B-C50C-407E-A947-70E740481C1C}">
                <a14:useLocalDpi xmlns:a14="http://schemas.microsoft.com/office/drawing/2010/main" val="0"/>
              </a:ext>
            </a:extLst>
          </a:blip>
          <a:srcRect t="4395" b="40121"/>
          <a:stretch/>
        </p:blipFill>
        <p:spPr>
          <a:xfrm>
            <a:off x="29492842" y="-12338"/>
            <a:ext cx="6234906" cy="3508646"/>
          </a:xfrm>
          <a:prstGeom prst="rect">
            <a:avLst/>
          </a:prstGeom>
        </p:spPr>
      </p:pic>
      <p:sp>
        <p:nvSpPr>
          <p:cNvPr id="12" name="Rectangle 36"/>
          <p:cNvSpPr>
            <a:spLocks noChangeArrowheads="1"/>
          </p:cNvSpPr>
          <p:nvPr userDrawn="1"/>
        </p:nvSpPr>
        <p:spPr bwMode="auto">
          <a:xfrm>
            <a:off x="0" y="19082085"/>
            <a:ext cx="37463413" cy="1985628"/>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84658" y="19690451"/>
            <a:ext cx="10725451" cy="795436"/>
          </a:xfrm>
          <a:prstGeom prst="rect">
            <a:avLst/>
          </a:prstGeom>
        </p:spPr>
      </p:pic>
      <p:cxnSp>
        <p:nvCxnSpPr>
          <p:cNvPr id="14" name="Straight Connector 13"/>
          <p:cNvCxnSpPr/>
          <p:nvPr userDrawn="1"/>
        </p:nvCxnSpPr>
        <p:spPr>
          <a:xfrm>
            <a:off x="28194626" y="19527805"/>
            <a:ext cx="0" cy="1063256"/>
          </a:xfrm>
          <a:prstGeom prst="line">
            <a:avLst/>
          </a:prstGeom>
          <a:ln w="254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51499"/>
      </p:ext>
    </p:extLst>
  </p:cSld>
  <p:clrMap bg1="lt1" tx1="dk1" bg2="lt2" tx2="dk2" accent1="accent1" accent2="accent2" accent3="accent3" accent4="accent4" accent5="accent5" accent6="accent6" hlink="hlink" folHlink="folHlink"/>
  <p:sldLayoutIdLst>
    <p:sldLayoutId id="2147483688" r:id="rId1"/>
  </p:sldLayoutIdLst>
  <p:txStyles>
    <p:titleStyle>
      <a:lvl1pPr algn="l" defTabSz="2809037" rtl="0" eaLnBrk="1" latinLnBrk="0" hangingPunct="1">
        <a:lnSpc>
          <a:spcPct val="90000"/>
        </a:lnSpc>
        <a:spcBef>
          <a:spcPct val="0"/>
        </a:spcBef>
        <a:buNone/>
        <a:defRPr sz="13517" kern="1200">
          <a:solidFill>
            <a:schemeClr val="tx1"/>
          </a:solidFill>
          <a:latin typeface="+mj-lt"/>
          <a:ea typeface="+mj-ea"/>
          <a:cs typeface="+mj-cs"/>
        </a:defRPr>
      </a:lvl1pPr>
    </p:titleStyle>
    <p:bodyStyle>
      <a:lvl1pPr marL="702259" indent="-702259" algn="l" defTabSz="2809037" rtl="0" eaLnBrk="1" latinLnBrk="0" hangingPunct="1">
        <a:lnSpc>
          <a:spcPct val="90000"/>
        </a:lnSpc>
        <a:spcBef>
          <a:spcPts val="3072"/>
        </a:spcBef>
        <a:buFont typeface="Arial" panose="020B0604020202020204" pitchFamily="34" charset="0"/>
        <a:buChar char="•"/>
        <a:defRPr sz="8602" kern="1200">
          <a:solidFill>
            <a:schemeClr val="tx1"/>
          </a:solidFill>
          <a:latin typeface="+mn-lt"/>
          <a:ea typeface="+mn-ea"/>
          <a:cs typeface="+mn-cs"/>
        </a:defRPr>
      </a:lvl1pPr>
      <a:lvl2pPr marL="2106778" indent="-702259" algn="l" defTabSz="2809037" rtl="0" eaLnBrk="1" latinLnBrk="0" hangingPunct="1">
        <a:lnSpc>
          <a:spcPct val="90000"/>
        </a:lnSpc>
        <a:spcBef>
          <a:spcPts val="1536"/>
        </a:spcBef>
        <a:buFont typeface="Arial" panose="020B0604020202020204" pitchFamily="34" charset="0"/>
        <a:buChar char="•"/>
        <a:defRPr sz="7373" kern="1200">
          <a:solidFill>
            <a:schemeClr val="tx1"/>
          </a:solidFill>
          <a:latin typeface="+mn-lt"/>
          <a:ea typeface="+mn-ea"/>
          <a:cs typeface="+mn-cs"/>
        </a:defRPr>
      </a:lvl2pPr>
      <a:lvl3pPr marL="3511296" indent="-702259" algn="l" defTabSz="2809037" rtl="0" eaLnBrk="1" latinLnBrk="0" hangingPunct="1">
        <a:lnSpc>
          <a:spcPct val="90000"/>
        </a:lnSpc>
        <a:spcBef>
          <a:spcPts val="1536"/>
        </a:spcBef>
        <a:buFont typeface="Arial" panose="020B0604020202020204" pitchFamily="34" charset="0"/>
        <a:buChar char="•"/>
        <a:defRPr sz="6144" kern="1200">
          <a:solidFill>
            <a:schemeClr val="tx1"/>
          </a:solidFill>
          <a:latin typeface="+mn-lt"/>
          <a:ea typeface="+mn-ea"/>
          <a:cs typeface="+mn-cs"/>
        </a:defRPr>
      </a:lvl3pPr>
      <a:lvl4pPr marL="4915814" indent="-702259" algn="l" defTabSz="2809037" rtl="0" eaLnBrk="1" latinLnBrk="0" hangingPunct="1">
        <a:lnSpc>
          <a:spcPct val="90000"/>
        </a:lnSpc>
        <a:spcBef>
          <a:spcPts val="1536"/>
        </a:spcBef>
        <a:buFont typeface="Arial" panose="020B0604020202020204" pitchFamily="34" charset="0"/>
        <a:buChar char="•"/>
        <a:defRPr sz="5530" kern="1200">
          <a:solidFill>
            <a:schemeClr val="tx1"/>
          </a:solidFill>
          <a:latin typeface="+mn-lt"/>
          <a:ea typeface="+mn-ea"/>
          <a:cs typeface="+mn-cs"/>
        </a:defRPr>
      </a:lvl4pPr>
      <a:lvl5pPr marL="6320333" indent="-702259" algn="l" defTabSz="2809037" rtl="0" eaLnBrk="1" latinLnBrk="0" hangingPunct="1">
        <a:lnSpc>
          <a:spcPct val="90000"/>
        </a:lnSpc>
        <a:spcBef>
          <a:spcPts val="1536"/>
        </a:spcBef>
        <a:buFont typeface="Arial" panose="020B0604020202020204" pitchFamily="34" charset="0"/>
        <a:buChar char="•"/>
        <a:defRPr sz="5530" kern="1200">
          <a:solidFill>
            <a:schemeClr val="tx1"/>
          </a:solidFill>
          <a:latin typeface="+mn-lt"/>
          <a:ea typeface="+mn-ea"/>
          <a:cs typeface="+mn-cs"/>
        </a:defRPr>
      </a:lvl5pPr>
      <a:lvl6pPr marL="7724851" indent="-702259" algn="l" defTabSz="2809037" rtl="0" eaLnBrk="1" latinLnBrk="0" hangingPunct="1">
        <a:lnSpc>
          <a:spcPct val="90000"/>
        </a:lnSpc>
        <a:spcBef>
          <a:spcPts val="1536"/>
        </a:spcBef>
        <a:buFont typeface="Arial" panose="020B0604020202020204" pitchFamily="34" charset="0"/>
        <a:buChar char="•"/>
        <a:defRPr sz="5530" kern="1200">
          <a:solidFill>
            <a:schemeClr val="tx1"/>
          </a:solidFill>
          <a:latin typeface="+mn-lt"/>
          <a:ea typeface="+mn-ea"/>
          <a:cs typeface="+mn-cs"/>
        </a:defRPr>
      </a:lvl6pPr>
      <a:lvl7pPr marL="9129370" indent="-702259" algn="l" defTabSz="2809037" rtl="0" eaLnBrk="1" latinLnBrk="0" hangingPunct="1">
        <a:lnSpc>
          <a:spcPct val="90000"/>
        </a:lnSpc>
        <a:spcBef>
          <a:spcPts val="1536"/>
        </a:spcBef>
        <a:buFont typeface="Arial" panose="020B0604020202020204" pitchFamily="34" charset="0"/>
        <a:buChar char="•"/>
        <a:defRPr sz="5530" kern="1200">
          <a:solidFill>
            <a:schemeClr val="tx1"/>
          </a:solidFill>
          <a:latin typeface="+mn-lt"/>
          <a:ea typeface="+mn-ea"/>
          <a:cs typeface="+mn-cs"/>
        </a:defRPr>
      </a:lvl7pPr>
      <a:lvl8pPr marL="10533888" indent="-702259" algn="l" defTabSz="2809037" rtl="0" eaLnBrk="1" latinLnBrk="0" hangingPunct="1">
        <a:lnSpc>
          <a:spcPct val="90000"/>
        </a:lnSpc>
        <a:spcBef>
          <a:spcPts val="1536"/>
        </a:spcBef>
        <a:buFont typeface="Arial" panose="020B0604020202020204" pitchFamily="34" charset="0"/>
        <a:buChar char="•"/>
        <a:defRPr sz="5530" kern="1200">
          <a:solidFill>
            <a:schemeClr val="tx1"/>
          </a:solidFill>
          <a:latin typeface="+mn-lt"/>
          <a:ea typeface="+mn-ea"/>
          <a:cs typeface="+mn-cs"/>
        </a:defRPr>
      </a:lvl8pPr>
      <a:lvl9pPr marL="11938406" indent="-702259" algn="l" defTabSz="2809037" rtl="0" eaLnBrk="1" latinLnBrk="0" hangingPunct="1">
        <a:lnSpc>
          <a:spcPct val="90000"/>
        </a:lnSpc>
        <a:spcBef>
          <a:spcPts val="1536"/>
        </a:spcBef>
        <a:buFont typeface="Arial" panose="020B0604020202020204" pitchFamily="34" charset="0"/>
        <a:buChar char="•"/>
        <a:defRPr sz="5530" kern="1200">
          <a:solidFill>
            <a:schemeClr val="tx1"/>
          </a:solidFill>
          <a:latin typeface="+mn-lt"/>
          <a:ea typeface="+mn-ea"/>
          <a:cs typeface="+mn-cs"/>
        </a:defRPr>
      </a:lvl9pPr>
    </p:bodyStyle>
    <p:otherStyle>
      <a:defPPr>
        <a:defRPr lang="en-US"/>
      </a:defPPr>
      <a:lvl1pPr marL="0" algn="l" defTabSz="2809037" rtl="0" eaLnBrk="1" latinLnBrk="0" hangingPunct="1">
        <a:defRPr sz="5530" kern="1200">
          <a:solidFill>
            <a:schemeClr val="tx1"/>
          </a:solidFill>
          <a:latin typeface="+mn-lt"/>
          <a:ea typeface="+mn-ea"/>
          <a:cs typeface="+mn-cs"/>
        </a:defRPr>
      </a:lvl1pPr>
      <a:lvl2pPr marL="1404518" algn="l" defTabSz="2809037" rtl="0" eaLnBrk="1" latinLnBrk="0" hangingPunct="1">
        <a:defRPr sz="5530" kern="1200">
          <a:solidFill>
            <a:schemeClr val="tx1"/>
          </a:solidFill>
          <a:latin typeface="+mn-lt"/>
          <a:ea typeface="+mn-ea"/>
          <a:cs typeface="+mn-cs"/>
        </a:defRPr>
      </a:lvl2pPr>
      <a:lvl3pPr marL="2809037" algn="l" defTabSz="2809037" rtl="0" eaLnBrk="1" latinLnBrk="0" hangingPunct="1">
        <a:defRPr sz="5530" kern="1200">
          <a:solidFill>
            <a:schemeClr val="tx1"/>
          </a:solidFill>
          <a:latin typeface="+mn-lt"/>
          <a:ea typeface="+mn-ea"/>
          <a:cs typeface="+mn-cs"/>
        </a:defRPr>
      </a:lvl3pPr>
      <a:lvl4pPr marL="4213555" algn="l" defTabSz="2809037" rtl="0" eaLnBrk="1" latinLnBrk="0" hangingPunct="1">
        <a:defRPr sz="5530" kern="1200">
          <a:solidFill>
            <a:schemeClr val="tx1"/>
          </a:solidFill>
          <a:latin typeface="+mn-lt"/>
          <a:ea typeface="+mn-ea"/>
          <a:cs typeface="+mn-cs"/>
        </a:defRPr>
      </a:lvl4pPr>
      <a:lvl5pPr marL="5618074" algn="l" defTabSz="2809037" rtl="0" eaLnBrk="1" latinLnBrk="0" hangingPunct="1">
        <a:defRPr sz="5530" kern="1200">
          <a:solidFill>
            <a:schemeClr val="tx1"/>
          </a:solidFill>
          <a:latin typeface="+mn-lt"/>
          <a:ea typeface="+mn-ea"/>
          <a:cs typeface="+mn-cs"/>
        </a:defRPr>
      </a:lvl5pPr>
      <a:lvl6pPr marL="7022592" algn="l" defTabSz="2809037" rtl="0" eaLnBrk="1" latinLnBrk="0" hangingPunct="1">
        <a:defRPr sz="5530" kern="1200">
          <a:solidFill>
            <a:schemeClr val="tx1"/>
          </a:solidFill>
          <a:latin typeface="+mn-lt"/>
          <a:ea typeface="+mn-ea"/>
          <a:cs typeface="+mn-cs"/>
        </a:defRPr>
      </a:lvl6pPr>
      <a:lvl7pPr marL="8427110" algn="l" defTabSz="2809037" rtl="0" eaLnBrk="1" latinLnBrk="0" hangingPunct="1">
        <a:defRPr sz="5530" kern="1200">
          <a:solidFill>
            <a:schemeClr val="tx1"/>
          </a:solidFill>
          <a:latin typeface="+mn-lt"/>
          <a:ea typeface="+mn-ea"/>
          <a:cs typeface="+mn-cs"/>
        </a:defRPr>
      </a:lvl7pPr>
      <a:lvl8pPr marL="9831629" algn="l" defTabSz="2809037" rtl="0" eaLnBrk="1" latinLnBrk="0" hangingPunct="1">
        <a:defRPr sz="5530" kern="1200">
          <a:solidFill>
            <a:schemeClr val="tx1"/>
          </a:solidFill>
          <a:latin typeface="+mn-lt"/>
          <a:ea typeface="+mn-ea"/>
          <a:cs typeface="+mn-cs"/>
        </a:defRPr>
      </a:lvl8pPr>
      <a:lvl9pPr marL="11236147" algn="l" defTabSz="2809037" rtl="0" eaLnBrk="1" latinLnBrk="0" hangingPunct="1">
        <a:defRPr sz="5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ChangeArrowheads="1"/>
          </p:cNvSpPr>
          <p:nvPr/>
        </p:nvSpPr>
        <p:spPr bwMode="auto">
          <a:xfrm>
            <a:off x="841859" y="743114"/>
            <a:ext cx="21590962" cy="2061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43" tIns="45614" rIns="91243" bIns="45614">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defRPr/>
            </a:pPr>
            <a:r>
              <a:rPr lang="en-US" altLang="en-US" sz="6400" dirty="0">
                <a:solidFill>
                  <a:srgbClr val="FFFFFF"/>
                </a:solidFill>
                <a:latin typeface="+mn-lt"/>
                <a:ea typeface="Arial" charset="0"/>
              </a:rPr>
              <a:t>Custom Convolutional Neural Network and UNET for Classification and Segmentation of Imaged </a:t>
            </a:r>
            <a:r>
              <a:rPr lang="en-US" altLang="en-US" sz="6400" dirty="0" err="1">
                <a:solidFill>
                  <a:srgbClr val="FFFFFF"/>
                </a:solidFill>
                <a:latin typeface="+mn-lt"/>
                <a:ea typeface="Arial" charset="0"/>
              </a:rPr>
              <a:t>Tumours</a:t>
            </a:r>
            <a:endParaRPr lang="en-US" altLang="en-US" sz="6400" dirty="0">
              <a:solidFill>
                <a:srgbClr val="FFFFFF"/>
              </a:solidFill>
              <a:latin typeface="+mn-lt"/>
              <a:ea typeface="Arial" charset="0"/>
            </a:endParaRPr>
          </a:p>
        </p:txBody>
      </p:sp>
      <p:sp>
        <p:nvSpPr>
          <p:cNvPr id="14" name="TextBox 3"/>
          <p:cNvSpPr txBox="1">
            <a:spLocks noChangeArrowheads="1"/>
          </p:cNvSpPr>
          <p:nvPr/>
        </p:nvSpPr>
        <p:spPr bwMode="auto">
          <a:xfrm>
            <a:off x="402836" y="3901958"/>
            <a:ext cx="8522957" cy="3860993"/>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3600"/>
              </a:lnSpc>
              <a:spcAft>
                <a:spcPts val="1000"/>
              </a:spcAft>
            </a:pPr>
            <a:r>
              <a:rPr lang="en-US" sz="4000" b="1" dirty="0">
                <a:solidFill>
                  <a:srgbClr val="005BBB"/>
                </a:solidFill>
                <a:latin typeface="+mj-lt"/>
              </a:rPr>
              <a:t>Introduction</a:t>
            </a:r>
            <a:r>
              <a:rPr lang="en-US" sz="3200" b="1" dirty="0">
                <a:solidFill>
                  <a:srgbClr val="005BBB"/>
                </a:solidFill>
              </a:rPr>
              <a:t> </a:t>
            </a:r>
          </a:p>
          <a:p>
            <a:pPr>
              <a:lnSpc>
                <a:spcPts val="4200"/>
              </a:lnSpc>
            </a:pPr>
            <a:r>
              <a:rPr lang="en-US" altLang="en-US" sz="2600" dirty="0">
                <a:solidFill>
                  <a:srgbClr val="000000"/>
                </a:solidFill>
                <a:latin typeface="Arial" charset="0"/>
                <a:ea typeface="Arial" charset="0"/>
              </a:rPr>
              <a:t>In recent years CNNs have revolutionized the field of automated image classification and segmentation. High accuracy automated models are of particular interest to the medical community as they have the potential to outperform manual classification and segmentation in both accuracy and speed.</a:t>
            </a:r>
          </a:p>
        </p:txBody>
      </p:sp>
      <p:sp>
        <p:nvSpPr>
          <p:cNvPr id="16" name="TextBox 15"/>
          <p:cNvSpPr txBox="1"/>
          <p:nvPr/>
        </p:nvSpPr>
        <p:spPr>
          <a:xfrm>
            <a:off x="286315" y="8859906"/>
            <a:ext cx="4399986" cy="7567713"/>
          </a:xfrm>
          <a:prstGeom prst="rect">
            <a:avLst/>
          </a:prstGeom>
          <a:solidFill>
            <a:schemeClr val="bg1">
              <a:alpha val="63000"/>
            </a:schemeClr>
          </a:solidFill>
          <a:effectLst/>
        </p:spPr>
        <p:txBody>
          <a:bodyPr wrap="square">
            <a:spAutoFit/>
          </a:bodyPr>
          <a:lstStyle/>
          <a:p>
            <a:pPr>
              <a:lnSpc>
                <a:spcPts val="3600"/>
              </a:lnSpc>
              <a:spcAft>
                <a:spcPts val="1000"/>
              </a:spcAft>
              <a:defRPr/>
            </a:pPr>
            <a:r>
              <a:rPr lang="en-US" sz="4000" b="1" dirty="0">
                <a:solidFill>
                  <a:srgbClr val="005BBB"/>
                </a:solidFill>
              </a:rPr>
              <a:t>Model Architecture</a:t>
            </a:r>
          </a:p>
          <a:p>
            <a:pPr>
              <a:lnSpc>
                <a:spcPts val="3600"/>
              </a:lnSpc>
              <a:spcAft>
                <a:spcPts val="1000"/>
              </a:spcAft>
              <a:defRPr/>
            </a:pPr>
            <a:r>
              <a:rPr lang="en-US" sz="2600" dirty="0">
                <a:solidFill>
                  <a:srgbClr val="000000"/>
                </a:solidFill>
                <a:latin typeface="Arial" charset="0"/>
                <a:ea typeface="Arial" charset="0"/>
                <a:cs typeface="Arial" charset="0"/>
              </a:rPr>
              <a:t>A total of four Models were evaluated, two custom convolutional neural nets and transfer learning with VGG16 for the classification task, and an implementation of UNET for the segmentation task. UNET was chosen as it is designed to perform extremely well on very small datasets. Both CNN models had the same structure and differed only in the number of filters used.</a:t>
            </a:r>
          </a:p>
        </p:txBody>
      </p:sp>
      <p:graphicFrame>
        <p:nvGraphicFramePr>
          <p:cNvPr id="25" name="Table 24"/>
          <p:cNvGraphicFramePr>
            <a:graphicFrameLocks noGrp="1"/>
          </p:cNvGraphicFramePr>
          <p:nvPr>
            <p:extLst>
              <p:ext uri="{D42A27DB-BD31-4B8C-83A1-F6EECF244321}">
                <p14:modId xmlns:p14="http://schemas.microsoft.com/office/powerpoint/2010/main" val="2704086539"/>
              </p:ext>
            </p:extLst>
          </p:nvPr>
        </p:nvGraphicFramePr>
        <p:xfrm>
          <a:off x="18762739" y="8549494"/>
          <a:ext cx="8997600" cy="4181727"/>
        </p:xfrm>
        <a:graphic>
          <a:graphicData uri="http://schemas.openxmlformats.org/drawingml/2006/table">
            <a:tbl>
              <a:tblPr firstRow="1" bandRow="1">
                <a:tableStyleId>{6E25E649-3F16-4E02-A733-19D2CDBF48F0}</a:tableStyleId>
              </a:tblPr>
              <a:tblGrid>
                <a:gridCol w="1758488">
                  <a:extLst>
                    <a:ext uri="{9D8B030D-6E8A-4147-A177-3AD203B41FA5}">
                      <a16:colId xmlns:a16="http://schemas.microsoft.com/office/drawing/2014/main" val="20000"/>
                    </a:ext>
                  </a:extLst>
                </a:gridCol>
                <a:gridCol w="1167938">
                  <a:extLst>
                    <a:ext uri="{9D8B030D-6E8A-4147-A177-3AD203B41FA5}">
                      <a16:colId xmlns:a16="http://schemas.microsoft.com/office/drawing/2014/main" val="20001"/>
                    </a:ext>
                  </a:extLst>
                </a:gridCol>
                <a:gridCol w="1294938">
                  <a:extLst>
                    <a:ext uri="{9D8B030D-6E8A-4147-A177-3AD203B41FA5}">
                      <a16:colId xmlns:a16="http://schemas.microsoft.com/office/drawing/2014/main" val="1522860505"/>
                    </a:ext>
                  </a:extLst>
                </a:gridCol>
                <a:gridCol w="1167938">
                  <a:extLst>
                    <a:ext uri="{9D8B030D-6E8A-4147-A177-3AD203B41FA5}">
                      <a16:colId xmlns:a16="http://schemas.microsoft.com/office/drawing/2014/main" val="20002"/>
                    </a:ext>
                  </a:extLst>
                </a:gridCol>
                <a:gridCol w="1294938">
                  <a:extLst>
                    <a:ext uri="{9D8B030D-6E8A-4147-A177-3AD203B41FA5}">
                      <a16:colId xmlns:a16="http://schemas.microsoft.com/office/drawing/2014/main" val="2399500684"/>
                    </a:ext>
                  </a:extLst>
                </a:gridCol>
                <a:gridCol w="1288588">
                  <a:extLst>
                    <a:ext uri="{9D8B030D-6E8A-4147-A177-3AD203B41FA5}">
                      <a16:colId xmlns:a16="http://schemas.microsoft.com/office/drawing/2014/main" val="20003"/>
                    </a:ext>
                  </a:extLst>
                </a:gridCol>
                <a:gridCol w="1024772">
                  <a:extLst>
                    <a:ext uri="{9D8B030D-6E8A-4147-A177-3AD203B41FA5}">
                      <a16:colId xmlns:a16="http://schemas.microsoft.com/office/drawing/2014/main" val="4000478258"/>
                    </a:ext>
                  </a:extLst>
                </a:gridCol>
              </a:tblGrid>
              <a:tr h="118723">
                <a:tc gridSpan="7">
                  <a:txBody>
                    <a:bodyPr/>
                    <a:lstStyle/>
                    <a:p>
                      <a:pPr algn="ctr"/>
                      <a:r>
                        <a:rPr lang="en-US" sz="2800" dirty="0">
                          <a:ln>
                            <a:noFill/>
                            <a:prstDash val="dash"/>
                          </a:ln>
                        </a:rPr>
                        <a:t>Table 1.) Performance Metrics</a:t>
                      </a:r>
                      <a:endParaRPr lang="en-US" sz="2800" b="1" dirty="0">
                        <a:ln>
                          <a:noFill/>
                          <a:prstDash val="dash"/>
                        </a:ln>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IE"/>
                    </a:p>
                  </a:txBody>
                  <a:tcPr/>
                </a:tc>
                <a:tc hMerge="1">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IE"/>
                    </a:p>
                  </a:txBody>
                  <a:tcPr/>
                </a:tc>
                <a:tc hMerge="1">
                  <a:txBody>
                    <a:bodyPr/>
                    <a:lstStyle/>
                    <a:p>
                      <a:endParaRPr lang="en-US" dirty="0">
                        <a:ln>
                          <a:solidFill>
                            <a:schemeClr val="tx1"/>
                          </a:solidFill>
                          <a:prstDash val="dash"/>
                        </a:ln>
                      </a:endParaRPr>
                    </a:p>
                  </a:txBody>
                  <a:tcPr>
                    <a:lnL w="12700" cap="flat" cmpd="sng" algn="ctr">
                      <a:noFill/>
                      <a:prstDash val="sysDash"/>
                      <a:round/>
                      <a:headEnd type="none" w="med" len="med"/>
                      <a:tailEnd type="none" w="med" len="med"/>
                    </a:lnL>
                    <a:lnR w="3175" cap="flat" cmpd="sng" algn="ctr">
                      <a:solidFill>
                        <a:schemeClr val="bg2">
                          <a:lumMod val="75000"/>
                        </a:schemeClr>
                      </a:solidFill>
                      <a:prstDash val="sysDash"/>
                      <a:round/>
                      <a:headEnd type="none" w="med" len="med"/>
                      <a:tailEnd type="none" w="med" len="med"/>
                    </a:lnR>
                    <a:lnT w="3175" cap="flat" cmpd="sng" algn="ctr">
                      <a:solidFill>
                        <a:schemeClr val="bg2">
                          <a:lumMod val="75000"/>
                        </a:scheme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IE"/>
                    </a:p>
                  </a:txBody>
                  <a:tcPr/>
                </a:tc>
                <a:extLst>
                  <a:ext uri="{0D108BD9-81ED-4DB2-BD59-A6C34878D82A}">
                    <a16:rowId xmlns:a16="http://schemas.microsoft.com/office/drawing/2014/main" val="10000"/>
                  </a:ext>
                </a:extLst>
              </a:tr>
              <a:tr h="493922">
                <a:tc>
                  <a:txBody>
                    <a:bodyPr/>
                    <a:lstStyle/>
                    <a:p>
                      <a:pPr algn="ctr"/>
                      <a:r>
                        <a:rPr lang="en-US" sz="1800" b="1" cap="none" spc="0" dirty="0">
                          <a:ln>
                            <a:noFill/>
                          </a:ln>
                          <a:solidFill>
                            <a:schemeClr val="tx2">
                              <a:lumMod val="50000"/>
                            </a:schemeClr>
                          </a:solidFill>
                          <a:effectLst/>
                        </a:rPr>
                        <a:t>Metric</a:t>
                      </a:r>
                    </a:p>
                  </a:txBody>
                  <a:tcPr marL="60094" marR="60094" marT="30047" marB="30047">
                    <a:lnL w="12700" cap="flat" cmpd="sng" algn="ctr">
                      <a:noFill/>
                      <a:prstDash val="solid"/>
                      <a:round/>
                      <a:headEnd type="none" w="med" len="med"/>
                      <a:tailEnd type="none" w="med" len="med"/>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1800" b="1" cap="none" spc="0" dirty="0">
                          <a:ln>
                            <a:noFill/>
                          </a:ln>
                          <a:solidFill>
                            <a:schemeClr val="tx2">
                              <a:lumMod val="50000"/>
                            </a:schemeClr>
                          </a:solidFill>
                          <a:effectLst/>
                        </a:rPr>
                        <a:t>Model 1 </a:t>
                      </a:r>
                    </a:p>
                    <a:p>
                      <a:pPr algn="ctr"/>
                      <a:r>
                        <a:rPr lang="en-US" sz="1800" b="1" cap="none" spc="0" dirty="0">
                          <a:ln>
                            <a:noFill/>
                          </a:ln>
                          <a:solidFill>
                            <a:schemeClr val="tx2">
                              <a:lumMod val="50000"/>
                            </a:schemeClr>
                          </a:solidFill>
                          <a:effectLst/>
                        </a:rPr>
                        <a:t>(</a:t>
                      </a:r>
                      <a:r>
                        <a:rPr lang="el-GR" sz="1800" b="1" cap="none" spc="0" dirty="0">
                          <a:ln>
                            <a:noFill/>
                          </a:ln>
                          <a:solidFill>
                            <a:schemeClr val="tx2">
                              <a:lumMod val="50000"/>
                            </a:schemeClr>
                          </a:solidFill>
                          <a:effectLst/>
                        </a:rPr>
                        <a:t>η</a:t>
                      </a:r>
                      <a:r>
                        <a:rPr lang="en-IE" sz="1800" b="1" cap="none" spc="0" dirty="0">
                          <a:ln>
                            <a:noFill/>
                          </a:ln>
                          <a:solidFill>
                            <a:schemeClr val="tx2">
                              <a:lumMod val="50000"/>
                            </a:schemeClr>
                          </a:solidFill>
                          <a:effectLst/>
                        </a:rPr>
                        <a:t> = 0.01)</a:t>
                      </a:r>
                      <a:endParaRPr lang="en-US" sz="1800" b="1" cap="none" spc="0" dirty="0">
                        <a:ln>
                          <a:noFill/>
                        </a:ln>
                        <a:solidFill>
                          <a:schemeClr val="tx2">
                            <a:lumMod val="50000"/>
                          </a:schemeClr>
                        </a:solidFill>
                        <a:effectLst/>
                      </a:endParaRPr>
                    </a:p>
                  </a:txBody>
                  <a:tcPr marL="60094" marR="60094" marT="30047" marB="30047">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1800" b="1" cap="none" spc="0" dirty="0">
                          <a:ln>
                            <a:noFill/>
                          </a:ln>
                          <a:solidFill>
                            <a:schemeClr val="tx2">
                              <a:lumMod val="50000"/>
                            </a:schemeClr>
                          </a:solidFill>
                          <a:effectLst/>
                        </a:rPr>
                        <a:t>Model 1 </a:t>
                      </a:r>
                    </a:p>
                    <a:p>
                      <a:pPr algn="ctr"/>
                      <a:r>
                        <a:rPr lang="en-US" sz="1800" b="1" cap="none" spc="0" dirty="0">
                          <a:ln>
                            <a:noFill/>
                          </a:ln>
                          <a:solidFill>
                            <a:schemeClr val="tx2">
                              <a:lumMod val="50000"/>
                            </a:schemeClr>
                          </a:solidFill>
                          <a:effectLst/>
                        </a:rPr>
                        <a:t>(</a:t>
                      </a:r>
                      <a:r>
                        <a:rPr lang="el-GR" sz="1800" b="1" cap="none" spc="0" dirty="0">
                          <a:ln>
                            <a:noFill/>
                          </a:ln>
                          <a:solidFill>
                            <a:schemeClr val="tx2">
                              <a:lumMod val="50000"/>
                            </a:schemeClr>
                          </a:solidFill>
                          <a:effectLst/>
                        </a:rPr>
                        <a:t>η</a:t>
                      </a:r>
                      <a:r>
                        <a:rPr lang="en-IE" sz="1800" b="1" cap="none" spc="0" dirty="0">
                          <a:ln>
                            <a:noFill/>
                          </a:ln>
                          <a:solidFill>
                            <a:schemeClr val="tx2">
                              <a:lumMod val="50000"/>
                            </a:schemeClr>
                          </a:solidFill>
                          <a:effectLst/>
                        </a:rPr>
                        <a:t> = 0.001)</a:t>
                      </a:r>
                      <a:endParaRPr lang="en-US" sz="1800" b="1" cap="none" spc="0" dirty="0">
                        <a:ln>
                          <a:noFill/>
                        </a:ln>
                        <a:solidFill>
                          <a:schemeClr val="tx2">
                            <a:lumMod val="50000"/>
                          </a:schemeClr>
                        </a:solidFill>
                        <a:effectLst/>
                      </a:endParaRPr>
                    </a:p>
                    <a:p>
                      <a:pPr algn="ctr"/>
                      <a:endParaRPr lang="en-US" sz="1800" b="1" cap="none" spc="0" dirty="0">
                        <a:ln>
                          <a:noFill/>
                        </a:ln>
                        <a:solidFill>
                          <a:schemeClr val="tx2">
                            <a:lumMod val="50000"/>
                          </a:schemeClr>
                        </a:solidFill>
                        <a:effectLst/>
                      </a:endParaRPr>
                    </a:p>
                  </a:txBody>
                  <a:tcPr marL="60094" marR="60094" marT="30047" marB="30047">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cap="none" spc="0" dirty="0">
                          <a:ln>
                            <a:noFill/>
                          </a:ln>
                          <a:solidFill>
                            <a:schemeClr val="tx2">
                              <a:lumMod val="50000"/>
                            </a:schemeClr>
                          </a:solidFill>
                          <a:effectLst/>
                        </a:rPr>
                        <a:t>Model 2</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cap="none" spc="0" dirty="0">
                          <a:ln>
                            <a:noFill/>
                          </a:ln>
                          <a:solidFill>
                            <a:schemeClr val="tx2">
                              <a:lumMod val="50000"/>
                            </a:schemeClr>
                          </a:solidFill>
                          <a:effectLst/>
                        </a:rPr>
                        <a:t>(</a:t>
                      </a:r>
                      <a:r>
                        <a:rPr lang="el-GR" sz="1800" b="1" cap="none" spc="0" dirty="0">
                          <a:ln>
                            <a:noFill/>
                          </a:ln>
                          <a:solidFill>
                            <a:schemeClr val="tx2">
                              <a:lumMod val="50000"/>
                            </a:schemeClr>
                          </a:solidFill>
                          <a:effectLst/>
                        </a:rPr>
                        <a:t>η</a:t>
                      </a:r>
                      <a:r>
                        <a:rPr lang="en-IE" sz="1800" b="1" cap="none" spc="0" dirty="0">
                          <a:ln>
                            <a:noFill/>
                          </a:ln>
                          <a:solidFill>
                            <a:schemeClr val="tx2">
                              <a:lumMod val="50000"/>
                            </a:schemeClr>
                          </a:solidFill>
                          <a:effectLst/>
                        </a:rPr>
                        <a:t> = 0.01)</a:t>
                      </a:r>
                      <a:endParaRPr lang="en-US" sz="1800" b="1" cap="none" spc="0" dirty="0">
                        <a:ln>
                          <a:noFill/>
                        </a:ln>
                        <a:solidFill>
                          <a:schemeClr val="tx2">
                            <a:lumMod val="50000"/>
                          </a:schemeClr>
                        </a:solidFill>
                        <a:effectLst/>
                      </a:endParaRPr>
                    </a:p>
                    <a:p>
                      <a:pPr marL="0" marR="0" indent="0" algn="ctr" defTabSz="457200" rtl="0" eaLnBrk="1" fontAlgn="auto" latinLnBrk="0" hangingPunct="1">
                        <a:lnSpc>
                          <a:spcPct val="100000"/>
                        </a:lnSpc>
                        <a:spcBef>
                          <a:spcPts val="0"/>
                        </a:spcBef>
                        <a:spcAft>
                          <a:spcPts val="0"/>
                        </a:spcAft>
                        <a:buClrTx/>
                        <a:buSzTx/>
                        <a:buFontTx/>
                        <a:buNone/>
                        <a:tabLst/>
                        <a:defRPr/>
                      </a:pPr>
                      <a:endParaRPr lang="en-US" sz="1800" b="1" cap="none" spc="0" dirty="0">
                        <a:ln>
                          <a:noFill/>
                        </a:ln>
                        <a:solidFill>
                          <a:schemeClr val="tx2">
                            <a:lumMod val="50000"/>
                          </a:schemeClr>
                        </a:solidFill>
                        <a:effectLst/>
                      </a:endParaRPr>
                    </a:p>
                  </a:txBody>
                  <a:tcPr marL="60094" marR="60094" marT="30047" marB="30047">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1800" b="1" cap="none" spc="0" dirty="0">
                          <a:ln>
                            <a:noFill/>
                          </a:ln>
                          <a:solidFill>
                            <a:schemeClr val="tx2">
                              <a:lumMod val="50000"/>
                            </a:schemeClr>
                          </a:solidFill>
                          <a:effectLst/>
                        </a:rPr>
                        <a:t>Model 2 </a:t>
                      </a:r>
                    </a:p>
                    <a:p>
                      <a:pPr algn="ctr"/>
                      <a:r>
                        <a:rPr lang="en-US" sz="1800" b="1" cap="none" spc="0" dirty="0">
                          <a:ln>
                            <a:noFill/>
                          </a:ln>
                          <a:solidFill>
                            <a:schemeClr val="tx2">
                              <a:lumMod val="50000"/>
                            </a:schemeClr>
                          </a:solidFill>
                          <a:effectLst/>
                        </a:rPr>
                        <a:t>(</a:t>
                      </a:r>
                      <a:r>
                        <a:rPr lang="el-GR" sz="1800" b="1" cap="none" spc="0" dirty="0">
                          <a:ln>
                            <a:noFill/>
                          </a:ln>
                          <a:solidFill>
                            <a:schemeClr val="tx2">
                              <a:lumMod val="50000"/>
                            </a:schemeClr>
                          </a:solidFill>
                          <a:effectLst/>
                        </a:rPr>
                        <a:t>η</a:t>
                      </a:r>
                      <a:r>
                        <a:rPr lang="en-IE" sz="1800" b="1" cap="none" spc="0" dirty="0">
                          <a:ln>
                            <a:noFill/>
                          </a:ln>
                          <a:solidFill>
                            <a:schemeClr val="tx2">
                              <a:lumMod val="50000"/>
                            </a:schemeClr>
                          </a:solidFill>
                          <a:effectLst/>
                        </a:rPr>
                        <a:t> = 0.001)</a:t>
                      </a:r>
                      <a:endParaRPr lang="en-US" sz="1800" b="1" cap="none" spc="0" dirty="0">
                        <a:ln>
                          <a:noFill/>
                        </a:ln>
                        <a:solidFill>
                          <a:schemeClr val="tx2">
                            <a:lumMod val="50000"/>
                          </a:schemeClr>
                        </a:solidFill>
                        <a:effectLst/>
                      </a:endParaRPr>
                    </a:p>
                    <a:p>
                      <a:pPr marL="0" marR="0" indent="0" algn="ctr" defTabSz="457200" rtl="0" eaLnBrk="1" fontAlgn="auto" latinLnBrk="0" hangingPunct="1">
                        <a:lnSpc>
                          <a:spcPct val="100000"/>
                        </a:lnSpc>
                        <a:spcBef>
                          <a:spcPts val="0"/>
                        </a:spcBef>
                        <a:spcAft>
                          <a:spcPts val="0"/>
                        </a:spcAft>
                        <a:buClrTx/>
                        <a:buSzTx/>
                        <a:buFontTx/>
                        <a:buNone/>
                        <a:tabLst/>
                        <a:defRPr/>
                      </a:pPr>
                      <a:endParaRPr lang="en-US" sz="1800" b="1" cap="none" spc="0" dirty="0">
                        <a:ln>
                          <a:noFill/>
                        </a:ln>
                        <a:solidFill>
                          <a:schemeClr val="tx2">
                            <a:lumMod val="50000"/>
                          </a:schemeClr>
                        </a:solidFill>
                        <a:effectLst/>
                      </a:endParaRPr>
                    </a:p>
                  </a:txBody>
                  <a:tcPr marL="60094" marR="60094" marT="30047" marB="30047">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cap="none" spc="0" dirty="0">
                          <a:ln>
                            <a:noFill/>
                          </a:ln>
                          <a:solidFill>
                            <a:schemeClr val="tx2">
                              <a:lumMod val="50000"/>
                            </a:schemeClr>
                          </a:solidFill>
                          <a:effectLst/>
                        </a:rPr>
                        <a:t>VGG16</a:t>
                      </a:r>
                    </a:p>
                  </a:txBody>
                  <a:tcPr marL="60094" marR="60094" marT="30047" marB="30047">
                    <a:lnL>
                      <a:noFill/>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cap="none" spc="0" dirty="0">
                          <a:ln>
                            <a:noFill/>
                          </a:ln>
                          <a:solidFill>
                            <a:schemeClr val="tx2">
                              <a:lumMod val="50000"/>
                            </a:schemeClr>
                          </a:solidFill>
                          <a:effectLst/>
                        </a:rPr>
                        <a:t>UNET</a:t>
                      </a:r>
                    </a:p>
                  </a:txBody>
                  <a:tcPr marL="60094" marR="60094" marT="30047" marB="30047">
                    <a:lnL>
                      <a:noFill/>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00303">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cap="none" spc="0" dirty="0">
                          <a:ln>
                            <a:noFill/>
                          </a:ln>
                          <a:solidFill>
                            <a:schemeClr val="tx2">
                              <a:lumMod val="50000"/>
                            </a:schemeClr>
                          </a:solidFill>
                          <a:effectLst/>
                        </a:rPr>
                        <a:t>Accuracy</a:t>
                      </a:r>
                    </a:p>
                  </a:txBody>
                  <a:tcPr marL="60094" marR="60094" marT="30047" marB="30047">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cap="none" spc="0" dirty="0">
                          <a:ln>
                            <a:noFill/>
                          </a:ln>
                          <a:solidFill>
                            <a:schemeClr val="tx2">
                              <a:lumMod val="50000"/>
                            </a:schemeClr>
                          </a:solidFill>
                          <a:effectLst/>
                        </a:rPr>
                        <a:t>79%</a:t>
                      </a:r>
                    </a:p>
                  </a:txBody>
                  <a:tcPr marL="60094" marR="60094" marT="30047" marB="30047">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cap="none" spc="0" dirty="0">
                          <a:ln>
                            <a:noFill/>
                          </a:ln>
                          <a:solidFill>
                            <a:schemeClr val="tx2">
                              <a:lumMod val="50000"/>
                            </a:schemeClr>
                          </a:solidFill>
                          <a:effectLst/>
                        </a:rPr>
                        <a:t>70%</a:t>
                      </a:r>
                    </a:p>
                  </a:txBody>
                  <a:tcPr marL="60094" marR="60094" marT="30047" marB="30047">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cap="none" spc="0" dirty="0">
                          <a:ln>
                            <a:noFill/>
                          </a:ln>
                          <a:solidFill>
                            <a:schemeClr val="tx2">
                              <a:lumMod val="50000"/>
                            </a:schemeClr>
                          </a:solidFill>
                          <a:effectLst/>
                        </a:rPr>
                        <a:t>83%</a:t>
                      </a:r>
                    </a:p>
                    <a:p>
                      <a:pPr marL="0" marR="0" indent="0" algn="ctr" defTabSz="457200" rtl="0" eaLnBrk="1" fontAlgn="auto" latinLnBrk="0" hangingPunct="1">
                        <a:lnSpc>
                          <a:spcPct val="100000"/>
                        </a:lnSpc>
                        <a:spcBef>
                          <a:spcPts val="0"/>
                        </a:spcBef>
                        <a:spcAft>
                          <a:spcPts val="0"/>
                        </a:spcAft>
                        <a:buClrTx/>
                        <a:buSzTx/>
                        <a:buFontTx/>
                        <a:buNone/>
                        <a:tabLst/>
                        <a:defRPr/>
                      </a:pPr>
                      <a:r>
                        <a:rPr lang="en-US" sz="1800" b="1" cap="none" spc="0" dirty="0">
                          <a:ln>
                            <a:noFill/>
                          </a:ln>
                          <a:solidFill>
                            <a:schemeClr val="tx2">
                              <a:lumMod val="50000"/>
                            </a:schemeClr>
                          </a:solidFill>
                          <a:effectLst/>
                        </a:rPr>
                        <a:t>(Turing)</a:t>
                      </a:r>
                    </a:p>
                  </a:txBody>
                  <a:tcPr marL="60094" marR="60094" marT="30047" marB="30047">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cap="none" spc="0" dirty="0">
                          <a:ln>
                            <a:noFill/>
                          </a:ln>
                          <a:solidFill>
                            <a:schemeClr val="tx2">
                              <a:lumMod val="50000"/>
                            </a:schemeClr>
                          </a:solidFill>
                          <a:effectLst/>
                        </a:rPr>
                        <a:t>69%</a:t>
                      </a:r>
                    </a:p>
                  </a:txBody>
                  <a:tcPr marL="60094" marR="60094" marT="30047" marB="30047">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cap="none" spc="0" dirty="0">
                          <a:ln>
                            <a:noFill/>
                          </a:ln>
                          <a:solidFill>
                            <a:schemeClr val="tx2">
                              <a:lumMod val="50000"/>
                            </a:schemeClr>
                          </a:solidFill>
                          <a:effectLst/>
                        </a:rPr>
                        <a:t>85%</a:t>
                      </a:r>
                    </a:p>
                  </a:txBody>
                  <a:tcPr marL="60094" marR="60094" marT="30047" marB="30047">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cap="none" spc="0" dirty="0">
                          <a:ln>
                            <a:noFill/>
                          </a:ln>
                          <a:solidFill>
                            <a:schemeClr val="tx2">
                              <a:lumMod val="50000"/>
                            </a:schemeClr>
                          </a:solidFill>
                          <a:effectLst/>
                        </a:rPr>
                        <a:t>96%</a:t>
                      </a:r>
                    </a:p>
                  </a:txBody>
                  <a:tcPr marL="60094" marR="60094" marT="30047" marB="30047">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9711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cap="none" spc="0" dirty="0">
                          <a:ln>
                            <a:noFill/>
                          </a:ln>
                          <a:solidFill>
                            <a:schemeClr val="tx2">
                              <a:lumMod val="50000"/>
                            </a:schemeClr>
                          </a:solidFill>
                          <a:effectLst/>
                        </a:rPr>
                        <a:t>Loss</a:t>
                      </a:r>
                    </a:p>
                  </a:txBody>
                  <a:tcPr marL="60094" marR="60094" marT="30047" marB="30047">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cap="none" spc="0" dirty="0">
                          <a:ln>
                            <a:noFill/>
                          </a:ln>
                          <a:solidFill>
                            <a:schemeClr val="tx2">
                              <a:lumMod val="50000"/>
                            </a:schemeClr>
                          </a:solidFill>
                          <a:effectLst/>
                        </a:rPr>
                        <a:t>0.63</a:t>
                      </a:r>
                    </a:p>
                  </a:txBody>
                  <a:tcPr marL="60094" marR="60094" marT="30047" marB="30047">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cap="none" spc="0" dirty="0">
                          <a:ln>
                            <a:noFill/>
                          </a:ln>
                          <a:solidFill>
                            <a:schemeClr val="tx2">
                              <a:lumMod val="50000"/>
                            </a:schemeClr>
                          </a:solidFill>
                          <a:effectLst/>
                        </a:rPr>
                        <a:t>6.25</a:t>
                      </a:r>
                    </a:p>
                  </a:txBody>
                  <a:tcPr marL="60094" marR="60094" marT="30047" marB="30047">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cap="none" spc="0" dirty="0">
                          <a:ln>
                            <a:noFill/>
                          </a:ln>
                          <a:solidFill>
                            <a:schemeClr val="tx2">
                              <a:lumMod val="50000"/>
                            </a:schemeClr>
                          </a:solidFill>
                          <a:effectLst/>
                        </a:rPr>
                        <a:t>0.59</a:t>
                      </a:r>
                    </a:p>
                  </a:txBody>
                  <a:tcPr marL="60094" marR="60094" marT="30047" marB="30047">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cap="none" spc="0" dirty="0">
                          <a:ln>
                            <a:noFill/>
                          </a:ln>
                          <a:solidFill>
                            <a:schemeClr val="tx2">
                              <a:lumMod val="50000"/>
                            </a:schemeClr>
                          </a:solidFill>
                          <a:effectLst/>
                        </a:rPr>
                        <a:t>3.03</a:t>
                      </a:r>
                    </a:p>
                  </a:txBody>
                  <a:tcPr marL="60094" marR="60094" marT="30047" marB="30047">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cap="none" spc="0" dirty="0">
                          <a:ln>
                            <a:noFill/>
                          </a:ln>
                          <a:solidFill>
                            <a:schemeClr val="tx2">
                              <a:lumMod val="50000"/>
                            </a:schemeClr>
                          </a:solidFill>
                          <a:effectLst/>
                        </a:rPr>
                        <a:t>1.29</a:t>
                      </a:r>
                    </a:p>
                  </a:txBody>
                  <a:tcPr marL="60094" marR="60094" marT="30047" marB="30047">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cap="none" spc="0" dirty="0">
                          <a:ln>
                            <a:noFill/>
                          </a:ln>
                          <a:solidFill>
                            <a:schemeClr val="tx2">
                              <a:lumMod val="50000"/>
                            </a:schemeClr>
                          </a:solidFill>
                          <a:effectLst/>
                        </a:rPr>
                        <a:t>0.43</a:t>
                      </a:r>
                    </a:p>
                  </a:txBody>
                  <a:tcPr marL="60094" marR="60094" marT="30047" marB="30047">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7756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cap="none" spc="0" dirty="0">
                          <a:ln>
                            <a:noFill/>
                          </a:ln>
                          <a:solidFill>
                            <a:schemeClr val="tx2">
                              <a:lumMod val="50000"/>
                            </a:schemeClr>
                          </a:solidFill>
                          <a:effectLst/>
                        </a:rPr>
                        <a:t>F1</a:t>
                      </a:r>
                    </a:p>
                  </a:txBody>
                  <a:tcPr marL="60094" marR="60094" marT="30047" marB="30047">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cap="none" spc="0" dirty="0">
                          <a:ln>
                            <a:noFill/>
                          </a:ln>
                          <a:solidFill>
                            <a:schemeClr val="tx2">
                              <a:lumMod val="50000"/>
                            </a:schemeClr>
                          </a:solidFill>
                          <a:effectLst/>
                        </a:rPr>
                        <a:t>0.707</a:t>
                      </a:r>
                    </a:p>
                  </a:txBody>
                  <a:tcPr marL="60094" marR="60094" marT="30047" marB="30047">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cap="none" spc="0" dirty="0">
                          <a:ln>
                            <a:noFill/>
                          </a:ln>
                          <a:solidFill>
                            <a:schemeClr val="tx2">
                              <a:lumMod val="50000"/>
                            </a:schemeClr>
                          </a:solidFill>
                          <a:effectLst/>
                        </a:rPr>
                        <a:t>0.400</a:t>
                      </a:r>
                    </a:p>
                  </a:txBody>
                  <a:tcPr marL="60094" marR="60094" marT="30047" marB="30047">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cap="none" spc="0" dirty="0">
                          <a:ln>
                            <a:noFill/>
                          </a:ln>
                          <a:solidFill>
                            <a:schemeClr val="tx2">
                              <a:lumMod val="50000"/>
                            </a:schemeClr>
                          </a:solidFill>
                          <a:effectLst/>
                        </a:rPr>
                        <a:t>0.706</a:t>
                      </a:r>
                    </a:p>
                  </a:txBody>
                  <a:tcPr marL="60094" marR="60094" marT="30047" marB="30047">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cap="none" spc="0" dirty="0">
                          <a:ln>
                            <a:noFill/>
                          </a:ln>
                          <a:solidFill>
                            <a:schemeClr val="tx2">
                              <a:lumMod val="50000"/>
                            </a:schemeClr>
                          </a:solidFill>
                          <a:effectLst/>
                        </a:rPr>
                        <a:t>0.419</a:t>
                      </a:r>
                    </a:p>
                  </a:txBody>
                  <a:tcPr marL="60094" marR="60094" marT="30047" marB="30047">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cap="none" spc="0" dirty="0">
                          <a:ln>
                            <a:noFill/>
                          </a:ln>
                          <a:solidFill>
                            <a:schemeClr val="tx2">
                              <a:lumMod val="50000"/>
                            </a:schemeClr>
                          </a:solidFill>
                          <a:effectLst/>
                        </a:rPr>
                        <a:t>Not Evaluated</a:t>
                      </a:r>
                    </a:p>
                  </a:txBody>
                  <a:tcPr marL="60094" marR="60094" marT="30047" marB="30047">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cap="none" spc="0" dirty="0">
                          <a:ln>
                            <a:noFill/>
                          </a:ln>
                          <a:solidFill>
                            <a:schemeClr val="tx2">
                              <a:lumMod val="50000"/>
                            </a:schemeClr>
                          </a:solidFill>
                          <a:effectLst/>
                        </a:rPr>
                        <a:t>0.750</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cap="none" spc="0" dirty="0">
                          <a:ln>
                            <a:noFill/>
                          </a:ln>
                          <a:solidFill>
                            <a:schemeClr val="tx2">
                              <a:lumMod val="50000"/>
                            </a:schemeClr>
                          </a:solidFill>
                          <a:effectLst/>
                        </a:rPr>
                        <a:t>(Turing)</a:t>
                      </a:r>
                    </a:p>
                  </a:txBody>
                  <a:tcPr marL="60094" marR="60094" marT="30047" marB="30047">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7756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cap="none" spc="0" dirty="0">
                          <a:ln>
                            <a:noFill/>
                          </a:ln>
                          <a:solidFill>
                            <a:schemeClr val="tx2">
                              <a:lumMod val="50000"/>
                            </a:schemeClr>
                          </a:solidFill>
                          <a:effectLst/>
                        </a:rPr>
                        <a:t>Param</a:t>
                      </a:r>
                    </a:p>
                  </a:txBody>
                  <a:tcPr marL="60094" marR="60094" marT="30047" marB="30047">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cap="none" spc="0" dirty="0">
                          <a:ln>
                            <a:noFill/>
                          </a:ln>
                          <a:solidFill>
                            <a:schemeClr val="tx2">
                              <a:lumMod val="50000"/>
                            </a:schemeClr>
                          </a:solidFill>
                          <a:effectLst/>
                        </a:rPr>
                        <a:t>4437187</a:t>
                      </a:r>
                    </a:p>
                  </a:txBody>
                  <a:tcPr marL="60094" marR="60094" marT="30047" marB="30047">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cap="none" spc="0" dirty="0">
                          <a:ln>
                            <a:noFill/>
                          </a:ln>
                          <a:solidFill>
                            <a:schemeClr val="tx2">
                              <a:lumMod val="50000"/>
                            </a:schemeClr>
                          </a:solidFill>
                          <a:effectLst/>
                        </a:rPr>
                        <a:t>-</a:t>
                      </a:r>
                    </a:p>
                  </a:txBody>
                  <a:tcPr marL="60094" marR="60094" marT="30047" marB="30047">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cap="none" spc="0" dirty="0">
                          <a:ln>
                            <a:noFill/>
                          </a:ln>
                          <a:solidFill>
                            <a:schemeClr val="tx2">
                              <a:lumMod val="50000"/>
                            </a:schemeClr>
                          </a:solidFill>
                          <a:effectLst/>
                        </a:rPr>
                        <a:t>1110115</a:t>
                      </a:r>
                    </a:p>
                  </a:txBody>
                  <a:tcPr marL="60094" marR="60094" marT="30047" marB="30047">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cap="none" spc="0" dirty="0">
                          <a:ln>
                            <a:noFill/>
                          </a:ln>
                          <a:solidFill>
                            <a:schemeClr val="tx2">
                              <a:lumMod val="50000"/>
                            </a:schemeClr>
                          </a:solidFill>
                          <a:effectLst/>
                        </a:rPr>
                        <a:t>-</a:t>
                      </a:r>
                    </a:p>
                  </a:txBody>
                  <a:tcPr marL="60094" marR="60094" marT="30047" marB="30047">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cap="none" spc="0" dirty="0">
                          <a:ln>
                            <a:noFill/>
                          </a:ln>
                          <a:solidFill>
                            <a:schemeClr val="tx2">
                              <a:lumMod val="50000"/>
                            </a:schemeClr>
                          </a:solidFill>
                          <a:effectLst/>
                        </a:rPr>
                        <a:t>75267</a:t>
                      </a:r>
                    </a:p>
                    <a:p>
                      <a:pPr marL="0" marR="0" indent="0" algn="ctr" defTabSz="457200" rtl="0" eaLnBrk="1" fontAlgn="auto" latinLnBrk="0" hangingPunct="1">
                        <a:lnSpc>
                          <a:spcPct val="100000"/>
                        </a:lnSpc>
                        <a:spcBef>
                          <a:spcPts val="0"/>
                        </a:spcBef>
                        <a:spcAft>
                          <a:spcPts val="0"/>
                        </a:spcAft>
                        <a:buClrTx/>
                        <a:buSzTx/>
                        <a:buFontTx/>
                        <a:buNone/>
                        <a:tabLst/>
                        <a:defRPr/>
                      </a:pPr>
                      <a:r>
                        <a:rPr lang="en-US" sz="1800" b="1" cap="none" spc="0" dirty="0">
                          <a:ln>
                            <a:noFill/>
                          </a:ln>
                          <a:solidFill>
                            <a:schemeClr val="tx2">
                              <a:lumMod val="50000"/>
                            </a:schemeClr>
                          </a:solidFill>
                          <a:effectLst/>
                        </a:rPr>
                        <a:t>(trainable)</a:t>
                      </a:r>
                    </a:p>
                    <a:p>
                      <a:pPr marL="0" marR="0" indent="0" algn="ctr" defTabSz="457200" rtl="0" eaLnBrk="1" fontAlgn="auto" latinLnBrk="0" hangingPunct="1">
                        <a:lnSpc>
                          <a:spcPct val="100000"/>
                        </a:lnSpc>
                        <a:spcBef>
                          <a:spcPts val="0"/>
                        </a:spcBef>
                        <a:spcAft>
                          <a:spcPts val="0"/>
                        </a:spcAft>
                        <a:buClrTx/>
                        <a:buSzTx/>
                        <a:buFontTx/>
                        <a:buNone/>
                        <a:tabLst/>
                        <a:defRPr/>
                      </a:pPr>
                      <a:r>
                        <a:rPr lang="en-US" sz="1800" b="1" cap="none" spc="0" dirty="0">
                          <a:ln>
                            <a:noFill/>
                          </a:ln>
                          <a:solidFill>
                            <a:schemeClr val="tx2">
                              <a:lumMod val="50000"/>
                            </a:schemeClr>
                          </a:solidFill>
                          <a:effectLst/>
                        </a:rPr>
                        <a:t>14789955</a:t>
                      </a:r>
                    </a:p>
                    <a:p>
                      <a:pPr marL="0" marR="0" indent="0" algn="ctr" defTabSz="457200" rtl="0" eaLnBrk="1" fontAlgn="auto" latinLnBrk="0" hangingPunct="1">
                        <a:lnSpc>
                          <a:spcPct val="100000"/>
                        </a:lnSpc>
                        <a:spcBef>
                          <a:spcPts val="0"/>
                        </a:spcBef>
                        <a:spcAft>
                          <a:spcPts val="0"/>
                        </a:spcAft>
                        <a:buClrTx/>
                        <a:buSzTx/>
                        <a:buFontTx/>
                        <a:buNone/>
                        <a:tabLst/>
                        <a:defRPr/>
                      </a:pPr>
                      <a:r>
                        <a:rPr lang="en-US" sz="1800" b="1" cap="none" spc="0" dirty="0">
                          <a:ln>
                            <a:noFill/>
                          </a:ln>
                          <a:solidFill>
                            <a:schemeClr val="tx2">
                              <a:lumMod val="50000"/>
                            </a:schemeClr>
                          </a:solidFill>
                          <a:effectLst/>
                        </a:rPr>
                        <a:t>(total)</a:t>
                      </a:r>
                    </a:p>
                  </a:txBody>
                  <a:tcPr marL="60094" marR="60094" marT="30047" marB="30047">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cap="none" spc="0" dirty="0">
                          <a:ln>
                            <a:noFill/>
                          </a:ln>
                          <a:solidFill>
                            <a:schemeClr val="tx2">
                              <a:lumMod val="50000"/>
                            </a:schemeClr>
                          </a:solidFill>
                          <a:effectLst/>
                        </a:rPr>
                        <a:t>540217</a:t>
                      </a:r>
                    </a:p>
                  </a:txBody>
                  <a:tcPr marL="60094" marR="60094" marT="30047" marB="30047">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6" name="TextBox 25"/>
          <p:cNvSpPr txBox="1"/>
          <p:nvPr/>
        </p:nvSpPr>
        <p:spPr>
          <a:xfrm>
            <a:off x="9781731" y="3894577"/>
            <a:ext cx="8100302" cy="5413277"/>
          </a:xfrm>
          <a:prstGeom prst="rect">
            <a:avLst/>
          </a:prstGeom>
          <a:solidFill>
            <a:schemeClr val="bg1">
              <a:alpha val="63000"/>
            </a:schemeClr>
          </a:solidFill>
          <a:effectLst/>
        </p:spPr>
        <p:txBody>
          <a:bodyPr wrap="square">
            <a:spAutoFit/>
          </a:bodyPr>
          <a:lstStyle/>
          <a:p>
            <a:pPr>
              <a:lnSpc>
                <a:spcPts val="3600"/>
              </a:lnSpc>
              <a:spcAft>
                <a:spcPts val="1000"/>
              </a:spcAft>
              <a:defRPr/>
            </a:pPr>
            <a:r>
              <a:rPr lang="en-US" sz="4000" b="1" dirty="0">
                <a:solidFill>
                  <a:srgbClr val="005BBB"/>
                </a:solidFill>
              </a:rPr>
              <a:t>Dataset and Preprocessing</a:t>
            </a:r>
          </a:p>
          <a:p>
            <a:pPr>
              <a:lnSpc>
                <a:spcPts val="3600"/>
              </a:lnSpc>
              <a:spcAft>
                <a:spcPts val="1200"/>
              </a:spcAft>
              <a:defRPr/>
            </a:pPr>
            <a:r>
              <a:rPr lang="en-US" sz="2600" dirty="0">
                <a:solidFill>
                  <a:srgbClr val="000000"/>
                </a:solidFill>
                <a:latin typeface="Arial" charset="0"/>
                <a:ea typeface="Arial" charset="0"/>
                <a:cs typeface="Arial" charset="0"/>
              </a:rPr>
              <a:t>The dataset of 701 images provided was divided into three folders, Benign, Malignant and Normal. All data was unlabeled. The first step before building any models was to label the data correctly and join the individual tensors together to form single input-output tensors.</a:t>
            </a:r>
          </a:p>
          <a:p>
            <a:pPr>
              <a:lnSpc>
                <a:spcPts val="3600"/>
              </a:lnSpc>
              <a:spcAft>
                <a:spcPts val="1200"/>
              </a:spcAft>
              <a:defRPr/>
            </a:pPr>
            <a:r>
              <a:rPr lang="en-US" sz="2600" dirty="0">
                <a:solidFill>
                  <a:srgbClr val="000000"/>
                </a:solidFill>
                <a:latin typeface="Arial" charset="0"/>
                <a:ea typeface="Arial" charset="0"/>
                <a:cs typeface="Arial" charset="0"/>
              </a:rPr>
              <a:t>Preprocessing was necessary for using the images with VGG16 transfer learning. The images needed to be resized to 224x224px, converted to BGR colour space and recentred. </a:t>
            </a:r>
          </a:p>
        </p:txBody>
      </p:sp>
      <p:sp>
        <p:nvSpPr>
          <p:cNvPr id="30" name="TextBox 29"/>
          <p:cNvSpPr txBox="1"/>
          <p:nvPr/>
        </p:nvSpPr>
        <p:spPr>
          <a:xfrm>
            <a:off x="27932611" y="15461316"/>
            <a:ext cx="9244487" cy="3530967"/>
          </a:xfrm>
          <a:prstGeom prst="rect">
            <a:avLst/>
          </a:prstGeom>
          <a:solidFill>
            <a:schemeClr val="bg1">
              <a:alpha val="63000"/>
            </a:schemeClr>
          </a:solidFill>
          <a:effectLst/>
        </p:spPr>
        <p:txBody>
          <a:bodyPr wrap="square">
            <a:spAutoFit/>
          </a:bodyPr>
          <a:lstStyle/>
          <a:p>
            <a:pPr>
              <a:lnSpc>
                <a:spcPts val="3600"/>
              </a:lnSpc>
              <a:spcAft>
                <a:spcPts val="1000"/>
              </a:spcAft>
              <a:buClr>
                <a:schemeClr val="tx2"/>
              </a:buClr>
              <a:defRPr/>
            </a:pPr>
            <a:r>
              <a:rPr lang="en-US" sz="4000" b="1" dirty="0">
                <a:solidFill>
                  <a:srgbClr val="005BBB"/>
                </a:solidFill>
                <a:latin typeface="+mj-lt"/>
              </a:rPr>
              <a:t>References</a:t>
            </a:r>
            <a:r>
              <a:rPr lang="en-US" sz="4000" dirty="0">
                <a:solidFill>
                  <a:schemeClr val="tx1">
                    <a:lumMod val="75000"/>
                  </a:schemeClr>
                </a:solidFill>
                <a:latin typeface="+mj-lt"/>
                <a:ea typeface="Arial" charset="0"/>
                <a:cs typeface="Arial" charset="0"/>
              </a:rPr>
              <a:t> </a:t>
            </a:r>
            <a:r>
              <a:rPr lang="en-US" sz="2400" dirty="0">
                <a:solidFill>
                  <a:schemeClr val="tx1">
                    <a:lumMod val="75000"/>
                  </a:schemeClr>
                </a:solidFill>
                <a:latin typeface="Arial" charset="0"/>
                <a:ea typeface="Arial" charset="0"/>
                <a:cs typeface="Arial" charset="0"/>
              </a:rPr>
              <a:t> </a:t>
            </a:r>
          </a:p>
          <a:p>
            <a:pPr lvl="1">
              <a:lnSpc>
                <a:spcPts val="3800"/>
              </a:lnSpc>
              <a:buClr>
                <a:schemeClr val="tx2"/>
              </a:buClr>
              <a:buFont typeface="+mj-lt"/>
              <a:buAutoNum type="arabicPeriod"/>
              <a:defRPr/>
            </a:pPr>
            <a:r>
              <a:rPr lang="en-US" sz="1600" dirty="0">
                <a:solidFill>
                  <a:schemeClr val="tx1">
                    <a:lumMod val="75000"/>
                  </a:schemeClr>
                </a:solidFill>
                <a:latin typeface="Arial" charset="0"/>
                <a:ea typeface="Arial" charset="0"/>
                <a:cs typeface="Arial" charset="0"/>
              </a:rPr>
              <a:t>  F. Chollet, </a:t>
            </a:r>
            <a:r>
              <a:rPr lang="en-US" sz="1600" i="1" dirty="0">
                <a:solidFill>
                  <a:schemeClr val="tx1">
                    <a:lumMod val="75000"/>
                  </a:schemeClr>
                </a:solidFill>
                <a:latin typeface="Arial" charset="0"/>
                <a:ea typeface="Arial" charset="0"/>
                <a:cs typeface="Arial" charset="0"/>
              </a:rPr>
              <a:t>Deep Learning with Python</a:t>
            </a:r>
            <a:r>
              <a:rPr lang="en-US" sz="1600" dirty="0">
                <a:solidFill>
                  <a:schemeClr val="tx1">
                    <a:lumMod val="75000"/>
                  </a:schemeClr>
                </a:solidFill>
                <a:latin typeface="Arial" charset="0"/>
                <a:ea typeface="Arial" charset="0"/>
                <a:cs typeface="Arial" charset="0"/>
              </a:rPr>
              <a:t>, Chapter 4&amp;5, 2018 (Book)</a:t>
            </a:r>
            <a:endParaRPr lang="en-US" sz="1600" i="1" dirty="0">
              <a:solidFill>
                <a:schemeClr val="tx1">
                  <a:lumMod val="75000"/>
                </a:schemeClr>
              </a:solidFill>
              <a:latin typeface="Arial" charset="0"/>
              <a:ea typeface="Arial" charset="0"/>
              <a:cs typeface="Arial" charset="0"/>
            </a:endParaRPr>
          </a:p>
          <a:p>
            <a:pPr lvl="1">
              <a:lnSpc>
                <a:spcPts val="3800"/>
              </a:lnSpc>
              <a:buClr>
                <a:schemeClr val="tx2"/>
              </a:buClr>
              <a:buFont typeface="+mj-lt"/>
              <a:buAutoNum type="arabicPeriod"/>
              <a:defRPr/>
            </a:pPr>
            <a:r>
              <a:rPr lang="en-US" sz="1600" dirty="0">
                <a:solidFill>
                  <a:schemeClr val="tx1">
                    <a:lumMod val="75000"/>
                  </a:schemeClr>
                </a:solidFill>
                <a:latin typeface="Arial" charset="0"/>
                <a:ea typeface="Arial" charset="0"/>
                <a:cs typeface="Arial" charset="0"/>
              </a:rPr>
              <a:t>  </a:t>
            </a:r>
            <a:r>
              <a:rPr lang="en-US" sz="1600" dirty="0" err="1">
                <a:solidFill>
                  <a:schemeClr val="tx1">
                    <a:lumMod val="75000"/>
                  </a:schemeClr>
                </a:solidFill>
                <a:latin typeface="Arial" charset="0"/>
                <a:ea typeface="Arial" charset="0"/>
                <a:cs typeface="Arial" charset="0"/>
              </a:rPr>
              <a:t>Ronneberger</a:t>
            </a:r>
            <a:r>
              <a:rPr lang="en-US" sz="1600" dirty="0">
                <a:solidFill>
                  <a:schemeClr val="tx1">
                    <a:lumMod val="75000"/>
                  </a:schemeClr>
                </a:solidFill>
                <a:latin typeface="Arial" charset="0"/>
                <a:ea typeface="Arial" charset="0"/>
                <a:cs typeface="Arial" charset="0"/>
              </a:rPr>
              <a:t>, O., Fischer, P., </a:t>
            </a:r>
            <a:r>
              <a:rPr lang="en-US" sz="1600" dirty="0" err="1">
                <a:solidFill>
                  <a:schemeClr val="tx1">
                    <a:lumMod val="75000"/>
                  </a:schemeClr>
                </a:solidFill>
                <a:latin typeface="Arial" charset="0"/>
                <a:ea typeface="Arial" charset="0"/>
                <a:cs typeface="Arial" charset="0"/>
              </a:rPr>
              <a:t>Brox</a:t>
            </a:r>
            <a:r>
              <a:rPr lang="en-US" sz="1600" dirty="0">
                <a:solidFill>
                  <a:schemeClr val="tx1">
                    <a:lumMod val="75000"/>
                  </a:schemeClr>
                </a:solidFill>
                <a:latin typeface="Arial" charset="0"/>
                <a:ea typeface="Arial" charset="0"/>
                <a:cs typeface="Arial" charset="0"/>
              </a:rPr>
              <a:t>, T. (2015). U-Net: Convolutional Networks for Biomedical   Image Segmentation. In: </a:t>
            </a:r>
            <a:r>
              <a:rPr lang="en-US" sz="1600" dirty="0" err="1">
                <a:solidFill>
                  <a:schemeClr val="tx1">
                    <a:lumMod val="75000"/>
                  </a:schemeClr>
                </a:solidFill>
                <a:latin typeface="Arial" charset="0"/>
                <a:ea typeface="Arial" charset="0"/>
                <a:cs typeface="Arial" charset="0"/>
              </a:rPr>
              <a:t>Navab</a:t>
            </a:r>
            <a:r>
              <a:rPr lang="en-US" sz="1600" dirty="0">
                <a:solidFill>
                  <a:schemeClr val="tx1">
                    <a:lumMod val="75000"/>
                  </a:schemeClr>
                </a:solidFill>
                <a:latin typeface="Arial" charset="0"/>
                <a:ea typeface="Arial" charset="0"/>
                <a:cs typeface="Arial" charset="0"/>
              </a:rPr>
              <a:t>, N., </a:t>
            </a:r>
            <a:r>
              <a:rPr lang="en-US" sz="1600" dirty="0" err="1">
                <a:solidFill>
                  <a:schemeClr val="tx1">
                    <a:lumMod val="75000"/>
                  </a:schemeClr>
                </a:solidFill>
                <a:latin typeface="Arial" charset="0"/>
                <a:ea typeface="Arial" charset="0"/>
                <a:cs typeface="Arial" charset="0"/>
              </a:rPr>
              <a:t>Hornegger</a:t>
            </a:r>
            <a:r>
              <a:rPr lang="en-US" sz="1600" dirty="0">
                <a:solidFill>
                  <a:schemeClr val="tx1">
                    <a:lumMod val="75000"/>
                  </a:schemeClr>
                </a:solidFill>
                <a:latin typeface="Arial" charset="0"/>
                <a:ea typeface="Arial" charset="0"/>
                <a:cs typeface="Arial" charset="0"/>
              </a:rPr>
              <a:t>, J., Wells, W., </a:t>
            </a:r>
            <a:r>
              <a:rPr lang="en-US" sz="1600" dirty="0" err="1">
                <a:solidFill>
                  <a:schemeClr val="tx1">
                    <a:lumMod val="75000"/>
                  </a:schemeClr>
                </a:solidFill>
                <a:latin typeface="Arial" charset="0"/>
                <a:ea typeface="Arial" charset="0"/>
                <a:cs typeface="Arial" charset="0"/>
              </a:rPr>
              <a:t>Frangi</a:t>
            </a:r>
            <a:r>
              <a:rPr lang="en-US" sz="1600" dirty="0">
                <a:solidFill>
                  <a:schemeClr val="tx1">
                    <a:lumMod val="75000"/>
                  </a:schemeClr>
                </a:solidFill>
                <a:latin typeface="Arial" charset="0"/>
                <a:ea typeface="Arial" charset="0"/>
                <a:cs typeface="Arial" charset="0"/>
              </a:rPr>
              <a:t>, A. (eds) Medical Image Computing and Computer-Assisted Intervention – MICCAI 2015. MICCAI 2015. Lecture Notes in Computer Science(), vol 9351. Springer, Cham. https://doi.org/10.1007/978-3-319-24574-4_28</a:t>
            </a:r>
          </a:p>
        </p:txBody>
      </p:sp>
      <p:cxnSp>
        <p:nvCxnSpPr>
          <p:cNvPr id="41" name="Straight Connector 40"/>
          <p:cNvCxnSpPr/>
          <p:nvPr/>
        </p:nvCxnSpPr>
        <p:spPr bwMode="auto">
          <a:xfrm flipV="1">
            <a:off x="19048288" y="8377993"/>
            <a:ext cx="8229600" cy="0"/>
          </a:xfrm>
          <a:prstGeom prst="line">
            <a:avLst/>
          </a:prstGeom>
          <a:noFill/>
          <a:ln w="25400" cap="flat" cmpd="sng" algn="ctr">
            <a:solidFill>
              <a:schemeClr val="tx1"/>
            </a:solidFill>
            <a:prstDash val="dash"/>
            <a:round/>
            <a:headEnd type="none" w="med" len="med"/>
            <a:tailEnd type="none" w="med" len="med"/>
          </a:ln>
          <a:effectLst/>
        </p:spPr>
      </p:cxnSp>
      <p:sp>
        <p:nvSpPr>
          <p:cNvPr id="43" name="TextBox 42"/>
          <p:cNvSpPr txBox="1"/>
          <p:nvPr/>
        </p:nvSpPr>
        <p:spPr>
          <a:xfrm>
            <a:off x="28013426" y="11233412"/>
            <a:ext cx="7668306" cy="3908762"/>
          </a:xfrm>
          <a:prstGeom prst="rect">
            <a:avLst/>
          </a:prstGeom>
          <a:noFill/>
        </p:spPr>
        <p:txBody>
          <a:bodyPr wrap="square">
            <a:spAutoFit/>
          </a:bodyPr>
          <a:lstStyle/>
          <a:p>
            <a:pPr>
              <a:defRPr/>
            </a:pPr>
            <a:r>
              <a:rPr lang="en-US" sz="4000" b="1" dirty="0">
                <a:solidFill>
                  <a:srgbClr val="005BBB"/>
                </a:solidFill>
              </a:rPr>
              <a:t>Conclusions</a:t>
            </a:r>
          </a:p>
          <a:p>
            <a:pPr>
              <a:defRPr/>
            </a:pPr>
            <a:r>
              <a:rPr lang="en-US" sz="2600" dirty="0">
                <a:solidFill>
                  <a:srgbClr val="000000"/>
                </a:solidFill>
              </a:rPr>
              <a:t>All of the models performed relatively well and were capable of making accurate predictions based on the data set. The VGG16 model however could not be assessed on Turing as it was too large in size. Model 2 achieved good results however it is far from being state of the art. UNET is proven here to be extremely accurate even on small datasets.</a:t>
            </a:r>
            <a:endParaRPr lang="en-US" sz="4000" dirty="0">
              <a:solidFill>
                <a:srgbClr val="005BBB"/>
              </a:solidFill>
            </a:endParaRPr>
          </a:p>
        </p:txBody>
      </p:sp>
      <p:sp>
        <p:nvSpPr>
          <p:cNvPr id="44" name="TextBox 43"/>
          <p:cNvSpPr txBox="1"/>
          <p:nvPr/>
        </p:nvSpPr>
        <p:spPr>
          <a:xfrm>
            <a:off x="19118519" y="3929226"/>
            <a:ext cx="8286041" cy="3412729"/>
          </a:xfrm>
          <a:prstGeom prst="rect">
            <a:avLst/>
          </a:prstGeom>
          <a:solidFill>
            <a:schemeClr val="bg1">
              <a:alpha val="63000"/>
            </a:schemeClr>
          </a:solidFill>
          <a:effectLst/>
        </p:spPr>
        <p:txBody>
          <a:bodyPr wrap="square">
            <a:spAutoFit/>
          </a:bodyPr>
          <a:lstStyle/>
          <a:p>
            <a:pPr>
              <a:lnSpc>
                <a:spcPts val="3600"/>
              </a:lnSpc>
              <a:spcAft>
                <a:spcPts val="1000"/>
              </a:spcAft>
              <a:defRPr/>
            </a:pPr>
            <a:r>
              <a:rPr lang="en-US" sz="4000" b="1" dirty="0">
                <a:solidFill>
                  <a:srgbClr val="005BBB"/>
                </a:solidFill>
              </a:rPr>
              <a:t>Results</a:t>
            </a:r>
          </a:p>
          <a:p>
            <a:pPr>
              <a:lnSpc>
                <a:spcPts val="3600"/>
              </a:lnSpc>
              <a:spcAft>
                <a:spcPts val="1800"/>
              </a:spcAft>
              <a:defRPr/>
            </a:pPr>
            <a:r>
              <a:rPr lang="en-US" sz="2600" dirty="0">
                <a:solidFill>
                  <a:srgbClr val="000000"/>
                </a:solidFill>
                <a:latin typeface="Arial" charset="0"/>
                <a:ea typeface="Arial" charset="0"/>
                <a:cs typeface="Arial" charset="0"/>
              </a:rPr>
              <a:t>The custom CNN Model 2 gave the best performance metrics overall with the highest accuracy on submission to Turing and lowest validation loss, although no improvement on f1 score over the larger Model 1. Note that the loss function used for UNET is binary cross-entropy.</a:t>
            </a:r>
          </a:p>
        </p:txBody>
      </p:sp>
      <p:sp>
        <p:nvSpPr>
          <p:cNvPr id="47" name="TextBox 46"/>
          <p:cNvSpPr txBox="1"/>
          <p:nvPr/>
        </p:nvSpPr>
        <p:spPr>
          <a:xfrm>
            <a:off x="27973949" y="3923465"/>
            <a:ext cx="5382601" cy="3540969"/>
          </a:xfrm>
          <a:prstGeom prst="rect">
            <a:avLst/>
          </a:prstGeom>
          <a:solidFill>
            <a:schemeClr val="bg1">
              <a:alpha val="63000"/>
            </a:schemeClr>
          </a:solidFill>
          <a:effectLst/>
        </p:spPr>
        <p:txBody>
          <a:bodyPr wrap="square">
            <a:spAutoFit/>
          </a:bodyPr>
          <a:lstStyle/>
          <a:p>
            <a:pPr>
              <a:lnSpc>
                <a:spcPts val="3600"/>
              </a:lnSpc>
              <a:spcAft>
                <a:spcPts val="1000"/>
              </a:spcAft>
              <a:defRPr/>
            </a:pPr>
            <a:r>
              <a:rPr lang="en-US" sz="4000" b="1" dirty="0">
                <a:solidFill>
                  <a:srgbClr val="005BBB"/>
                </a:solidFill>
              </a:rPr>
              <a:t>Making Predictions</a:t>
            </a:r>
          </a:p>
          <a:p>
            <a:pPr>
              <a:lnSpc>
                <a:spcPts val="3600"/>
              </a:lnSpc>
              <a:spcAft>
                <a:spcPts val="1000"/>
              </a:spcAft>
              <a:defRPr/>
            </a:pPr>
            <a:r>
              <a:rPr lang="en-US" sz="2600" dirty="0">
                <a:solidFill>
                  <a:srgbClr val="000000"/>
                </a:solidFill>
              </a:rPr>
              <a:t>Using the UNET and custom models to make visual predictions helps to understand the performance of the models as well their limitations.</a:t>
            </a:r>
          </a:p>
          <a:p>
            <a:pPr>
              <a:lnSpc>
                <a:spcPts val="3600"/>
              </a:lnSpc>
              <a:spcAft>
                <a:spcPts val="1200"/>
              </a:spcAft>
              <a:defRPr/>
            </a:pPr>
            <a:endParaRPr lang="en-US" sz="2600" dirty="0">
              <a:solidFill>
                <a:schemeClr val="tx1">
                  <a:lumMod val="75000"/>
                </a:schemeClr>
              </a:solidFill>
              <a:latin typeface="Arial" charset="0"/>
              <a:ea typeface="Arial" charset="0"/>
              <a:cs typeface="Arial" charset="0"/>
            </a:endParaRPr>
          </a:p>
        </p:txBody>
      </p:sp>
      <p:sp>
        <p:nvSpPr>
          <p:cNvPr id="144" name="Freeform 143"/>
          <p:cNvSpPr/>
          <p:nvPr/>
        </p:nvSpPr>
        <p:spPr>
          <a:xfrm>
            <a:off x="14852073" y="10838121"/>
            <a:ext cx="206902" cy="1374157"/>
          </a:xfrm>
          <a:custGeom>
            <a:avLst/>
            <a:gdLst>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72768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4713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87397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1055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71154 w 376733"/>
              <a:gd name="connsiteY5" fmla="*/ 1564474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87365"/>
              <a:gd name="connsiteY0" fmla="*/ 0 h 1645920"/>
              <a:gd name="connsiteX1" fmla="*/ 0 w 387365"/>
              <a:gd name="connsiteY1" fmla="*/ 0 h 1645920"/>
              <a:gd name="connsiteX2" fmla="*/ 0 w 387365"/>
              <a:gd name="connsiteY2" fmla="*/ 1645920 h 1645920"/>
              <a:gd name="connsiteX3" fmla="*/ 376733 w 387365"/>
              <a:gd name="connsiteY3" fmla="*/ 1645920 h 1645920"/>
              <a:gd name="connsiteX4" fmla="*/ 387365 w 387365"/>
              <a:gd name="connsiteY4" fmla="*/ 1564475 h 1645920"/>
              <a:gd name="connsiteX5" fmla="*/ 71154 w 387365"/>
              <a:gd name="connsiteY5" fmla="*/ 1564474 h 1645920"/>
              <a:gd name="connsiteX6" fmla="*/ 65837 w 387365"/>
              <a:gd name="connsiteY6" fmla="*/ 58521 h 1645920"/>
              <a:gd name="connsiteX7" fmla="*/ 336499 w 387365"/>
              <a:gd name="connsiteY7" fmla="*/ 58521 h 1645920"/>
              <a:gd name="connsiteX8" fmla="*/ 336499 w 387365"/>
              <a:gd name="connsiteY8" fmla="*/ 0 h 1645920"/>
              <a:gd name="connsiteX0" fmla="*/ 336499 w 405611"/>
              <a:gd name="connsiteY0" fmla="*/ 0 h 1645920"/>
              <a:gd name="connsiteX1" fmla="*/ 0 w 405611"/>
              <a:gd name="connsiteY1" fmla="*/ 0 h 1645920"/>
              <a:gd name="connsiteX2" fmla="*/ 0 w 405611"/>
              <a:gd name="connsiteY2" fmla="*/ 1645920 h 1645920"/>
              <a:gd name="connsiteX3" fmla="*/ 376733 w 405611"/>
              <a:gd name="connsiteY3" fmla="*/ 1645920 h 1645920"/>
              <a:gd name="connsiteX4" fmla="*/ 387365 w 405611"/>
              <a:gd name="connsiteY4" fmla="*/ 1564475 h 1645920"/>
              <a:gd name="connsiteX5" fmla="*/ 71154 w 405611"/>
              <a:gd name="connsiteY5" fmla="*/ 1564474 h 1645920"/>
              <a:gd name="connsiteX6" fmla="*/ 65837 w 405611"/>
              <a:gd name="connsiteY6" fmla="*/ 58521 h 1645920"/>
              <a:gd name="connsiteX7" fmla="*/ 405611 w 405611"/>
              <a:gd name="connsiteY7" fmla="*/ 63838 h 1645920"/>
              <a:gd name="connsiteX8" fmla="*/ 336499 w 405611"/>
              <a:gd name="connsiteY8" fmla="*/ 0 h 1645920"/>
              <a:gd name="connsiteX0" fmla="*/ 400294 w 405611"/>
              <a:gd name="connsiteY0" fmla="*/ 0 h 1651236"/>
              <a:gd name="connsiteX1" fmla="*/ 0 w 405611"/>
              <a:gd name="connsiteY1" fmla="*/ 5316 h 1651236"/>
              <a:gd name="connsiteX2" fmla="*/ 0 w 405611"/>
              <a:gd name="connsiteY2" fmla="*/ 1651236 h 1651236"/>
              <a:gd name="connsiteX3" fmla="*/ 376733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403314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71490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44886"/>
              <a:gd name="connsiteX1" fmla="*/ 0 w 405611"/>
              <a:gd name="connsiteY1" fmla="*/ 5316 h 1644886"/>
              <a:gd name="connsiteX2" fmla="*/ 0 w 405611"/>
              <a:gd name="connsiteY2" fmla="*/ 1644886 h 1644886"/>
              <a:gd name="connsiteX3" fmla="*/ 387439 w 405611"/>
              <a:gd name="connsiteY3" fmla="*/ 1644886 h 1644886"/>
              <a:gd name="connsiteX4" fmla="*/ 387365 w 405611"/>
              <a:gd name="connsiteY4" fmla="*/ 1566616 h 1644886"/>
              <a:gd name="connsiteX5" fmla="*/ 71154 w 405611"/>
              <a:gd name="connsiteY5" fmla="*/ 1569790 h 1644886"/>
              <a:gd name="connsiteX6" fmla="*/ 65837 w 405611"/>
              <a:gd name="connsiteY6" fmla="*/ 63837 h 1644886"/>
              <a:gd name="connsiteX7" fmla="*/ 405611 w 405611"/>
              <a:gd name="connsiteY7" fmla="*/ 69154 h 1644886"/>
              <a:gd name="connsiteX8" fmla="*/ 400294 w 405611"/>
              <a:gd name="connsiteY8" fmla="*/ 0 h 1644886"/>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63837 h 1644886"/>
              <a:gd name="connsiteX7" fmla="*/ 386561 w 400294"/>
              <a:gd name="connsiteY7" fmla="*/ 78679 h 1644886"/>
              <a:gd name="connsiteX8" fmla="*/ 400294 w 400294"/>
              <a:gd name="connsiteY8" fmla="*/ 0 h 1644886"/>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60662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414236"/>
              <a:gd name="connsiteY0" fmla="*/ 0 h 1641711"/>
              <a:gd name="connsiteX1" fmla="*/ 0 w 414236"/>
              <a:gd name="connsiteY1" fmla="*/ 2141 h 1641711"/>
              <a:gd name="connsiteX2" fmla="*/ 0 w 414236"/>
              <a:gd name="connsiteY2" fmla="*/ 1641711 h 1641711"/>
              <a:gd name="connsiteX3" fmla="*/ 387439 w 414236"/>
              <a:gd name="connsiteY3" fmla="*/ 1641711 h 1641711"/>
              <a:gd name="connsiteX4" fmla="*/ 379172 w 414236"/>
              <a:gd name="connsiteY4" fmla="*/ 1600163 h 1641711"/>
              <a:gd name="connsiteX5" fmla="*/ 387365 w 414236"/>
              <a:gd name="connsiteY5" fmla="*/ 1563441 h 1641711"/>
              <a:gd name="connsiteX6" fmla="*/ 71154 w 414236"/>
              <a:gd name="connsiteY6" fmla="*/ 1566615 h 1641711"/>
              <a:gd name="connsiteX7" fmla="*/ 65837 w 414236"/>
              <a:gd name="connsiteY7" fmla="*/ 76537 h 1641711"/>
              <a:gd name="connsiteX8" fmla="*/ 386561 w 414236"/>
              <a:gd name="connsiteY8" fmla="*/ 75504 h 1641711"/>
              <a:gd name="connsiteX9" fmla="*/ 384419 w 414236"/>
              <a:gd name="connsiteY9" fmla="*/ 0 h 1641711"/>
              <a:gd name="connsiteX0" fmla="*/ 384419 w 431494"/>
              <a:gd name="connsiteY0" fmla="*/ 0 h 1641711"/>
              <a:gd name="connsiteX1" fmla="*/ 0 w 431494"/>
              <a:gd name="connsiteY1" fmla="*/ 2141 h 1641711"/>
              <a:gd name="connsiteX2" fmla="*/ 0 w 431494"/>
              <a:gd name="connsiteY2" fmla="*/ 1641711 h 1641711"/>
              <a:gd name="connsiteX3" fmla="*/ 387439 w 431494"/>
              <a:gd name="connsiteY3" fmla="*/ 1641711 h 1641711"/>
              <a:gd name="connsiteX4" fmla="*/ 387365 w 431494"/>
              <a:gd name="connsiteY4" fmla="*/ 1563441 h 1641711"/>
              <a:gd name="connsiteX5" fmla="*/ 71154 w 431494"/>
              <a:gd name="connsiteY5" fmla="*/ 1566615 h 1641711"/>
              <a:gd name="connsiteX6" fmla="*/ 65837 w 431494"/>
              <a:gd name="connsiteY6" fmla="*/ 76537 h 1641711"/>
              <a:gd name="connsiteX7" fmla="*/ 386561 w 431494"/>
              <a:gd name="connsiteY7" fmla="*/ 75504 h 1641711"/>
              <a:gd name="connsiteX8" fmla="*/ 384419 w 431494"/>
              <a:gd name="connsiteY8" fmla="*/ 0 h 1641711"/>
              <a:gd name="connsiteX0" fmla="*/ 384419 w 409039"/>
              <a:gd name="connsiteY0" fmla="*/ 0 h 1642067"/>
              <a:gd name="connsiteX1" fmla="*/ 0 w 409039"/>
              <a:gd name="connsiteY1" fmla="*/ 2141 h 1642067"/>
              <a:gd name="connsiteX2" fmla="*/ 0 w 409039"/>
              <a:gd name="connsiteY2" fmla="*/ 1641711 h 1642067"/>
              <a:gd name="connsiteX3" fmla="*/ 387439 w 409039"/>
              <a:gd name="connsiteY3" fmla="*/ 1641711 h 1642067"/>
              <a:gd name="connsiteX4" fmla="*/ 387365 w 409039"/>
              <a:gd name="connsiteY4" fmla="*/ 1563441 h 1642067"/>
              <a:gd name="connsiteX5" fmla="*/ 71154 w 409039"/>
              <a:gd name="connsiteY5" fmla="*/ 1566615 h 1642067"/>
              <a:gd name="connsiteX6" fmla="*/ 65837 w 409039"/>
              <a:gd name="connsiteY6" fmla="*/ 76537 h 1642067"/>
              <a:gd name="connsiteX7" fmla="*/ 386561 w 409039"/>
              <a:gd name="connsiteY7" fmla="*/ 75504 h 1642067"/>
              <a:gd name="connsiteX8" fmla="*/ 384419 w 409039"/>
              <a:gd name="connsiteY8" fmla="*/ 0 h 1642067"/>
              <a:gd name="connsiteX0" fmla="*/ 384419 w 410804"/>
              <a:gd name="connsiteY0" fmla="*/ 0 h 1641711"/>
              <a:gd name="connsiteX1" fmla="*/ 0 w 410804"/>
              <a:gd name="connsiteY1" fmla="*/ 2141 h 1641711"/>
              <a:gd name="connsiteX2" fmla="*/ 0 w 410804"/>
              <a:gd name="connsiteY2" fmla="*/ 1641711 h 1641711"/>
              <a:gd name="connsiteX3" fmla="*/ 387439 w 410804"/>
              <a:gd name="connsiteY3" fmla="*/ 1641711 h 1641711"/>
              <a:gd name="connsiteX4" fmla="*/ 387365 w 410804"/>
              <a:gd name="connsiteY4" fmla="*/ 1563441 h 1641711"/>
              <a:gd name="connsiteX5" fmla="*/ 71154 w 410804"/>
              <a:gd name="connsiteY5" fmla="*/ 1566615 h 1641711"/>
              <a:gd name="connsiteX6" fmla="*/ 65837 w 410804"/>
              <a:gd name="connsiteY6" fmla="*/ 76537 h 1641711"/>
              <a:gd name="connsiteX7" fmla="*/ 386561 w 410804"/>
              <a:gd name="connsiteY7" fmla="*/ 75504 h 1641711"/>
              <a:gd name="connsiteX8" fmla="*/ 384419 w 410804"/>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79712 h 1644886"/>
              <a:gd name="connsiteX7" fmla="*/ 386561 w 400294"/>
              <a:gd name="connsiteY7" fmla="*/ 78679 h 1644886"/>
              <a:gd name="connsiteX8" fmla="*/ 400294 w 400294"/>
              <a:gd name="connsiteY8" fmla="*/ 0 h 1644886"/>
              <a:gd name="connsiteX0" fmla="*/ 37806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7806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439" h="1641711">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99" name="Straight Connector 98"/>
          <p:cNvCxnSpPr/>
          <p:nvPr/>
        </p:nvCxnSpPr>
        <p:spPr bwMode="auto">
          <a:xfrm flipV="1">
            <a:off x="28347550" y="10939630"/>
            <a:ext cx="8229600" cy="0"/>
          </a:xfrm>
          <a:prstGeom prst="line">
            <a:avLst/>
          </a:prstGeom>
          <a:noFill/>
          <a:ln w="25400" cap="flat" cmpd="sng" algn="ctr">
            <a:solidFill>
              <a:schemeClr val="tx1"/>
            </a:solidFill>
            <a:prstDash val="dash"/>
            <a:round/>
            <a:headEnd type="none" w="med" len="med"/>
            <a:tailEnd type="none" w="med" len="med"/>
          </a:ln>
          <a:effectLst/>
        </p:spPr>
      </p:cxnSp>
      <p:cxnSp>
        <p:nvCxnSpPr>
          <p:cNvPr id="100" name="Straight Connector 99"/>
          <p:cNvCxnSpPr/>
          <p:nvPr/>
        </p:nvCxnSpPr>
        <p:spPr bwMode="auto">
          <a:xfrm>
            <a:off x="9760667" y="14088242"/>
            <a:ext cx="8250243" cy="0"/>
          </a:xfrm>
          <a:prstGeom prst="line">
            <a:avLst/>
          </a:prstGeom>
          <a:noFill/>
          <a:ln w="25400" cap="flat" cmpd="sng" algn="ctr">
            <a:solidFill>
              <a:schemeClr val="tx1"/>
            </a:solidFill>
            <a:prstDash val="dash"/>
            <a:round/>
            <a:headEnd type="none" w="med" len="med"/>
            <a:tailEnd type="none" w="med" len="med"/>
          </a:ln>
          <a:effectLst/>
        </p:spPr>
      </p:cxnSp>
      <p:cxnSp>
        <p:nvCxnSpPr>
          <p:cNvPr id="101" name="Straight Connector 100"/>
          <p:cNvCxnSpPr/>
          <p:nvPr/>
        </p:nvCxnSpPr>
        <p:spPr bwMode="auto">
          <a:xfrm>
            <a:off x="762058" y="8065804"/>
            <a:ext cx="8104851" cy="0"/>
          </a:xfrm>
          <a:prstGeom prst="line">
            <a:avLst/>
          </a:prstGeom>
          <a:noFill/>
          <a:ln w="25400" cap="flat" cmpd="sng" algn="ctr">
            <a:solidFill>
              <a:schemeClr val="tx1"/>
            </a:solidFill>
            <a:prstDash val="dash"/>
            <a:round/>
            <a:headEnd type="none" w="med" len="med"/>
            <a:tailEnd type="none" w="med" len="med"/>
          </a:ln>
          <a:effectLst/>
        </p:spPr>
      </p:cxnSp>
      <p:cxnSp>
        <p:nvCxnSpPr>
          <p:cNvPr id="102" name="Straight Connector 101"/>
          <p:cNvCxnSpPr/>
          <p:nvPr/>
        </p:nvCxnSpPr>
        <p:spPr bwMode="auto">
          <a:xfrm flipV="1">
            <a:off x="28382276" y="15317320"/>
            <a:ext cx="8229600" cy="0"/>
          </a:xfrm>
          <a:prstGeom prst="line">
            <a:avLst/>
          </a:prstGeom>
          <a:noFill/>
          <a:ln w="25400" cap="flat" cmpd="sng" algn="ctr">
            <a:solidFill>
              <a:schemeClr val="tx1"/>
            </a:solidFill>
            <a:prstDash val="dash"/>
            <a:round/>
            <a:headEnd type="none" w="med" len="med"/>
            <a:tailEnd type="none" w="med" len="med"/>
          </a:ln>
          <a:effectLst/>
        </p:spPr>
      </p:cxnSp>
      <p:cxnSp>
        <p:nvCxnSpPr>
          <p:cNvPr id="106" name="Straight Connector 105"/>
          <p:cNvCxnSpPr/>
          <p:nvPr/>
        </p:nvCxnSpPr>
        <p:spPr bwMode="auto">
          <a:xfrm>
            <a:off x="9918520" y="9520493"/>
            <a:ext cx="8120098" cy="0"/>
          </a:xfrm>
          <a:prstGeom prst="line">
            <a:avLst/>
          </a:prstGeom>
          <a:noFill/>
          <a:ln w="25400" cap="flat" cmpd="sng" algn="ctr">
            <a:solidFill>
              <a:schemeClr val="tx1"/>
            </a:solidFill>
            <a:prstDash val="dash"/>
            <a:round/>
            <a:headEnd type="none" w="med" len="med"/>
            <a:tailEnd type="none" w="med" len="med"/>
          </a:ln>
          <a:effectLst/>
        </p:spPr>
      </p:cxnSp>
      <p:sp>
        <p:nvSpPr>
          <p:cNvPr id="93" name="Rectangle 92"/>
          <p:cNvSpPr/>
          <p:nvPr/>
        </p:nvSpPr>
        <p:spPr>
          <a:xfrm>
            <a:off x="28447324" y="19399526"/>
            <a:ext cx="8658065" cy="1291144"/>
          </a:xfrm>
          <a:prstGeom prst="rect">
            <a:avLst/>
          </a:prstGeom>
        </p:spPr>
        <p:txBody>
          <a:bodyPr wrap="square">
            <a:noAutofit/>
          </a:bodyPr>
          <a:lstStyle/>
          <a:p>
            <a:pPr>
              <a:spcAft>
                <a:spcPts val="800"/>
              </a:spcAft>
              <a:defRPr/>
            </a:pPr>
            <a:r>
              <a:rPr lang="en-US" altLang="en-US" sz="2400" dirty="0">
                <a:solidFill>
                  <a:schemeClr val="bg1"/>
                </a:solidFill>
                <a:ea typeface="Arial" charset="0"/>
              </a:rPr>
              <a:t>Department of Mechanical and Manufacturing Engineering</a:t>
            </a:r>
          </a:p>
          <a:p>
            <a:pPr>
              <a:spcAft>
                <a:spcPts val="800"/>
              </a:spcAft>
              <a:defRPr/>
            </a:pPr>
            <a:r>
              <a:rPr lang="en-US" altLang="en-US" sz="2400" dirty="0">
                <a:solidFill>
                  <a:schemeClr val="bg1"/>
                </a:solidFill>
                <a:ea typeface="Arial" charset="0"/>
              </a:rPr>
              <a:t>Trinity College Dublin</a:t>
            </a:r>
          </a:p>
        </p:txBody>
      </p:sp>
      <p:sp>
        <p:nvSpPr>
          <p:cNvPr id="2" name="Rectangle 1">
            <a:extLst>
              <a:ext uri="{FF2B5EF4-FFF2-40B4-BE49-F238E27FC236}">
                <a16:creationId xmlns:a16="http://schemas.microsoft.com/office/drawing/2014/main" id="{75F69B80-4F17-7103-2535-42E6B39FF922}"/>
              </a:ext>
            </a:extLst>
          </p:cNvPr>
          <p:cNvSpPr/>
          <p:nvPr/>
        </p:nvSpPr>
        <p:spPr>
          <a:xfrm>
            <a:off x="522514" y="19399526"/>
            <a:ext cx="11704320" cy="1291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Student Name: Eoghan O’Leary</a:t>
            </a:r>
          </a:p>
        </p:txBody>
      </p:sp>
      <p:sp>
        <p:nvSpPr>
          <p:cNvPr id="3" name="Rectangle 2">
            <a:extLst>
              <a:ext uri="{FF2B5EF4-FFF2-40B4-BE49-F238E27FC236}">
                <a16:creationId xmlns:a16="http://schemas.microsoft.com/office/drawing/2014/main" id="{856E499D-3C46-4528-A74E-A11C85F2DC32}"/>
              </a:ext>
            </a:extLst>
          </p:cNvPr>
          <p:cNvSpPr/>
          <p:nvPr/>
        </p:nvSpPr>
        <p:spPr>
          <a:xfrm>
            <a:off x="29298103" y="-1"/>
            <a:ext cx="8165310" cy="36284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                </a:t>
            </a:r>
          </a:p>
        </p:txBody>
      </p:sp>
      <p:pic>
        <p:nvPicPr>
          <p:cNvPr id="6" name="image1.jpeg">
            <a:extLst>
              <a:ext uri="{FF2B5EF4-FFF2-40B4-BE49-F238E27FC236}">
                <a16:creationId xmlns:a16="http://schemas.microsoft.com/office/drawing/2014/main" id="{760D0D4F-0F30-7BE6-F52F-2FF4BD52C808}"/>
              </a:ext>
            </a:extLst>
          </p:cNvPr>
          <p:cNvPicPr>
            <a:picLocks noChangeAspect="1"/>
          </p:cNvPicPr>
          <p:nvPr/>
        </p:nvPicPr>
        <p:blipFill>
          <a:blip r:embed="rId3" cstate="print"/>
          <a:stretch>
            <a:fillRect/>
          </a:stretch>
        </p:blipFill>
        <p:spPr>
          <a:xfrm>
            <a:off x="30359458" y="792220"/>
            <a:ext cx="6548623" cy="1910979"/>
          </a:xfrm>
          <a:prstGeom prst="rect">
            <a:avLst/>
          </a:prstGeom>
        </p:spPr>
      </p:pic>
      <p:sp>
        <p:nvSpPr>
          <p:cNvPr id="7" name="Rectangle 6">
            <a:extLst>
              <a:ext uri="{FF2B5EF4-FFF2-40B4-BE49-F238E27FC236}">
                <a16:creationId xmlns:a16="http://schemas.microsoft.com/office/drawing/2014/main" id="{3AB4FADB-DF1F-87AA-2F1B-4D6BCBDB406E}"/>
              </a:ext>
            </a:extLst>
          </p:cNvPr>
          <p:cNvSpPr/>
          <p:nvPr/>
        </p:nvSpPr>
        <p:spPr>
          <a:xfrm>
            <a:off x="11637340" y="19324127"/>
            <a:ext cx="12420600" cy="13335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Student Number: 18319011</a:t>
            </a:r>
          </a:p>
        </p:txBody>
      </p:sp>
      <p:pic>
        <p:nvPicPr>
          <p:cNvPr id="9" name="Picture 8">
            <a:extLst>
              <a:ext uri="{FF2B5EF4-FFF2-40B4-BE49-F238E27FC236}">
                <a16:creationId xmlns:a16="http://schemas.microsoft.com/office/drawing/2014/main" id="{05579FE9-0D61-73DC-C03A-9CD16A351329}"/>
              </a:ext>
            </a:extLst>
          </p:cNvPr>
          <p:cNvPicPr>
            <a:picLocks noChangeAspect="1"/>
          </p:cNvPicPr>
          <p:nvPr/>
        </p:nvPicPr>
        <p:blipFill>
          <a:blip r:embed="rId4"/>
          <a:stretch>
            <a:fillRect/>
          </a:stretch>
        </p:blipFill>
        <p:spPr>
          <a:xfrm>
            <a:off x="18664288" y="13131707"/>
            <a:ext cx="8997599" cy="5020256"/>
          </a:xfrm>
          <a:prstGeom prst="rect">
            <a:avLst/>
          </a:prstGeom>
        </p:spPr>
      </p:pic>
      <p:pic>
        <p:nvPicPr>
          <p:cNvPr id="17" name="Picture 16">
            <a:extLst>
              <a:ext uri="{FF2B5EF4-FFF2-40B4-BE49-F238E27FC236}">
                <a16:creationId xmlns:a16="http://schemas.microsoft.com/office/drawing/2014/main" id="{66303302-4E00-DBD2-116C-AAB7E93AB221}"/>
              </a:ext>
            </a:extLst>
          </p:cNvPr>
          <p:cNvPicPr>
            <a:picLocks noChangeAspect="1"/>
          </p:cNvPicPr>
          <p:nvPr/>
        </p:nvPicPr>
        <p:blipFill>
          <a:blip r:embed="rId5"/>
          <a:stretch>
            <a:fillRect/>
          </a:stretch>
        </p:blipFill>
        <p:spPr>
          <a:xfrm>
            <a:off x="11687563" y="14245166"/>
            <a:ext cx="4048125" cy="3971925"/>
          </a:xfrm>
          <a:prstGeom prst="rect">
            <a:avLst/>
          </a:prstGeom>
        </p:spPr>
      </p:pic>
      <p:sp>
        <p:nvSpPr>
          <p:cNvPr id="31" name="TextBox 30">
            <a:extLst>
              <a:ext uri="{FF2B5EF4-FFF2-40B4-BE49-F238E27FC236}">
                <a16:creationId xmlns:a16="http://schemas.microsoft.com/office/drawing/2014/main" id="{3B9CD0AC-C15A-408F-B003-611D43A9F1B6}"/>
              </a:ext>
            </a:extLst>
          </p:cNvPr>
          <p:cNvSpPr txBox="1"/>
          <p:nvPr/>
        </p:nvSpPr>
        <p:spPr>
          <a:xfrm>
            <a:off x="9835637" y="9734050"/>
            <a:ext cx="8100302" cy="4182171"/>
          </a:xfrm>
          <a:prstGeom prst="rect">
            <a:avLst/>
          </a:prstGeom>
          <a:solidFill>
            <a:schemeClr val="bg1">
              <a:alpha val="63000"/>
            </a:schemeClr>
          </a:solidFill>
          <a:effectLst/>
        </p:spPr>
        <p:txBody>
          <a:bodyPr wrap="square">
            <a:spAutoFit/>
          </a:bodyPr>
          <a:lstStyle/>
          <a:p>
            <a:pPr>
              <a:lnSpc>
                <a:spcPts val="3600"/>
              </a:lnSpc>
              <a:spcAft>
                <a:spcPts val="1000"/>
              </a:spcAft>
              <a:defRPr/>
            </a:pPr>
            <a:r>
              <a:rPr lang="en-US" sz="4000" b="1" dirty="0">
                <a:solidFill>
                  <a:srgbClr val="005BBB"/>
                </a:solidFill>
              </a:rPr>
              <a:t>Data Augmentation</a:t>
            </a:r>
          </a:p>
          <a:p>
            <a:pPr>
              <a:lnSpc>
                <a:spcPts val="3600"/>
              </a:lnSpc>
              <a:spcAft>
                <a:spcPts val="1200"/>
              </a:spcAft>
              <a:defRPr/>
            </a:pPr>
            <a:r>
              <a:rPr lang="en-US" sz="2600" dirty="0">
                <a:solidFill>
                  <a:srgbClr val="000000"/>
                </a:solidFill>
                <a:latin typeface="Arial" charset="0"/>
                <a:ea typeface="Arial" charset="0"/>
                <a:cs typeface="Arial" charset="0"/>
              </a:rPr>
              <a:t>Due to the very small dataset, achieving high classification accuracy required the use of data augmentation. Several effects were applied.</a:t>
            </a:r>
          </a:p>
          <a:p>
            <a:pPr marL="457200" indent="-457200">
              <a:lnSpc>
                <a:spcPts val="3600"/>
              </a:lnSpc>
              <a:spcAft>
                <a:spcPts val="1200"/>
              </a:spcAft>
              <a:buFont typeface="Arial" panose="020B0604020202020204" pitchFamily="34" charset="0"/>
              <a:buChar char="•"/>
              <a:defRPr/>
            </a:pPr>
            <a:r>
              <a:rPr lang="en-US" sz="2600" dirty="0">
                <a:solidFill>
                  <a:srgbClr val="000000"/>
                </a:solidFill>
                <a:latin typeface="Arial" charset="0"/>
                <a:ea typeface="Arial" charset="0"/>
                <a:cs typeface="Arial" charset="0"/>
              </a:rPr>
              <a:t>Rotation, Width &amp; Height Shift, Flips and more.</a:t>
            </a:r>
          </a:p>
          <a:p>
            <a:pPr>
              <a:lnSpc>
                <a:spcPts val="3600"/>
              </a:lnSpc>
              <a:spcAft>
                <a:spcPts val="1200"/>
              </a:spcAft>
              <a:defRPr/>
            </a:pPr>
            <a:r>
              <a:rPr lang="en-US" sz="2600" dirty="0">
                <a:solidFill>
                  <a:srgbClr val="000000"/>
                </a:solidFill>
                <a:latin typeface="Arial" charset="0"/>
                <a:ea typeface="Arial" charset="0"/>
                <a:cs typeface="Arial" charset="0"/>
              </a:rPr>
              <a:t>Some augmentations, such as random changes in brightness, negatively affected the performance of models.</a:t>
            </a:r>
          </a:p>
        </p:txBody>
      </p:sp>
      <p:sp>
        <p:nvSpPr>
          <p:cNvPr id="32" name="TextBox 31">
            <a:extLst>
              <a:ext uri="{FF2B5EF4-FFF2-40B4-BE49-F238E27FC236}">
                <a16:creationId xmlns:a16="http://schemas.microsoft.com/office/drawing/2014/main" id="{3D326FB2-6F18-4556-CE93-AAC6EEAF37BF}"/>
              </a:ext>
            </a:extLst>
          </p:cNvPr>
          <p:cNvSpPr txBox="1"/>
          <p:nvPr/>
        </p:nvSpPr>
        <p:spPr>
          <a:xfrm>
            <a:off x="20328198" y="18180126"/>
            <a:ext cx="6244693" cy="707886"/>
          </a:xfrm>
          <a:prstGeom prst="rect">
            <a:avLst/>
          </a:prstGeom>
          <a:noFill/>
        </p:spPr>
        <p:txBody>
          <a:bodyPr wrap="square" rtlCol="0">
            <a:spAutoFit/>
          </a:bodyPr>
          <a:lstStyle/>
          <a:p>
            <a:pPr algn="ctr"/>
            <a:r>
              <a:rPr lang="en-IE" sz="2000" dirty="0">
                <a:solidFill>
                  <a:srgbClr val="000000"/>
                </a:solidFill>
              </a:rPr>
              <a:t>Fig.3 Loss and Accuracy Plots for Model 2, note the presence of underfitting.</a:t>
            </a:r>
          </a:p>
        </p:txBody>
      </p:sp>
      <p:sp>
        <p:nvSpPr>
          <p:cNvPr id="34" name="TextBox 33">
            <a:extLst>
              <a:ext uri="{FF2B5EF4-FFF2-40B4-BE49-F238E27FC236}">
                <a16:creationId xmlns:a16="http://schemas.microsoft.com/office/drawing/2014/main" id="{243900FB-9238-0A97-6AEC-E9B9BB9E71DF}"/>
              </a:ext>
            </a:extLst>
          </p:cNvPr>
          <p:cNvSpPr txBox="1"/>
          <p:nvPr/>
        </p:nvSpPr>
        <p:spPr>
          <a:xfrm>
            <a:off x="11830306" y="18213488"/>
            <a:ext cx="3762637" cy="707886"/>
          </a:xfrm>
          <a:prstGeom prst="rect">
            <a:avLst/>
          </a:prstGeom>
          <a:noFill/>
        </p:spPr>
        <p:txBody>
          <a:bodyPr wrap="square" rtlCol="0">
            <a:spAutoFit/>
          </a:bodyPr>
          <a:lstStyle/>
          <a:p>
            <a:pPr algn="ctr"/>
            <a:r>
              <a:rPr lang="en-IE" sz="2000" dirty="0">
                <a:solidFill>
                  <a:srgbClr val="000000"/>
                </a:solidFill>
              </a:rPr>
              <a:t>Fig.2 Pre-processed</a:t>
            </a:r>
          </a:p>
          <a:p>
            <a:pPr algn="ctr"/>
            <a:r>
              <a:rPr lang="en-IE" sz="2000" dirty="0">
                <a:solidFill>
                  <a:srgbClr val="000000"/>
                </a:solidFill>
              </a:rPr>
              <a:t> Image for use with VGG16</a:t>
            </a:r>
          </a:p>
        </p:txBody>
      </p:sp>
      <p:sp>
        <p:nvSpPr>
          <p:cNvPr id="35" name="TextBox 34">
            <a:extLst>
              <a:ext uri="{FF2B5EF4-FFF2-40B4-BE49-F238E27FC236}">
                <a16:creationId xmlns:a16="http://schemas.microsoft.com/office/drawing/2014/main" id="{86540BFD-48A5-8592-6470-E570C2665672}"/>
              </a:ext>
            </a:extLst>
          </p:cNvPr>
          <p:cNvSpPr txBox="1"/>
          <p:nvPr/>
        </p:nvSpPr>
        <p:spPr>
          <a:xfrm>
            <a:off x="4814483" y="18334014"/>
            <a:ext cx="3762637" cy="400110"/>
          </a:xfrm>
          <a:prstGeom prst="rect">
            <a:avLst/>
          </a:prstGeom>
          <a:noFill/>
        </p:spPr>
        <p:txBody>
          <a:bodyPr wrap="square" rtlCol="0">
            <a:spAutoFit/>
          </a:bodyPr>
          <a:lstStyle/>
          <a:p>
            <a:pPr algn="ctr"/>
            <a:r>
              <a:rPr lang="en-IE" sz="2000" dirty="0">
                <a:solidFill>
                  <a:srgbClr val="000000"/>
                </a:solidFill>
              </a:rPr>
              <a:t>Fig.1) Model 2 Architecture</a:t>
            </a:r>
          </a:p>
        </p:txBody>
      </p:sp>
      <p:pic>
        <p:nvPicPr>
          <p:cNvPr id="46" name="Picture 45">
            <a:extLst>
              <a:ext uri="{FF2B5EF4-FFF2-40B4-BE49-F238E27FC236}">
                <a16:creationId xmlns:a16="http://schemas.microsoft.com/office/drawing/2014/main" id="{A45B9950-1E22-9DCE-0641-E2E754FAE812}"/>
              </a:ext>
            </a:extLst>
          </p:cNvPr>
          <p:cNvPicPr>
            <a:picLocks noChangeAspect="1"/>
          </p:cNvPicPr>
          <p:nvPr/>
        </p:nvPicPr>
        <p:blipFill>
          <a:blip r:embed="rId6"/>
          <a:stretch>
            <a:fillRect/>
          </a:stretch>
        </p:blipFill>
        <p:spPr>
          <a:xfrm>
            <a:off x="4944906" y="8226589"/>
            <a:ext cx="4010025" cy="9990502"/>
          </a:xfrm>
          <a:prstGeom prst="rect">
            <a:avLst/>
          </a:prstGeom>
        </p:spPr>
      </p:pic>
      <p:pic>
        <p:nvPicPr>
          <p:cNvPr id="48" name="Picture 47">
            <a:extLst>
              <a:ext uri="{FF2B5EF4-FFF2-40B4-BE49-F238E27FC236}">
                <a16:creationId xmlns:a16="http://schemas.microsoft.com/office/drawing/2014/main" id="{43368D0B-9E46-6DF7-0869-E26E38EE8746}"/>
              </a:ext>
            </a:extLst>
          </p:cNvPr>
          <p:cNvPicPr>
            <a:picLocks noChangeAspect="1"/>
          </p:cNvPicPr>
          <p:nvPr/>
        </p:nvPicPr>
        <p:blipFill>
          <a:blip r:embed="rId7"/>
          <a:stretch>
            <a:fillRect/>
          </a:stretch>
        </p:blipFill>
        <p:spPr>
          <a:xfrm>
            <a:off x="30870183" y="7410792"/>
            <a:ext cx="3258381" cy="3197047"/>
          </a:xfrm>
          <a:prstGeom prst="rect">
            <a:avLst/>
          </a:prstGeom>
        </p:spPr>
      </p:pic>
      <p:pic>
        <p:nvPicPr>
          <p:cNvPr id="49" name="Picture 48">
            <a:extLst>
              <a:ext uri="{FF2B5EF4-FFF2-40B4-BE49-F238E27FC236}">
                <a16:creationId xmlns:a16="http://schemas.microsoft.com/office/drawing/2014/main" id="{E0C6FC8A-FE25-0851-203B-0F4CD24471B7}"/>
              </a:ext>
            </a:extLst>
          </p:cNvPr>
          <p:cNvPicPr>
            <a:picLocks noChangeAspect="1"/>
          </p:cNvPicPr>
          <p:nvPr/>
        </p:nvPicPr>
        <p:blipFill>
          <a:blip r:embed="rId8"/>
          <a:stretch>
            <a:fillRect/>
          </a:stretch>
        </p:blipFill>
        <p:spPr>
          <a:xfrm>
            <a:off x="34076412" y="7436289"/>
            <a:ext cx="3258381" cy="3197047"/>
          </a:xfrm>
          <a:prstGeom prst="rect">
            <a:avLst/>
          </a:prstGeom>
        </p:spPr>
      </p:pic>
      <p:pic>
        <p:nvPicPr>
          <p:cNvPr id="50" name="Picture 49">
            <a:extLst>
              <a:ext uri="{FF2B5EF4-FFF2-40B4-BE49-F238E27FC236}">
                <a16:creationId xmlns:a16="http://schemas.microsoft.com/office/drawing/2014/main" id="{C7B81F88-0373-005F-0D1F-21F40A89D190}"/>
              </a:ext>
            </a:extLst>
          </p:cNvPr>
          <p:cNvPicPr>
            <a:picLocks noChangeAspect="1"/>
          </p:cNvPicPr>
          <p:nvPr/>
        </p:nvPicPr>
        <p:blipFill>
          <a:blip r:embed="rId9"/>
          <a:stretch>
            <a:fillRect/>
          </a:stretch>
        </p:blipFill>
        <p:spPr>
          <a:xfrm>
            <a:off x="27973949" y="7532307"/>
            <a:ext cx="2910978" cy="2856183"/>
          </a:xfrm>
          <a:prstGeom prst="rect">
            <a:avLst/>
          </a:prstGeom>
        </p:spPr>
      </p:pic>
      <p:sp>
        <p:nvSpPr>
          <p:cNvPr id="51" name="TextBox 50">
            <a:extLst>
              <a:ext uri="{FF2B5EF4-FFF2-40B4-BE49-F238E27FC236}">
                <a16:creationId xmlns:a16="http://schemas.microsoft.com/office/drawing/2014/main" id="{5D63C46D-8840-5EE9-4B49-CD3384543542}"/>
              </a:ext>
            </a:extLst>
          </p:cNvPr>
          <p:cNvSpPr txBox="1"/>
          <p:nvPr/>
        </p:nvSpPr>
        <p:spPr>
          <a:xfrm>
            <a:off x="29432507" y="10517459"/>
            <a:ext cx="6244693" cy="400110"/>
          </a:xfrm>
          <a:prstGeom prst="rect">
            <a:avLst/>
          </a:prstGeom>
          <a:noFill/>
        </p:spPr>
        <p:txBody>
          <a:bodyPr wrap="square" rtlCol="0">
            <a:spAutoFit/>
          </a:bodyPr>
          <a:lstStyle/>
          <a:p>
            <a:pPr algn="ctr"/>
            <a:r>
              <a:rPr lang="en-IE" sz="2000" dirty="0">
                <a:solidFill>
                  <a:srgbClr val="000000"/>
                </a:solidFill>
              </a:rPr>
              <a:t>Fig.5 UNET and Ground Truth Comparison </a:t>
            </a:r>
          </a:p>
        </p:txBody>
      </p:sp>
      <p:sp>
        <p:nvSpPr>
          <p:cNvPr id="53" name="TextBox 52">
            <a:extLst>
              <a:ext uri="{FF2B5EF4-FFF2-40B4-BE49-F238E27FC236}">
                <a16:creationId xmlns:a16="http://schemas.microsoft.com/office/drawing/2014/main" id="{2DB0CB61-4C14-2546-63D1-1C1BB2A2758B}"/>
              </a:ext>
            </a:extLst>
          </p:cNvPr>
          <p:cNvSpPr txBox="1"/>
          <p:nvPr/>
        </p:nvSpPr>
        <p:spPr>
          <a:xfrm>
            <a:off x="26482674" y="7015201"/>
            <a:ext cx="6244693" cy="400110"/>
          </a:xfrm>
          <a:prstGeom prst="rect">
            <a:avLst/>
          </a:prstGeom>
          <a:noFill/>
        </p:spPr>
        <p:txBody>
          <a:bodyPr wrap="square" rtlCol="0">
            <a:spAutoFit/>
          </a:bodyPr>
          <a:lstStyle/>
          <a:p>
            <a:pPr algn="ctr"/>
            <a:r>
              <a:rPr lang="en-IE" sz="2000" dirty="0">
                <a:solidFill>
                  <a:srgbClr val="000000"/>
                </a:solidFill>
              </a:rPr>
              <a:t>Tumour</a:t>
            </a:r>
          </a:p>
        </p:txBody>
      </p:sp>
      <p:sp>
        <p:nvSpPr>
          <p:cNvPr id="90" name="TextBox 89">
            <a:extLst>
              <a:ext uri="{FF2B5EF4-FFF2-40B4-BE49-F238E27FC236}">
                <a16:creationId xmlns:a16="http://schemas.microsoft.com/office/drawing/2014/main" id="{A81B1CE3-D529-0117-7E95-3C3643CF7C42}"/>
              </a:ext>
            </a:extLst>
          </p:cNvPr>
          <p:cNvSpPr txBox="1"/>
          <p:nvPr/>
        </p:nvSpPr>
        <p:spPr>
          <a:xfrm>
            <a:off x="29560033" y="7019281"/>
            <a:ext cx="6244693" cy="400110"/>
          </a:xfrm>
          <a:prstGeom prst="rect">
            <a:avLst/>
          </a:prstGeom>
          <a:noFill/>
        </p:spPr>
        <p:txBody>
          <a:bodyPr wrap="square" rtlCol="0">
            <a:spAutoFit/>
          </a:bodyPr>
          <a:lstStyle/>
          <a:p>
            <a:pPr algn="ctr"/>
            <a:r>
              <a:rPr lang="en-IE" sz="2000" dirty="0">
                <a:solidFill>
                  <a:srgbClr val="000000"/>
                </a:solidFill>
              </a:rPr>
              <a:t>UNET Segmentation</a:t>
            </a:r>
          </a:p>
        </p:txBody>
      </p:sp>
      <p:sp>
        <p:nvSpPr>
          <p:cNvPr id="94" name="TextBox 93">
            <a:extLst>
              <a:ext uri="{FF2B5EF4-FFF2-40B4-BE49-F238E27FC236}">
                <a16:creationId xmlns:a16="http://schemas.microsoft.com/office/drawing/2014/main" id="{D1A2D49D-75C6-3D00-1549-445B50B2A2B2}"/>
              </a:ext>
            </a:extLst>
          </p:cNvPr>
          <p:cNvSpPr txBox="1"/>
          <p:nvPr/>
        </p:nvSpPr>
        <p:spPr>
          <a:xfrm>
            <a:off x="32751517" y="7043947"/>
            <a:ext cx="6244693" cy="400110"/>
          </a:xfrm>
          <a:prstGeom prst="rect">
            <a:avLst/>
          </a:prstGeom>
          <a:noFill/>
        </p:spPr>
        <p:txBody>
          <a:bodyPr wrap="square" rtlCol="0">
            <a:spAutoFit/>
          </a:bodyPr>
          <a:lstStyle/>
          <a:p>
            <a:pPr algn="ctr"/>
            <a:r>
              <a:rPr lang="en-IE" sz="2000" dirty="0">
                <a:solidFill>
                  <a:srgbClr val="000000"/>
                </a:solidFill>
              </a:rPr>
              <a:t>Ground Truth</a:t>
            </a:r>
          </a:p>
        </p:txBody>
      </p:sp>
      <p:pic>
        <p:nvPicPr>
          <p:cNvPr id="103" name="Picture 102">
            <a:extLst>
              <a:ext uri="{FF2B5EF4-FFF2-40B4-BE49-F238E27FC236}">
                <a16:creationId xmlns:a16="http://schemas.microsoft.com/office/drawing/2014/main" id="{A5F8874B-AEF0-B30C-47DC-AC980A764F9C}"/>
              </a:ext>
            </a:extLst>
          </p:cNvPr>
          <p:cNvPicPr>
            <a:picLocks noChangeAspect="1"/>
          </p:cNvPicPr>
          <p:nvPr/>
        </p:nvPicPr>
        <p:blipFill>
          <a:blip r:embed="rId10"/>
          <a:stretch>
            <a:fillRect/>
          </a:stretch>
        </p:blipFill>
        <p:spPr>
          <a:xfrm>
            <a:off x="33500638" y="3934027"/>
            <a:ext cx="3510284" cy="2172082"/>
          </a:xfrm>
          <a:prstGeom prst="rect">
            <a:avLst/>
          </a:prstGeom>
        </p:spPr>
      </p:pic>
      <p:sp>
        <p:nvSpPr>
          <p:cNvPr id="111" name="TextBox 110">
            <a:extLst>
              <a:ext uri="{FF2B5EF4-FFF2-40B4-BE49-F238E27FC236}">
                <a16:creationId xmlns:a16="http://schemas.microsoft.com/office/drawing/2014/main" id="{EB5D310F-21BA-7C9B-3883-F29A7C89657C}"/>
              </a:ext>
            </a:extLst>
          </p:cNvPr>
          <p:cNvSpPr txBox="1"/>
          <p:nvPr/>
        </p:nvSpPr>
        <p:spPr>
          <a:xfrm>
            <a:off x="34128564" y="6209392"/>
            <a:ext cx="2254433" cy="646331"/>
          </a:xfrm>
          <a:prstGeom prst="rect">
            <a:avLst/>
          </a:prstGeom>
          <a:noFill/>
        </p:spPr>
        <p:txBody>
          <a:bodyPr wrap="square" rtlCol="0">
            <a:spAutoFit/>
          </a:bodyPr>
          <a:lstStyle/>
          <a:p>
            <a:r>
              <a:rPr lang="en-IE" sz="1800" dirty="0">
                <a:solidFill>
                  <a:schemeClr val="tx1">
                    <a:lumMod val="75000"/>
                  </a:schemeClr>
                </a:solidFill>
              </a:rPr>
              <a:t>Fig.4 Misclassified Tumour</a:t>
            </a:r>
          </a:p>
        </p:txBody>
      </p:sp>
    </p:spTree>
    <p:extLst>
      <p:ext uri="{BB962C8B-B14F-4D97-AF65-F5344CB8AC3E}">
        <p14:creationId xmlns:p14="http://schemas.microsoft.com/office/powerpoint/2010/main" val="36028418"/>
      </p:ext>
    </p:extLst>
  </p:cSld>
  <p:clrMapOvr>
    <a:masterClrMapping/>
  </p:clrMapOvr>
</p:sld>
</file>

<file path=ppt/theme/theme1.xml><?xml version="1.0" encoding="utf-8"?>
<a:theme xmlns:a="http://schemas.openxmlformats.org/drawingml/2006/main" name="1_Research Poster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UB Powerpoint Theme</Template>
  <TotalTime>591</TotalTime>
  <Words>654</Words>
  <Application>Microsoft Office PowerPoint</Application>
  <PresentationFormat>Custom</PresentationFormat>
  <Paragraphs>81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Narrow</vt:lpstr>
      <vt:lpstr>Calibri</vt:lpstr>
      <vt:lpstr>1_Research Poster Template</vt:lpstr>
      <vt:lpstr>PowerPoint Presentation</vt:lpstr>
    </vt:vector>
  </TitlesOfParts>
  <Manager/>
  <Company>© University at Buffalo</Company>
  <LinksUpToDate>false</LinksUpToDate>
  <SharedDoc>false</SharedDoc>
  <HyperlinkBase>www.buffalo.edu/brand</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Research Poster Template</dc:title>
  <dc:subject/>
  <dc:creator>Eoghan O'Leary</dc:creator>
  <cp:keywords/>
  <dc:description/>
  <cp:lastModifiedBy>Eoghan O'Leary</cp:lastModifiedBy>
  <cp:revision>63</cp:revision>
  <cp:lastPrinted>2016-09-29T19:48:31Z</cp:lastPrinted>
  <dcterms:created xsi:type="dcterms:W3CDTF">2016-09-29T18:43:16Z</dcterms:created>
  <dcterms:modified xsi:type="dcterms:W3CDTF">2023-11-21T17:02:37Z</dcterms:modified>
  <cp:category/>
</cp:coreProperties>
</file>