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C886F-C7C8-DEFA-3481-2D49EA1F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601B8C-D690-2EEF-214E-F40F26D01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7F831-8C0A-6D0A-3ABE-E902053FE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C2B83-AAF2-9AAA-C51E-D5286C74A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ED8E8-D680-7CA0-6C63-2C5A1B25C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335C3E-AEFA-111F-2A09-D10B3557F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14DC6-006D-4D0A-4525-04CDFCA6A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C5E0-150A-7951-B179-BF9AB6152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46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144F6-7D1C-23D2-AD80-32814385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B6CF06-1FC8-2380-EDC1-518005231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65760-E4AA-4F0D-F4ED-8FF7465C9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54B0-B4D8-9362-A351-E4DF58D64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02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C75B7-DDFC-51CC-D52D-9F29584E2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67D8E8-9CEC-C2B4-2B82-7CBD59F2D3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5CEC31-C00D-4FAE-1843-C75014966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D5116-00E1-03F7-A33D-1C104D512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20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A7027-7081-BCAF-B770-68A0C6E19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B1461-7445-6AE9-5BED-A13EC1BD1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03CAD-75DA-25FE-E02D-477A0CD9F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9E1F1-8FFA-CEE8-4EA4-A2B4F03F3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5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F720C-C720-DE63-F7B9-6F0E444D1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92A5F-F073-D8A9-342C-D4875CB1C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255710-1639-0DA9-8D00-D2C84E828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5F895-F6C7-3C8B-081C-81AB3B75C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07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0B912-3D2A-5C64-4D1E-3143FEB98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14E3BB-1D22-327A-DFD4-9ECB59E42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4FC838-D109-DEB8-508F-B7F964939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93286-3EC1-F67D-F1F8-B7F980779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16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D32C-28B0-E98D-C1F7-05838DD16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18006-84DD-6961-BD37-9FBE7933D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8EC105-AA0C-B366-0F01-BC67A15EC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59C8C-0C6D-910D-E51C-B9B932956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241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857E7-55D2-246E-3B76-43EA3A7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21B5D-CFB0-0746-EB4C-560DA5E491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3DDE81-9CB3-AEAC-3A99-A77029A40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4899A-7785-B665-2EFF-E948E2785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00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2266950"/>
            <a:ext cx="4259113" cy="74295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1DCBE5-FAA6-EA90-6F8D-E6C4CDFF5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2633562-E0F4-3918-DD7D-14B02F7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2D7BC-CD41-CE46-E21D-3481358A5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035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E4F512D-8AA6-0441-4900-581BA5EBB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312435-607D-9718-521D-F41E6E10BD54}"/>
              </a:ext>
            </a:extLst>
          </p:cNvPr>
          <p:cNvSpPr txBox="1"/>
          <p:nvPr/>
        </p:nvSpPr>
        <p:spPr>
          <a:xfrm>
            <a:off x="523875" y="780861"/>
            <a:ext cx="4410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Technologies in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72626-6618-8D8A-1862-82FCCB275592}"/>
              </a:ext>
            </a:extLst>
          </p:cNvPr>
          <p:cNvSpPr txBox="1"/>
          <p:nvPr/>
        </p:nvSpPr>
        <p:spPr>
          <a:xfrm>
            <a:off x="6095999" y="56111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5.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Matplotlib, Seaborn:</a:t>
            </a:r>
            <a:r>
              <a:rPr lang="en-US" dirty="0"/>
              <a:t> Python libraries for creating graphs and visualizations to help interpret data and model outputs.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Tableau, Power BI:</a:t>
            </a:r>
            <a:r>
              <a:rPr lang="en-US" dirty="0"/>
              <a:t> Business intelligence tools that visualize data insights and trends in user-friendly dashboards, helpful for stakeholder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8456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B051D-A12D-0265-D2F1-311F383B7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6A844FD-7167-FE63-407A-BAF2AB259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8102E-FC11-2447-3CE5-05950F54D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035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B5ED056-F7F5-B25C-3BED-01BB3C37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35CF64-47A9-02FC-62F2-1198DE41A1ED}"/>
              </a:ext>
            </a:extLst>
          </p:cNvPr>
          <p:cNvSpPr txBox="1"/>
          <p:nvPr/>
        </p:nvSpPr>
        <p:spPr>
          <a:xfrm>
            <a:off x="523875" y="780861"/>
            <a:ext cx="4410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Technologies in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3B9E9-7AE8-FB63-91C2-01F0EE30036A}"/>
              </a:ext>
            </a:extLst>
          </p:cNvPr>
          <p:cNvSpPr txBox="1"/>
          <p:nvPr/>
        </p:nvSpPr>
        <p:spPr>
          <a:xfrm>
            <a:off x="6257026" y="1475512"/>
            <a:ext cx="59349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6. Version Control and Collaboration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Git and GitHub:</a:t>
            </a:r>
            <a:r>
              <a:rPr lang="en-US" dirty="0"/>
              <a:t> For version control of code and model versions.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DVC (Data Version Control):</a:t>
            </a:r>
            <a:r>
              <a:rPr lang="en-US" dirty="0"/>
              <a:t> Specifically for versioning datasets and machine learning models, making it easier to reproduce experiments.</a:t>
            </a:r>
          </a:p>
        </p:txBody>
      </p:sp>
    </p:spTree>
    <p:extLst>
      <p:ext uri="{BB962C8B-B14F-4D97-AF65-F5344CB8AC3E}">
        <p14:creationId xmlns:p14="http://schemas.microsoft.com/office/powerpoint/2010/main" val="101439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43C83-4EB2-177C-9060-B3E0B3488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82FE8A68-A905-CCC2-8227-92B34E04E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1F566-CFA3-F1F6-B250-B62D0DAA4437}"/>
              </a:ext>
            </a:extLst>
          </p:cNvPr>
          <p:cNvSpPr txBox="1"/>
          <p:nvPr/>
        </p:nvSpPr>
        <p:spPr>
          <a:xfrm>
            <a:off x="994275" y="1130820"/>
            <a:ext cx="854423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Summary:</a:t>
            </a:r>
          </a:p>
          <a:p>
            <a:endParaRPr lang="en-US" sz="2400" b="1" dirty="0"/>
          </a:p>
          <a:p>
            <a:r>
              <a:rPr lang="en-US" b="1" dirty="0"/>
              <a:t>Machine Learning</a:t>
            </a:r>
            <a:r>
              <a:rPr lang="en-US" dirty="0"/>
              <a:t> empowers systems to learn from data and make decisions. To achieve this, ML practitioners use various </a:t>
            </a:r>
            <a:r>
              <a:rPr lang="en-US" b="1" dirty="0"/>
              <a:t>tools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Libraries and Frameworks</a:t>
            </a:r>
            <a:r>
              <a:rPr lang="en-US" dirty="0"/>
              <a:t> (like TensorFlow, </a:t>
            </a:r>
            <a:r>
              <a:rPr lang="en-US" dirty="0" err="1"/>
              <a:t>PyTorch</a:t>
            </a:r>
            <a:r>
              <a:rPr lang="en-US" dirty="0"/>
              <a:t>) for building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Preparation Tools</a:t>
            </a:r>
            <a:r>
              <a:rPr lang="en-US" dirty="0"/>
              <a:t> (like Apache Spark, Pandas) for cleaning and preparing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AutoML</a:t>
            </a:r>
            <a:r>
              <a:rPr lang="en-US" b="1" dirty="0"/>
              <a:t> Tools</a:t>
            </a:r>
            <a:r>
              <a:rPr lang="en-US" dirty="0"/>
              <a:t> (like H2O.ai, Google </a:t>
            </a:r>
            <a:r>
              <a:rPr lang="en-US" dirty="0" err="1"/>
              <a:t>AutoML</a:t>
            </a:r>
            <a:r>
              <a:rPr lang="en-US" dirty="0"/>
              <a:t>) to simplify model building.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Deployment Tools</a:t>
            </a:r>
            <a:r>
              <a:rPr lang="en-US" dirty="0"/>
              <a:t> (like </a:t>
            </a:r>
            <a:r>
              <a:rPr lang="en-US" dirty="0" err="1"/>
              <a:t>MLflow</a:t>
            </a:r>
            <a:r>
              <a:rPr lang="en-US" dirty="0"/>
              <a:t>, TensorFlow Serving) to put models into production.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Each tool plays a specific role in the ML workflow, supporting tasks from data management to model deployment and monitoring.</a:t>
            </a:r>
          </a:p>
        </p:txBody>
      </p:sp>
    </p:spTree>
    <p:extLst>
      <p:ext uri="{BB962C8B-B14F-4D97-AF65-F5344CB8AC3E}">
        <p14:creationId xmlns:p14="http://schemas.microsoft.com/office/powerpoint/2010/main" val="125681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A5ED95-525D-2EAE-4E58-5FBE664C68A0}"/>
              </a:ext>
            </a:extLst>
          </p:cNvPr>
          <p:cNvSpPr txBox="1"/>
          <p:nvPr/>
        </p:nvSpPr>
        <p:spPr>
          <a:xfrm>
            <a:off x="6095999" y="1603713"/>
            <a:ext cx="59349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Machine Learning (ML)</a:t>
            </a:r>
            <a:r>
              <a:rPr lang="en-US" dirty="0"/>
              <a:t> is a branch of artificial intelligence (AI) that enables computers to learn from data and make decisions or predictions without explicit programming.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ML, algorithms learn patterns from historical data, which they then use to make decisions on new, unseen data. This approach allows machines to improve their performance over time based on experience.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C64E9-14C9-36FB-089E-F4541185E757}"/>
              </a:ext>
            </a:extLst>
          </p:cNvPr>
          <p:cNvSpPr txBox="1"/>
          <p:nvPr/>
        </p:nvSpPr>
        <p:spPr>
          <a:xfrm>
            <a:off x="523875" y="780861"/>
            <a:ext cx="613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F295FB-1AAA-E03E-29D4-8EA02F14F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AF5E87C-61A5-4760-1ED5-D901ED80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F8EB3-378B-302E-4DEE-A4B17630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035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36F3879-A1D5-8280-D88F-5CBE5452A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BBD30D-40B8-9AFC-0876-E1E0C5531BC9}"/>
              </a:ext>
            </a:extLst>
          </p:cNvPr>
          <p:cNvSpPr txBox="1"/>
          <p:nvPr/>
        </p:nvSpPr>
        <p:spPr>
          <a:xfrm>
            <a:off x="523875" y="780861"/>
            <a:ext cx="613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Machine Learning: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CCCDE-B2C3-FF42-596F-6912F484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613" y="873692"/>
            <a:ext cx="604159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is trained on labeled data (data with known outcomes), such as classification and regression tasks. Examples: predicting house prices, spam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Unsupervised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learns from unlabeled data to find hidden patterns or groupings, such as clustering and association tasks. Examples: customer segmentation, recommendation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Reinforcement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learns by interacting with an environment and receiving rewards or penalties. It’s commonly used in gaming, robotics, and control systems. </a:t>
            </a:r>
          </a:p>
        </p:txBody>
      </p:sp>
    </p:spTree>
    <p:extLst>
      <p:ext uri="{BB962C8B-B14F-4D97-AF65-F5344CB8AC3E}">
        <p14:creationId xmlns:p14="http://schemas.microsoft.com/office/powerpoint/2010/main" val="29768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5C8DCF-484D-1BD6-A5EE-BB3298556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536D610-562A-6123-82BB-F743F9053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44C54-6331-CE20-A367-873FB69CD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035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515039F-7004-FC0D-40EA-AD2D4062A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C2638-B882-222E-98C2-C1959FEBCDE4}"/>
              </a:ext>
            </a:extLst>
          </p:cNvPr>
          <p:cNvSpPr txBox="1"/>
          <p:nvPr/>
        </p:nvSpPr>
        <p:spPr>
          <a:xfrm>
            <a:off x="523875" y="780861"/>
            <a:ext cx="613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8828E-5318-1506-ECD6-E01FBFB3BDE7}"/>
              </a:ext>
            </a:extLst>
          </p:cNvPr>
          <p:cNvSpPr txBox="1"/>
          <p:nvPr/>
        </p:nvSpPr>
        <p:spPr>
          <a:xfrm>
            <a:off x="6096000" y="67866"/>
            <a:ext cx="6095999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are key roles involved in machine learning, each with a focus on a specific part of the ML pipeline: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Data Scientist: </a:t>
            </a:r>
            <a:r>
              <a:rPr lang="en-US" dirty="0"/>
              <a:t>Analyzes and interprets complex data to build predictive models. They work on data exploration, feature engineering, and model selection.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Machine Learning Engineer:</a:t>
            </a:r>
            <a:r>
              <a:rPr lang="en-US" sz="2400" dirty="0"/>
              <a:t> </a:t>
            </a:r>
            <a:r>
              <a:rPr lang="en-US" dirty="0"/>
              <a:t>Focuses on implementing and scaling machine learning models in production, often collaborating with software engineers.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Data Engineer: </a:t>
            </a:r>
            <a:r>
              <a:rPr lang="en-US" dirty="0"/>
              <a:t>Designs and maintains the data infrastructure, ensuring data availability and quality for ML projects.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Research Scientist:</a:t>
            </a:r>
            <a:r>
              <a:rPr lang="en-US" sz="2400" dirty="0"/>
              <a:t> </a:t>
            </a:r>
            <a:r>
              <a:rPr lang="en-US" dirty="0"/>
              <a:t>Develops new algorithms and theoretical approaches in machine learning and AI, often working on cutting-edge or experimental solutions.</a:t>
            </a:r>
          </a:p>
        </p:txBody>
      </p:sp>
    </p:spTree>
    <p:extLst>
      <p:ext uri="{BB962C8B-B14F-4D97-AF65-F5344CB8AC3E}">
        <p14:creationId xmlns:p14="http://schemas.microsoft.com/office/powerpoint/2010/main" val="390548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7F8AF-B1E0-B9B0-ECC1-39944E514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D300A87-0F24-5A53-336A-6E29A74D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244D8-37C6-9002-6780-3F39B032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035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8BD986A-C342-442D-A168-C179B67B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5C1B6A-DE6C-1E8E-593B-CAC24754307E}"/>
              </a:ext>
            </a:extLst>
          </p:cNvPr>
          <p:cNvSpPr txBox="1"/>
          <p:nvPr/>
        </p:nvSpPr>
        <p:spPr>
          <a:xfrm>
            <a:off x="523875" y="780861"/>
            <a:ext cx="4410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Technologies in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A49B4-A879-020C-B715-B5366E1F99D0}"/>
              </a:ext>
            </a:extLst>
          </p:cNvPr>
          <p:cNvSpPr txBox="1"/>
          <p:nvPr/>
        </p:nvSpPr>
        <p:spPr>
          <a:xfrm>
            <a:off x="6176512" y="-1035"/>
            <a:ext cx="601548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Machine learning involves a variety of tools and technologies that facilitate the entire process, from data preparation to model deployment.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sz="2400" b="1" dirty="0"/>
              <a:t>Libraries and Frameworks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scikit-learn:</a:t>
            </a:r>
            <a:r>
              <a:rPr lang="en-US" dirty="0"/>
              <a:t> Popular for general-purpose machine learning in Python, offering tools for classification, regression, clustering, and dimensionality reduction.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TensorFlow and </a:t>
            </a:r>
            <a:r>
              <a:rPr lang="en-US" b="1" dirty="0" err="1"/>
              <a:t>PyTorch</a:t>
            </a:r>
            <a:r>
              <a:rPr lang="en-US" b="1" dirty="0"/>
              <a:t>:</a:t>
            </a:r>
            <a:r>
              <a:rPr lang="en-US" dirty="0"/>
              <a:t> Used primarily for deep learning, they provide capabilities for building, training, and deploying neural networks.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Keras</a:t>
            </a:r>
            <a:r>
              <a:rPr lang="en-US" b="1" dirty="0"/>
              <a:t>:</a:t>
            </a:r>
            <a:r>
              <a:rPr lang="en-US" dirty="0"/>
              <a:t> A high-level neural network API running on top of TensorFlow, making deep learning models easier to build and experiment with.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XGBoost</a:t>
            </a:r>
            <a:r>
              <a:rPr lang="en-US" b="1" dirty="0"/>
              <a:t> and </a:t>
            </a:r>
            <a:r>
              <a:rPr lang="en-US" b="1" dirty="0" err="1"/>
              <a:t>LightGBM</a:t>
            </a:r>
            <a:r>
              <a:rPr lang="en-US" b="1" dirty="0"/>
              <a:t>:</a:t>
            </a:r>
            <a:r>
              <a:rPr lang="en-US" dirty="0"/>
              <a:t> Specialized libraries for gradient boosting, widely used for structured data problems.</a:t>
            </a:r>
          </a:p>
        </p:txBody>
      </p:sp>
    </p:spTree>
    <p:extLst>
      <p:ext uri="{BB962C8B-B14F-4D97-AF65-F5344CB8AC3E}">
        <p14:creationId xmlns:p14="http://schemas.microsoft.com/office/powerpoint/2010/main" val="208921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9F349-87B8-DFDF-CE27-DFF7D092D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AA49786-6FC0-4ABA-9A88-E37D78D52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87DA9-B21D-3933-E4CB-E17025C37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035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BC7F459-4714-D923-0C2D-CC20DFB1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85BAA8-97C5-275B-5774-9129935F4702}"/>
              </a:ext>
            </a:extLst>
          </p:cNvPr>
          <p:cNvSpPr txBox="1"/>
          <p:nvPr/>
        </p:nvSpPr>
        <p:spPr>
          <a:xfrm>
            <a:off x="523875" y="780861"/>
            <a:ext cx="4410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Technologies in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6E48E-7343-6C3C-A176-4713268F8F1C}"/>
              </a:ext>
            </a:extLst>
          </p:cNvPr>
          <p:cNvSpPr txBox="1"/>
          <p:nvPr/>
        </p:nvSpPr>
        <p:spPr>
          <a:xfrm>
            <a:off x="6176513" y="536913"/>
            <a:ext cx="59349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2. Data Preparation and ETL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Apache Spark:</a:t>
            </a:r>
            <a:r>
              <a:rPr lang="en-US" dirty="0"/>
              <a:t> A big data processing framework that also includes </a:t>
            </a:r>
            <a:r>
              <a:rPr lang="en-US" dirty="0" err="1"/>
              <a:t>MLlib</a:t>
            </a:r>
            <a:r>
              <a:rPr lang="en-US" dirty="0"/>
              <a:t>, a library for large-scale machine learning tasks.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Pandas:</a:t>
            </a:r>
            <a:r>
              <a:rPr lang="en-US" dirty="0"/>
              <a:t> A Python library for data manipulation and analysis, widely used in data preprocessing tasks.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SQL:</a:t>
            </a:r>
            <a:r>
              <a:rPr lang="en-US" dirty="0"/>
              <a:t> Often used for data extraction and manipulation before analysis or training.</a:t>
            </a:r>
          </a:p>
        </p:txBody>
      </p:sp>
    </p:spTree>
    <p:extLst>
      <p:ext uri="{BB962C8B-B14F-4D97-AF65-F5344CB8AC3E}">
        <p14:creationId xmlns:p14="http://schemas.microsoft.com/office/powerpoint/2010/main" val="11533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7A7CEC-8DFC-0DB3-24EA-A5259B904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B6648E0-50D3-CDFD-6C22-1CB20D06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D8ED0-AD23-1D6B-99B9-7655753F8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035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FE7DE06-CB3D-5915-49D1-5050D6EAB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30C56C-61F7-536F-1230-9359099D8698}"/>
              </a:ext>
            </a:extLst>
          </p:cNvPr>
          <p:cNvSpPr txBox="1"/>
          <p:nvPr/>
        </p:nvSpPr>
        <p:spPr>
          <a:xfrm>
            <a:off x="523875" y="780861"/>
            <a:ext cx="4410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Technologies in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7CA29-D31E-0D06-62FE-0FC434B06AFB}"/>
              </a:ext>
            </a:extLst>
          </p:cNvPr>
          <p:cNvSpPr txBox="1"/>
          <p:nvPr/>
        </p:nvSpPr>
        <p:spPr>
          <a:xfrm>
            <a:off x="6096000" y="336888"/>
            <a:ext cx="59349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3. Model Training and </a:t>
            </a:r>
            <a:r>
              <a:rPr lang="en-US" sz="2400" b="1" dirty="0" err="1"/>
              <a:t>AutoML</a:t>
            </a:r>
            <a:r>
              <a:rPr lang="en-US" sz="2400" b="1" dirty="0"/>
              <a:t>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H2O.ai, </a:t>
            </a:r>
            <a:r>
              <a:rPr lang="en-US" b="1" dirty="0" err="1"/>
              <a:t>DataRobot</a:t>
            </a:r>
            <a:r>
              <a:rPr lang="en-US" b="1" dirty="0"/>
              <a:t>, Google </a:t>
            </a:r>
            <a:r>
              <a:rPr lang="en-US" b="1" dirty="0" err="1"/>
              <a:t>AutoML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AutoML</a:t>
            </a:r>
            <a:r>
              <a:rPr lang="en-US" dirty="0"/>
              <a:t> tools that automate model selection, hyperparameter tuning, and training, making ML accessible to non-experts.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Microsoft Azure Machine Learning, Amazon </a:t>
            </a:r>
            <a:r>
              <a:rPr lang="en-US" b="1" dirty="0" err="1"/>
              <a:t>SageMaker</a:t>
            </a:r>
            <a:r>
              <a:rPr lang="en-US" b="1" dirty="0"/>
              <a:t>:</a:t>
            </a:r>
            <a:r>
              <a:rPr lang="en-US" dirty="0"/>
              <a:t> Cloud-based platforms that offer tools for every stage of the ML lifecycle, from data preparation to deployment and monitoring.</a:t>
            </a:r>
          </a:p>
        </p:txBody>
      </p:sp>
    </p:spTree>
    <p:extLst>
      <p:ext uri="{BB962C8B-B14F-4D97-AF65-F5344CB8AC3E}">
        <p14:creationId xmlns:p14="http://schemas.microsoft.com/office/powerpoint/2010/main" val="144687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1AC719-8368-00EC-90F8-E3F8A677F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CDB878F-B249-6829-32C8-546088E35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DAF32-3136-8597-4CE0-02BA26DF3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035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241EE8C-843B-C4D2-B653-FFF164EB5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F5C88F-1F26-DC48-ED0C-012910F89131}"/>
              </a:ext>
            </a:extLst>
          </p:cNvPr>
          <p:cNvSpPr txBox="1"/>
          <p:nvPr/>
        </p:nvSpPr>
        <p:spPr>
          <a:xfrm>
            <a:off x="523875" y="780861"/>
            <a:ext cx="4410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Technologies in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A67B8-BC01-0E2D-D08F-1AA62E03A831}"/>
              </a:ext>
            </a:extLst>
          </p:cNvPr>
          <p:cNvSpPr txBox="1"/>
          <p:nvPr/>
        </p:nvSpPr>
        <p:spPr>
          <a:xfrm>
            <a:off x="6176513" y="591149"/>
            <a:ext cx="593497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4. Model Deployment and Monitoring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MLflow</a:t>
            </a:r>
            <a:r>
              <a:rPr lang="en-US" b="1" dirty="0"/>
              <a:t>:</a:t>
            </a:r>
            <a:r>
              <a:rPr lang="en-US" dirty="0"/>
              <a:t> An open-source platform for managing the ML lifecycle, including experiment tracking, model management, and deployment.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Kubeflow:</a:t>
            </a:r>
            <a:r>
              <a:rPr lang="en-US" dirty="0"/>
              <a:t> Kubernetes-based tool for scaling ML workflows in production environments.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TensorFlow Serving and </a:t>
            </a:r>
            <a:r>
              <a:rPr lang="en-US" b="1" dirty="0" err="1"/>
              <a:t>TorchServe</a:t>
            </a:r>
            <a:r>
              <a:rPr lang="en-US" b="1" dirty="0"/>
              <a:t>:</a:t>
            </a:r>
            <a:r>
              <a:rPr lang="en-US" dirty="0"/>
              <a:t> Used for deploying models built with TensorFlow and </a:t>
            </a:r>
            <a:r>
              <a:rPr lang="en-US" dirty="0" err="1"/>
              <a:t>PyTorch</a:t>
            </a:r>
            <a:r>
              <a:rPr lang="en-US" dirty="0"/>
              <a:t>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394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929C2-6BDE-130C-1611-93DAA2A72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C5A90C1-31EB-4D58-472D-38FA48D1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9A4FF-D967-5E1B-3FF4-98E1DED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035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6E109A3-EF38-C042-2050-526795A96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04AB14-DB75-7B0E-A067-A5972E0D215F}"/>
              </a:ext>
            </a:extLst>
          </p:cNvPr>
          <p:cNvSpPr txBox="1"/>
          <p:nvPr/>
        </p:nvSpPr>
        <p:spPr>
          <a:xfrm>
            <a:off x="523875" y="780861"/>
            <a:ext cx="4410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Technologies in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084DD-9A6E-3255-3C02-6EA89942AEBC}"/>
              </a:ext>
            </a:extLst>
          </p:cNvPr>
          <p:cNvSpPr txBox="1"/>
          <p:nvPr/>
        </p:nvSpPr>
        <p:spPr>
          <a:xfrm>
            <a:off x="6176512" y="-1035"/>
            <a:ext cx="601548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Machine learning involves a variety of tools and technologies that facilitate the entire process, from data preparation to model deployment.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sz="2400" b="1" dirty="0"/>
              <a:t>Libraries and Frameworks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scikit-learn:</a:t>
            </a:r>
            <a:r>
              <a:rPr lang="en-US" dirty="0"/>
              <a:t> Popular for general-purpose machine learning in Python, offering tools for classification, regression, clustering, and dimensionality reduction.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TensorFlow and </a:t>
            </a:r>
            <a:r>
              <a:rPr lang="en-US" b="1" dirty="0" err="1"/>
              <a:t>PyTorch</a:t>
            </a:r>
            <a:r>
              <a:rPr lang="en-US" b="1" dirty="0"/>
              <a:t>:</a:t>
            </a:r>
            <a:r>
              <a:rPr lang="en-US" dirty="0"/>
              <a:t> Used primarily for deep learning, they provide capabilities for building, training, and deploying neural networks.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Keras</a:t>
            </a:r>
            <a:r>
              <a:rPr lang="en-US" b="1" dirty="0"/>
              <a:t>:</a:t>
            </a:r>
            <a:r>
              <a:rPr lang="en-US" dirty="0"/>
              <a:t> A high-level neural network API running on top of TensorFlow, making deep learning models easier to build and experiment with.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XGBoost</a:t>
            </a:r>
            <a:r>
              <a:rPr lang="en-US" b="1" dirty="0"/>
              <a:t> and </a:t>
            </a:r>
            <a:r>
              <a:rPr lang="en-US" b="1" dirty="0" err="1"/>
              <a:t>LightGBM</a:t>
            </a:r>
            <a:r>
              <a:rPr lang="en-US" b="1" dirty="0"/>
              <a:t>:</a:t>
            </a:r>
            <a:r>
              <a:rPr lang="en-US" dirty="0"/>
              <a:t> Specialized libraries for gradient boosting, widely used for structured data problems.</a:t>
            </a:r>
          </a:p>
        </p:txBody>
      </p:sp>
    </p:spTree>
    <p:extLst>
      <p:ext uri="{BB962C8B-B14F-4D97-AF65-F5344CB8AC3E}">
        <p14:creationId xmlns:p14="http://schemas.microsoft.com/office/powerpoint/2010/main" val="3986974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{DFC4FD95-C8F2-4073-946C-BD37432C8D4C}tf55705232_win32</Template>
  <TotalTime>20</TotalTime>
  <Words>936</Words>
  <Application>Microsoft Office PowerPoint</Application>
  <PresentationFormat>Widescreen</PresentationFormat>
  <Paragraphs>120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Goudy Old Style</vt:lpstr>
      <vt:lpstr>Wingdings 2</vt:lpstr>
      <vt:lpstr>SlateVTI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201026218179</dc:creator>
  <cp:lastModifiedBy>201026218179</cp:lastModifiedBy>
  <cp:revision>1</cp:revision>
  <dcterms:created xsi:type="dcterms:W3CDTF">2024-11-07T19:21:14Z</dcterms:created>
  <dcterms:modified xsi:type="dcterms:W3CDTF">2024-11-07T19:42:13Z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