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820A8-4B24-43A2-919E-8CBE82D4DF13}" v="25" dt="2022-04-02T20:08:58.120"/>
    <p1510:client id="{F82BC8F3-9B0F-4CB5-B108-0A2092380A62}" v="1841" dt="2022-03-31T16:35:52.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p:normalViewPr>
  <p:slideViewPr>
    <p:cSldViewPr snapToGrid="0">
      <p:cViewPr>
        <p:scale>
          <a:sx n="75" d="100"/>
          <a:sy n="75" d="100"/>
        </p:scale>
        <p:origin x="-336"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xmlns=""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E11CD474-E5E1-4D01-97F6-0C9FC09332C0}"/>
              </a:ext>
            </a:extLst>
          </p:cNvPr>
          <p:cNvSpPr>
            <a:spLocks noGrp="1"/>
          </p:cNvSpPr>
          <p:nvPr>
            <p:ph type="dt" sz="half" idx="10"/>
          </p:nvPr>
        </p:nvSpPr>
        <p:spPr/>
        <p:txBody>
          <a:bodyPr/>
          <a:lstStyle/>
          <a:p>
            <a:fld id="{72345051-2045-45DA-935E-2E3CA1A69ADC}" type="datetimeFigureOut">
              <a:rPr lang="en-US" smtClean="0"/>
              <a:t>4/2/2022</a:t>
            </a:fld>
            <a:endParaRPr lang="en-US" dirty="0"/>
          </a:p>
        </p:txBody>
      </p:sp>
      <p:sp>
        <p:nvSpPr>
          <p:cNvPr id="5" name="Footer Placeholder 4">
            <a:extLst>
              <a:ext uri="{FF2B5EF4-FFF2-40B4-BE49-F238E27FC236}">
                <a16:creationId xmlns:a16="http://schemas.microsoft.com/office/drawing/2014/main" xmlns=""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1287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4084D1E-BC98-44E4-8D2C-89CCDC293331}"/>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5" name="Footer Placeholder 4">
            <a:extLst>
              <a:ext uri="{FF2B5EF4-FFF2-40B4-BE49-F238E27FC236}">
                <a16:creationId xmlns:a16="http://schemas.microsoft.com/office/drawing/2014/main" xmlns=""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5780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50BC931-E2BF-4C1D-91AA-89F82F8268B2}"/>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5" name="Footer Placeholder 4">
            <a:extLst>
              <a:ext uri="{FF2B5EF4-FFF2-40B4-BE49-F238E27FC236}">
                <a16:creationId xmlns:a16="http://schemas.microsoft.com/office/drawing/2014/main" xmlns=""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066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2A61642-BFBA-48AE-A29C-C2AA7386AE95}"/>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xmlns=""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1836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BF300D-5CBE-47E9-A193-E23C8314D0EA}"/>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5" name="Footer Placeholder 4">
            <a:extLst>
              <a:ext uri="{FF2B5EF4-FFF2-40B4-BE49-F238E27FC236}">
                <a16:creationId xmlns:a16="http://schemas.microsoft.com/office/drawing/2014/main" xmlns=""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xmlns=""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110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E9032FCA-14C6-4497-9C27-3F58062442CE}"/>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6" name="Footer Placeholder 5">
            <a:extLst>
              <a:ext uri="{FF2B5EF4-FFF2-40B4-BE49-F238E27FC236}">
                <a16:creationId xmlns:a16="http://schemas.microsoft.com/office/drawing/2014/main" xmlns=""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xmlns=""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723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C9407CC-270D-4C98-B95C-7AE67D2E1913}"/>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8" name="Footer Placeholder 7">
            <a:extLst>
              <a:ext uri="{FF2B5EF4-FFF2-40B4-BE49-F238E27FC236}">
                <a16:creationId xmlns:a16="http://schemas.microsoft.com/office/drawing/2014/main" xmlns=""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xmlns=""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977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6FD9A32-9C83-452B-BC69-CC6E95D3C93C}"/>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4" name="Footer Placeholder 3">
            <a:extLst>
              <a:ext uri="{FF2B5EF4-FFF2-40B4-BE49-F238E27FC236}">
                <a16:creationId xmlns:a16="http://schemas.microsoft.com/office/drawing/2014/main" xmlns=""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xmlns=""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672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2816A0-77C4-4A3F-87BD-A7321E3C84D2}"/>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3" name="Footer Placeholder 2">
            <a:extLst>
              <a:ext uri="{FF2B5EF4-FFF2-40B4-BE49-F238E27FC236}">
                <a16:creationId xmlns:a16="http://schemas.microsoft.com/office/drawing/2014/main" xmlns=""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0435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2584C988-A6DB-469A-B8AA-31866F36E83D}"/>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6" name="Footer Placeholder 5">
            <a:extLst>
              <a:ext uri="{FF2B5EF4-FFF2-40B4-BE49-F238E27FC236}">
                <a16:creationId xmlns:a16="http://schemas.microsoft.com/office/drawing/2014/main" xmlns=""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F62C2F5B-DDDD-4E64-94A9-99E46F4B06A0}"/>
              </a:ext>
            </a:extLst>
          </p:cNvPr>
          <p:cNvSpPr>
            <a:spLocks noGrp="1"/>
          </p:cNvSpPr>
          <p:nvPr>
            <p:ph type="dt" sz="half" idx="10"/>
          </p:nvPr>
        </p:nvSpPr>
        <p:spPr/>
        <p:txBody>
          <a:bodyPr/>
          <a:lstStyle/>
          <a:p>
            <a:fld id="{72345051-2045-45DA-935E-2E3CA1A69ADC}" type="datetimeFigureOut">
              <a:rPr lang="en-US" smtClean="0"/>
              <a:t>4/2/2022</a:t>
            </a:fld>
            <a:endParaRPr lang="en-US"/>
          </a:p>
        </p:txBody>
      </p:sp>
      <p:sp>
        <p:nvSpPr>
          <p:cNvPr id="6" name="Footer Placeholder 5">
            <a:extLst>
              <a:ext uri="{FF2B5EF4-FFF2-40B4-BE49-F238E27FC236}">
                <a16:creationId xmlns:a16="http://schemas.microsoft.com/office/drawing/2014/main" xmlns=""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85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4/2/2022</a:t>
            </a:fld>
            <a:endParaRPr lang="en-US" dirty="0"/>
          </a:p>
        </p:txBody>
      </p:sp>
      <p:sp>
        <p:nvSpPr>
          <p:cNvPr id="5" name="Footer Placeholder 4">
            <a:extLst>
              <a:ext uri="{FF2B5EF4-FFF2-40B4-BE49-F238E27FC236}">
                <a16:creationId xmlns:a16="http://schemas.microsoft.com/office/drawing/2014/main" xmlns=""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4716502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D35AE2F-5E3A-49D9-8DE1-8A333BA408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rge mountains with sunlit summits">
            <a:extLst>
              <a:ext uri="{FF2B5EF4-FFF2-40B4-BE49-F238E27FC236}">
                <a16:creationId xmlns:a16="http://schemas.microsoft.com/office/drawing/2014/main" xmlns="" id="{D957AC60-E50B-1F00-A380-FD3A368D84DC}"/>
              </a:ext>
            </a:extLst>
          </p:cNvPr>
          <p:cNvPicPr>
            <a:picLocks noChangeAspect="1"/>
          </p:cNvPicPr>
          <p:nvPr/>
        </p:nvPicPr>
        <p:blipFill rotWithShape="1">
          <a:blip r:embed="rId2">
            <a:alphaModFix amt="50000"/>
          </a:blip>
          <a:srcRect t="15644" r="6" b="6"/>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GB" dirty="0">
                <a:latin typeface="Agency FB" panose="020B0503020202020204" pitchFamily="34" charset="0"/>
              </a:rPr>
              <a:t>Project Week2</a:t>
            </a:r>
          </a:p>
        </p:txBody>
      </p:sp>
      <p:sp>
        <p:nvSpPr>
          <p:cNvPr id="3" name="Subtitle 2"/>
          <p:cNvSpPr>
            <a:spLocks noGrp="1"/>
          </p:cNvSpPr>
          <p:nvPr>
            <p:ph type="subTitle" idx="1"/>
          </p:nvPr>
        </p:nvSpPr>
        <p:spPr>
          <a:xfrm>
            <a:off x="1524000" y="4599432"/>
            <a:ext cx="9144000" cy="1225296"/>
          </a:xfrm>
        </p:spPr>
        <p:txBody>
          <a:bodyPr vert="horz" lIns="91440" tIns="45720" rIns="91440" bIns="45720" rtlCol="0" anchor="t">
            <a:normAutofit/>
          </a:bodyPr>
          <a:lstStyle/>
          <a:p>
            <a:pPr algn="ctr"/>
            <a:r>
              <a:rPr lang="en-GB" sz="3200" dirty="0"/>
              <a:t>Esonu Precious</a:t>
            </a:r>
          </a:p>
        </p:txBody>
      </p:sp>
      <p:sp>
        <p:nvSpPr>
          <p:cNvPr id="11" name="Rectangle 6">
            <a:extLst>
              <a:ext uri="{FF2B5EF4-FFF2-40B4-BE49-F238E27FC236}">
                <a16:creationId xmlns:a16="http://schemas.microsoft.com/office/drawing/2014/main" xmlns="" id="{04D8AD8F-EF7F-481F-B99A-B851389705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xmlns="" id="{79EB4626-023C-436D-9F57-9EB460809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xmln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825500" y="711200"/>
            <a:ext cx="1498600" cy="635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latin typeface="Cascadia Code" panose="020B0609020000020004" pitchFamily="49" charset="0"/>
                <a:ea typeface="Cascadia Code" panose="020B0609020000020004" pitchFamily="49" charset="0"/>
                <a:cs typeface="Cascadia Code" panose="020B0609020000020004" pitchFamily="49" charset="0"/>
              </a:rPr>
              <a:t>Start</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4" name="Straight Arrow Connector 3"/>
          <p:cNvCxnSpPr/>
          <p:nvPr/>
        </p:nvCxnSpPr>
        <p:spPr>
          <a:xfrm>
            <a:off x="2336800" y="10287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Flowchart: Data 4"/>
          <p:cNvSpPr/>
          <p:nvPr/>
        </p:nvSpPr>
        <p:spPr>
          <a:xfrm>
            <a:off x="2946400" y="812800"/>
            <a:ext cx="1803400" cy="533400"/>
          </a:xfrm>
          <a:prstGeom prst="flowChartInputOutp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400" b="1" dirty="0">
                <a:latin typeface="Cascadia Code" panose="020B0609020000020004" pitchFamily="49" charset="0"/>
                <a:ea typeface="Cascadia Code" panose="020B0609020000020004" pitchFamily="49" charset="0"/>
                <a:cs typeface="Cascadia Code" panose="020B0609020000020004" pitchFamily="49" charset="0"/>
              </a:rPr>
              <a:t>User Name</a:t>
            </a:r>
            <a:endParaRPr lang="en-US" sz="1400" dirty="0"/>
          </a:p>
        </p:txBody>
      </p:sp>
      <p:cxnSp>
        <p:nvCxnSpPr>
          <p:cNvPr id="6" name="Straight Arrow Connector 5"/>
          <p:cNvCxnSpPr/>
          <p:nvPr/>
        </p:nvCxnSpPr>
        <p:spPr>
          <a:xfrm>
            <a:off x="4533900" y="1117600"/>
            <a:ext cx="927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lowchart: Data 6"/>
          <p:cNvSpPr/>
          <p:nvPr/>
        </p:nvSpPr>
        <p:spPr>
          <a:xfrm>
            <a:off x="5270500" y="850900"/>
            <a:ext cx="2006600" cy="533400"/>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Product Name</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8" name="Straight Arrow Connector 7"/>
          <p:cNvCxnSpPr/>
          <p:nvPr/>
        </p:nvCxnSpPr>
        <p:spPr>
          <a:xfrm>
            <a:off x="7073900" y="1130300"/>
            <a:ext cx="927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988300" y="850900"/>
            <a:ext cx="1752600" cy="660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Weigh Product</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3" name="Elbow Connector 12"/>
          <p:cNvCxnSpPr/>
          <p:nvPr/>
        </p:nvCxnSpPr>
        <p:spPr>
          <a:xfrm>
            <a:off x="9804400" y="1181100"/>
            <a:ext cx="1092200" cy="1244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Decision 17"/>
          <p:cNvSpPr/>
          <p:nvPr/>
        </p:nvSpPr>
        <p:spPr>
          <a:xfrm>
            <a:off x="10210800" y="2463800"/>
            <a:ext cx="1397000" cy="1460500"/>
          </a:xfrm>
          <a:prstGeom prst="flowChartDecision">
            <a:avLst/>
          </a:prstGeom>
        </p:spPr>
        <p:style>
          <a:lnRef idx="3">
            <a:schemeClr val="lt1"/>
          </a:lnRef>
          <a:fillRef idx="1">
            <a:schemeClr val="accent4"/>
          </a:fillRef>
          <a:effectRef idx="1">
            <a:schemeClr val="accent4"/>
          </a:effectRef>
          <a:fontRef idx="minor">
            <a:schemeClr val="lt1"/>
          </a:fontRef>
        </p:style>
        <p:txBody>
          <a:bodyPr rtlCol="0" anchor="ctr"/>
          <a:lstStyle/>
          <a:p>
            <a:r>
              <a:rPr lang="en-GB" sz="900" b="1" dirty="0">
                <a:latin typeface="Cascadia Code" panose="020B0609020000020004" pitchFamily="49" charset="0"/>
                <a:ea typeface="Cascadia Code" panose="020B0609020000020004" pitchFamily="49" charset="0"/>
                <a:cs typeface="Cascadia Code" panose="020B0609020000020004" pitchFamily="49" charset="0"/>
              </a:rPr>
              <a:t>Product &gt;= 10kg</a:t>
            </a:r>
            <a:endParaRPr lang="en-GB" sz="9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0" name="Straight Arrow Connector 19"/>
          <p:cNvCxnSpPr>
            <a:stCxn id="18" idx="1"/>
          </p:cNvCxnSpPr>
          <p:nvPr/>
        </p:nvCxnSpPr>
        <p:spPr>
          <a:xfrm flipH="1">
            <a:off x="9029700" y="3194050"/>
            <a:ext cx="1181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Flowchart: Data 20"/>
          <p:cNvSpPr/>
          <p:nvPr/>
        </p:nvSpPr>
        <p:spPr>
          <a:xfrm>
            <a:off x="7188200" y="2927350"/>
            <a:ext cx="2006600" cy="533400"/>
          </a:xfrm>
          <a:prstGeom prst="flowChartInputOutpu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Location?</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3" name="Elbow Connector 22"/>
          <p:cNvCxnSpPr>
            <a:stCxn id="18" idx="2"/>
          </p:cNvCxnSpPr>
          <p:nvPr/>
        </p:nvCxnSpPr>
        <p:spPr>
          <a:xfrm rot="5400000">
            <a:off x="9207500" y="3746500"/>
            <a:ext cx="1524000" cy="187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p:cNvCxnSpPr>
          <p:nvPr/>
        </p:nvCxnSpPr>
        <p:spPr>
          <a:xfrm flipH="1">
            <a:off x="6388100" y="319405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lowchart: Decision 25"/>
          <p:cNvSpPr/>
          <p:nvPr/>
        </p:nvSpPr>
        <p:spPr>
          <a:xfrm>
            <a:off x="4991100" y="2425700"/>
            <a:ext cx="1397000" cy="146050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800" b="1" dirty="0">
                <a:latin typeface="Cascadia Code" panose="020B0609020000020004" pitchFamily="49" charset="0"/>
                <a:ea typeface="Cascadia Code" panose="020B0609020000020004" pitchFamily="49" charset="0"/>
                <a:cs typeface="Cascadia Code" panose="020B0609020000020004" pitchFamily="49" charset="0"/>
              </a:rPr>
              <a:t>IF Location </a:t>
            </a:r>
            <a:endParaRPr lang="en-US" sz="800" dirty="0"/>
          </a:p>
        </p:txBody>
      </p:sp>
      <p:cxnSp>
        <p:nvCxnSpPr>
          <p:cNvPr id="27" name="Straight Arrow Connector 26"/>
          <p:cNvCxnSpPr/>
          <p:nvPr/>
        </p:nvCxnSpPr>
        <p:spPr>
          <a:xfrm flipH="1">
            <a:off x="4033520" y="313690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lowchart: Data 27"/>
          <p:cNvSpPr/>
          <p:nvPr/>
        </p:nvSpPr>
        <p:spPr>
          <a:xfrm>
            <a:off x="2273300" y="2870200"/>
            <a:ext cx="2006600" cy="533400"/>
          </a:xfrm>
          <a:prstGeom prst="flowChartInputOutpu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Amount= 5000</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32" name="Elbow Connector 31"/>
          <p:cNvCxnSpPr>
            <a:stCxn id="26" idx="2"/>
          </p:cNvCxnSpPr>
          <p:nvPr/>
        </p:nvCxnSpPr>
        <p:spPr>
          <a:xfrm rot="5400000">
            <a:off x="4461510" y="3458210"/>
            <a:ext cx="800100" cy="1656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687820" y="535305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5400000">
            <a:off x="5334000" y="5783580"/>
            <a:ext cx="381000" cy="9804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460240" y="535305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Flowchart: Data 43"/>
          <p:cNvSpPr/>
          <p:nvPr/>
        </p:nvSpPr>
        <p:spPr>
          <a:xfrm>
            <a:off x="2273300" y="4356100"/>
            <a:ext cx="2006600" cy="533400"/>
          </a:xfrm>
          <a:prstGeom prst="flowChartInputOutpu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Amount= </a:t>
            </a:r>
            <a:r>
              <a:rPr lang="en-GB" sz="1400" b="1" dirty="0" smtClean="0">
                <a:latin typeface="Cascadia Code" panose="020B0609020000020004" pitchFamily="49" charset="0"/>
                <a:ea typeface="Cascadia Code" panose="020B0609020000020004" pitchFamily="49" charset="0"/>
                <a:cs typeface="Cascadia Code" panose="020B0609020000020004" pitchFamily="49" charset="0"/>
              </a:rPr>
              <a:t>2000</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51" name="Elbow Connector 50"/>
          <p:cNvCxnSpPr>
            <a:stCxn id="44" idx="2"/>
          </p:cNvCxnSpPr>
          <p:nvPr/>
        </p:nvCxnSpPr>
        <p:spPr>
          <a:xfrm rot="10800000" flipV="1">
            <a:off x="1930400" y="4622800"/>
            <a:ext cx="543560" cy="55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10800000">
            <a:off x="1295400" y="5619750"/>
            <a:ext cx="2181860" cy="730250"/>
          </a:xfrm>
          <a:prstGeom prst="bentConnector3">
            <a:avLst>
              <a:gd name="adj1" fmla="val 100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994535" y="5419725"/>
            <a:ext cx="726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24510" y="4984750"/>
            <a:ext cx="1498600" cy="635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latin typeface="Cascadia Code" panose="020B0609020000020004" pitchFamily="49" charset="0"/>
                <a:ea typeface="Cascadia Code" panose="020B0609020000020004" pitchFamily="49" charset="0"/>
                <a:cs typeface="Cascadia Code" panose="020B0609020000020004" pitchFamily="49" charset="0"/>
              </a:rPr>
              <a:t>Stop</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2" name="TextBox 61"/>
          <p:cNvSpPr txBox="1"/>
          <p:nvPr/>
        </p:nvSpPr>
        <p:spPr>
          <a:xfrm>
            <a:off x="9326562" y="2942595"/>
            <a:ext cx="828675" cy="261610"/>
          </a:xfrm>
          <a:prstGeom prst="rect">
            <a:avLst/>
          </a:prstGeom>
          <a:noFill/>
        </p:spPr>
        <p:txBody>
          <a:bodyPr wrap="square" rtlCol="0">
            <a:spAutoFit/>
          </a:bodyPr>
          <a:lstStyle/>
          <a:p>
            <a:r>
              <a:rPr lang="en-GB" sz="1100" dirty="0" smtClean="0">
                <a:latin typeface="Cascadia Code" panose="020B0609020000020004" pitchFamily="49" charset="0"/>
                <a:ea typeface="Cascadia Code" panose="020B0609020000020004" pitchFamily="49" charset="0"/>
                <a:cs typeface="Cascadia Code" panose="020B0609020000020004" pitchFamily="49" charset="0"/>
              </a:rPr>
              <a:t>Yes</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3" name="TextBox 62"/>
          <p:cNvSpPr txBox="1"/>
          <p:nvPr/>
        </p:nvSpPr>
        <p:spPr>
          <a:xfrm>
            <a:off x="9556750" y="5222245"/>
            <a:ext cx="828675" cy="261610"/>
          </a:xfrm>
          <a:prstGeom prst="rect">
            <a:avLst/>
          </a:prstGeom>
          <a:noFill/>
        </p:spPr>
        <p:txBody>
          <a:bodyPr wrap="square" rtlCol="0">
            <a:spAutoFit/>
          </a:bodyPr>
          <a:lstStyle/>
          <a:p>
            <a:r>
              <a:rPr lang="en-GB" sz="1100" dirty="0" smtClean="0">
                <a:latin typeface="Cascadia Code" panose="020B0609020000020004" pitchFamily="49" charset="0"/>
                <a:ea typeface="Cascadia Code" panose="020B0609020000020004" pitchFamily="49" charset="0"/>
                <a:cs typeface="Cascadia Code" panose="020B0609020000020004" pitchFamily="49" charset="0"/>
              </a:rPr>
              <a:t>No</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65" name="Elbow Connector 64"/>
          <p:cNvCxnSpPr>
            <a:stCxn id="28" idx="2"/>
          </p:cNvCxnSpPr>
          <p:nvPr/>
        </p:nvCxnSpPr>
        <p:spPr>
          <a:xfrm rot="10800000" flipV="1">
            <a:off x="1143000" y="3136900"/>
            <a:ext cx="1330960" cy="18478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175124" y="2870200"/>
            <a:ext cx="828675" cy="261610"/>
          </a:xfrm>
          <a:prstGeom prst="rect">
            <a:avLst/>
          </a:prstGeom>
          <a:noFill/>
        </p:spPr>
        <p:txBody>
          <a:bodyPr wrap="square" rtlCol="0">
            <a:spAutoFit/>
          </a:bodyPr>
          <a:lstStyle/>
          <a:p>
            <a:r>
              <a:rPr lang="en-GB" sz="1100" dirty="0" smtClean="0">
                <a:latin typeface="Cascadia Code" panose="020B0609020000020004" pitchFamily="49" charset="0"/>
                <a:ea typeface="Cascadia Code" panose="020B0609020000020004" pitchFamily="49" charset="0"/>
                <a:cs typeface="Cascadia Code" panose="020B0609020000020004" pitchFamily="49" charset="0"/>
              </a:rPr>
              <a:t>Epe</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7" name="TextBox 66"/>
          <p:cNvSpPr txBox="1"/>
          <p:nvPr/>
        </p:nvSpPr>
        <p:spPr>
          <a:xfrm>
            <a:off x="4335462" y="4424690"/>
            <a:ext cx="828675" cy="261610"/>
          </a:xfrm>
          <a:prstGeom prst="rect">
            <a:avLst/>
          </a:prstGeom>
          <a:noFill/>
        </p:spPr>
        <p:txBody>
          <a:bodyPr wrap="square" rtlCol="0">
            <a:spAutoFit/>
          </a:bodyPr>
          <a:lstStyle/>
          <a:p>
            <a:r>
              <a:rPr lang="en-GB" sz="1100" dirty="0" smtClean="0">
                <a:latin typeface="Cascadia Code" panose="020B0609020000020004" pitchFamily="49" charset="0"/>
                <a:ea typeface="Cascadia Code" panose="020B0609020000020004" pitchFamily="49" charset="0"/>
                <a:cs typeface="Cascadia Code" panose="020B0609020000020004" pitchFamily="49" charset="0"/>
              </a:rPr>
              <a:t>PAU</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8" name="Flowchart: Data 67"/>
          <p:cNvSpPr/>
          <p:nvPr/>
        </p:nvSpPr>
        <p:spPr>
          <a:xfrm>
            <a:off x="7352030" y="5175250"/>
            <a:ext cx="1974532" cy="533400"/>
          </a:xfrm>
          <a:prstGeom prst="flowChartInputOutpu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Location?</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9" name="Flowchart: Decision 68"/>
          <p:cNvSpPr/>
          <p:nvPr/>
        </p:nvSpPr>
        <p:spPr>
          <a:xfrm>
            <a:off x="5305425" y="4645025"/>
            <a:ext cx="1397000" cy="146050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800" b="1" dirty="0">
                <a:latin typeface="Cascadia Code" panose="020B0609020000020004" pitchFamily="49" charset="0"/>
                <a:ea typeface="Cascadia Code" panose="020B0609020000020004" pitchFamily="49" charset="0"/>
                <a:cs typeface="Cascadia Code" panose="020B0609020000020004" pitchFamily="49" charset="0"/>
              </a:rPr>
              <a:t>IF Location </a:t>
            </a:r>
            <a:endParaRPr lang="en-US" sz="800" dirty="0"/>
          </a:p>
        </p:txBody>
      </p:sp>
      <p:sp>
        <p:nvSpPr>
          <p:cNvPr id="70" name="TextBox 69"/>
          <p:cNvSpPr txBox="1"/>
          <p:nvPr/>
        </p:nvSpPr>
        <p:spPr>
          <a:xfrm>
            <a:off x="4533900" y="5092700"/>
            <a:ext cx="828675" cy="261610"/>
          </a:xfrm>
          <a:prstGeom prst="rect">
            <a:avLst/>
          </a:prstGeom>
          <a:noFill/>
        </p:spPr>
        <p:txBody>
          <a:bodyPr wrap="square" rtlCol="0">
            <a:spAutoFit/>
          </a:bodyPr>
          <a:lstStyle/>
          <a:p>
            <a:r>
              <a:rPr lang="en-GB" sz="1100" dirty="0" smtClean="0">
                <a:latin typeface="Cascadia Code" panose="020B0609020000020004" pitchFamily="49" charset="0"/>
                <a:ea typeface="Cascadia Code" panose="020B0609020000020004" pitchFamily="49" charset="0"/>
                <a:cs typeface="Cascadia Code" panose="020B0609020000020004" pitchFamily="49" charset="0"/>
              </a:rPr>
              <a:t>Epe</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1" name="TextBox 70"/>
          <p:cNvSpPr txBox="1"/>
          <p:nvPr/>
        </p:nvSpPr>
        <p:spPr>
          <a:xfrm>
            <a:off x="5138420" y="6219195"/>
            <a:ext cx="828675" cy="261610"/>
          </a:xfrm>
          <a:prstGeom prst="rect">
            <a:avLst/>
          </a:prstGeom>
          <a:noFill/>
        </p:spPr>
        <p:txBody>
          <a:bodyPr wrap="square" rtlCol="0">
            <a:spAutoFit/>
          </a:bodyPr>
          <a:lstStyle/>
          <a:p>
            <a:r>
              <a:rPr lang="en-GB" sz="1100" dirty="0" smtClean="0">
                <a:latin typeface="Cascadia Code" panose="020B0609020000020004" pitchFamily="49" charset="0"/>
                <a:ea typeface="Cascadia Code" panose="020B0609020000020004" pitchFamily="49" charset="0"/>
                <a:cs typeface="Cascadia Code" panose="020B0609020000020004" pitchFamily="49" charset="0"/>
              </a:rPr>
              <a:t>PAU</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2" name="Flowchart: Data 71"/>
          <p:cNvSpPr/>
          <p:nvPr/>
        </p:nvSpPr>
        <p:spPr>
          <a:xfrm>
            <a:off x="2582861" y="5108575"/>
            <a:ext cx="2006600" cy="533400"/>
          </a:xfrm>
          <a:prstGeom prst="flowChartInputOutpu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Amount= </a:t>
            </a:r>
            <a:r>
              <a:rPr lang="en-GB" sz="1400" b="1" dirty="0" smtClean="0">
                <a:latin typeface="Cascadia Code" panose="020B0609020000020004" pitchFamily="49" charset="0"/>
                <a:ea typeface="Cascadia Code" panose="020B0609020000020004" pitchFamily="49" charset="0"/>
                <a:cs typeface="Cascadia Code" panose="020B0609020000020004" pitchFamily="49" charset="0"/>
              </a:rPr>
              <a:t>4000</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3" name="Flowchart: Data 72"/>
          <p:cNvSpPr/>
          <p:nvPr/>
        </p:nvSpPr>
        <p:spPr>
          <a:xfrm>
            <a:off x="3157537" y="6197600"/>
            <a:ext cx="2006600" cy="533400"/>
          </a:xfrm>
          <a:prstGeom prst="flowChartInputOutpu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Amount= </a:t>
            </a:r>
            <a:r>
              <a:rPr lang="en-GB" sz="1400" b="1" dirty="0" smtClean="0">
                <a:latin typeface="Cascadia Code" panose="020B0609020000020004" pitchFamily="49" charset="0"/>
                <a:ea typeface="Cascadia Code" panose="020B0609020000020004" pitchFamily="49" charset="0"/>
                <a:cs typeface="Cascadia Code" panose="020B0609020000020004" pitchFamily="49" charset="0"/>
              </a:rPr>
              <a:t>1500</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87576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45DEEED-BE3A-4307-800A-45F555B51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F5C73706-35AD-4797-B796-D806B8FE5A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B89D7B"/>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F4FFA7B3-13D2-F684-7298-082B60803696}"/>
              </a:ext>
            </a:extLst>
          </p:cNvPr>
          <p:cNvSpPr>
            <a:spLocks noGrp="1"/>
          </p:cNvSpPr>
          <p:nvPr>
            <p:ph type="title"/>
          </p:nvPr>
        </p:nvSpPr>
        <p:spPr>
          <a:xfrm>
            <a:off x="841248" y="644652"/>
            <a:ext cx="3182112" cy="5568696"/>
          </a:xfrm>
        </p:spPr>
        <p:txBody>
          <a:bodyPr>
            <a:normAutofit/>
          </a:bodyPr>
          <a:lstStyle/>
          <a:p>
            <a:r>
              <a:rPr lang="en-GB" sz="6600" dirty="0">
                <a:solidFill>
                  <a:srgbClr val="FFFFFF"/>
                </a:solidFill>
                <a:latin typeface="Agency FB" panose="020B0503020202020204" pitchFamily="34" charset="0"/>
              </a:rPr>
              <a:t>PROJECT</a:t>
            </a:r>
            <a:br>
              <a:rPr lang="en-GB" sz="6600" dirty="0">
                <a:solidFill>
                  <a:srgbClr val="FFFFFF"/>
                </a:solidFill>
                <a:latin typeface="Agency FB" panose="020B0503020202020204" pitchFamily="34" charset="0"/>
              </a:rPr>
            </a:br>
            <a:r>
              <a:rPr lang="en-GB" sz="6600" dirty="0">
                <a:solidFill>
                  <a:srgbClr val="FFFFFF"/>
                </a:solidFill>
                <a:latin typeface="Agency FB" panose="020B0503020202020204" pitchFamily="34" charset="0"/>
              </a:rPr>
              <a:t> 4</a:t>
            </a:r>
          </a:p>
        </p:txBody>
      </p:sp>
      <p:sp>
        <p:nvSpPr>
          <p:cNvPr id="3" name="Content Placeholder 2">
            <a:extLst>
              <a:ext uri="{FF2B5EF4-FFF2-40B4-BE49-F238E27FC236}">
                <a16:creationId xmlns:a16="http://schemas.microsoft.com/office/drawing/2014/main" xmlns="" id="{DFD699E3-ECD0-A742-4FD4-07DFE5E26CDC}"/>
              </a:ext>
            </a:extLst>
          </p:cNvPr>
          <p:cNvSpPr>
            <a:spLocks noGrp="1"/>
          </p:cNvSpPr>
          <p:nvPr>
            <p:ph idx="1"/>
          </p:nvPr>
        </p:nvSpPr>
        <p:spPr>
          <a:xfrm>
            <a:off x="6397237" y="684524"/>
            <a:ext cx="5098077" cy="5488952"/>
          </a:xfrm>
        </p:spPr>
        <p:txBody>
          <a:bodyPr anchor="ctr">
            <a:normAutofit fontScale="85000" lnSpcReduction="10000"/>
          </a:bodyPr>
          <a:lstStyle/>
          <a:p>
            <a:pPr marL="0" indent="0">
              <a:buNone/>
            </a:pPr>
            <a:r>
              <a:rPr lang="en-GB" b="1" dirty="0" smtClean="0">
                <a:ea typeface="+mn-lt"/>
                <a:cs typeface="+mn-lt"/>
              </a:rPr>
              <a:t>  </a:t>
            </a:r>
            <a:endParaRPr lang="en-GB" b="1" i="1" dirty="0" smtClean="0">
              <a:ea typeface="+mn-lt"/>
              <a:cs typeface="+mn-lt"/>
            </a:endParaRPr>
          </a:p>
          <a:p>
            <a:pPr marL="0" indent="0">
              <a:buNone/>
            </a:pPr>
            <a:r>
              <a:rPr lang="en-GB" b="1" dirty="0" smtClean="0">
                <a:ea typeface="+mn-lt"/>
                <a:cs typeface="+mn-lt"/>
              </a:rPr>
              <a:t>Before </a:t>
            </a:r>
            <a:r>
              <a:rPr lang="en-GB" b="1" dirty="0">
                <a:ea typeface="+mn-lt"/>
                <a:cs typeface="+mn-lt"/>
              </a:rPr>
              <a:t>an individual is admitted into Computer Science, he/she must:;</a:t>
            </a:r>
            <a:endParaRPr lang="en-GB" b="1" dirty="0"/>
          </a:p>
          <a:p>
            <a:pPr>
              <a:buNone/>
            </a:pPr>
            <a:r>
              <a:rPr lang="en-GB" b="1" dirty="0">
                <a:ea typeface="+mn-lt"/>
                <a:cs typeface="+mn-lt"/>
              </a:rPr>
              <a:t>•Score 230 or above in jamb</a:t>
            </a:r>
            <a:endParaRPr lang="en-GB" b="1" dirty="0"/>
          </a:p>
          <a:p>
            <a:pPr>
              <a:buNone/>
            </a:pPr>
            <a:r>
              <a:rPr lang="en-GB" b="1" dirty="0">
                <a:ea typeface="+mn-lt"/>
                <a:cs typeface="+mn-lt"/>
              </a:rPr>
              <a:t>•Have at least 5 credit in the 5 key subjects</a:t>
            </a:r>
            <a:endParaRPr lang="en-GB" b="1" dirty="0"/>
          </a:p>
          <a:p>
            <a:pPr>
              <a:buNone/>
            </a:pPr>
            <a:r>
              <a:rPr lang="en-GB" b="1" dirty="0">
                <a:ea typeface="+mn-lt"/>
                <a:cs typeface="+mn-lt"/>
              </a:rPr>
              <a:t>•Pass the interview.</a:t>
            </a:r>
            <a:endParaRPr lang="en-GB" b="1" dirty="0"/>
          </a:p>
          <a:p>
            <a:pPr>
              <a:buNone/>
            </a:pPr>
            <a:r>
              <a:rPr lang="en-GB" b="1" dirty="0">
                <a:ea typeface="+mn-lt"/>
                <a:cs typeface="+mn-lt"/>
              </a:rPr>
              <a:t>Develop the algorithm for this process, that tells a particular candidate if he/she is admitted into computer science, based on their inputs.</a:t>
            </a:r>
            <a:endParaRPr lang="en-GB" b="1"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988588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A7068-4BB8-D35B-26B8-98006DFB4C6E}"/>
              </a:ext>
            </a:extLst>
          </p:cNvPr>
          <p:cNvSpPr>
            <a:spLocks noGrp="1"/>
          </p:cNvSpPr>
          <p:nvPr>
            <p:ph type="title"/>
          </p:nvPr>
        </p:nvSpPr>
        <p:spPr/>
        <p:txBody>
          <a:bodyPr/>
          <a:lstStyle/>
          <a:p>
            <a:r>
              <a:rPr lang="en-GB" dirty="0"/>
              <a:t>PROJECT 4 PSEUDOCODE</a:t>
            </a:r>
          </a:p>
        </p:txBody>
      </p:sp>
      <p:sp>
        <p:nvSpPr>
          <p:cNvPr id="3" name="Content Placeholder 2">
            <a:extLst>
              <a:ext uri="{FF2B5EF4-FFF2-40B4-BE49-F238E27FC236}">
                <a16:creationId xmlns:a16="http://schemas.microsoft.com/office/drawing/2014/main" xmlns="" id="{AE308A3D-AF5E-6A00-4506-D33AE89D6739}"/>
              </a:ext>
            </a:extLst>
          </p:cNvPr>
          <p:cNvSpPr>
            <a:spLocks noGrp="1"/>
          </p:cNvSpPr>
          <p:nvPr>
            <p:ph sz="half" idx="1"/>
          </p:nvPr>
        </p:nvSpPr>
        <p:spPr/>
        <p:txBody>
          <a:bodyPr vert="horz" lIns="91440" tIns="45720" rIns="91440" bIns="45720" rtlCol="0" anchor="t">
            <a:normAutofit fontScale="55000" lnSpcReduction="20000"/>
          </a:bodyPr>
          <a:lstStyle/>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START</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INPUT Name?</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PROCESS Save name to system</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INPUT Jamb score?</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IF Jamb score &gt;= </a:t>
            </a:r>
            <a:r>
              <a:rPr lang="en-GB" sz="2400" b="1" dirty="0" smtClean="0">
                <a:latin typeface="Cascadia Code" panose="020B0609020000020004" pitchFamily="49" charset="0"/>
                <a:ea typeface="Cascadia Code" panose="020B0609020000020004" pitchFamily="49" charset="0"/>
                <a:cs typeface="Cascadia Code" panose="020B0609020000020004" pitchFamily="49" charset="0"/>
              </a:rPr>
              <a:t>230</a:t>
            </a:r>
          </a:p>
          <a:p>
            <a:pPr marL="0" indent="0">
              <a:buNone/>
            </a:pPr>
            <a:r>
              <a:rPr lang="en-GB" sz="2400" b="1" dirty="0" smtClean="0">
                <a:latin typeface="Cascadia Code" panose="020B0609020000020004" pitchFamily="49" charset="0"/>
                <a:ea typeface="Cascadia Code" panose="020B0609020000020004" pitchFamily="49" charset="0"/>
                <a:cs typeface="Cascadia Code" panose="020B0609020000020004" pitchFamily="49" charset="0"/>
              </a:rPr>
              <a:t>PROCESS </a:t>
            </a:r>
            <a:r>
              <a:rPr lang="en-GB" sz="2400" b="1" dirty="0">
                <a:latin typeface="Cascadia Code" panose="020B0609020000020004" pitchFamily="49" charset="0"/>
                <a:ea typeface="Cascadia Code" panose="020B0609020000020004" pitchFamily="49" charset="0"/>
                <a:cs typeface="Cascadia Code" panose="020B0609020000020004" pitchFamily="49" charset="0"/>
              </a:rPr>
              <a:t>Save Jamb score to system</a:t>
            </a:r>
            <a:endParaRPr lang="en-US" sz="2400" b="1"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GB" sz="2400" b="1" dirty="0" smtClean="0">
                <a:latin typeface="Cascadia Code" panose="020B0609020000020004" pitchFamily="49" charset="0"/>
                <a:ea typeface="Cascadia Code" panose="020B0609020000020004" pitchFamily="49" charset="0"/>
                <a:cs typeface="Cascadia Code" panose="020B0609020000020004" pitchFamily="49" charset="0"/>
              </a:rPr>
              <a:t>PRINT </a:t>
            </a:r>
            <a:r>
              <a:rPr lang="en-GB" sz="2400" b="1" dirty="0">
                <a:latin typeface="Cascadia Code" panose="020B0609020000020004" pitchFamily="49" charset="0"/>
                <a:ea typeface="Cascadia Code" panose="020B0609020000020004" pitchFamily="49" charset="0"/>
                <a:cs typeface="Cascadia Code" panose="020B0609020000020004" pitchFamily="49" charset="0"/>
              </a:rPr>
              <a:t>Number of Credits?</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ELSEIF Jamb score &lt; 230</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PRINT Admission requirements unmet</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STOP</a:t>
            </a:r>
          </a:p>
          <a:p>
            <a:pPr marL="0" indent="0">
              <a:buNone/>
            </a:pPr>
            <a:r>
              <a:rPr lang="en-GB" sz="2400" b="1" dirty="0" smtClean="0">
                <a:latin typeface="Cascadia Code" panose="020B0609020000020004" pitchFamily="49" charset="0"/>
                <a:ea typeface="Cascadia Code" panose="020B0609020000020004" pitchFamily="49" charset="0"/>
                <a:cs typeface="Cascadia Code" panose="020B0609020000020004" pitchFamily="49" charset="0"/>
              </a:rPr>
              <a:t>IF </a:t>
            </a:r>
            <a:r>
              <a:rPr lang="en-GB" sz="2400" b="1" dirty="0">
                <a:latin typeface="Cascadia Code" panose="020B0609020000020004" pitchFamily="49" charset="0"/>
                <a:ea typeface="Cascadia Code" panose="020B0609020000020004" pitchFamily="49" charset="0"/>
                <a:cs typeface="Cascadia Code" panose="020B0609020000020004" pitchFamily="49" charset="0"/>
              </a:rPr>
              <a:t>Number of Credits = </a:t>
            </a:r>
            <a:r>
              <a:rPr lang="en-GB" sz="2400" b="1" dirty="0" smtClean="0">
                <a:latin typeface="Cascadia Code" panose="020B0609020000020004" pitchFamily="49" charset="0"/>
                <a:ea typeface="Cascadia Code" panose="020B0609020000020004" pitchFamily="49" charset="0"/>
                <a:cs typeface="Cascadia Code" panose="020B0609020000020004" pitchFamily="49" charset="0"/>
              </a:rPr>
              <a:t>5</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PROCESS Save Number of credits to system</a:t>
            </a:r>
          </a:p>
          <a:p>
            <a:pPr marL="0" indent="0">
              <a:buNone/>
            </a:pPr>
            <a:r>
              <a:rPr lang="en-GB" sz="2400" b="1" dirty="0" smtClean="0">
                <a:latin typeface="Cascadia Code" panose="020B0609020000020004" pitchFamily="49" charset="0"/>
                <a:ea typeface="Cascadia Code" panose="020B0609020000020004" pitchFamily="49" charset="0"/>
                <a:cs typeface="Cascadia Code" panose="020B0609020000020004" pitchFamily="49" charset="0"/>
              </a:rPr>
              <a:t>PRINT </a:t>
            </a:r>
            <a:r>
              <a:rPr lang="en-GB" sz="2400" b="1" dirty="0">
                <a:latin typeface="Cascadia Code" panose="020B0609020000020004" pitchFamily="49" charset="0"/>
                <a:ea typeface="Cascadia Code" panose="020B0609020000020004" pitchFamily="49" charset="0"/>
                <a:cs typeface="Cascadia Code" panose="020B0609020000020004" pitchFamily="49" charset="0"/>
              </a:rPr>
              <a:t>Did you pass the interview?</a:t>
            </a:r>
            <a:endParaRPr lang="en-GB"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Content Placeholder 3">
            <a:extLst>
              <a:ext uri="{FF2B5EF4-FFF2-40B4-BE49-F238E27FC236}">
                <a16:creationId xmlns:a16="http://schemas.microsoft.com/office/drawing/2014/main" xmlns="" id="{1FD0AF85-8AD1-2AFA-73FE-349D30602983}"/>
              </a:ext>
            </a:extLst>
          </p:cNvPr>
          <p:cNvSpPr>
            <a:spLocks noGrp="1"/>
          </p:cNvSpPr>
          <p:nvPr>
            <p:ph sz="half" idx="2"/>
          </p:nvPr>
        </p:nvSpPr>
        <p:spPr/>
        <p:txBody>
          <a:bodyPr vert="horz" lIns="91440" tIns="45720" rIns="91440" bIns="45720" rtlCol="0" anchor="t">
            <a:normAutofit fontScale="55000" lnSpcReduction="20000"/>
          </a:bodyPr>
          <a:lstStyle/>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ELSEIF Number of credits &lt; 5</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PRINT Admission requirements unmet</a:t>
            </a:r>
          </a:p>
          <a:p>
            <a:pPr marL="0" indent="0">
              <a:buNone/>
            </a:pPr>
            <a:r>
              <a:rPr lang="en-GB" sz="2400" b="1" dirty="0" smtClean="0">
                <a:latin typeface="Cascadia Code" panose="020B0609020000020004" pitchFamily="49" charset="0"/>
                <a:ea typeface="Cascadia Code" panose="020B0609020000020004" pitchFamily="49" charset="0"/>
                <a:cs typeface="Cascadia Code" panose="020B0609020000020004" pitchFamily="49" charset="0"/>
              </a:rPr>
              <a:t>STOP..</a:t>
            </a:r>
            <a:endParaRPr lang="en-GB" sz="2400" b="1"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IF Did you pass the interview = Yes</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PROCESS Save Did you pass the interview to system</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PRINT Welcome to PAU</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STOP</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ELSEIF Did you pass the interview = No</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PRINT Admission requirements unmet</a:t>
            </a:r>
            <a:endParaRPr lang="en-GB"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STOP</a:t>
            </a:r>
          </a:p>
        </p:txBody>
      </p:sp>
    </p:spTree>
    <p:extLst>
      <p:ext uri="{BB962C8B-B14F-4D97-AF65-F5344CB8AC3E}">
        <p14:creationId xmlns:p14="http://schemas.microsoft.com/office/powerpoint/2010/main" val="3938564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Effect transition="in" filter="fade">
                                      <p:cBhvr>
                                        <p:cTn id="91" dur="1000"/>
                                        <p:tgtEl>
                                          <p:spTgt spid="3">
                                            <p:txEl>
                                              <p:pRg st="11" end="11"/>
                                            </p:txEl>
                                          </p:spTgt>
                                        </p:tgtEl>
                                      </p:cBhvr>
                                    </p:animEffect>
                                    <p:anim calcmode="lin" valueType="num">
                                      <p:cBhvr>
                                        <p:cTn id="9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2" end="12"/>
                                            </p:txEl>
                                          </p:spTgt>
                                        </p:tgtEl>
                                        <p:attrNameLst>
                                          <p:attrName>style.visibility</p:attrName>
                                        </p:attrNameLst>
                                      </p:cBhvr>
                                      <p:to>
                                        <p:strVal val="visible"/>
                                      </p:to>
                                    </p:set>
                                    <p:animEffect transition="in" filter="fade">
                                      <p:cBhvr>
                                        <p:cTn id="98" dur="1000"/>
                                        <p:tgtEl>
                                          <p:spTgt spid="3">
                                            <p:txEl>
                                              <p:pRg st="12" end="12"/>
                                            </p:txEl>
                                          </p:spTgt>
                                        </p:tgtEl>
                                      </p:cBhvr>
                                    </p:animEffect>
                                    <p:anim calcmode="lin" valueType="num">
                                      <p:cBhvr>
                                        <p:cTn id="9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
                                            <p:txEl>
                                              <p:pRg st="0" end="0"/>
                                            </p:txEl>
                                          </p:spTgt>
                                        </p:tgtEl>
                                        <p:attrNameLst>
                                          <p:attrName>style.visibility</p:attrName>
                                        </p:attrNameLst>
                                      </p:cBhvr>
                                      <p:to>
                                        <p:strVal val="visible"/>
                                      </p:to>
                                    </p:set>
                                    <p:animEffect transition="in" filter="fade">
                                      <p:cBhvr>
                                        <p:cTn id="105" dur="1000"/>
                                        <p:tgtEl>
                                          <p:spTgt spid="4">
                                            <p:txEl>
                                              <p:pRg st="0" end="0"/>
                                            </p:txEl>
                                          </p:spTgt>
                                        </p:tgtEl>
                                      </p:cBhvr>
                                    </p:animEffect>
                                    <p:anim calcmode="lin" valueType="num">
                                      <p:cBhvr>
                                        <p:cTn id="10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4">
                                            <p:txEl>
                                              <p:pRg st="1" end="1"/>
                                            </p:txEl>
                                          </p:spTgt>
                                        </p:tgtEl>
                                        <p:attrNameLst>
                                          <p:attrName>style.visibility</p:attrName>
                                        </p:attrNameLst>
                                      </p:cBhvr>
                                      <p:to>
                                        <p:strVal val="visible"/>
                                      </p:to>
                                    </p:set>
                                    <p:animEffect transition="in" filter="fade">
                                      <p:cBhvr>
                                        <p:cTn id="112" dur="1000"/>
                                        <p:tgtEl>
                                          <p:spTgt spid="4">
                                            <p:txEl>
                                              <p:pRg st="1" end="1"/>
                                            </p:txEl>
                                          </p:spTgt>
                                        </p:tgtEl>
                                      </p:cBhvr>
                                    </p:animEffect>
                                    <p:anim calcmode="lin" valueType="num">
                                      <p:cBhvr>
                                        <p:cTn id="1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4">
                                            <p:txEl>
                                              <p:pRg st="2" end="2"/>
                                            </p:txEl>
                                          </p:spTgt>
                                        </p:tgtEl>
                                        <p:attrNameLst>
                                          <p:attrName>style.visibility</p:attrName>
                                        </p:attrNameLst>
                                      </p:cBhvr>
                                      <p:to>
                                        <p:strVal val="visible"/>
                                      </p:to>
                                    </p:set>
                                    <p:animEffect transition="in" filter="fade">
                                      <p:cBhvr>
                                        <p:cTn id="119" dur="1000"/>
                                        <p:tgtEl>
                                          <p:spTgt spid="4">
                                            <p:txEl>
                                              <p:pRg st="2" end="2"/>
                                            </p:txEl>
                                          </p:spTgt>
                                        </p:tgtEl>
                                      </p:cBhvr>
                                    </p:animEffect>
                                    <p:anim calcmode="lin" valueType="num">
                                      <p:cBhvr>
                                        <p:cTn id="1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4">
                                            <p:txEl>
                                              <p:pRg st="3" end="3"/>
                                            </p:txEl>
                                          </p:spTgt>
                                        </p:tgtEl>
                                        <p:attrNameLst>
                                          <p:attrName>style.visibility</p:attrName>
                                        </p:attrNameLst>
                                      </p:cBhvr>
                                      <p:to>
                                        <p:strVal val="visible"/>
                                      </p:to>
                                    </p:set>
                                    <p:animEffect transition="in" filter="fade">
                                      <p:cBhvr>
                                        <p:cTn id="126" dur="1000"/>
                                        <p:tgtEl>
                                          <p:spTgt spid="4">
                                            <p:txEl>
                                              <p:pRg st="3" end="3"/>
                                            </p:txEl>
                                          </p:spTgt>
                                        </p:tgtEl>
                                      </p:cBhvr>
                                    </p:animEffect>
                                    <p:anim calcmode="lin" valueType="num">
                                      <p:cBhvr>
                                        <p:cTn id="1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4">
                                            <p:txEl>
                                              <p:pRg st="4" end="4"/>
                                            </p:txEl>
                                          </p:spTgt>
                                        </p:tgtEl>
                                        <p:attrNameLst>
                                          <p:attrName>style.visibility</p:attrName>
                                        </p:attrNameLst>
                                      </p:cBhvr>
                                      <p:to>
                                        <p:strVal val="visible"/>
                                      </p:to>
                                    </p:set>
                                    <p:animEffect transition="in" filter="fade">
                                      <p:cBhvr>
                                        <p:cTn id="133" dur="1000"/>
                                        <p:tgtEl>
                                          <p:spTgt spid="4">
                                            <p:txEl>
                                              <p:pRg st="4" end="4"/>
                                            </p:txEl>
                                          </p:spTgt>
                                        </p:tgtEl>
                                      </p:cBhvr>
                                    </p:animEffect>
                                    <p:anim calcmode="lin" valueType="num">
                                      <p:cBhvr>
                                        <p:cTn id="13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3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4">
                                            <p:txEl>
                                              <p:pRg st="5" end="5"/>
                                            </p:txEl>
                                          </p:spTgt>
                                        </p:tgtEl>
                                        <p:attrNameLst>
                                          <p:attrName>style.visibility</p:attrName>
                                        </p:attrNameLst>
                                      </p:cBhvr>
                                      <p:to>
                                        <p:strVal val="visible"/>
                                      </p:to>
                                    </p:set>
                                    <p:animEffect transition="in" filter="fade">
                                      <p:cBhvr>
                                        <p:cTn id="140" dur="1000"/>
                                        <p:tgtEl>
                                          <p:spTgt spid="4">
                                            <p:txEl>
                                              <p:pRg st="5" end="5"/>
                                            </p:txEl>
                                          </p:spTgt>
                                        </p:tgtEl>
                                      </p:cBhvr>
                                    </p:animEffect>
                                    <p:anim calcmode="lin" valueType="num">
                                      <p:cBhvr>
                                        <p:cTn id="1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4">
                                            <p:txEl>
                                              <p:pRg st="6" end="6"/>
                                            </p:txEl>
                                          </p:spTgt>
                                        </p:tgtEl>
                                        <p:attrNameLst>
                                          <p:attrName>style.visibility</p:attrName>
                                        </p:attrNameLst>
                                      </p:cBhvr>
                                      <p:to>
                                        <p:strVal val="visible"/>
                                      </p:to>
                                    </p:set>
                                    <p:animEffect transition="in" filter="fade">
                                      <p:cBhvr>
                                        <p:cTn id="147" dur="1000"/>
                                        <p:tgtEl>
                                          <p:spTgt spid="4">
                                            <p:txEl>
                                              <p:pRg st="6" end="6"/>
                                            </p:txEl>
                                          </p:spTgt>
                                        </p:tgtEl>
                                      </p:cBhvr>
                                    </p:animEffect>
                                    <p:anim calcmode="lin" valueType="num">
                                      <p:cBhvr>
                                        <p:cTn id="14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4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4">
                                            <p:txEl>
                                              <p:pRg st="7" end="7"/>
                                            </p:txEl>
                                          </p:spTgt>
                                        </p:tgtEl>
                                        <p:attrNameLst>
                                          <p:attrName>style.visibility</p:attrName>
                                        </p:attrNameLst>
                                      </p:cBhvr>
                                      <p:to>
                                        <p:strVal val="visible"/>
                                      </p:to>
                                    </p:set>
                                    <p:animEffect transition="in" filter="fade">
                                      <p:cBhvr>
                                        <p:cTn id="154" dur="1000"/>
                                        <p:tgtEl>
                                          <p:spTgt spid="4">
                                            <p:txEl>
                                              <p:pRg st="7" end="7"/>
                                            </p:txEl>
                                          </p:spTgt>
                                        </p:tgtEl>
                                      </p:cBhvr>
                                    </p:animEffect>
                                    <p:anim calcmode="lin" valueType="num">
                                      <p:cBhvr>
                                        <p:cTn id="15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5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4">
                                            <p:txEl>
                                              <p:pRg st="8" end="8"/>
                                            </p:txEl>
                                          </p:spTgt>
                                        </p:tgtEl>
                                        <p:attrNameLst>
                                          <p:attrName>style.visibility</p:attrName>
                                        </p:attrNameLst>
                                      </p:cBhvr>
                                      <p:to>
                                        <p:strVal val="visible"/>
                                      </p:to>
                                    </p:set>
                                    <p:animEffect transition="in" filter="fade">
                                      <p:cBhvr>
                                        <p:cTn id="161" dur="1000"/>
                                        <p:tgtEl>
                                          <p:spTgt spid="4">
                                            <p:txEl>
                                              <p:pRg st="8" end="8"/>
                                            </p:txEl>
                                          </p:spTgt>
                                        </p:tgtEl>
                                      </p:cBhvr>
                                    </p:animEffect>
                                    <p:anim calcmode="lin" valueType="num">
                                      <p:cBhvr>
                                        <p:cTn id="16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4">
                                            <p:txEl>
                                              <p:pRg st="9" end="9"/>
                                            </p:txEl>
                                          </p:spTgt>
                                        </p:tgtEl>
                                        <p:attrNameLst>
                                          <p:attrName>style.visibility</p:attrName>
                                        </p:attrNameLst>
                                      </p:cBhvr>
                                      <p:to>
                                        <p:strVal val="visible"/>
                                      </p:to>
                                    </p:set>
                                    <p:animEffect transition="in" filter="fade">
                                      <p:cBhvr>
                                        <p:cTn id="168" dur="1000"/>
                                        <p:tgtEl>
                                          <p:spTgt spid="4">
                                            <p:txEl>
                                              <p:pRg st="9" end="9"/>
                                            </p:txEl>
                                          </p:spTgt>
                                        </p:tgtEl>
                                      </p:cBhvr>
                                    </p:animEffect>
                                    <p:anim calcmode="lin" valueType="num">
                                      <p:cBhvr>
                                        <p:cTn id="16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70"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30200" y="406400"/>
            <a:ext cx="1130300" cy="635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atin typeface="Cascadia Code" panose="020B0609020000020004" pitchFamily="49" charset="0"/>
                <a:ea typeface="Cascadia Code" panose="020B0609020000020004" pitchFamily="49" charset="0"/>
                <a:cs typeface="Cascadia Code" panose="020B0609020000020004" pitchFamily="49" charset="0"/>
              </a:rPr>
              <a:t>Start</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4" name="Straight Arrow Connector 3"/>
          <p:cNvCxnSpPr>
            <a:stCxn id="2" idx="6"/>
          </p:cNvCxnSpPr>
          <p:nvPr/>
        </p:nvCxnSpPr>
        <p:spPr>
          <a:xfrm>
            <a:off x="1460500" y="7239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Flowchart: Data 4"/>
          <p:cNvSpPr/>
          <p:nvPr/>
        </p:nvSpPr>
        <p:spPr>
          <a:xfrm>
            <a:off x="1879600" y="520700"/>
            <a:ext cx="1600200" cy="520700"/>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Name?</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6" name="Straight Arrow Connector 5"/>
          <p:cNvCxnSpPr/>
          <p:nvPr/>
        </p:nvCxnSpPr>
        <p:spPr>
          <a:xfrm>
            <a:off x="3251200" y="78105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60800" y="527050"/>
            <a:ext cx="1422400" cy="5207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300" b="1" dirty="0">
                <a:latin typeface="Cascadia Code" panose="020B0609020000020004" pitchFamily="49" charset="0"/>
                <a:ea typeface="Cascadia Code" panose="020B0609020000020004" pitchFamily="49" charset="0"/>
                <a:cs typeface="Cascadia Code" panose="020B0609020000020004" pitchFamily="49" charset="0"/>
              </a:rPr>
              <a:t>Save name to system</a:t>
            </a:r>
            <a:endParaRPr lang="en-GB" sz="13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8" name="Straight Arrow Connector 7"/>
          <p:cNvCxnSpPr/>
          <p:nvPr/>
        </p:nvCxnSpPr>
        <p:spPr>
          <a:xfrm>
            <a:off x="5283200" y="78105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lowchart: Data 8"/>
          <p:cNvSpPr/>
          <p:nvPr/>
        </p:nvSpPr>
        <p:spPr>
          <a:xfrm>
            <a:off x="5689600" y="571500"/>
            <a:ext cx="1600200" cy="520700"/>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400" b="1" dirty="0">
                <a:latin typeface="Cascadia Code" panose="020B0609020000020004" pitchFamily="49" charset="0"/>
                <a:ea typeface="Cascadia Code" panose="020B0609020000020004" pitchFamily="49" charset="0"/>
                <a:cs typeface="Cascadia Code" panose="020B0609020000020004" pitchFamily="49" charset="0"/>
              </a:rPr>
              <a:t>Jamb score?</a:t>
            </a:r>
            <a:endParaRPr lang="en-GB" sz="14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0" name="Straight Arrow Connector 9"/>
          <p:cNvCxnSpPr/>
          <p:nvPr/>
        </p:nvCxnSpPr>
        <p:spPr>
          <a:xfrm>
            <a:off x="7188200" y="8509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7797800" y="406400"/>
            <a:ext cx="1181100" cy="95250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50" b="1" dirty="0">
                <a:latin typeface="Cascadia Code" panose="020B0609020000020004" pitchFamily="49" charset="0"/>
                <a:ea typeface="Cascadia Code" panose="020B0609020000020004" pitchFamily="49" charset="0"/>
                <a:cs typeface="Cascadia Code" panose="020B0609020000020004" pitchFamily="49" charset="0"/>
              </a:rPr>
              <a:t>Jamb score </a:t>
            </a:r>
            <a:endParaRPr lang="en-US" sz="1050" dirty="0"/>
          </a:p>
        </p:txBody>
      </p:sp>
      <p:cxnSp>
        <p:nvCxnSpPr>
          <p:cNvPr id="13" name="Straight Arrow Connector 12"/>
          <p:cNvCxnSpPr>
            <a:stCxn id="11" idx="2"/>
          </p:cNvCxnSpPr>
          <p:nvPr/>
        </p:nvCxnSpPr>
        <p:spPr>
          <a:xfrm>
            <a:off x="8388350" y="1358900"/>
            <a:ext cx="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978900" y="88265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Flowchart: Data 14"/>
          <p:cNvSpPr/>
          <p:nvPr/>
        </p:nvSpPr>
        <p:spPr>
          <a:xfrm>
            <a:off x="9385300" y="692150"/>
            <a:ext cx="1600200" cy="520700"/>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b="1" dirty="0">
                <a:latin typeface="Cascadia Code" panose="020B0609020000020004" pitchFamily="49" charset="0"/>
                <a:ea typeface="Cascadia Code" panose="020B0609020000020004" pitchFamily="49" charset="0"/>
                <a:cs typeface="Cascadia Code" panose="020B0609020000020004" pitchFamily="49" charset="0"/>
              </a:rPr>
              <a:t>Admission requirements unmet</a:t>
            </a:r>
            <a:endParaRPr lang="en-US" sz="1100" dirty="0"/>
          </a:p>
        </p:txBody>
      </p:sp>
      <p:cxnSp>
        <p:nvCxnSpPr>
          <p:cNvPr id="16" name="Straight Arrow Connector 15"/>
          <p:cNvCxnSpPr/>
          <p:nvPr/>
        </p:nvCxnSpPr>
        <p:spPr>
          <a:xfrm>
            <a:off x="10185400" y="1219200"/>
            <a:ext cx="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Flowchart: Stored Data 18"/>
          <p:cNvSpPr/>
          <p:nvPr/>
        </p:nvSpPr>
        <p:spPr>
          <a:xfrm>
            <a:off x="7861299" y="1866900"/>
            <a:ext cx="1685925" cy="654050"/>
          </a:xfrm>
          <a:prstGeom prst="flowChartOnlineStorage">
            <a:avLst/>
          </a:prstGeom>
        </p:spPr>
        <p:style>
          <a:lnRef idx="2">
            <a:schemeClr val="accent2"/>
          </a:lnRef>
          <a:fillRef idx="1">
            <a:schemeClr val="lt1"/>
          </a:fillRef>
          <a:effectRef idx="0">
            <a:schemeClr val="accent2"/>
          </a:effectRef>
          <a:fontRef idx="minor">
            <a:schemeClr val="dk1"/>
          </a:fontRef>
        </p:style>
        <p:txBody>
          <a:bodyPr rtlCol="0" anchor="ctr"/>
          <a:lstStyle/>
          <a:p>
            <a:r>
              <a:rPr lang="en-GB" b="1" dirty="0">
                <a:latin typeface="Cascadia Code" panose="020B0609020000020004" pitchFamily="49" charset="0"/>
                <a:ea typeface="Cascadia Code" panose="020B0609020000020004" pitchFamily="49" charset="0"/>
                <a:cs typeface="Cascadia Code" panose="020B0609020000020004" pitchFamily="49" charset="0"/>
              </a:rPr>
              <a:t> </a:t>
            </a:r>
            <a:r>
              <a:rPr lang="en-GB" sz="1100" b="1" dirty="0">
                <a:latin typeface="Cascadia Code" panose="020B0609020000020004" pitchFamily="49" charset="0"/>
                <a:ea typeface="Cascadia Code" panose="020B0609020000020004" pitchFamily="49" charset="0"/>
                <a:cs typeface="Cascadia Code" panose="020B0609020000020004" pitchFamily="49" charset="0"/>
              </a:rPr>
              <a:t>Save Jamb score to system</a:t>
            </a:r>
            <a:endParaRPr lang="en-US" sz="11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3" name="Straight Arrow Connector 22"/>
          <p:cNvCxnSpPr/>
          <p:nvPr/>
        </p:nvCxnSpPr>
        <p:spPr>
          <a:xfrm flipH="1">
            <a:off x="7239001" y="2114551"/>
            <a:ext cx="6222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Flowchart: Data 23"/>
          <p:cNvSpPr/>
          <p:nvPr/>
        </p:nvSpPr>
        <p:spPr>
          <a:xfrm>
            <a:off x="5842000" y="1828800"/>
            <a:ext cx="1600200" cy="520700"/>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Number of Credits?</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5" name="Straight Arrow Connector 24"/>
          <p:cNvCxnSpPr/>
          <p:nvPr/>
        </p:nvCxnSpPr>
        <p:spPr>
          <a:xfrm flipH="1">
            <a:off x="5378450" y="2044700"/>
            <a:ext cx="622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lowchart: Decision 25"/>
          <p:cNvSpPr/>
          <p:nvPr/>
        </p:nvSpPr>
        <p:spPr>
          <a:xfrm>
            <a:off x="4292600" y="1568450"/>
            <a:ext cx="1181100" cy="95250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b="1" dirty="0">
                <a:latin typeface="Cascadia Code" panose="020B0609020000020004" pitchFamily="49" charset="0"/>
                <a:ea typeface="Cascadia Code" panose="020B0609020000020004" pitchFamily="49" charset="0"/>
                <a:cs typeface="Cascadia Code" panose="020B0609020000020004" pitchFamily="49" charset="0"/>
              </a:rPr>
              <a:t>Credits</a:t>
            </a:r>
            <a:endParaRPr lang="en-US" sz="1400" dirty="0"/>
          </a:p>
        </p:txBody>
      </p:sp>
      <p:cxnSp>
        <p:nvCxnSpPr>
          <p:cNvPr id="27" name="Straight Arrow Connector 26"/>
          <p:cNvCxnSpPr/>
          <p:nvPr/>
        </p:nvCxnSpPr>
        <p:spPr>
          <a:xfrm flipH="1">
            <a:off x="3702050" y="2044700"/>
            <a:ext cx="622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883150" y="2520950"/>
            <a:ext cx="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Flowchart: Data 28"/>
          <p:cNvSpPr/>
          <p:nvPr/>
        </p:nvSpPr>
        <p:spPr>
          <a:xfrm>
            <a:off x="2273300" y="1727200"/>
            <a:ext cx="1600200" cy="520700"/>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b="1" dirty="0">
                <a:latin typeface="Cascadia Code" panose="020B0609020000020004" pitchFamily="49" charset="0"/>
                <a:ea typeface="Cascadia Code" panose="020B0609020000020004" pitchFamily="49" charset="0"/>
                <a:cs typeface="Cascadia Code" panose="020B0609020000020004" pitchFamily="49" charset="0"/>
              </a:rPr>
              <a:t>Admission requirements unmet</a:t>
            </a:r>
            <a:endParaRPr lang="en-US" sz="1100" dirty="0"/>
          </a:p>
        </p:txBody>
      </p:sp>
      <p:cxnSp>
        <p:nvCxnSpPr>
          <p:cNvPr id="30" name="Straight Arrow Connector 29"/>
          <p:cNvCxnSpPr/>
          <p:nvPr/>
        </p:nvCxnSpPr>
        <p:spPr>
          <a:xfrm flipH="1">
            <a:off x="1765300" y="1987550"/>
            <a:ext cx="622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35000" y="1612900"/>
            <a:ext cx="1130300" cy="635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latin typeface="Cascadia Code" panose="020B0609020000020004" pitchFamily="49" charset="0"/>
                <a:ea typeface="Cascadia Code" panose="020B0609020000020004" pitchFamily="49" charset="0"/>
                <a:cs typeface="Cascadia Code" panose="020B0609020000020004" pitchFamily="49" charset="0"/>
              </a:rPr>
              <a:t>Stop</a:t>
            </a:r>
            <a:endParaRPr lang="en-US" sz="105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2" name="Flowchart: Stored Data 31"/>
          <p:cNvSpPr/>
          <p:nvPr/>
        </p:nvSpPr>
        <p:spPr>
          <a:xfrm>
            <a:off x="4216400" y="3028950"/>
            <a:ext cx="1333500" cy="641350"/>
          </a:xfrm>
          <a:prstGeom prst="flowChartOnlineStorage">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050" b="1" dirty="0">
                <a:latin typeface="Cascadia Code" panose="020B0609020000020004" pitchFamily="49" charset="0"/>
                <a:ea typeface="Cascadia Code" panose="020B0609020000020004" pitchFamily="49" charset="0"/>
                <a:cs typeface="Cascadia Code" panose="020B0609020000020004" pitchFamily="49" charset="0"/>
              </a:rPr>
              <a:t>Save Number of credits to system</a:t>
            </a:r>
            <a:endParaRPr lang="en-GB" sz="105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33" name="Straight Arrow Connector 32"/>
          <p:cNvCxnSpPr/>
          <p:nvPr/>
        </p:nvCxnSpPr>
        <p:spPr>
          <a:xfrm flipH="1">
            <a:off x="3594100" y="3276600"/>
            <a:ext cx="622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Flowchart: Data 33"/>
          <p:cNvSpPr/>
          <p:nvPr/>
        </p:nvSpPr>
        <p:spPr>
          <a:xfrm>
            <a:off x="2101850" y="2822748"/>
            <a:ext cx="1600200" cy="701502"/>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050" b="1" dirty="0">
              <a:latin typeface="Cascadia Code" panose="020B0609020000020004" pitchFamily="49" charset="0"/>
              <a:ea typeface="Cascadia Code" panose="020B0609020000020004" pitchFamily="49" charset="0"/>
              <a:cs typeface="Cascadia Code" panose="020B0609020000020004" pitchFamily="49" charset="0"/>
            </a:endParaRPr>
          </a:p>
          <a:p>
            <a:pPr algn="ctr"/>
            <a:endParaRPr lang="en-GB" sz="1050" b="1" dirty="0" smtClean="0">
              <a:latin typeface="Cascadia Code" panose="020B0609020000020004" pitchFamily="49" charset="0"/>
              <a:ea typeface="Cascadia Code" panose="020B0609020000020004" pitchFamily="49" charset="0"/>
              <a:cs typeface="Cascadia Code" panose="020B0609020000020004" pitchFamily="49" charset="0"/>
            </a:endParaRPr>
          </a:p>
          <a:p>
            <a:pPr algn="ctr"/>
            <a:endParaRPr lang="en-GB" sz="1050" b="1" dirty="0">
              <a:latin typeface="Cascadia Code" panose="020B0609020000020004" pitchFamily="49" charset="0"/>
              <a:ea typeface="Cascadia Code" panose="020B0609020000020004" pitchFamily="49" charset="0"/>
              <a:cs typeface="Cascadia Code" panose="020B0609020000020004" pitchFamily="49" charset="0"/>
            </a:endParaRPr>
          </a:p>
          <a:p>
            <a:pPr algn="ctr"/>
            <a:r>
              <a:rPr lang="en-GB" sz="1050" b="1" dirty="0" smtClean="0">
                <a:latin typeface="Cascadia Code" panose="020B0609020000020004" pitchFamily="49" charset="0"/>
                <a:ea typeface="Cascadia Code" panose="020B0609020000020004" pitchFamily="49" charset="0"/>
                <a:cs typeface="Cascadia Code" panose="020B0609020000020004" pitchFamily="49" charset="0"/>
              </a:rPr>
              <a:t>Did </a:t>
            </a:r>
            <a:r>
              <a:rPr lang="en-GB" sz="1050" b="1" dirty="0">
                <a:latin typeface="Cascadia Code" panose="020B0609020000020004" pitchFamily="49" charset="0"/>
                <a:ea typeface="Cascadia Code" panose="020B0609020000020004" pitchFamily="49" charset="0"/>
                <a:cs typeface="Cascadia Code" panose="020B0609020000020004" pitchFamily="49" charset="0"/>
              </a:rPr>
              <a:t>you pass the interview?</a:t>
            </a:r>
          </a:p>
          <a:p>
            <a:pPr algn="ctr"/>
            <a:endParaRPr lang="en-US" dirty="0"/>
          </a:p>
        </p:txBody>
      </p:sp>
      <p:cxnSp>
        <p:nvCxnSpPr>
          <p:cNvPr id="35" name="Straight Arrow Connector 34"/>
          <p:cNvCxnSpPr/>
          <p:nvPr/>
        </p:nvCxnSpPr>
        <p:spPr>
          <a:xfrm>
            <a:off x="2787650" y="3524250"/>
            <a:ext cx="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Flowchart: Decision 35"/>
          <p:cNvSpPr/>
          <p:nvPr/>
        </p:nvSpPr>
        <p:spPr>
          <a:xfrm>
            <a:off x="2197100" y="4032250"/>
            <a:ext cx="1181100" cy="952500"/>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000" dirty="0" smtClean="0">
                <a:latin typeface="Cascadia Code" panose="020B0609020000020004" pitchFamily="49" charset="0"/>
                <a:ea typeface="Cascadia Code" panose="020B0609020000020004" pitchFamily="49" charset="0"/>
                <a:cs typeface="Cascadia Code" panose="020B0609020000020004" pitchFamily="49" charset="0"/>
              </a:rPr>
              <a:t>Interview</a:t>
            </a:r>
            <a:endParaRPr lang="en-US" sz="10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37" name="Straight Arrow Connector 36"/>
          <p:cNvCxnSpPr/>
          <p:nvPr/>
        </p:nvCxnSpPr>
        <p:spPr>
          <a:xfrm>
            <a:off x="3352800" y="45085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118100" y="451485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Flowchart: Data 39"/>
          <p:cNvSpPr/>
          <p:nvPr/>
        </p:nvSpPr>
        <p:spPr>
          <a:xfrm>
            <a:off x="5549900" y="4254500"/>
            <a:ext cx="1600200" cy="520700"/>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smtClean="0">
                <a:latin typeface="Cascadia Code" panose="020B0609020000020004" pitchFamily="49" charset="0"/>
                <a:ea typeface="Cascadia Code" panose="020B0609020000020004" pitchFamily="49" charset="0"/>
                <a:cs typeface="Cascadia Code" panose="020B0609020000020004" pitchFamily="49" charset="0"/>
              </a:rPr>
              <a:t>Welcome to PAU</a:t>
            </a:r>
            <a:endParaRPr lang="en-US" sz="12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41" name="Straight Arrow Connector 40"/>
          <p:cNvCxnSpPr/>
          <p:nvPr/>
        </p:nvCxnSpPr>
        <p:spPr>
          <a:xfrm>
            <a:off x="6985000" y="45339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94000" y="4984750"/>
            <a:ext cx="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467100" y="57912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451850" y="1453034"/>
            <a:ext cx="527050" cy="230832"/>
          </a:xfrm>
          <a:prstGeom prst="rect">
            <a:avLst/>
          </a:prstGeom>
          <a:noFill/>
        </p:spPr>
        <p:txBody>
          <a:bodyPr wrap="square" rtlCol="0">
            <a:spAutoFit/>
          </a:bodyPr>
          <a:lstStyle/>
          <a:p>
            <a:r>
              <a:rPr lang="en-GB" sz="900" dirty="0" smtClean="0">
                <a:latin typeface="Cascadia Code" panose="020B0609020000020004" pitchFamily="49" charset="0"/>
                <a:ea typeface="Cascadia Code" panose="020B0609020000020004" pitchFamily="49" charset="0"/>
                <a:cs typeface="Cascadia Code" panose="020B0609020000020004" pitchFamily="49" charset="0"/>
              </a:rPr>
              <a:t>&gt;=230</a:t>
            </a:r>
            <a:endParaRPr lang="en-US" sz="9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8" name="TextBox 47"/>
          <p:cNvSpPr txBox="1"/>
          <p:nvPr/>
        </p:nvSpPr>
        <p:spPr>
          <a:xfrm>
            <a:off x="9020175" y="692150"/>
            <a:ext cx="527050" cy="230832"/>
          </a:xfrm>
          <a:prstGeom prst="rect">
            <a:avLst/>
          </a:prstGeom>
          <a:noFill/>
        </p:spPr>
        <p:txBody>
          <a:bodyPr wrap="square" rtlCol="0">
            <a:spAutoFit/>
          </a:bodyPr>
          <a:lstStyle/>
          <a:p>
            <a:r>
              <a:rPr lang="en-GB" sz="900" dirty="0">
                <a:latin typeface="Cascadia Code" panose="020B0609020000020004" pitchFamily="49" charset="0"/>
                <a:ea typeface="Cascadia Code" panose="020B0609020000020004" pitchFamily="49" charset="0"/>
                <a:cs typeface="Cascadia Code" panose="020B0609020000020004" pitchFamily="49" charset="0"/>
              </a:rPr>
              <a:t>&lt;</a:t>
            </a:r>
            <a:r>
              <a:rPr lang="en-GB" sz="900" dirty="0" smtClean="0">
                <a:latin typeface="Cascadia Code" panose="020B0609020000020004" pitchFamily="49" charset="0"/>
                <a:ea typeface="Cascadia Code" panose="020B0609020000020004" pitchFamily="49" charset="0"/>
                <a:cs typeface="Cascadia Code" panose="020B0609020000020004" pitchFamily="49" charset="0"/>
              </a:rPr>
              <a:t>230</a:t>
            </a:r>
            <a:endParaRPr lang="en-US" sz="9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3" name="TextBox 52"/>
          <p:cNvSpPr txBox="1"/>
          <p:nvPr/>
        </p:nvSpPr>
        <p:spPr>
          <a:xfrm>
            <a:off x="3835400" y="1828800"/>
            <a:ext cx="527050" cy="230832"/>
          </a:xfrm>
          <a:prstGeom prst="rect">
            <a:avLst/>
          </a:prstGeom>
          <a:noFill/>
        </p:spPr>
        <p:txBody>
          <a:bodyPr wrap="square" rtlCol="0">
            <a:spAutoFit/>
          </a:bodyPr>
          <a:lstStyle/>
          <a:p>
            <a:r>
              <a:rPr lang="en-GB" sz="900" dirty="0" smtClean="0">
                <a:latin typeface="Cascadia Code" panose="020B0609020000020004" pitchFamily="49" charset="0"/>
                <a:ea typeface="Cascadia Code" panose="020B0609020000020004" pitchFamily="49" charset="0"/>
                <a:cs typeface="Cascadia Code" panose="020B0609020000020004" pitchFamily="49" charset="0"/>
              </a:rPr>
              <a:t>&lt;</a:t>
            </a:r>
            <a:r>
              <a:rPr lang="en-GB" sz="900" dirty="0">
                <a:latin typeface="Cascadia Code" panose="020B0609020000020004" pitchFamily="49" charset="0"/>
                <a:ea typeface="Cascadia Code" panose="020B0609020000020004" pitchFamily="49" charset="0"/>
                <a:cs typeface="Cascadia Code" panose="020B0609020000020004" pitchFamily="49" charset="0"/>
              </a:rPr>
              <a:t>5</a:t>
            </a:r>
            <a:endParaRPr lang="en-US" sz="9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4" name="TextBox 53"/>
          <p:cNvSpPr txBox="1"/>
          <p:nvPr/>
        </p:nvSpPr>
        <p:spPr>
          <a:xfrm>
            <a:off x="4943475" y="2591916"/>
            <a:ext cx="527050" cy="230832"/>
          </a:xfrm>
          <a:prstGeom prst="rect">
            <a:avLst/>
          </a:prstGeom>
          <a:noFill/>
        </p:spPr>
        <p:txBody>
          <a:bodyPr wrap="square" rtlCol="0">
            <a:spAutoFit/>
          </a:bodyPr>
          <a:lstStyle/>
          <a:p>
            <a:r>
              <a:rPr lang="en-GB" sz="900" dirty="0">
                <a:latin typeface="Cascadia Code" panose="020B0609020000020004" pitchFamily="49" charset="0"/>
                <a:ea typeface="Cascadia Code" panose="020B0609020000020004" pitchFamily="49" charset="0"/>
                <a:cs typeface="Cascadia Code" panose="020B0609020000020004" pitchFamily="49" charset="0"/>
              </a:rPr>
              <a:t>=</a:t>
            </a:r>
            <a:r>
              <a:rPr lang="en-GB" sz="900" dirty="0" smtClean="0">
                <a:latin typeface="Cascadia Code" panose="020B0609020000020004" pitchFamily="49" charset="0"/>
                <a:ea typeface="Cascadia Code" panose="020B0609020000020004" pitchFamily="49" charset="0"/>
                <a:cs typeface="Cascadia Code" panose="020B0609020000020004" pitchFamily="49" charset="0"/>
              </a:rPr>
              <a:t>5</a:t>
            </a:r>
            <a:endParaRPr lang="en-US" sz="9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5" name="TextBox 54"/>
          <p:cNvSpPr txBox="1"/>
          <p:nvPr/>
        </p:nvSpPr>
        <p:spPr>
          <a:xfrm>
            <a:off x="3394075" y="4239568"/>
            <a:ext cx="527050" cy="230832"/>
          </a:xfrm>
          <a:prstGeom prst="rect">
            <a:avLst/>
          </a:prstGeom>
          <a:noFill/>
        </p:spPr>
        <p:txBody>
          <a:bodyPr wrap="square" rtlCol="0">
            <a:spAutoFit/>
          </a:bodyPr>
          <a:lstStyle/>
          <a:p>
            <a:r>
              <a:rPr lang="en-GB" sz="900" dirty="0" smtClean="0">
                <a:latin typeface="Cascadia Code" panose="020B0609020000020004" pitchFamily="49" charset="0"/>
                <a:ea typeface="Cascadia Code" panose="020B0609020000020004" pitchFamily="49" charset="0"/>
                <a:cs typeface="Cascadia Code" panose="020B0609020000020004" pitchFamily="49" charset="0"/>
              </a:rPr>
              <a:t>Yes</a:t>
            </a:r>
            <a:endParaRPr lang="en-US" sz="9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6" name="TextBox 55"/>
          <p:cNvSpPr txBox="1"/>
          <p:nvPr/>
        </p:nvSpPr>
        <p:spPr>
          <a:xfrm>
            <a:off x="2987675" y="5123334"/>
            <a:ext cx="527050" cy="230832"/>
          </a:xfrm>
          <a:prstGeom prst="rect">
            <a:avLst/>
          </a:prstGeom>
          <a:noFill/>
        </p:spPr>
        <p:txBody>
          <a:bodyPr wrap="square" rtlCol="0">
            <a:spAutoFit/>
          </a:bodyPr>
          <a:lstStyle/>
          <a:p>
            <a:r>
              <a:rPr lang="en-GB" sz="900" dirty="0" smtClean="0">
                <a:latin typeface="Cascadia Code" panose="020B0609020000020004" pitchFamily="49" charset="0"/>
                <a:ea typeface="Cascadia Code" panose="020B0609020000020004" pitchFamily="49" charset="0"/>
                <a:cs typeface="Cascadia Code" panose="020B0609020000020004" pitchFamily="49" charset="0"/>
              </a:rPr>
              <a:t>No</a:t>
            </a:r>
            <a:endParaRPr lang="en-US" sz="9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7" name="Flowchart: Data 56"/>
          <p:cNvSpPr/>
          <p:nvPr/>
        </p:nvSpPr>
        <p:spPr>
          <a:xfrm>
            <a:off x="2057400" y="5492750"/>
            <a:ext cx="1600200" cy="520700"/>
          </a:xfrm>
          <a:prstGeom prst="flowChartInputOut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b="1" dirty="0">
                <a:latin typeface="Cascadia Code" panose="020B0609020000020004" pitchFamily="49" charset="0"/>
                <a:ea typeface="Cascadia Code" panose="020B0609020000020004" pitchFamily="49" charset="0"/>
                <a:cs typeface="Cascadia Code" panose="020B0609020000020004" pitchFamily="49" charset="0"/>
              </a:rPr>
              <a:t>Admission requirements unmet</a:t>
            </a:r>
            <a:endParaRPr lang="en-US" sz="1100" dirty="0"/>
          </a:p>
        </p:txBody>
      </p:sp>
      <p:sp>
        <p:nvSpPr>
          <p:cNvPr id="58" name="Flowchart: Stored Data 57"/>
          <p:cNvSpPr/>
          <p:nvPr/>
        </p:nvSpPr>
        <p:spPr>
          <a:xfrm>
            <a:off x="3975100" y="4254500"/>
            <a:ext cx="1333500" cy="641350"/>
          </a:xfrm>
          <a:prstGeom prst="flowChartOnlineStorage">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050" b="1" dirty="0">
                <a:latin typeface="Cascadia Code" panose="020B0609020000020004" pitchFamily="49" charset="0"/>
                <a:ea typeface="Cascadia Code" panose="020B0609020000020004" pitchFamily="49" charset="0"/>
                <a:cs typeface="Cascadia Code" panose="020B0609020000020004" pitchFamily="49" charset="0"/>
              </a:rPr>
              <a:t>Save </a:t>
            </a:r>
            <a:r>
              <a:rPr lang="en-GB" sz="1050" b="1" dirty="0" smtClean="0">
                <a:latin typeface="Cascadia Code" panose="020B0609020000020004" pitchFamily="49" charset="0"/>
                <a:ea typeface="Cascadia Code" panose="020B0609020000020004" pitchFamily="49" charset="0"/>
                <a:cs typeface="Cascadia Code" panose="020B0609020000020004" pitchFamily="49" charset="0"/>
              </a:rPr>
              <a:t>Answer to system</a:t>
            </a:r>
            <a:endParaRPr lang="en-GB" sz="105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9" name="Oval 58"/>
          <p:cNvSpPr/>
          <p:nvPr/>
        </p:nvSpPr>
        <p:spPr>
          <a:xfrm>
            <a:off x="9632950" y="1714500"/>
            <a:ext cx="1130300" cy="635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latin typeface="Cascadia Code" panose="020B0609020000020004" pitchFamily="49" charset="0"/>
                <a:ea typeface="Cascadia Code" panose="020B0609020000020004" pitchFamily="49" charset="0"/>
                <a:cs typeface="Cascadia Code" panose="020B0609020000020004" pitchFamily="49" charset="0"/>
              </a:rPr>
              <a:t>Stop</a:t>
            </a:r>
            <a:endParaRPr lang="en-US" sz="105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0" name="Oval 59"/>
          <p:cNvSpPr/>
          <p:nvPr/>
        </p:nvSpPr>
        <p:spPr>
          <a:xfrm>
            <a:off x="7550150" y="4240684"/>
            <a:ext cx="1130300" cy="635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latin typeface="Cascadia Code" panose="020B0609020000020004" pitchFamily="49" charset="0"/>
                <a:ea typeface="Cascadia Code" panose="020B0609020000020004" pitchFamily="49" charset="0"/>
                <a:cs typeface="Cascadia Code" panose="020B0609020000020004" pitchFamily="49" charset="0"/>
              </a:rPr>
              <a:t>Stop</a:t>
            </a:r>
            <a:endParaRPr lang="en-US" sz="105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1" name="Oval 60"/>
          <p:cNvSpPr/>
          <p:nvPr/>
        </p:nvSpPr>
        <p:spPr>
          <a:xfrm>
            <a:off x="4098925" y="5467350"/>
            <a:ext cx="1130300" cy="635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latin typeface="Cascadia Code" panose="020B0609020000020004" pitchFamily="49" charset="0"/>
                <a:ea typeface="Cascadia Code" panose="020B0609020000020004" pitchFamily="49" charset="0"/>
                <a:cs typeface="Cascadia Code" panose="020B0609020000020004" pitchFamily="49" charset="0"/>
              </a:rPr>
              <a:t>Stop</a:t>
            </a:r>
            <a:endParaRPr lang="en-US" sz="105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658491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827FF362-FC97-4BF5-949B-D4ADFA26E4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B89D7B"/>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3E6CF41F-9A67-DDF4-88C1-63B4E5CEA8FE}"/>
              </a:ext>
            </a:extLst>
          </p:cNvPr>
          <p:cNvSpPr>
            <a:spLocks noGrp="1"/>
          </p:cNvSpPr>
          <p:nvPr>
            <p:ph type="title"/>
          </p:nvPr>
        </p:nvSpPr>
        <p:spPr>
          <a:xfrm>
            <a:off x="841246" y="673770"/>
            <a:ext cx="3644489" cy="2414488"/>
          </a:xfrm>
        </p:spPr>
        <p:txBody>
          <a:bodyPr anchor="t">
            <a:normAutofit/>
          </a:bodyPr>
          <a:lstStyle/>
          <a:p>
            <a:r>
              <a:rPr lang="en-GB" sz="6600" dirty="0">
                <a:solidFill>
                  <a:schemeClr val="bg1"/>
                </a:solidFill>
                <a:latin typeface="Agency FB" panose="020B0503020202020204" pitchFamily="34" charset="0"/>
              </a:rPr>
              <a:t>PROJECT 5</a:t>
            </a:r>
          </a:p>
        </p:txBody>
      </p:sp>
      <p:sp>
        <p:nvSpPr>
          <p:cNvPr id="3" name="Content Placeholder 2">
            <a:extLst>
              <a:ext uri="{FF2B5EF4-FFF2-40B4-BE49-F238E27FC236}">
                <a16:creationId xmlns:a16="http://schemas.microsoft.com/office/drawing/2014/main" xmlns="" id="{B26A7068-2DE0-77EE-AAF3-DFF17B7FC646}"/>
              </a:ext>
            </a:extLst>
          </p:cNvPr>
          <p:cNvSpPr>
            <a:spLocks noGrp="1"/>
          </p:cNvSpPr>
          <p:nvPr>
            <p:ph idx="1"/>
          </p:nvPr>
        </p:nvSpPr>
        <p:spPr>
          <a:xfrm>
            <a:off x="6095999" y="882315"/>
            <a:ext cx="5254754" cy="5294647"/>
          </a:xfrm>
        </p:spPr>
        <p:txBody>
          <a:bodyPr vert="horz" lIns="91440" tIns="45720" rIns="91440" bIns="45720" rtlCol="0">
            <a:normAutofit fontScale="77500" lnSpcReduction="20000"/>
          </a:bodyPr>
          <a:lstStyle/>
          <a:p>
            <a:pPr>
              <a:buNone/>
            </a:pPr>
            <a:r>
              <a:rPr lang="en-GB" b="1" dirty="0">
                <a:ea typeface="+mn-lt"/>
                <a:cs typeface="+mn-lt"/>
              </a:rPr>
              <a:t>•There is a boy and a girl in an island. The boy starts at (0, 0) facing East with one flower in his hand. The girl starts at (0, 2) facing West with no flower in her hand. There is a flower vase at location (3, 2). Develop an algorithm that directs the boy to give the flower to the girl. After receiving the flower, the girl must go to the vase, and plant the flower in it. After planting the flower, the girl must walk two steps South, facing East. There are no other vases, flowers, or persons on the island</a:t>
            </a:r>
            <a:endParaRPr lang="en-US" b="1" dirty="0"/>
          </a:p>
          <a:p>
            <a:pPr marL="0" indent="0">
              <a:buNone/>
            </a:pPr>
            <a:endParaRPr lang="en-GB" dirty="0"/>
          </a:p>
        </p:txBody>
      </p:sp>
    </p:spTree>
    <p:extLst>
      <p:ext uri="{BB962C8B-B14F-4D97-AF65-F5344CB8AC3E}">
        <p14:creationId xmlns:p14="http://schemas.microsoft.com/office/powerpoint/2010/main" val="588923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C2C88-82E5-7CEC-7044-F0716CBF0D37}"/>
              </a:ext>
            </a:extLst>
          </p:cNvPr>
          <p:cNvSpPr>
            <a:spLocks noGrp="1"/>
          </p:cNvSpPr>
          <p:nvPr>
            <p:ph type="title"/>
          </p:nvPr>
        </p:nvSpPr>
        <p:spPr/>
        <p:txBody>
          <a:bodyPr/>
          <a:lstStyle/>
          <a:p>
            <a:r>
              <a:rPr lang="en-GB" dirty="0"/>
              <a:t>PROJECT 5 PSEUDOCODE</a:t>
            </a:r>
          </a:p>
        </p:txBody>
      </p:sp>
      <p:sp>
        <p:nvSpPr>
          <p:cNvPr id="3" name="Content Placeholder 2">
            <a:extLst>
              <a:ext uri="{FF2B5EF4-FFF2-40B4-BE49-F238E27FC236}">
                <a16:creationId xmlns:a16="http://schemas.microsoft.com/office/drawing/2014/main" xmlns="" id="{01D7E0E9-50C9-E5A0-D8EB-2F7C0DA83547}"/>
              </a:ext>
            </a:extLst>
          </p:cNvPr>
          <p:cNvSpPr>
            <a:spLocks noGrp="1"/>
          </p:cNvSpPr>
          <p:nvPr>
            <p:ph sz="half" idx="1"/>
          </p:nvPr>
        </p:nvSpPr>
        <p:spPr/>
        <p:txBody>
          <a:bodyPr vert="horz" lIns="91440" tIns="45720" rIns="91440" bIns="45720" rtlCol="0" anchor="t">
            <a:normAutofit fontScale="62500" lnSpcReduction="20000"/>
          </a:bodyPr>
          <a:lstStyle/>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START</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INPUT Location of Boy = (0,0)</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PROCESS Record Location of the Boy</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INPUT Location of the girl = (0,2)</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PROCESS Record Location of the girl</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INPUT location of the vase= (3,2)</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PROCESS Record Location of the vase</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PROCESS Boy moves to Location of the girl</a:t>
            </a:r>
            <a:endParaRPr lang="en-GB"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Content Placeholder 3">
            <a:extLst>
              <a:ext uri="{FF2B5EF4-FFF2-40B4-BE49-F238E27FC236}">
                <a16:creationId xmlns:a16="http://schemas.microsoft.com/office/drawing/2014/main" xmlns="" id="{5AC768FD-924C-DE07-179F-6A0178F07FA3}"/>
              </a:ext>
            </a:extLst>
          </p:cNvPr>
          <p:cNvSpPr>
            <a:spLocks noGrp="1"/>
          </p:cNvSpPr>
          <p:nvPr>
            <p:ph sz="half" idx="2"/>
          </p:nvPr>
        </p:nvSpPr>
        <p:spPr/>
        <p:txBody>
          <a:bodyPr vert="horz" lIns="91440" tIns="45720" rIns="91440" bIns="45720" rtlCol="0" anchor="t">
            <a:normAutofit fontScale="62500" lnSpcReduction="20000"/>
          </a:bodyPr>
          <a:lstStyle/>
          <a:p>
            <a:pPr marL="0" indent="0">
              <a:buNone/>
            </a:pPr>
            <a:r>
              <a:rPr lang="en-GB" sz="2600" b="1" dirty="0">
                <a:latin typeface="Cascadia Code" panose="020B0609020000020004" pitchFamily="49" charset="0"/>
                <a:ea typeface="Cascadia Code" panose="020B0609020000020004" pitchFamily="49" charset="0"/>
                <a:cs typeface="Cascadia Code" panose="020B0609020000020004" pitchFamily="49" charset="0"/>
              </a:rPr>
              <a:t>PROCESS Boy gives girl flower</a:t>
            </a:r>
          </a:p>
          <a:p>
            <a:pPr marL="0" indent="0">
              <a:buNone/>
            </a:pPr>
            <a:r>
              <a:rPr lang="en-GB" sz="2600" b="1" dirty="0">
                <a:latin typeface="Cascadia Code" panose="020B0609020000020004" pitchFamily="49" charset="0"/>
                <a:ea typeface="Cascadia Code" panose="020B0609020000020004" pitchFamily="49" charset="0"/>
                <a:cs typeface="Cascadia Code" panose="020B0609020000020004" pitchFamily="49" charset="0"/>
              </a:rPr>
              <a:t>PROCESS Girl moves to Location of the vase</a:t>
            </a:r>
          </a:p>
          <a:p>
            <a:pPr marL="0" indent="0">
              <a:buNone/>
            </a:pPr>
            <a:r>
              <a:rPr lang="en-GB" sz="2600" b="1" dirty="0">
                <a:latin typeface="Cascadia Code" panose="020B0609020000020004" pitchFamily="49" charset="0"/>
                <a:ea typeface="Cascadia Code" panose="020B0609020000020004" pitchFamily="49" charset="0"/>
                <a:cs typeface="Cascadia Code" panose="020B0609020000020004" pitchFamily="49" charset="0"/>
              </a:rPr>
              <a:t>PROCESS Girl plants flower</a:t>
            </a:r>
          </a:p>
          <a:p>
            <a:pPr marL="0" indent="0">
              <a:buNone/>
            </a:pPr>
            <a:r>
              <a:rPr lang="en-GB" sz="2600" b="1" dirty="0">
                <a:latin typeface="Cascadia Code" panose="020B0609020000020004" pitchFamily="49" charset="0"/>
                <a:ea typeface="Cascadia Code" panose="020B0609020000020004" pitchFamily="49" charset="0"/>
                <a:cs typeface="Cascadia Code" panose="020B0609020000020004" pitchFamily="49" charset="0"/>
              </a:rPr>
              <a:t>INPUT New Location = (3,4)</a:t>
            </a:r>
          </a:p>
          <a:p>
            <a:pPr marL="0" indent="0">
              <a:buNone/>
            </a:pPr>
            <a:r>
              <a:rPr lang="en-GB" sz="2600" b="1" dirty="0">
                <a:latin typeface="Cascadia Code" panose="020B0609020000020004" pitchFamily="49" charset="0"/>
                <a:ea typeface="Cascadia Code" panose="020B0609020000020004" pitchFamily="49" charset="0"/>
                <a:cs typeface="Cascadia Code" panose="020B0609020000020004" pitchFamily="49" charset="0"/>
              </a:rPr>
              <a:t>PROCESS Girl moves to New Location</a:t>
            </a:r>
          </a:p>
          <a:p>
            <a:pPr marL="0" indent="0">
              <a:buNone/>
            </a:pPr>
            <a:r>
              <a:rPr lang="en-GB" sz="2600" b="1" dirty="0">
                <a:latin typeface="Cascadia Code" panose="020B0609020000020004" pitchFamily="49" charset="0"/>
                <a:ea typeface="Cascadia Code" panose="020B0609020000020004" pitchFamily="49" charset="0"/>
                <a:cs typeface="Cascadia Code" panose="020B0609020000020004" pitchFamily="49" charset="0"/>
              </a:rPr>
              <a:t>OUTPUT New Location </a:t>
            </a:r>
          </a:p>
          <a:p>
            <a:pPr marL="0" indent="0">
              <a:buNone/>
            </a:pPr>
            <a:r>
              <a:rPr lang="en-GB" sz="2600" b="1" dirty="0">
                <a:latin typeface="Cascadia Code" panose="020B0609020000020004" pitchFamily="49" charset="0"/>
                <a:ea typeface="Cascadia Code" panose="020B0609020000020004" pitchFamily="49" charset="0"/>
                <a:cs typeface="Cascadia Code" panose="020B0609020000020004" pitchFamily="49" charset="0"/>
              </a:rPr>
              <a:t>STOP</a:t>
            </a:r>
          </a:p>
        </p:txBody>
      </p:sp>
    </p:spTree>
    <p:extLst>
      <p:ext uri="{BB962C8B-B14F-4D97-AF65-F5344CB8AC3E}">
        <p14:creationId xmlns:p14="http://schemas.microsoft.com/office/powerpoint/2010/main" val="998311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79400" y="584200"/>
            <a:ext cx="1308100" cy="5461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latin typeface="Cascadia Code" panose="020B0609020000020004" pitchFamily="49" charset="0"/>
                <a:ea typeface="Cascadia Code" panose="020B0609020000020004" pitchFamily="49" charset="0"/>
                <a:cs typeface="Cascadia Code" panose="020B0609020000020004" pitchFamily="49" charset="0"/>
              </a:rPr>
              <a:t>Start</a:t>
            </a:r>
            <a:endParaRPr lang="en-US" sz="12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4" name="Straight Arrow Connector 3"/>
          <p:cNvCxnSpPr>
            <a:stCxn id="2" idx="6"/>
          </p:cNvCxnSpPr>
          <p:nvPr/>
        </p:nvCxnSpPr>
        <p:spPr>
          <a:xfrm>
            <a:off x="1587500" y="857250"/>
            <a:ext cx="546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Parallelogram 4"/>
          <p:cNvSpPr/>
          <p:nvPr/>
        </p:nvSpPr>
        <p:spPr>
          <a:xfrm>
            <a:off x="2070100" y="584200"/>
            <a:ext cx="1651000" cy="54610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Location of Boy = (0,0)</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6" name="Straight Arrow Connector 5"/>
          <p:cNvCxnSpPr/>
          <p:nvPr/>
        </p:nvCxnSpPr>
        <p:spPr>
          <a:xfrm>
            <a:off x="3632200" y="857250"/>
            <a:ext cx="546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78300" y="558800"/>
            <a:ext cx="1574800" cy="635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Record Location of the Boy</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8" name="Straight Arrow Connector 7"/>
          <p:cNvCxnSpPr/>
          <p:nvPr/>
        </p:nvCxnSpPr>
        <p:spPr>
          <a:xfrm>
            <a:off x="5753100" y="850900"/>
            <a:ext cx="546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6184900" y="603250"/>
            <a:ext cx="1651000" cy="546100"/>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100" b="1" dirty="0">
                <a:latin typeface="Cascadia Code" panose="020B0609020000020004" pitchFamily="49" charset="0"/>
                <a:ea typeface="Cascadia Code" panose="020B0609020000020004" pitchFamily="49" charset="0"/>
                <a:cs typeface="Cascadia Code" panose="020B0609020000020004" pitchFamily="49" charset="0"/>
              </a:rPr>
              <a:t>Location of the girl = (0,2)</a:t>
            </a:r>
            <a:endParaRPr lang="en-GB" sz="11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0" name="Straight Arrow Connector 9"/>
          <p:cNvCxnSpPr/>
          <p:nvPr/>
        </p:nvCxnSpPr>
        <p:spPr>
          <a:xfrm>
            <a:off x="7734300" y="889000"/>
            <a:ext cx="546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280400" y="533400"/>
            <a:ext cx="1574800" cy="635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Record Location of the girl</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2" name="Straight Arrow Connector 11"/>
          <p:cNvCxnSpPr/>
          <p:nvPr/>
        </p:nvCxnSpPr>
        <p:spPr>
          <a:xfrm>
            <a:off x="9855200" y="876300"/>
            <a:ext cx="546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10350500" y="558800"/>
            <a:ext cx="1651000" cy="546100"/>
          </a:xfrm>
          <a:prstGeom prst="parallelogram">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location of the vase= (3,2)</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5" name="Straight Arrow Connector 14"/>
          <p:cNvCxnSpPr>
            <a:stCxn id="13" idx="4"/>
          </p:cNvCxnSpPr>
          <p:nvPr/>
        </p:nvCxnSpPr>
        <p:spPr>
          <a:xfrm>
            <a:off x="11176000" y="1104900"/>
            <a:ext cx="0" cy="901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363200" y="1968500"/>
            <a:ext cx="1574800" cy="63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Record Location of the vase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8" name="Straight Arrow Connector 17"/>
          <p:cNvCxnSpPr>
            <a:stCxn id="16" idx="1"/>
          </p:cNvCxnSpPr>
          <p:nvPr/>
        </p:nvCxnSpPr>
        <p:spPr>
          <a:xfrm flipH="1">
            <a:off x="9855200" y="2286000"/>
            <a:ext cx="50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267700" y="1968500"/>
            <a:ext cx="1574800" cy="635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Boy moves to Location of the girl</a:t>
            </a:r>
            <a:endParaRPr lang="en-GB" sz="12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0" name="Straight Arrow Connector 19"/>
          <p:cNvCxnSpPr/>
          <p:nvPr/>
        </p:nvCxnSpPr>
        <p:spPr>
          <a:xfrm flipH="1">
            <a:off x="7734300" y="2286000"/>
            <a:ext cx="50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184900" y="2032000"/>
            <a:ext cx="1574800" cy="63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Boy gives girl flower</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2" name="Straight Arrow Connector 21"/>
          <p:cNvCxnSpPr/>
          <p:nvPr/>
        </p:nvCxnSpPr>
        <p:spPr>
          <a:xfrm flipH="1">
            <a:off x="5676900" y="2286000"/>
            <a:ext cx="50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089400" y="1968500"/>
            <a:ext cx="1574800" cy="63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Girl moves to Location of the vase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4" name="Straight Arrow Connector 23"/>
          <p:cNvCxnSpPr/>
          <p:nvPr/>
        </p:nvCxnSpPr>
        <p:spPr>
          <a:xfrm flipH="1">
            <a:off x="3606800" y="2298700"/>
            <a:ext cx="50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019300" y="1930400"/>
            <a:ext cx="1574800" cy="63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Girl plants flower</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6" name="Straight Arrow Connector 25"/>
          <p:cNvCxnSpPr/>
          <p:nvPr/>
        </p:nvCxnSpPr>
        <p:spPr>
          <a:xfrm flipH="1">
            <a:off x="1638300" y="2247900"/>
            <a:ext cx="50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Parallelogram 26"/>
          <p:cNvSpPr/>
          <p:nvPr/>
        </p:nvSpPr>
        <p:spPr>
          <a:xfrm>
            <a:off x="38100" y="1987550"/>
            <a:ext cx="1651000" cy="54610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New Location = (3,4)</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8" name="Straight Arrow Connector 27"/>
          <p:cNvCxnSpPr/>
          <p:nvPr/>
        </p:nvCxnSpPr>
        <p:spPr>
          <a:xfrm>
            <a:off x="647700" y="2565400"/>
            <a:ext cx="0" cy="901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5400" y="3467100"/>
            <a:ext cx="1574800" cy="635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Girl moves to New Location</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30" name="Straight Arrow Connector 29"/>
          <p:cNvCxnSpPr/>
          <p:nvPr/>
        </p:nvCxnSpPr>
        <p:spPr>
          <a:xfrm>
            <a:off x="1549400" y="3803650"/>
            <a:ext cx="546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Parallelogram 30"/>
          <p:cNvSpPr/>
          <p:nvPr/>
        </p:nvSpPr>
        <p:spPr>
          <a:xfrm>
            <a:off x="2032000" y="3530600"/>
            <a:ext cx="1651000" cy="546100"/>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1200" b="1" dirty="0">
                <a:latin typeface="Cascadia Code" panose="020B0609020000020004" pitchFamily="49" charset="0"/>
                <a:ea typeface="Cascadia Code" panose="020B0609020000020004" pitchFamily="49" charset="0"/>
                <a:cs typeface="Cascadia Code" panose="020B0609020000020004" pitchFamily="49" charset="0"/>
              </a:rPr>
              <a:t>New Location</a:t>
            </a:r>
            <a:r>
              <a:rPr lang="en-GB" b="1" dirty="0">
                <a:latin typeface="Cascadia Code" panose="020B0609020000020004" pitchFamily="49" charset="0"/>
                <a:ea typeface="Cascadia Code" panose="020B0609020000020004" pitchFamily="49" charset="0"/>
                <a:cs typeface="Cascadia Code" panose="020B0609020000020004" pitchFamily="49" charset="0"/>
              </a:rPr>
              <a:t> </a:t>
            </a:r>
            <a:endParaRPr lang="en-GB" b="1"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32" name="Straight Arrow Connector 31"/>
          <p:cNvCxnSpPr/>
          <p:nvPr/>
        </p:nvCxnSpPr>
        <p:spPr>
          <a:xfrm>
            <a:off x="3632200" y="3790950"/>
            <a:ext cx="546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178300" y="3530600"/>
            <a:ext cx="1308100" cy="5461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latin typeface="Cascadia Code" panose="020B0609020000020004" pitchFamily="49" charset="0"/>
                <a:ea typeface="Cascadia Code" panose="020B0609020000020004" pitchFamily="49" charset="0"/>
                <a:cs typeface="Cascadia Code" panose="020B0609020000020004" pitchFamily="49" charset="0"/>
              </a:rPr>
              <a:t>Stop</a:t>
            </a:r>
            <a:endParaRPr lang="en-US" sz="12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473424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827FF362-FC97-4BF5-949B-D4ADFA26E4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B89D7B"/>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CB932CDA-033C-0137-1CA2-90AB1D326A81}"/>
              </a:ext>
            </a:extLst>
          </p:cNvPr>
          <p:cNvSpPr>
            <a:spLocks noGrp="1"/>
          </p:cNvSpPr>
          <p:nvPr>
            <p:ph type="title"/>
          </p:nvPr>
        </p:nvSpPr>
        <p:spPr>
          <a:xfrm>
            <a:off x="841246" y="673770"/>
            <a:ext cx="3644489" cy="2414488"/>
          </a:xfrm>
        </p:spPr>
        <p:txBody>
          <a:bodyPr anchor="t">
            <a:normAutofit/>
          </a:bodyPr>
          <a:lstStyle/>
          <a:p>
            <a:r>
              <a:rPr lang="en-GB" sz="6600" dirty="0" smtClean="0">
                <a:solidFill>
                  <a:schemeClr val="bg1"/>
                </a:solidFill>
                <a:latin typeface="Arial Narrow" panose="020B0606020202030204" pitchFamily="34" charset="0"/>
              </a:rPr>
              <a:t>PROJECT  </a:t>
            </a:r>
            <a:r>
              <a:rPr lang="en-GB" sz="6600" dirty="0">
                <a:solidFill>
                  <a:schemeClr val="bg1"/>
                </a:solidFill>
                <a:latin typeface="Arial Narrow" panose="020B0606020202030204" pitchFamily="34" charset="0"/>
              </a:rPr>
              <a:t>1</a:t>
            </a:r>
          </a:p>
        </p:txBody>
      </p:sp>
      <p:sp>
        <p:nvSpPr>
          <p:cNvPr id="3" name="Content Placeholder 2">
            <a:extLst>
              <a:ext uri="{FF2B5EF4-FFF2-40B4-BE49-F238E27FC236}">
                <a16:creationId xmlns:a16="http://schemas.microsoft.com/office/drawing/2014/main" xmlns="" id="{D1D45632-AE9A-034A-F84D-B964369C7CBD}"/>
              </a:ext>
            </a:extLst>
          </p:cNvPr>
          <p:cNvSpPr>
            <a:spLocks noGrp="1"/>
          </p:cNvSpPr>
          <p:nvPr>
            <p:ph idx="1"/>
          </p:nvPr>
        </p:nvSpPr>
        <p:spPr>
          <a:xfrm>
            <a:off x="6094477" y="1045029"/>
            <a:ext cx="5256276" cy="5131933"/>
          </a:xfrm>
        </p:spPr>
        <p:txBody>
          <a:bodyPr vert="horz" lIns="91440" tIns="45720" rIns="91440" bIns="45720" rtlCol="0" anchor="t">
            <a:normAutofit fontScale="70000" lnSpcReduction="20000"/>
          </a:bodyPr>
          <a:lstStyle/>
          <a:p>
            <a:r>
              <a:rPr lang="en-GB" sz="4000" b="1" dirty="0" smtClean="0">
                <a:ea typeface="+mn-lt"/>
                <a:cs typeface="+mn-lt"/>
              </a:rPr>
              <a:t>Aminat </a:t>
            </a:r>
            <a:r>
              <a:rPr lang="en-GB" sz="4000" b="1" dirty="0">
                <a:ea typeface="+mn-lt"/>
                <a:cs typeface="+mn-lt"/>
              </a:rPr>
              <a:t>starts at (0, 0) facing East with no flowers in her hand. There is a flower at location (3, 0). Develop an algorithm that directs Aminat to pick the flower and plant it at location (3, 2). After planting the flower, she should walk one space East and stop. There are no other nets, flowers, or other girls on the island.</a:t>
            </a:r>
            <a:endParaRPr lang="en-GB" sz="4000" b="1" dirty="0"/>
          </a:p>
          <a:p>
            <a:endParaRPr lang="en-GB" dirty="0"/>
          </a:p>
        </p:txBody>
      </p:sp>
    </p:spTree>
    <p:extLst>
      <p:ext uri="{BB962C8B-B14F-4D97-AF65-F5344CB8AC3E}">
        <p14:creationId xmlns:p14="http://schemas.microsoft.com/office/powerpoint/2010/main" val="3860756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4B454A-C339-3A5B-2CDA-0923B3F9A3F5}"/>
              </a:ext>
            </a:extLst>
          </p:cNvPr>
          <p:cNvSpPr>
            <a:spLocks noGrp="1"/>
          </p:cNvSpPr>
          <p:nvPr>
            <p:ph type="title"/>
          </p:nvPr>
        </p:nvSpPr>
        <p:spPr/>
        <p:txBody>
          <a:bodyPr/>
          <a:lstStyle/>
          <a:p>
            <a:r>
              <a:rPr lang="en-GB" dirty="0">
                <a:latin typeface="Book Antiqua" panose="02040602050305030304" pitchFamily="18" charset="0"/>
              </a:rPr>
              <a:t>PROJECT 1 PSEUDOCODE</a:t>
            </a:r>
          </a:p>
        </p:txBody>
      </p:sp>
      <p:sp>
        <p:nvSpPr>
          <p:cNvPr id="3" name="Content Placeholder 2">
            <a:extLst>
              <a:ext uri="{FF2B5EF4-FFF2-40B4-BE49-F238E27FC236}">
                <a16:creationId xmlns:a16="http://schemas.microsoft.com/office/drawing/2014/main" xmlns="" id="{3209B981-54CB-B0B1-06A1-8AC93E307A40}"/>
              </a:ext>
            </a:extLst>
          </p:cNvPr>
          <p:cNvSpPr>
            <a:spLocks noGrp="1"/>
          </p:cNvSpPr>
          <p:nvPr>
            <p:ph sz="half" idx="1"/>
          </p:nvPr>
        </p:nvSpPr>
        <p:spPr/>
        <p:txBody>
          <a:bodyPr vert="horz" lIns="91440" tIns="45720" rIns="91440" bIns="45720" rtlCol="0" anchor="t">
            <a:normAutofit fontScale="70000" lnSpcReduction="20000"/>
          </a:bodyPr>
          <a:lstStyle/>
          <a:p>
            <a:pPr marL="0" indent="0">
              <a:buNone/>
            </a:pPr>
            <a:r>
              <a:rPr lang="en-US" sz="3400" b="1" dirty="0">
                <a:latin typeface="Cascadia Code" panose="020B0609020000020004" pitchFamily="49" charset="0"/>
                <a:ea typeface="Cascadia Code" panose="020B0609020000020004" pitchFamily="49" charset="0"/>
                <a:cs typeface="Cascadia Code" panose="020B0609020000020004" pitchFamily="49" charset="0"/>
              </a:rPr>
              <a:t>START</a:t>
            </a:r>
          </a:p>
          <a:p>
            <a:pPr marL="0" indent="0">
              <a:buNone/>
            </a:pPr>
            <a:r>
              <a:rPr lang="en-US" sz="3400" b="1" dirty="0">
                <a:latin typeface="Cascadia Code" panose="020B0609020000020004" pitchFamily="49" charset="0"/>
                <a:ea typeface="Cascadia Code" panose="020B0609020000020004" pitchFamily="49" charset="0"/>
                <a:cs typeface="Cascadia Code" panose="020B0609020000020004" pitchFamily="49" charset="0"/>
              </a:rPr>
              <a:t>INPUT Aminat's current location = (0,0)</a:t>
            </a:r>
          </a:p>
          <a:p>
            <a:pPr marL="0" indent="0">
              <a:buNone/>
            </a:pPr>
            <a:r>
              <a:rPr lang="en-US" sz="3400" b="1" dirty="0">
                <a:latin typeface="Cascadia Code" panose="020B0609020000020004" pitchFamily="49" charset="0"/>
                <a:ea typeface="Cascadia Code" panose="020B0609020000020004" pitchFamily="49" charset="0"/>
                <a:cs typeface="Cascadia Code" panose="020B0609020000020004" pitchFamily="49" charset="0"/>
              </a:rPr>
              <a:t>INPUT Location of the flower = (3,0)</a:t>
            </a:r>
          </a:p>
          <a:p>
            <a:pPr marL="0" indent="0">
              <a:buNone/>
            </a:pPr>
            <a:r>
              <a:rPr lang="en-US" sz="3400" b="1" dirty="0">
                <a:latin typeface="Cascadia Code" panose="020B0609020000020004" pitchFamily="49" charset="0"/>
                <a:ea typeface="Cascadia Code" panose="020B0609020000020004" pitchFamily="49" charset="0"/>
                <a:cs typeface="Cascadia Code" panose="020B0609020000020004" pitchFamily="49" charset="0"/>
              </a:rPr>
              <a:t>PROCESS Aminat moves to location of the flower</a:t>
            </a:r>
          </a:p>
          <a:p>
            <a:pPr marL="0" indent="0">
              <a:buNone/>
            </a:pPr>
            <a:r>
              <a:rPr lang="en-US" sz="3400" b="1" dirty="0">
                <a:latin typeface="Cascadia Code" panose="020B0609020000020004" pitchFamily="49" charset="0"/>
                <a:ea typeface="Cascadia Code" panose="020B0609020000020004" pitchFamily="49" charset="0"/>
                <a:cs typeface="Cascadia Code" panose="020B0609020000020004" pitchFamily="49" charset="0"/>
              </a:rPr>
              <a:t>PROCESS Aminat picks flower</a:t>
            </a:r>
          </a:p>
          <a:p>
            <a:pPr marL="0" indent="0">
              <a:buNone/>
            </a:pPr>
            <a:endParaRPr lang="en-US" sz="3600" b="1" dirty="0"/>
          </a:p>
        </p:txBody>
      </p:sp>
      <p:sp>
        <p:nvSpPr>
          <p:cNvPr id="4" name="Content Placeholder 3">
            <a:extLst>
              <a:ext uri="{FF2B5EF4-FFF2-40B4-BE49-F238E27FC236}">
                <a16:creationId xmlns:a16="http://schemas.microsoft.com/office/drawing/2014/main" xmlns="" id="{B3BA440F-1CD4-300D-CEB7-FA751EC9B99E}"/>
              </a:ext>
            </a:extLst>
          </p:cNvPr>
          <p:cNvSpPr>
            <a:spLocks noGrp="1"/>
          </p:cNvSpPr>
          <p:nvPr>
            <p:ph sz="half" idx="2"/>
          </p:nvPr>
        </p:nvSpPr>
        <p:spPr/>
        <p:txBody>
          <a:bodyPr vert="horz" lIns="91440" tIns="45720" rIns="91440" bIns="45720" rtlCol="0" anchor="t">
            <a:normAutofit fontScale="70000" lnSpcReduction="20000"/>
          </a:bodyPr>
          <a:lstStyle/>
          <a:p>
            <a:pPr marL="0" indent="0">
              <a:buNone/>
            </a:pPr>
            <a:r>
              <a:rPr lang="en-GB" sz="3600" b="1" dirty="0">
                <a:latin typeface="Cascadia Code" panose="020B0609020000020004" pitchFamily="49" charset="0"/>
                <a:ea typeface="Cascadia Code" panose="020B0609020000020004" pitchFamily="49" charset="0"/>
                <a:cs typeface="Cascadia Code" panose="020B0609020000020004" pitchFamily="49" charset="0"/>
              </a:rPr>
              <a:t>INPUT New Location= (3,2)</a:t>
            </a:r>
          </a:p>
          <a:p>
            <a:pPr marL="0" indent="0">
              <a:buNone/>
            </a:pPr>
            <a:r>
              <a:rPr lang="en-GB" sz="3600" b="1" dirty="0">
                <a:latin typeface="Cascadia Code" panose="020B0609020000020004" pitchFamily="49" charset="0"/>
                <a:ea typeface="Cascadia Code" panose="020B0609020000020004" pitchFamily="49" charset="0"/>
                <a:cs typeface="Cascadia Code" panose="020B0609020000020004" pitchFamily="49" charset="0"/>
              </a:rPr>
              <a:t>PROCESS Aminat moves to new location and plants flower</a:t>
            </a:r>
          </a:p>
          <a:p>
            <a:pPr marL="0" indent="0">
              <a:buNone/>
            </a:pPr>
            <a:r>
              <a:rPr lang="en-GB" sz="3600" b="1" dirty="0">
                <a:latin typeface="Cascadia Code" panose="020B0609020000020004" pitchFamily="49" charset="0"/>
                <a:ea typeface="Cascadia Code" panose="020B0609020000020004" pitchFamily="49" charset="0"/>
                <a:cs typeface="Cascadia Code" panose="020B0609020000020004" pitchFamily="49" charset="0"/>
              </a:rPr>
              <a:t>INPUT Aminat's next location = (3,3)</a:t>
            </a:r>
          </a:p>
          <a:p>
            <a:pPr marL="0" indent="0">
              <a:buNone/>
            </a:pPr>
            <a:r>
              <a:rPr lang="en-GB" sz="3600" b="1" dirty="0">
                <a:latin typeface="Cascadia Code" panose="020B0609020000020004" pitchFamily="49" charset="0"/>
                <a:ea typeface="Cascadia Code" panose="020B0609020000020004" pitchFamily="49" charset="0"/>
                <a:cs typeface="Cascadia Code" panose="020B0609020000020004" pitchFamily="49" charset="0"/>
              </a:rPr>
              <a:t>PROCESS Set Aminat</a:t>
            </a:r>
          </a:p>
          <a:p>
            <a:pPr marL="0" indent="0">
              <a:buNone/>
            </a:pPr>
            <a:r>
              <a:rPr lang="en-GB" sz="3600" b="1" dirty="0">
                <a:latin typeface="Cascadia Code" panose="020B0609020000020004" pitchFamily="49" charset="0"/>
                <a:ea typeface="Cascadia Code" panose="020B0609020000020004" pitchFamily="49" charset="0"/>
                <a:cs typeface="Cascadia Code" panose="020B0609020000020004" pitchFamily="49" charset="0"/>
              </a:rPr>
              <a:t>OUTPUT Aminat final location</a:t>
            </a:r>
          </a:p>
          <a:p>
            <a:pPr marL="0" indent="0">
              <a:buNone/>
            </a:pPr>
            <a:r>
              <a:rPr lang="en-GB" sz="3600" b="1" dirty="0">
                <a:latin typeface="Cascadia Code" panose="020B0609020000020004" pitchFamily="49" charset="0"/>
                <a:ea typeface="Cascadia Code" panose="020B0609020000020004" pitchFamily="49" charset="0"/>
                <a:cs typeface="Cascadia Code" panose="020B0609020000020004" pitchFamily="49" charset="0"/>
              </a:rPr>
              <a:t>STOP</a:t>
            </a:r>
          </a:p>
          <a:p>
            <a:pPr marL="0" indent="0">
              <a:buNone/>
            </a:pPr>
            <a:endParaRPr lang="en-GB" b="1" dirty="0"/>
          </a:p>
        </p:txBody>
      </p:sp>
    </p:spTree>
    <p:extLst>
      <p:ext uri="{BB962C8B-B14F-4D97-AF65-F5344CB8AC3E}">
        <p14:creationId xmlns:p14="http://schemas.microsoft.com/office/powerpoint/2010/main" val="2778320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xmlns="" id="{AD5EEB34-DE82-C0CF-DD32-F4605881AB8E}"/>
              </a:ext>
            </a:extLst>
          </p:cNvPr>
          <p:cNvSpPr/>
          <p:nvPr/>
        </p:nvSpPr>
        <p:spPr>
          <a:xfrm>
            <a:off x="549215" y="718954"/>
            <a:ext cx="1222074" cy="503207"/>
          </a:xfrm>
          <a:prstGeom prst="flowChartTermina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Start</a:t>
            </a:r>
          </a:p>
        </p:txBody>
      </p:sp>
      <p:cxnSp>
        <p:nvCxnSpPr>
          <p:cNvPr id="3" name="Straight Arrow Connector 2">
            <a:extLst>
              <a:ext uri="{FF2B5EF4-FFF2-40B4-BE49-F238E27FC236}">
                <a16:creationId xmlns:a16="http://schemas.microsoft.com/office/drawing/2014/main" xmlns="" id="{9863848C-CF58-F251-E2A4-CEC72592C9BB}"/>
              </a:ext>
            </a:extLst>
          </p:cNvPr>
          <p:cNvCxnSpPr/>
          <p:nvPr/>
        </p:nvCxnSpPr>
        <p:spPr>
          <a:xfrm>
            <a:off x="1626619" y="972448"/>
            <a:ext cx="1331343" cy="8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lowchart: Data 3">
            <a:extLst>
              <a:ext uri="{FF2B5EF4-FFF2-40B4-BE49-F238E27FC236}">
                <a16:creationId xmlns:a16="http://schemas.microsoft.com/office/drawing/2014/main" xmlns="" id="{1AB4E2E7-C7B7-17B6-F5AD-F64E8C8138D8}"/>
              </a:ext>
            </a:extLst>
          </p:cNvPr>
          <p:cNvSpPr/>
          <p:nvPr/>
        </p:nvSpPr>
        <p:spPr>
          <a:xfrm>
            <a:off x="2790286" y="662352"/>
            <a:ext cx="1725281" cy="776376"/>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b="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Aminat's location= (0,0)</a:t>
            </a:r>
            <a:endParaRPr lang="en-GB"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5" name="Straight Arrow Connector 4">
            <a:extLst>
              <a:ext uri="{FF2B5EF4-FFF2-40B4-BE49-F238E27FC236}">
                <a16:creationId xmlns:a16="http://schemas.microsoft.com/office/drawing/2014/main" xmlns="" id="{EBF70FFA-A32B-CD9D-0975-ECB6C2A3BBBF}"/>
              </a:ext>
            </a:extLst>
          </p:cNvPr>
          <p:cNvCxnSpPr>
            <a:cxnSpLocks/>
          </p:cNvCxnSpPr>
          <p:nvPr/>
        </p:nvCxnSpPr>
        <p:spPr>
          <a:xfrm>
            <a:off x="4372694" y="1029957"/>
            <a:ext cx="1331343" cy="8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lowchart: Data 5">
            <a:extLst>
              <a:ext uri="{FF2B5EF4-FFF2-40B4-BE49-F238E27FC236}">
                <a16:creationId xmlns:a16="http://schemas.microsoft.com/office/drawing/2014/main" xmlns="" id="{614C396F-CDCE-99F5-9BCD-3ABF6D55559E}"/>
              </a:ext>
            </a:extLst>
          </p:cNvPr>
          <p:cNvSpPr/>
          <p:nvPr/>
        </p:nvSpPr>
        <p:spPr>
          <a:xfrm>
            <a:off x="5507607" y="748616"/>
            <a:ext cx="1725281" cy="776376"/>
          </a:xfrm>
          <a:prstGeom prst="flowChartInputOutpu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GB" sz="1400" b="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Flower Location=(0,3)</a:t>
            </a:r>
            <a:endParaRPr lang="en-GB"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7" name="Straight Arrow Connector 6">
            <a:extLst>
              <a:ext uri="{FF2B5EF4-FFF2-40B4-BE49-F238E27FC236}">
                <a16:creationId xmlns:a16="http://schemas.microsoft.com/office/drawing/2014/main" xmlns="" id="{57620231-1F22-72C2-CF24-17F78C88ABBF}"/>
              </a:ext>
            </a:extLst>
          </p:cNvPr>
          <p:cNvCxnSpPr>
            <a:cxnSpLocks/>
          </p:cNvCxnSpPr>
          <p:nvPr/>
        </p:nvCxnSpPr>
        <p:spPr>
          <a:xfrm>
            <a:off x="7075637" y="1101844"/>
            <a:ext cx="1331343" cy="8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5D136844-2E66-7417-C0A4-AF73905D64D6}"/>
              </a:ext>
            </a:extLst>
          </p:cNvPr>
          <p:cNvSpPr/>
          <p:nvPr/>
        </p:nvSpPr>
        <p:spPr>
          <a:xfrm>
            <a:off x="8413630" y="714555"/>
            <a:ext cx="1897810" cy="920150"/>
          </a:xfrm>
          <a:prstGeom prst="rec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1400" b="1" dirty="0">
                <a:latin typeface="Cascadia Code" panose="020B0609020000020004" pitchFamily="49" charset="0"/>
                <a:ea typeface="Cascadia Code" panose="020B0609020000020004" pitchFamily="49" charset="0"/>
                <a:cs typeface="Cascadia Code" panose="020B0609020000020004" pitchFamily="49" charset="0"/>
              </a:rPr>
              <a:t> Aminat moves to location of the flower</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3" name="Straight Arrow Connector 12">
            <a:extLst>
              <a:ext uri="{FF2B5EF4-FFF2-40B4-BE49-F238E27FC236}">
                <a16:creationId xmlns:a16="http://schemas.microsoft.com/office/drawing/2014/main" xmlns="" id="{273EAB02-9DD2-44B4-501E-D6DECA6B0D34}"/>
              </a:ext>
            </a:extLst>
          </p:cNvPr>
          <p:cNvCxnSpPr/>
          <p:nvPr/>
        </p:nvCxnSpPr>
        <p:spPr>
          <a:xfrm>
            <a:off x="9344564" y="1631111"/>
            <a:ext cx="23005" cy="871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1DDE067C-A7D0-236D-3E85-410EDE657826}"/>
              </a:ext>
            </a:extLst>
          </p:cNvPr>
          <p:cNvSpPr/>
          <p:nvPr/>
        </p:nvSpPr>
        <p:spPr>
          <a:xfrm>
            <a:off x="8471139" y="2526102"/>
            <a:ext cx="1897810" cy="9201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a:latin typeface="Cascadia Code" panose="020B0609020000020004" pitchFamily="49" charset="0"/>
                <a:ea typeface="Cascadia Code" panose="020B0609020000020004" pitchFamily="49" charset="0"/>
                <a:cs typeface="Cascadia Code" panose="020B0609020000020004" pitchFamily="49" charset="0"/>
              </a:rPr>
              <a:t>Aminat picks flower</a:t>
            </a:r>
            <a:endParaRPr lang="en-GB" sz="140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5" name="Straight Arrow Connector 14">
            <a:extLst>
              <a:ext uri="{FF2B5EF4-FFF2-40B4-BE49-F238E27FC236}">
                <a16:creationId xmlns:a16="http://schemas.microsoft.com/office/drawing/2014/main" xmlns="" id="{B77E3528-3145-29A0-39DB-EFD2927957B8}"/>
              </a:ext>
            </a:extLst>
          </p:cNvPr>
          <p:cNvCxnSpPr/>
          <p:nvPr/>
        </p:nvCxnSpPr>
        <p:spPr>
          <a:xfrm flipH="1">
            <a:off x="7343955" y="2971800"/>
            <a:ext cx="1227826"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Data 15">
            <a:extLst>
              <a:ext uri="{FF2B5EF4-FFF2-40B4-BE49-F238E27FC236}">
                <a16:creationId xmlns:a16="http://schemas.microsoft.com/office/drawing/2014/main" xmlns="" id="{4B19A75E-259A-546E-CA78-49EC76CCF978}"/>
              </a:ext>
            </a:extLst>
          </p:cNvPr>
          <p:cNvSpPr/>
          <p:nvPr/>
        </p:nvSpPr>
        <p:spPr>
          <a:xfrm>
            <a:off x="144852" y="2387634"/>
            <a:ext cx="1725281" cy="776376"/>
          </a:xfrm>
          <a:prstGeom prst="flowChartInputOutpu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GB" sz="1400" b="1" dirty="0">
                <a:latin typeface="Cascadia Code" panose="020B0609020000020004" pitchFamily="49" charset="0"/>
                <a:ea typeface="Cascadia Code" panose="020B0609020000020004" pitchFamily="49" charset="0"/>
                <a:cs typeface="Cascadia Code" panose="020B0609020000020004" pitchFamily="49" charset="0"/>
              </a:rPr>
              <a:t>Aminat's next location = (3,3)</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7" name="Straight Arrow Connector 16">
            <a:extLst>
              <a:ext uri="{FF2B5EF4-FFF2-40B4-BE49-F238E27FC236}">
                <a16:creationId xmlns:a16="http://schemas.microsoft.com/office/drawing/2014/main" xmlns="" id="{F2528BD2-F7FD-CC4E-4A2A-7EC6E68E509B}"/>
              </a:ext>
            </a:extLst>
          </p:cNvPr>
          <p:cNvCxnSpPr>
            <a:cxnSpLocks/>
          </p:cNvCxnSpPr>
          <p:nvPr/>
        </p:nvCxnSpPr>
        <p:spPr>
          <a:xfrm flipH="1">
            <a:off x="4871049" y="2914290"/>
            <a:ext cx="1227826"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66E209B8-C85F-7745-C57B-BB1A5519358D}"/>
              </a:ext>
            </a:extLst>
          </p:cNvPr>
          <p:cNvSpPr/>
          <p:nvPr/>
        </p:nvSpPr>
        <p:spPr>
          <a:xfrm>
            <a:off x="2978988" y="2382328"/>
            <a:ext cx="1897810" cy="920150"/>
          </a:xfrm>
          <a:prstGeom prst="rec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GB" sz="1400" b="1" dirty="0">
                <a:latin typeface="Cascadia Code" panose="020B0609020000020004" pitchFamily="49" charset="0"/>
                <a:ea typeface="Cascadia Code" panose="020B0609020000020004" pitchFamily="49" charset="0"/>
                <a:cs typeface="Cascadia Code" panose="020B0609020000020004" pitchFamily="49" charset="0"/>
              </a:rPr>
              <a:t>Aminat moves to new location and plants flower</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9" name="Straight Arrow Connector 18">
            <a:extLst>
              <a:ext uri="{FF2B5EF4-FFF2-40B4-BE49-F238E27FC236}">
                <a16:creationId xmlns:a16="http://schemas.microsoft.com/office/drawing/2014/main" xmlns="" id="{9481A70C-7C54-AF2C-1EC3-F565A326ECB6}"/>
              </a:ext>
            </a:extLst>
          </p:cNvPr>
          <p:cNvCxnSpPr>
            <a:cxnSpLocks/>
          </p:cNvCxnSpPr>
          <p:nvPr/>
        </p:nvCxnSpPr>
        <p:spPr>
          <a:xfrm flipH="1">
            <a:off x="1765539" y="2842403"/>
            <a:ext cx="1227826"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Data 19">
            <a:extLst>
              <a:ext uri="{FF2B5EF4-FFF2-40B4-BE49-F238E27FC236}">
                <a16:creationId xmlns:a16="http://schemas.microsoft.com/office/drawing/2014/main" xmlns="" id="{F722339B-DD34-48B4-F483-52C18220AEAA}"/>
              </a:ext>
            </a:extLst>
          </p:cNvPr>
          <p:cNvSpPr/>
          <p:nvPr/>
        </p:nvSpPr>
        <p:spPr>
          <a:xfrm>
            <a:off x="5809531" y="2531407"/>
            <a:ext cx="1725281" cy="776376"/>
          </a:xfrm>
          <a:prstGeom prst="flowChartInputOutp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400" b="1">
                <a:latin typeface="Cascadia Code" panose="020B0609020000020004" pitchFamily="49" charset="0"/>
                <a:ea typeface="Cascadia Code" panose="020B0609020000020004" pitchFamily="49" charset="0"/>
                <a:cs typeface="Cascadia Code" panose="020B0609020000020004" pitchFamily="49" charset="0"/>
              </a:rPr>
              <a:t> New Location= (3,2)</a:t>
            </a:r>
          </a:p>
        </p:txBody>
      </p:sp>
      <p:cxnSp>
        <p:nvCxnSpPr>
          <p:cNvPr id="21" name="Straight Arrow Connector 20">
            <a:extLst>
              <a:ext uri="{FF2B5EF4-FFF2-40B4-BE49-F238E27FC236}">
                <a16:creationId xmlns:a16="http://schemas.microsoft.com/office/drawing/2014/main" xmlns="" id="{E85F8231-3ABD-7C7D-0380-8A3B3562FED2}"/>
              </a:ext>
            </a:extLst>
          </p:cNvPr>
          <p:cNvCxnSpPr>
            <a:cxnSpLocks/>
          </p:cNvCxnSpPr>
          <p:nvPr/>
        </p:nvCxnSpPr>
        <p:spPr>
          <a:xfrm>
            <a:off x="775658" y="3097601"/>
            <a:ext cx="23005" cy="871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3320AA75-5E82-0853-BE6E-CB83E4026C8F}"/>
              </a:ext>
            </a:extLst>
          </p:cNvPr>
          <p:cNvSpPr/>
          <p:nvPr/>
        </p:nvSpPr>
        <p:spPr>
          <a:xfrm>
            <a:off x="60384" y="3978215"/>
            <a:ext cx="1897810" cy="920150"/>
          </a:xfrm>
          <a:prstGeom prst="rect">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GB" sz="1400" b="1" dirty="0">
                <a:latin typeface="Cascadia Code" panose="020B0609020000020004" pitchFamily="49" charset="0"/>
                <a:ea typeface="Cascadia Code" panose="020B0609020000020004" pitchFamily="49" charset="0"/>
                <a:cs typeface="Cascadia Code" panose="020B0609020000020004" pitchFamily="49" charset="0"/>
              </a:rPr>
              <a:t>Set Aminat</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3" name="Straight Arrow Connector 22">
            <a:extLst>
              <a:ext uri="{FF2B5EF4-FFF2-40B4-BE49-F238E27FC236}">
                <a16:creationId xmlns:a16="http://schemas.microsoft.com/office/drawing/2014/main" xmlns="" id="{5730F91E-1A79-93B6-1053-1B95659AFDC8}"/>
              </a:ext>
            </a:extLst>
          </p:cNvPr>
          <p:cNvCxnSpPr>
            <a:cxnSpLocks/>
          </p:cNvCxnSpPr>
          <p:nvPr/>
        </p:nvCxnSpPr>
        <p:spPr>
          <a:xfrm>
            <a:off x="1871033" y="4437390"/>
            <a:ext cx="1331343" cy="8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Terminator 23">
            <a:extLst>
              <a:ext uri="{FF2B5EF4-FFF2-40B4-BE49-F238E27FC236}">
                <a16:creationId xmlns:a16="http://schemas.microsoft.com/office/drawing/2014/main" xmlns="" id="{1D68F8D3-E35F-DEFD-3711-7FC5D63F19F2}"/>
              </a:ext>
            </a:extLst>
          </p:cNvPr>
          <p:cNvSpPr/>
          <p:nvPr/>
        </p:nvSpPr>
        <p:spPr>
          <a:xfrm>
            <a:off x="5854460" y="4327670"/>
            <a:ext cx="1222074" cy="503207"/>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Stop</a:t>
            </a:r>
            <a:endParaRPr lang="en-GB" sz="14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5" name="Flowchart: Data 24">
            <a:extLst>
              <a:ext uri="{FF2B5EF4-FFF2-40B4-BE49-F238E27FC236}">
                <a16:creationId xmlns:a16="http://schemas.microsoft.com/office/drawing/2014/main" xmlns="" id="{D76F59A2-E611-EE34-F547-6013AC97ACC8}"/>
              </a:ext>
            </a:extLst>
          </p:cNvPr>
          <p:cNvSpPr/>
          <p:nvPr/>
        </p:nvSpPr>
        <p:spPr>
          <a:xfrm>
            <a:off x="3049078" y="4127293"/>
            <a:ext cx="1725281" cy="776376"/>
          </a:xfrm>
          <a:prstGeom prst="flowChartInputOutput">
            <a:avLst/>
          </a:prstGeom>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GB" sz="1400" b="1" dirty="0">
                <a:latin typeface="Cascadia Code" panose="020B0609020000020004" pitchFamily="49" charset="0"/>
                <a:ea typeface="Cascadia Code" panose="020B0609020000020004" pitchFamily="49" charset="0"/>
                <a:cs typeface="Cascadia Code" panose="020B0609020000020004" pitchFamily="49" charset="0"/>
              </a:rPr>
              <a:t>Aminat final location</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6" name="Straight Arrow Connector 25">
            <a:extLst>
              <a:ext uri="{FF2B5EF4-FFF2-40B4-BE49-F238E27FC236}">
                <a16:creationId xmlns:a16="http://schemas.microsoft.com/office/drawing/2014/main" xmlns="" id="{86B778D7-62D7-C0D7-0F22-9FECD65F1483}"/>
              </a:ext>
            </a:extLst>
          </p:cNvPr>
          <p:cNvCxnSpPr>
            <a:cxnSpLocks/>
          </p:cNvCxnSpPr>
          <p:nvPr/>
        </p:nvCxnSpPr>
        <p:spPr>
          <a:xfrm>
            <a:off x="4516466" y="4509276"/>
            <a:ext cx="1331343" cy="8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286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D2E6170-CCDA-4A8E-93E5-71658BFB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DA08AED-4A43-19D7-0785-F61C72C55733}"/>
              </a:ext>
            </a:extLst>
          </p:cNvPr>
          <p:cNvSpPr>
            <a:spLocks noGrp="1"/>
          </p:cNvSpPr>
          <p:nvPr>
            <p:ph type="title"/>
          </p:nvPr>
        </p:nvSpPr>
        <p:spPr>
          <a:xfrm>
            <a:off x="841248" y="644652"/>
            <a:ext cx="4175758" cy="5568696"/>
          </a:xfrm>
        </p:spPr>
        <p:txBody>
          <a:bodyPr>
            <a:normAutofit/>
          </a:bodyPr>
          <a:lstStyle/>
          <a:p>
            <a:r>
              <a:rPr lang="en-GB" sz="7200" dirty="0">
                <a:latin typeface="Agency FB" panose="020B0503020202020204" pitchFamily="34" charset="0"/>
              </a:rPr>
              <a:t>PROJECT 2</a:t>
            </a:r>
          </a:p>
        </p:txBody>
      </p:sp>
      <p:sp>
        <p:nvSpPr>
          <p:cNvPr id="10" name="Freeform: Shape 9">
            <a:extLst>
              <a:ext uri="{FF2B5EF4-FFF2-40B4-BE49-F238E27FC236}">
                <a16:creationId xmlns:a16="http://schemas.microsoft.com/office/drawing/2014/main" xmlns="" id="{A80EBCDD-54A3-491E-9753-1240601E79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rgbClr val="B89D7B"/>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xmlns="" id="{B4E75563-BDB2-62F4-7AA1-B9CBAEEA4F2E}"/>
              </a:ext>
            </a:extLst>
          </p:cNvPr>
          <p:cNvSpPr>
            <a:spLocks noGrp="1"/>
          </p:cNvSpPr>
          <p:nvPr>
            <p:ph idx="1"/>
          </p:nvPr>
        </p:nvSpPr>
        <p:spPr>
          <a:xfrm>
            <a:off x="6365404" y="644652"/>
            <a:ext cx="4985348" cy="5568695"/>
          </a:xfrm>
        </p:spPr>
        <p:txBody>
          <a:bodyPr vert="horz" lIns="91440" tIns="45720" rIns="91440" bIns="45720" rtlCol="0" anchor="ctr">
            <a:normAutofit fontScale="77500" lnSpcReduction="20000"/>
          </a:bodyPr>
          <a:lstStyle/>
          <a:p>
            <a:r>
              <a:rPr lang="en-GB" sz="2600" b="1" dirty="0">
                <a:solidFill>
                  <a:srgbClr val="FFFFFF"/>
                </a:solidFill>
                <a:ea typeface="+mn-lt"/>
                <a:cs typeface="+mn-lt"/>
              </a:rPr>
              <a:t>One of the key issue that have threatened organizations and institutions is that of name verification. To solve it, people now use biometric software and machine vision enabled tools to verify identities of their employees and take attendance. Mrs. Jane runs a delivery business with 15 employees, but she would want a way to identify if a user is one of her employees. Your mission, should you choose to accept it, is to write  develop the algorithm that takes a user's name and check if he/she exists in the list of 15 employees, if they do…you welcome them </a:t>
            </a:r>
            <a:r>
              <a:rPr lang="en-GB" sz="2600" b="1" dirty="0" smtClean="0">
                <a:solidFill>
                  <a:srgbClr val="FFFFFF"/>
                </a:solidFill>
                <a:ea typeface="+mn-lt"/>
                <a:cs typeface="+mn-lt"/>
              </a:rPr>
              <a:t>appropriately…otherwise</a:t>
            </a:r>
            <a:r>
              <a:rPr lang="en-GB" sz="2600" b="1" dirty="0">
                <a:solidFill>
                  <a:srgbClr val="FFFFFF"/>
                </a:solidFill>
                <a:ea typeface="+mn-lt"/>
                <a:cs typeface="+mn-lt"/>
              </a:rPr>
              <a:t>, you politely tell them to Get Out.</a:t>
            </a:r>
            <a:endParaRPr lang="en-GB" sz="2600" b="1" dirty="0">
              <a:solidFill>
                <a:srgbClr val="FFFFFF"/>
              </a:solidFill>
            </a:endParaRPr>
          </a:p>
          <a:p>
            <a:pPr marL="0" indent="0">
              <a:buNone/>
            </a:pPr>
            <a:endParaRPr lang="en-GB" sz="2600" dirty="0">
              <a:solidFill>
                <a:srgbClr val="FFFFFF"/>
              </a:solidFill>
            </a:endParaRPr>
          </a:p>
        </p:txBody>
      </p:sp>
    </p:spTree>
    <p:extLst>
      <p:ext uri="{BB962C8B-B14F-4D97-AF65-F5344CB8AC3E}">
        <p14:creationId xmlns:p14="http://schemas.microsoft.com/office/powerpoint/2010/main" val="1738397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EA8C56-E160-14C8-72EB-71A38BCF9E88}"/>
              </a:ext>
            </a:extLst>
          </p:cNvPr>
          <p:cNvSpPr>
            <a:spLocks noGrp="1"/>
          </p:cNvSpPr>
          <p:nvPr>
            <p:ph type="title"/>
          </p:nvPr>
        </p:nvSpPr>
        <p:spPr/>
        <p:txBody>
          <a:bodyPr/>
          <a:lstStyle/>
          <a:p>
            <a:r>
              <a:rPr lang="en-GB" dirty="0">
                <a:ea typeface="+mj-lt"/>
                <a:cs typeface="+mj-lt"/>
              </a:rPr>
              <a:t>PROJECT 2 PSEUDOCODE</a:t>
            </a:r>
            <a:endParaRPr lang="en-US" dirty="0"/>
          </a:p>
        </p:txBody>
      </p:sp>
      <p:sp>
        <p:nvSpPr>
          <p:cNvPr id="3" name="Content Placeholder 2">
            <a:extLst>
              <a:ext uri="{FF2B5EF4-FFF2-40B4-BE49-F238E27FC236}">
                <a16:creationId xmlns:a16="http://schemas.microsoft.com/office/drawing/2014/main" xmlns="" id="{8C54ED98-55FA-4688-7DF5-D1AD63506962}"/>
              </a:ext>
            </a:extLst>
          </p:cNvPr>
          <p:cNvSpPr>
            <a:spLocks noGrp="1"/>
          </p:cNvSpPr>
          <p:nvPr>
            <p:ph sz="half" idx="1"/>
          </p:nvPr>
        </p:nvSpPr>
        <p:spPr/>
        <p:txBody>
          <a:bodyPr vert="horz" lIns="91440" tIns="45720" rIns="91440" bIns="45720" rtlCol="0" anchor="t">
            <a:noAutofit/>
          </a:bodyPr>
          <a:lstStyle/>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START</a:t>
            </a:r>
            <a:endParaRPr lang="en-GB" sz="2400"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INPUT Names of all employees = A-O</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PROCESS Save Name of all employees to system</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PRINT Hi! Welcome. Name?</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INPUT User Name</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PROCESS Verify if name in Name of all employees</a:t>
            </a:r>
          </a:p>
        </p:txBody>
      </p:sp>
      <p:sp>
        <p:nvSpPr>
          <p:cNvPr id="4" name="Content Placeholder 3">
            <a:extLst>
              <a:ext uri="{FF2B5EF4-FFF2-40B4-BE49-F238E27FC236}">
                <a16:creationId xmlns:a16="http://schemas.microsoft.com/office/drawing/2014/main" xmlns="" id="{A6E0F1E1-2BFE-6B16-B797-205EEE8D7876}"/>
              </a:ext>
            </a:extLst>
          </p:cNvPr>
          <p:cNvSpPr>
            <a:spLocks noGrp="1"/>
          </p:cNvSpPr>
          <p:nvPr>
            <p:ph sz="half" idx="2"/>
          </p:nvPr>
        </p:nvSpPr>
        <p:spPr/>
        <p:txBody>
          <a:bodyPr vert="horz" lIns="91440" tIns="45720" rIns="91440" bIns="45720" rtlCol="0" anchor="t">
            <a:normAutofit fontScale="85000" lnSpcReduction="20000"/>
          </a:bodyPr>
          <a:lstStyle/>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IF User Name in Name of all employees</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PRINT Welcome, Access Granted</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ELSE </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PRINT Access denied</a:t>
            </a:r>
          </a:p>
          <a:p>
            <a:pPr marL="0" indent="0">
              <a:buNone/>
            </a:pPr>
            <a:r>
              <a:rPr lang="en-GB" sz="2800" b="1" dirty="0">
                <a:latin typeface="Cascadia Code" panose="020B0609020000020004" pitchFamily="49" charset="0"/>
                <a:ea typeface="Cascadia Code" panose="020B0609020000020004" pitchFamily="49" charset="0"/>
                <a:cs typeface="Cascadia Code" panose="020B0609020000020004" pitchFamily="49" charset="0"/>
              </a:rPr>
              <a:t>STOP</a:t>
            </a:r>
          </a:p>
        </p:txBody>
      </p:sp>
    </p:spTree>
    <p:extLst>
      <p:ext uri="{BB962C8B-B14F-4D97-AF65-F5344CB8AC3E}">
        <p14:creationId xmlns:p14="http://schemas.microsoft.com/office/powerpoint/2010/main" val="1154350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fade">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53143" y="431073"/>
            <a:ext cx="1254034" cy="7053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latin typeface="Cascadia Code" panose="020B0609020000020004" pitchFamily="49" charset="0"/>
                <a:ea typeface="Cascadia Code" panose="020B0609020000020004" pitchFamily="49" charset="0"/>
                <a:cs typeface="Cascadia Code" panose="020B0609020000020004" pitchFamily="49" charset="0"/>
              </a:rPr>
              <a:t>Start</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4" name="Straight Arrow Connector 3"/>
          <p:cNvCxnSpPr>
            <a:stCxn id="2" idx="6"/>
          </p:cNvCxnSpPr>
          <p:nvPr/>
        </p:nvCxnSpPr>
        <p:spPr>
          <a:xfrm flipV="1">
            <a:off x="1907177" y="783770"/>
            <a:ext cx="79683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V="1">
            <a:off x="3984171" y="831670"/>
            <a:ext cx="1079887" cy="87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064058" y="535577"/>
            <a:ext cx="1767816" cy="6008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400" dirty="0">
                <a:latin typeface="Cascadia Code" panose="020B0609020000020004" pitchFamily="49" charset="0"/>
                <a:ea typeface="Cascadia Code" panose="020B0609020000020004" pitchFamily="49" charset="0"/>
                <a:cs typeface="Cascadia Code" panose="020B0609020000020004" pitchFamily="49" charset="0"/>
              </a:rPr>
              <a:t>Save Name of all employees to system</a:t>
            </a:r>
            <a:endParaRPr lang="en-GB"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8" name="Straight Arrow Connector 7"/>
          <p:cNvCxnSpPr>
            <a:stCxn id="7" idx="3"/>
            <a:endCxn id="9" idx="2"/>
          </p:cNvCxnSpPr>
          <p:nvPr/>
        </p:nvCxnSpPr>
        <p:spPr>
          <a:xfrm>
            <a:off x="6831874" y="836023"/>
            <a:ext cx="904824" cy="43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Flowchart: Data 8"/>
          <p:cNvSpPr/>
          <p:nvPr/>
        </p:nvSpPr>
        <p:spPr>
          <a:xfrm>
            <a:off x="7545980" y="539929"/>
            <a:ext cx="1907178" cy="60089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400" dirty="0">
                <a:latin typeface="Cascadia Code" panose="020B0609020000020004" pitchFamily="49" charset="0"/>
                <a:ea typeface="Cascadia Code" panose="020B0609020000020004" pitchFamily="49" charset="0"/>
                <a:cs typeface="Cascadia Code" panose="020B0609020000020004" pitchFamily="49" charset="0"/>
              </a:rPr>
              <a:t>Hi! </a:t>
            </a:r>
            <a:r>
              <a:rPr lang="en-GB" sz="1400" dirty="0" smtClean="0">
                <a:latin typeface="Cascadia Code" panose="020B0609020000020004" pitchFamily="49" charset="0"/>
                <a:ea typeface="Cascadia Code" panose="020B0609020000020004" pitchFamily="49" charset="0"/>
                <a:cs typeface="Cascadia Code" panose="020B0609020000020004" pitchFamily="49" charset="0"/>
              </a:rPr>
              <a:t>Welcome Name</a:t>
            </a:r>
            <a:r>
              <a:rPr lang="en-GB" sz="1400" dirty="0">
                <a:latin typeface="Cascadia Code" panose="020B0609020000020004" pitchFamily="49" charset="0"/>
                <a:ea typeface="Cascadia Code" panose="020B0609020000020004" pitchFamily="49" charset="0"/>
                <a:cs typeface="Cascadia Code" panose="020B0609020000020004" pitchFamily="49" charset="0"/>
              </a:rPr>
              <a:t>?</a:t>
            </a:r>
            <a:endParaRPr lang="en-GB"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0" name="Straight Arrow Connector 9"/>
          <p:cNvCxnSpPr/>
          <p:nvPr/>
        </p:nvCxnSpPr>
        <p:spPr>
          <a:xfrm flipV="1">
            <a:off x="9209365" y="866498"/>
            <a:ext cx="79683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Flowchart: Data 10"/>
          <p:cNvSpPr/>
          <p:nvPr/>
        </p:nvSpPr>
        <p:spPr>
          <a:xfrm>
            <a:off x="9775374" y="566053"/>
            <a:ext cx="1907178" cy="60089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400" dirty="0">
                <a:latin typeface="Cascadia Code" panose="020B0609020000020004" pitchFamily="49" charset="0"/>
                <a:ea typeface="Cascadia Code" panose="020B0609020000020004" pitchFamily="49" charset="0"/>
                <a:cs typeface="Cascadia Code" panose="020B0609020000020004" pitchFamily="49" charset="0"/>
              </a:rPr>
              <a:t>User Name</a:t>
            </a:r>
            <a:endParaRPr lang="en-GB"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3" name="Straight Arrow Connector 12"/>
          <p:cNvCxnSpPr>
            <a:stCxn id="11" idx="4"/>
          </p:cNvCxnSpPr>
          <p:nvPr/>
        </p:nvCxnSpPr>
        <p:spPr>
          <a:xfrm>
            <a:off x="10728963" y="1166945"/>
            <a:ext cx="0" cy="7794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9775374" y="1946366"/>
            <a:ext cx="1767816" cy="6008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400" dirty="0">
                <a:latin typeface="Cascadia Code" panose="020B0609020000020004" pitchFamily="49" charset="0"/>
                <a:ea typeface="Cascadia Code" panose="020B0609020000020004" pitchFamily="49" charset="0"/>
                <a:cs typeface="Cascadia Code" panose="020B0609020000020004" pitchFamily="49" charset="0"/>
              </a:rPr>
              <a:t>Verify if name in Name of all employees</a:t>
            </a:r>
            <a:endParaRPr lang="en-GB"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9" name="Straight Arrow Connector 18"/>
          <p:cNvCxnSpPr>
            <a:stCxn id="14" idx="1"/>
          </p:cNvCxnSpPr>
          <p:nvPr/>
        </p:nvCxnSpPr>
        <p:spPr>
          <a:xfrm flipH="1">
            <a:off x="9117874" y="2246812"/>
            <a:ext cx="6575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Flowchart: Decision 19"/>
          <p:cNvSpPr/>
          <p:nvPr/>
        </p:nvSpPr>
        <p:spPr>
          <a:xfrm>
            <a:off x="7842121" y="1678577"/>
            <a:ext cx="1267097" cy="1136469"/>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200" dirty="0" smtClean="0">
                <a:latin typeface="Cascadia Code" panose="020B0609020000020004" pitchFamily="49" charset="0"/>
                <a:ea typeface="Cascadia Code" panose="020B0609020000020004" pitchFamily="49" charset="0"/>
                <a:cs typeface="Cascadia Code" panose="020B0609020000020004" pitchFamily="49" charset="0"/>
              </a:rPr>
              <a:t>User Name in A-O</a:t>
            </a:r>
            <a:endParaRPr lang="en-US" sz="12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1" name="Straight Arrow Connector 20"/>
          <p:cNvCxnSpPr/>
          <p:nvPr/>
        </p:nvCxnSpPr>
        <p:spPr>
          <a:xfrm flipH="1">
            <a:off x="7217230" y="2242457"/>
            <a:ext cx="6575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8486509" y="2815046"/>
            <a:ext cx="0" cy="7794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Flowchart: Data 22"/>
          <p:cNvSpPr/>
          <p:nvPr/>
        </p:nvSpPr>
        <p:spPr>
          <a:xfrm>
            <a:off x="7545980" y="3594467"/>
            <a:ext cx="1907178" cy="60089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400" dirty="0">
                <a:latin typeface="Cascadia Code" panose="020B0609020000020004" pitchFamily="49" charset="0"/>
                <a:ea typeface="Cascadia Code" panose="020B0609020000020004" pitchFamily="49" charset="0"/>
                <a:cs typeface="Cascadia Code" panose="020B0609020000020004" pitchFamily="49" charset="0"/>
              </a:rPr>
              <a:t>Welcome, Access Granted</a:t>
            </a:r>
            <a:endParaRPr lang="en-GB" sz="1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4" name="Flowchart: Data 23"/>
          <p:cNvSpPr/>
          <p:nvPr/>
        </p:nvSpPr>
        <p:spPr>
          <a:xfrm>
            <a:off x="5486403" y="1942011"/>
            <a:ext cx="1907178" cy="60089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r>
              <a:rPr lang="en-GB" sz="1400" dirty="0">
                <a:latin typeface="Cascadia Code" panose="020B0609020000020004" pitchFamily="49" charset="0"/>
                <a:ea typeface="Cascadia Code" panose="020B0609020000020004" pitchFamily="49" charset="0"/>
                <a:cs typeface="Cascadia Code" panose="020B0609020000020004" pitchFamily="49" charset="0"/>
              </a:rPr>
              <a:t>Access denied</a:t>
            </a:r>
            <a:endParaRPr lang="en-GB" sz="14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5" name="Straight Arrow Connector 24"/>
          <p:cNvCxnSpPr/>
          <p:nvPr/>
        </p:nvCxnSpPr>
        <p:spPr>
          <a:xfrm flipH="1">
            <a:off x="4911634" y="3886204"/>
            <a:ext cx="2810698" cy="87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Elbow Connector 27"/>
          <p:cNvCxnSpPr>
            <a:stCxn id="24" idx="2"/>
          </p:cNvCxnSpPr>
          <p:nvPr/>
        </p:nvCxnSpPr>
        <p:spPr>
          <a:xfrm rot="10800000" flipV="1">
            <a:off x="4665641" y="2242456"/>
            <a:ext cx="1011480" cy="1247507"/>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0" name="Oval 29"/>
          <p:cNvSpPr/>
          <p:nvPr/>
        </p:nvSpPr>
        <p:spPr>
          <a:xfrm>
            <a:off x="3657600" y="3489964"/>
            <a:ext cx="1254034" cy="70539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latin typeface="Cascadia Code" panose="020B0609020000020004" pitchFamily="49" charset="0"/>
                <a:ea typeface="Cascadia Code" panose="020B0609020000020004" pitchFamily="49" charset="0"/>
                <a:cs typeface="Cascadia Code" panose="020B0609020000020004" pitchFamily="49" charset="0"/>
              </a:rPr>
              <a:t>Stop</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2" name="Flowchart: Stored Data 31"/>
          <p:cNvSpPr/>
          <p:nvPr/>
        </p:nvSpPr>
        <p:spPr>
          <a:xfrm>
            <a:off x="2704011" y="431074"/>
            <a:ext cx="1711234" cy="862150"/>
          </a:xfrm>
          <a:prstGeom prst="flowChartOnlineStorag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latin typeface="Cascadia Code" panose="020B0609020000020004" pitchFamily="49" charset="0"/>
                <a:ea typeface="Cascadia Code" panose="020B0609020000020004" pitchFamily="49" charset="0"/>
                <a:cs typeface="Cascadia Code" panose="020B0609020000020004" pitchFamily="49" charset="0"/>
              </a:rPr>
              <a:t>Names of all employees A-O</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0" name="TextBox 39"/>
          <p:cNvSpPr txBox="1"/>
          <p:nvPr/>
        </p:nvSpPr>
        <p:spPr>
          <a:xfrm>
            <a:off x="8475669" y="2866210"/>
            <a:ext cx="541615" cy="261610"/>
          </a:xfrm>
          <a:prstGeom prst="rect">
            <a:avLst/>
          </a:prstGeom>
          <a:noFill/>
        </p:spPr>
        <p:txBody>
          <a:bodyPr wrap="square" rtlCol="0">
            <a:spAutoFit/>
          </a:bodyPr>
          <a:lstStyle/>
          <a:p>
            <a:r>
              <a:rPr lang="en-GB" sz="1100" dirty="0" smtClean="0">
                <a:latin typeface="Cascadia Code" panose="020B0609020000020004" pitchFamily="49" charset="0"/>
                <a:ea typeface="Cascadia Code" panose="020B0609020000020004" pitchFamily="49" charset="0"/>
                <a:cs typeface="Cascadia Code" panose="020B0609020000020004" pitchFamily="49" charset="0"/>
              </a:rPr>
              <a:t>yes</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1" name="TextBox 40"/>
          <p:cNvSpPr txBox="1"/>
          <p:nvPr/>
        </p:nvSpPr>
        <p:spPr>
          <a:xfrm>
            <a:off x="7303032" y="1985202"/>
            <a:ext cx="541615" cy="261610"/>
          </a:xfrm>
          <a:prstGeom prst="rect">
            <a:avLst/>
          </a:prstGeom>
          <a:noFill/>
        </p:spPr>
        <p:txBody>
          <a:bodyPr wrap="square" rtlCol="0">
            <a:spAutoFit/>
          </a:bodyPr>
          <a:lstStyle/>
          <a:p>
            <a:r>
              <a:rPr lang="en-GB" sz="1100" dirty="0" smtClean="0">
                <a:latin typeface="Cascadia Code" panose="020B0609020000020004" pitchFamily="49" charset="0"/>
                <a:ea typeface="Cascadia Code" panose="020B0609020000020004" pitchFamily="49" charset="0"/>
                <a:cs typeface="Cascadia Code" panose="020B0609020000020004" pitchFamily="49" charset="0"/>
              </a:rPr>
              <a:t>no</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187090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827FF362-FC97-4BF5-949B-D4ADFA26E4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B89D7B"/>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0FF5F675-74C0-11D1-7743-C20091CCA14A}"/>
              </a:ext>
            </a:extLst>
          </p:cNvPr>
          <p:cNvSpPr>
            <a:spLocks noGrp="1"/>
          </p:cNvSpPr>
          <p:nvPr>
            <p:ph type="title"/>
          </p:nvPr>
        </p:nvSpPr>
        <p:spPr>
          <a:xfrm>
            <a:off x="841246" y="673770"/>
            <a:ext cx="3874445" cy="2755230"/>
          </a:xfrm>
        </p:spPr>
        <p:txBody>
          <a:bodyPr anchor="t">
            <a:normAutofit/>
          </a:bodyPr>
          <a:lstStyle/>
          <a:p>
            <a:r>
              <a:rPr lang="en-GB" sz="7200" dirty="0">
                <a:solidFill>
                  <a:schemeClr val="bg1"/>
                </a:solidFill>
                <a:latin typeface="Agency FB" panose="020B0503020202020204" pitchFamily="34" charset="0"/>
              </a:rPr>
              <a:t>PROJECT 3</a:t>
            </a:r>
          </a:p>
        </p:txBody>
      </p:sp>
      <p:sp>
        <p:nvSpPr>
          <p:cNvPr id="3" name="Content Placeholder 2">
            <a:extLst>
              <a:ext uri="{FF2B5EF4-FFF2-40B4-BE49-F238E27FC236}">
                <a16:creationId xmlns:a16="http://schemas.microsoft.com/office/drawing/2014/main" xmlns="" id="{CB655EB2-7940-F015-090E-1CDFD9C6AED7}"/>
              </a:ext>
            </a:extLst>
          </p:cNvPr>
          <p:cNvSpPr>
            <a:spLocks noGrp="1"/>
          </p:cNvSpPr>
          <p:nvPr>
            <p:ph idx="1"/>
          </p:nvPr>
        </p:nvSpPr>
        <p:spPr>
          <a:xfrm>
            <a:off x="6374674" y="882315"/>
            <a:ext cx="4976079" cy="5294647"/>
          </a:xfrm>
        </p:spPr>
        <p:txBody>
          <a:bodyPr vert="horz" lIns="91440" tIns="45720" rIns="91440" bIns="45720" rtlCol="0">
            <a:normAutofit fontScale="70000" lnSpcReduction="20000"/>
          </a:bodyPr>
          <a:lstStyle/>
          <a:p>
            <a:pPr marL="0" indent="0">
              <a:lnSpc>
                <a:spcPct val="100000"/>
              </a:lnSpc>
              <a:buNone/>
            </a:pPr>
            <a:r>
              <a:rPr lang="en-GB" b="1" dirty="0">
                <a:ea typeface="+mn-lt"/>
                <a:cs typeface="+mn-lt"/>
              </a:rPr>
              <a:t>You run a delivery service, and charge people based on their location and weight of their package. The following are some of the things you consider</a:t>
            </a:r>
            <a:r>
              <a:rPr lang="en-GB" b="1" dirty="0" smtClean="0">
                <a:ea typeface="+mn-lt"/>
                <a:cs typeface="+mn-lt"/>
              </a:rPr>
              <a:t>.;</a:t>
            </a:r>
          </a:p>
          <a:p>
            <a:pPr marL="0" indent="0">
              <a:lnSpc>
                <a:spcPct val="100000"/>
              </a:lnSpc>
              <a:buNone/>
            </a:pPr>
            <a:endParaRPr lang="en-US" dirty="0"/>
          </a:p>
          <a:p>
            <a:pPr>
              <a:lnSpc>
                <a:spcPct val="100000"/>
              </a:lnSpc>
              <a:buNone/>
            </a:pPr>
            <a:r>
              <a:rPr lang="en-GB" b="1" dirty="0">
                <a:ea typeface="+mn-lt"/>
                <a:cs typeface="+mn-lt"/>
              </a:rPr>
              <a:t>•You charge </a:t>
            </a:r>
            <a:r>
              <a:rPr lang="en-GB" b="1" strike="sngStrike" dirty="0">
                <a:ea typeface="+mn-lt"/>
                <a:cs typeface="+mn-lt"/>
              </a:rPr>
              <a:t>N</a:t>
            </a:r>
            <a:r>
              <a:rPr lang="en-GB" b="1" dirty="0">
                <a:ea typeface="+mn-lt"/>
                <a:cs typeface="+mn-lt"/>
              </a:rPr>
              <a:t>2000, whenever you are delivering a package with weight of 10kg and above to PAU, and </a:t>
            </a:r>
            <a:r>
              <a:rPr lang="en-GB" b="1" strike="sngStrike" dirty="0">
                <a:ea typeface="+mn-lt"/>
                <a:cs typeface="+mn-lt"/>
              </a:rPr>
              <a:t>N</a:t>
            </a:r>
            <a:r>
              <a:rPr lang="en-GB" b="1" dirty="0">
                <a:ea typeface="+mn-lt"/>
                <a:cs typeface="+mn-lt"/>
              </a:rPr>
              <a:t>1500 when it is less.</a:t>
            </a:r>
            <a:endParaRPr lang="en-GB" b="1" dirty="0"/>
          </a:p>
          <a:p>
            <a:pPr>
              <a:lnSpc>
                <a:spcPct val="100000"/>
              </a:lnSpc>
              <a:buNone/>
            </a:pPr>
            <a:r>
              <a:rPr lang="en-GB" b="1" dirty="0">
                <a:ea typeface="+mn-lt"/>
                <a:cs typeface="+mn-lt"/>
              </a:rPr>
              <a:t>•However, you charge </a:t>
            </a:r>
            <a:r>
              <a:rPr lang="en-GB" b="1" strike="sngStrike" dirty="0">
                <a:ea typeface="+mn-lt"/>
                <a:cs typeface="+mn-lt"/>
              </a:rPr>
              <a:t>N</a:t>
            </a:r>
            <a:r>
              <a:rPr lang="en-GB" b="1" dirty="0">
                <a:ea typeface="+mn-lt"/>
                <a:cs typeface="+mn-lt"/>
              </a:rPr>
              <a:t>5000 whenever you deliver to Epe, a package with weight of 10kg and above, and </a:t>
            </a:r>
            <a:r>
              <a:rPr lang="en-GB" b="1" strike="sngStrike" dirty="0">
                <a:ea typeface="+mn-lt"/>
                <a:cs typeface="+mn-lt"/>
              </a:rPr>
              <a:t>N</a:t>
            </a:r>
            <a:r>
              <a:rPr lang="en-GB" b="1" dirty="0">
                <a:ea typeface="+mn-lt"/>
                <a:cs typeface="+mn-lt"/>
              </a:rPr>
              <a:t>4000 when it is less.</a:t>
            </a:r>
            <a:endParaRPr lang="en-GB" b="1" dirty="0"/>
          </a:p>
          <a:p>
            <a:pPr>
              <a:lnSpc>
                <a:spcPct val="100000"/>
              </a:lnSpc>
              <a:buNone/>
            </a:pPr>
            <a:r>
              <a:rPr lang="en-GB" b="1" dirty="0">
                <a:ea typeface="+mn-lt"/>
                <a:cs typeface="+mn-lt"/>
              </a:rPr>
              <a:t>Develop the algorithm that tells a user how much to pay, based on their location, and package weight</a:t>
            </a:r>
            <a:endParaRPr lang="en-GB" b="1" dirty="0"/>
          </a:p>
          <a:p>
            <a:pPr marL="0" indent="0">
              <a:lnSpc>
                <a:spcPct val="100000"/>
              </a:lnSpc>
              <a:buNone/>
            </a:pPr>
            <a:endParaRPr lang="en-GB" dirty="0"/>
          </a:p>
          <a:p>
            <a:pPr>
              <a:lnSpc>
                <a:spcPct val="100000"/>
              </a:lnSpc>
            </a:pPr>
            <a:endParaRPr lang="en-GB" dirty="0"/>
          </a:p>
        </p:txBody>
      </p:sp>
    </p:spTree>
    <p:extLst>
      <p:ext uri="{BB962C8B-B14F-4D97-AF65-F5344CB8AC3E}">
        <p14:creationId xmlns:p14="http://schemas.microsoft.com/office/powerpoint/2010/main" val="2185470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3C372-5B72-972A-41A2-0C839934C72F}"/>
              </a:ext>
            </a:extLst>
          </p:cNvPr>
          <p:cNvSpPr>
            <a:spLocks noGrp="1"/>
          </p:cNvSpPr>
          <p:nvPr>
            <p:ph type="title"/>
          </p:nvPr>
        </p:nvSpPr>
        <p:spPr/>
        <p:txBody>
          <a:bodyPr/>
          <a:lstStyle/>
          <a:p>
            <a:r>
              <a:rPr lang="en-GB" dirty="0"/>
              <a:t>PROJECT 3 PSEUDOCODE</a:t>
            </a:r>
          </a:p>
        </p:txBody>
      </p:sp>
      <p:sp>
        <p:nvSpPr>
          <p:cNvPr id="5" name="Content Placeholder 4">
            <a:extLst>
              <a:ext uri="{FF2B5EF4-FFF2-40B4-BE49-F238E27FC236}">
                <a16:creationId xmlns:a16="http://schemas.microsoft.com/office/drawing/2014/main" xmlns="" id="{C6D58E63-6925-C886-4936-BC6D9F8B1518}"/>
              </a:ext>
            </a:extLst>
          </p:cNvPr>
          <p:cNvSpPr>
            <a:spLocks noGrp="1"/>
          </p:cNvSpPr>
          <p:nvPr>
            <p:ph sz="half" idx="1"/>
          </p:nvPr>
        </p:nvSpPr>
        <p:spPr/>
        <p:txBody>
          <a:bodyPr vert="horz" lIns="91440" tIns="45720" rIns="91440" bIns="45720" rtlCol="0" anchor="t">
            <a:normAutofit fontScale="92500" lnSpcReduction="10000"/>
          </a:bodyPr>
          <a:lstStyle/>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START</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INPUT User Name </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INPUT Product Name</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PROCESS Weigh Product</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IF Product &gt;= 10kg</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PRINT Location?</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    IF Location = Epe</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     PRINT Amount= 5000</a:t>
            </a:r>
          </a:p>
          <a:p>
            <a:pPr marL="0" indent="0">
              <a:buNone/>
            </a:pPr>
            <a:endParaRPr lang="en-GB" sz="2400" b="1" dirty="0"/>
          </a:p>
        </p:txBody>
      </p:sp>
      <p:sp>
        <p:nvSpPr>
          <p:cNvPr id="6" name="Content Placeholder 5">
            <a:extLst>
              <a:ext uri="{FF2B5EF4-FFF2-40B4-BE49-F238E27FC236}">
                <a16:creationId xmlns:a16="http://schemas.microsoft.com/office/drawing/2014/main" xmlns="" id="{1C24A780-9129-E8AA-0D63-F3C12F6987EB}"/>
              </a:ext>
            </a:extLst>
          </p:cNvPr>
          <p:cNvSpPr>
            <a:spLocks noGrp="1"/>
          </p:cNvSpPr>
          <p:nvPr>
            <p:ph sz="half" idx="2"/>
          </p:nvPr>
        </p:nvSpPr>
        <p:spPr/>
        <p:txBody>
          <a:bodyPr vert="horz" lIns="91440" tIns="45720" rIns="91440" bIns="45720" rtlCol="0" anchor="t">
            <a:normAutofit fontScale="92500" lnSpcReduction="10000"/>
          </a:bodyPr>
          <a:lstStyle/>
          <a:p>
            <a:pPr marL="0" indent="0">
              <a:buNone/>
            </a:pPr>
            <a:r>
              <a:rPr lang="en-GB" dirty="0">
                <a:latin typeface="Cascadia Code" panose="020B0609020000020004" pitchFamily="49" charset="0"/>
                <a:ea typeface="Cascadia Code" panose="020B0609020000020004" pitchFamily="49" charset="0"/>
                <a:cs typeface="Cascadia Code" panose="020B0609020000020004" pitchFamily="49" charset="0"/>
              </a:rPr>
              <a:t>     </a:t>
            </a:r>
            <a:r>
              <a:rPr lang="en-GB" sz="2400" b="1" dirty="0">
                <a:latin typeface="Cascadia Code" panose="020B0609020000020004" pitchFamily="49" charset="0"/>
                <a:ea typeface="Cascadia Code" panose="020B0609020000020004" pitchFamily="49" charset="0"/>
                <a:cs typeface="Cascadia Code" panose="020B0609020000020004" pitchFamily="49" charset="0"/>
              </a:rPr>
              <a:t>ELSEIF Location= PAU</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        PRINT Amount = 2000</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ELSEIF Product &lt; 10kg</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PRINT Location?</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IF Location = Epe</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PRINT amount = 4000</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ELSEIF Location = PAU</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PRINT Amount = 1500</a:t>
            </a:r>
          </a:p>
          <a:p>
            <a:pPr marL="0" indent="0">
              <a:buNone/>
            </a:pPr>
            <a:r>
              <a:rPr lang="en-GB" sz="2400" b="1" dirty="0">
                <a:latin typeface="Cascadia Code" panose="020B0609020000020004" pitchFamily="49" charset="0"/>
                <a:ea typeface="Cascadia Code" panose="020B0609020000020004" pitchFamily="49" charset="0"/>
                <a:cs typeface="Cascadia Code" panose="020B0609020000020004" pitchFamily="49" charset="0"/>
              </a:rPr>
              <a:t>STOP</a:t>
            </a:r>
          </a:p>
        </p:txBody>
      </p:sp>
    </p:spTree>
    <p:extLst>
      <p:ext uri="{BB962C8B-B14F-4D97-AF65-F5344CB8AC3E}">
        <p14:creationId xmlns:p14="http://schemas.microsoft.com/office/powerpoint/2010/main" val="110927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 calcmode="lin" valueType="num">
                                      <p:cBhvr additive="base">
                                        <p:cTn id="44"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
                                            <p:txEl>
                                              <p:pRg st="6" end="6"/>
                                            </p:txEl>
                                          </p:spTgt>
                                        </p:tgtEl>
                                        <p:attrNameLst>
                                          <p:attrName>style.visibility</p:attrName>
                                        </p:attrNameLst>
                                      </p:cBhvr>
                                      <p:to>
                                        <p:strVal val="visible"/>
                                      </p:to>
                                    </p:set>
                                    <p:anim calcmode="lin" valueType="num">
                                      <p:cBhvr additive="base">
                                        <p:cTn id="5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 calcmode="lin" valueType="num">
                                      <p:cBhvr additive="base">
                                        <p:cTn id="5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 calcmode="lin" valueType="num">
                                      <p:cBhvr additive="base">
                                        <p:cTn id="6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6">
                                            <p:txEl>
                                              <p:pRg st="1" end="1"/>
                                            </p:txEl>
                                          </p:spTgt>
                                        </p:tgtEl>
                                        <p:attrNameLst>
                                          <p:attrName>style.visibility</p:attrName>
                                        </p:attrNameLst>
                                      </p:cBhvr>
                                      <p:to>
                                        <p:strVal val="visible"/>
                                      </p:to>
                                    </p:set>
                                    <p:anim calcmode="lin" valueType="num">
                                      <p:cBhvr additive="base">
                                        <p:cTn id="6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6">
                                            <p:txEl>
                                              <p:pRg st="2" end="2"/>
                                            </p:txEl>
                                          </p:spTgt>
                                        </p:tgtEl>
                                        <p:attrNameLst>
                                          <p:attrName>style.visibility</p:attrName>
                                        </p:attrNameLst>
                                      </p:cBhvr>
                                      <p:to>
                                        <p:strVal val="visible"/>
                                      </p:to>
                                    </p:set>
                                    <p:anim calcmode="lin" valueType="num">
                                      <p:cBhvr additive="base">
                                        <p:cTn id="7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6">
                                            <p:txEl>
                                              <p:pRg st="3" end="3"/>
                                            </p:txEl>
                                          </p:spTgt>
                                        </p:tgtEl>
                                        <p:attrNameLst>
                                          <p:attrName>style.visibility</p:attrName>
                                        </p:attrNameLst>
                                      </p:cBhvr>
                                      <p:to>
                                        <p:strVal val="visible"/>
                                      </p:to>
                                    </p:set>
                                    <p:anim calcmode="lin" valueType="num">
                                      <p:cBhvr additive="base">
                                        <p:cTn id="8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6">
                                            <p:txEl>
                                              <p:pRg st="4" end="4"/>
                                            </p:txEl>
                                          </p:spTgt>
                                        </p:tgtEl>
                                        <p:attrNameLst>
                                          <p:attrName>style.visibility</p:attrName>
                                        </p:attrNameLst>
                                      </p:cBhvr>
                                      <p:to>
                                        <p:strVal val="visible"/>
                                      </p:to>
                                    </p:set>
                                    <p:anim calcmode="lin" valueType="num">
                                      <p:cBhvr additive="base">
                                        <p:cTn id="8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6">
                                            <p:txEl>
                                              <p:pRg st="5" end="5"/>
                                            </p:txEl>
                                          </p:spTgt>
                                        </p:tgtEl>
                                        <p:attrNameLst>
                                          <p:attrName>style.visibility</p:attrName>
                                        </p:attrNameLst>
                                      </p:cBhvr>
                                      <p:to>
                                        <p:strVal val="visible"/>
                                      </p:to>
                                    </p:set>
                                    <p:anim calcmode="lin" valueType="num">
                                      <p:cBhvr additive="base">
                                        <p:cTn id="9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6">
                                            <p:txEl>
                                              <p:pRg st="6" end="6"/>
                                            </p:txEl>
                                          </p:spTgt>
                                        </p:tgtEl>
                                        <p:attrNameLst>
                                          <p:attrName>style.visibility</p:attrName>
                                        </p:attrNameLst>
                                      </p:cBhvr>
                                      <p:to>
                                        <p:strVal val="visible"/>
                                      </p:to>
                                    </p:set>
                                    <p:anim calcmode="lin" valueType="num">
                                      <p:cBhvr additive="base">
                                        <p:cTn id="98"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6">
                                            <p:txEl>
                                              <p:pRg st="7" end="7"/>
                                            </p:txEl>
                                          </p:spTgt>
                                        </p:tgtEl>
                                        <p:attrNameLst>
                                          <p:attrName>style.visibility</p:attrName>
                                        </p:attrNameLst>
                                      </p:cBhvr>
                                      <p:to>
                                        <p:strVal val="visible"/>
                                      </p:to>
                                    </p:set>
                                    <p:anim calcmode="lin" valueType="num">
                                      <p:cBhvr additive="base">
                                        <p:cTn id="104"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6">
                                            <p:txEl>
                                              <p:pRg st="8" end="8"/>
                                            </p:txEl>
                                          </p:spTgt>
                                        </p:tgtEl>
                                        <p:attrNameLst>
                                          <p:attrName>style.visibility</p:attrName>
                                        </p:attrNameLst>
                                      </p:cBhvr>
                                      <p:to>
                                        <p:strVal val="visible"/>
                                      </p:to>
                                    </p:set>
                                    <p:anim calcmode="lin" valueType="num">
                                      <p:cBhvr additive="base">
                                        <p:cTn id="110"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build="p"/>
    </p:bldLst>
  </p:timing>
</p:sld>
</file>

<file path=ppt/theme/theme1.xml><?xml version="1.0" encoding="utf-8"?>
<a:theme xmlns:a="http://schemas.openxmlformats.org/drawingml/2006/main" name="SketchyVTI">
  <a:themeElements>
    <a:clrScheme name="AnalogousFromLightSeedLeftStep">
      <a:dk1>
        <a:srgbClr val="000000"/>
      </a:dk1>
      <a:lt1>
        <a:srgbClr val="FFFFFF"/>
      </a:lt1>
      <a:dk2>
        <a:srgbClr val="242941"/>
      </a:dk2>
      <a:lt2>
        <a:srgbClr val="E2E5E8"/>
      </a:lt2>
      <a:accent1>
        <a:srgbClr val="B89D7B"/>
      </a:accent1>
      <a:accent2>
        <a:srgbClr val="BA877F"/>
      </a:accent2>
      <a:accent3>
        <a:srgbClr val="C492A0"/>
      </a:accent3>
      <a:accent4>
        <a:srgbClr val="BA7FA7"/>
      </a:accent4>
      <a:accent5>
        <a:srgbClr val="C093C5"/>
      </a:accent5>
      <a:accent6>
        <a:srgbClr val="9B7FBA"/>
      </a:accent6>
      <a:hlink>
        <a:srgbClr val="6383AB"/>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982</Words>
  <Application>Microsoft Office PowerPoint</Application>
  <PresentationFormat>Custom</PresentationFormat>
  <Paragraphs>190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SketchyVTI</vt:lpstr>
      <vt:lpstr>Project Week2</vt:lpstr>
      <vt:lpstr>PROJECT  1</vt:lpstr>
      <vt:lpstr>PROJECT 1 PSEUDOCODE</vt:lpstr>
      <vt:lpstr>PowerPoint Presentation</vt:lpstr>
      <vt:lpstr>PROJECT 2</vt:lpstr>
      <vt:lpstr>PROJECT 2 PSEUDOCODE</vt:lpstr>
      <vt:lpstr>PowerPoint Presentation</vt:lpstr>
      <vt:lpstr>PROJECT 3</vt:lpstr>
      <vt:lpstr>PROJECT 3 PSEUDOCODE</vt:lpstr>
      <vt:lpstr>PowerPoint Presentation</vt:lpstr>
      <vt:lpstr>PROJECT  4</vt:lpstr>
      <vt:lpstr>PROJECT 4 PSEUDOCODE</vt:lpstr>
      <vt:lpstr>PowerPoint Presentation</vt:lpstr>
      <vt:lpstr>PROJECT 5</vt:lpstr>
      <vt:lpstr>PROJECT 5 PSEUDOCODE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PRECIOUS ESONU</cp:lastModifiedBy>
  <cp:revision>474</cp:revision>
  <dcterms:created xsi:type="dcterms:W3CDTF">2022-03-31T14:34:46Z</dcterms:created>
  <dcterms:modified xsi:type="dcterms:W3CDTF">2022-04-02T23:55:25Z</dcterms:modified>
</cp:coreProperties>
</file>