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3FC0AC-316D-44A5-9610-3EC607F2BC84}">
  <a:tblStyle styleId="{983FC0AC-316D-44A5-9610-3EC607F2BC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B0735B-B3A1-4A6F-BFF4-F2C1F0AE943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6eda1bfbf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6eda1bfbf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6eda1bfbf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6eda1bfb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6eda1bfbf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6eda1bf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6eda1bfbf_0_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6eda1bfb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6eda1bfbf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6eda1bfb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eda1bfbf_1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eda1bfb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6eda1bfb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6eda1bfb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6eda1bfbf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6eda1bfbf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rebrickable.com/download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219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u"/>
              <a:t>LEGO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Most popular colors by themes</a:t>
            </a:r>
            <a:endParaRPr/>
          </a:p>
        </p:txBody>
      </p:sp>
      <p:graphicFrame>
        <p:nvGraphicFramePr>
          <p:cNvPr id="141" name="Google Shape;141;p22"/>
          <p:cNvGraphicFramePr/>
          <p:nvPr/>
        </p:nvGraphicFramePr>
        <p:xfrm>
          <a:off x="311700" y="1017800"/>
          <a:ext cx="5936650" cy="3962100"/>
        </p:xfrm>
        <a:graphic>
          <a:graphicData uri="http://schemas.openxmlformats.org/drawingml/2006/table">
            <a:tbl>
              <a:tblPr>
                <a:noFill/>
                <a:tableStyleId>{983FC0AC-316D-44A5-9610-3EC607F2BC84}</a:tableStyleId>
              </a:tblPr>
              <a:tblGrid>
                <a:gridCol w="1290875">
                  <a:extLst>
                    <a:ext uri="{9D8B030D-6E8A-4147-A177-3AD203B41FA5}">
                      <a16:colId xmlns:a16="http://schemas.microsoft.com/office/drawing/2014/main" val="20000"/>
                    </a:ext>
                  </a:extLst>
                </a:gridCol>
                <a:gridCol w="2372575">
                  <a:extLst>
                    <a:ext uri="{9D8B030D-6E8A-4147-A177-3AD203B41FA5}">
                      <a16:colId xmlns:a16="http://schemas.microsoft.com/office/drawing/2014/main" val="20001"/>
                    </a:ext>
                  </a:extLst>
                </a:gridCol>
                <a:gridCol w="2273200">
                  <a:extLst>
                    <a:ext uri="{9D8B030D-6E8A-4147-A177-3AD203B41FA5}">
                      <a16:colId xmlns:a16="http://schemas.microsoft.com/office/drawing/2014/main" val="20002"/>
                    </a:ext>
                  </a:extLst>
                </a:gridCol>
              </a:tblGrid>
              <a:tr h="356125">
                <a:tc>
                  <a:txBody>
                    <a:bodyPr/>
                    <a:lstStyle/>
                    <a:p>
                      <a:pPr marL="0" lvl="0" indent="0" algn="r" rtl="0">
                        <a:lnSpc>
                          <a:spcPct val="80000"/>
                        </a:lnSpc>
                        <a:spcBef>
                          <a:spcPts val="0"/>
                        </a:spcBef>
                        <a:spcAft>
                          <a:spcPts val="0"/>
                        </a:spcAft>
                        <a:buNone/>
                      </a:pPr>
                      <a:r>
                        <a:rPr lang="ru"/>
                        <a:t>505</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lvl="0" indent="0" algn="l" rtl="0">
                        <a:lnSpc>
                          <a:spcPct val="80000"/>
                        </a:lnSpc>
                        <a:spcBef>
                          <a:spcPts val="0"/>
                        </a:spcBef>
                        <a:spcAft>
                          <a:spcPts val="0"/>
                        </a:spcAft>
                        <a:buNone/>
                      </a:pPr>
                      <a:r>
                        <a:rPr lang="ru"/>
                        <a:t>Basic Set</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ru"/>
                        <a:t>Yellow</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356125">
                <a:tc>
                  <a:txBody>
                    <a:bodyPr/>
                    <a:lstStyle/>
                    <a:p>
                      <a:pPr marL="0" lvl="0" indent="0" algn="r" rtl="0">
                        <a:lnSpc>
                          <a:spcPct val="80000"/>
                        </a:lnSpc>
                        <a:spcBef>
                          <a:spcPts val="0"/>
                        </a:spcBef>
                        <a:spcAft>
                          <a:spcPts val="0"/>
                        </a:spcAft>
                        <a:buNone/>
                      </a:pPr>
                      <a:r>
                        <a:rPr lang="ru"/>
                        <a:t>632</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0000"/>
                    </a:solidFill>
                  </a:tcPr>
                </a:tc>
                <a:tc>
                  <a:txBody>
                    <a:bodyPr/>
                    <a:lstStyle/>
                    <a:p>
                      <a:pPr marL="0" lvl="0" indent="0" algn="l" rtl="0">
                        <a:lnSpc>
                          <a:spcPct val="80000"/>
                        </a:lnSpc>
                        <a:spcBef>
                          <a:spcPts val="0"/>
                        </a:spcBef>
                        <a:spcAft>
                          <a:spcPts val="0"/>
                        </a:spcAft>
                        <a:buNone/>
                      </a:pPr>
                      <a:r>
                        <a:rPr lang="ru"/>
                        <a:t>Town</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ru"/>
                        <a:t>Red</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0000"/>
                    </a:solidFill>
                  </a:tcPr>
                </a:tc>
                <a:extLst>
                  <a:ext uri="{0D108BD9-81ED-4DB2-BD59-A6C34878D82A}">
                    <a16:rowId xmlns:a16="http://schemas.microsoft.com/office/drawing/2014/main" val="10001"/>
                  </a:ext>
                </a:extLst>
              </a:tr>
              <a:tr h="356125">
                <a:tc>
                  <a:txBody>
                    <a:bodyPr/>
                    <a:lstStyle/>
                    <a:p>
                      <a:pPr marL="0" lvl="0" indent="0" algn="r" rtl="0">
                        <a:lnSpc>
                          <a:spcPct val="80000"/>
                        </a:lnSpc>
                        <a:spcBef>
                          <a:spcPts val="0"/>
                        </a:spcBef>
                        <a:spcAft>
                          <a:spcPts val="0"/>
                        </a:spcAft>
                        <a:buNone/>
                      </a:pPr>
                      <a:r>
                        <a:rPr lang="ru"/>
                        <a:t>516</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l" rtl="0">
                        <a:lnSpc>
                          <a:spcPct val="80000"/>
                        </a:lnSpc>
                        <a:spcBef>
                          <a:spcPts val="0"/>
                        </a:spcBef>
                        <a:spcAft>
                          <a:spcPts val="0"/>
                        </a:spcAft>
                        <a:buNone/>
                      </a:pPr>
                      <a:r>
                        <a:rPr lang="ru"/>
                        <a:t>Duplo and Explore</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ru"/>
                        <a:t>White</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6125">
                <a:tc>
                  <a:txBody>
                    <a:bodyPr/>
                    <a:lstStyle/>
                    <a:p>
                      <a:pPr marL="0" lvl="0" indent="0" algn="r" rtl="0">
                        <a:lnSpc>
                          <a:spcPct val="80000"/>
                        </a:lnSpc>
                        <a:spcBef>
                          <a:spcPts val="0"/>
                        </a:spcBef>
                        <a:spcAft>
                          <a:spcPts val="0"/>
                        </a:spcAft>
                        <a:buNone/>
                      </a:pPr>
                      <a:r>
                        <a:rPr lang="ru"/>
                        <a:t>504</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0000"/>
                    </a:solidFill>
                  </a:tcPr>
                </a:tc>
                <a:tc>
                  <a:txBody>
                    <a:bodyPr/>
                    <a:lstStyle/>
                    <a:p>
                      <a:pPr marL="0" lvl="0" indent="0" algn="l" rtl="0">
                        <a:lnSpc>
                          <a:spcPct val="80000"/>
                        </a:lnSpc>
                        <a:spcBef>
                          <a:spcPts val="0"/>
                        </a:spcBef>
                        <a:spcAft>
                          <a:spcPts val="0"/>
                        </a:spcAft>
                        <a:buNone/>
                      </a:pPr>
                      <a:r>
                        <a:rPr lang="ru"/>
                        <a:t>Duplo</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0000"/>
                    </a:solidFill>
                  </a:tcPr>
                </a:tc>
                <a:tc>
                  <a:txBody>
                    <a:bodyPr/>
                    <a:lstStyle/>
                    <a:p>
                      <a:pPr marL="0" lvl="0" indent="0" algn="l" rtl="0">
                        <a:spcBef>
                          <a:spcPts val="0"/>
                        </a:spcBef>
                        <a:spcAft>
                          <a:spcPts val="0"/>
                        </a:spcAft>
                        <a:buNone/>
                      </a:pPr>
                      <a:r>
                        <a:rPr lang="ru"/>
                        <a:t>Red</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0000"/>
                    </a:solidFill>
                  </a:tcPr>
                </a:tc>
                <a:extLst>
                  <a:ext uri="{0D108BD9-81ED-4DB2-BD59-A6C34878D82A}">
                    <a16:rowId xmlns:a16="http://schemas.microsoft.com/office/drawing/2014/main" val="10003"/>
                  </a:ext>
                </a:extLst>
              </a:tr>
              <a:tr h="356125">
                <a:tc>
                  <a:txBody>
                    <a:bodyPr/>
                    <a:lstStyle/>
                    <a:p>
                      <a:pPr marL="0" lvl="0" indent="0" algn="r" rtl="0">
                        <a:lnSpc>
                          <a:spcPct val="80000"/>
                        </a:lnSpc>
                        <a:spcBef>
                          <a:spcPts val="0"/>
                        </a:spcBef>
                        <a:spcAft>
                          <a:spcPts val="0"/>
                        </a:spcAft>
                        <a:buNone/>
                      </a:pPr>
                      <a:r>
                        <a:rPr lang="ru">
                          <a:solidFill>
                            <a:schemeClr val="lt1"/>
                          </a:solidFill>
                        </a:rPr>
                        <a:t>497</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0000"/>
                    </a:solidFill>
                  </a:tcPr>
                </a:tc>
                <a:tc>
                  <a:txBody>
                    <a:bodyPr/>
                    <a:lstStyle/>
                    <a:p>
                      <a:pPr marL="0" lvl="0" indent="0" algn="l" rtl="0">
                        <a:lnSpc>
                          <a:spcPct val="80000"/>
                        </a:lnSpc>
                        <a:spcBef>
                          <a:spcPts val="0"/>
                        </a:spcBef>
                        <a:spcAft>
                          <a:spcPts val="0"/>
                        </a:spcAft>
                        <a:buNone/>
                      </a:pPr>
                      <a:r>
                        <a:rPr lang="ru">
                          <a:solidFill>
                            <a:schemeClr val="lt1"/>
                          </a:solidFill>
                        </a:rPr>
                        <a:t>Books</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0000"/>
                    </a:solidFill>
                  </a:tcPr>
                </a:tc>
                <a:extLst>
                  <a:ext uri="{0D108BD9-81ED-4DB2-BD59-A6C34878D82A}">
                    <a16:rowId xmlns:a16="http://schemas.microsoft.com/office/drawing/2014/main" val="10004"/>
                  </a:ext>
                </a:extLst>
              </a:tr>
              <a:tr h="356125">
                <a:tc>
                  <a:txBody>
                    <a:bodyPr/>
                    <a:lstStyle/>
                    <a:p>
                      <a:pPr marL="0" lvl="0" indent="0" algn="r" rtl="0">
                        <a:lnSpc>
                          <a:spcPct val="80000"/>
                        </a:lnSpc>
                        <a:spcBef>
                          <a:spcPts val="0"/>
                        </a:spcBef>
                        <a:spcAft>
                          <a:spcPts val="0"/>
                        </a:spcAft>
                        <a:buNone/>
                      </a:pPr>
                      <a:r>
                        <a:rPr lang="ru">
                          <a:solidFill>
                            <a:schemeClr val="lt1"/>
                          </a:solidFill>
                        </a:rPr>
                        <a:t>1</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0000"/>
                    </a:solidFill>
                  </a:tcPr>
                </a:tc>
                <a:tc>
                  <a:txBody>
                    <a:bodyPr/>
                    <a:lstStyle/>
                    <a:p>
                      <a:pPr marL="0" lvl="0" indent="0" algn="l" rtl="0">
                        <a:lnSpc>
                          <a:spcPct val="80000"/>
                        </a:lnSpc>
                        <a:spcBef>
                          <a:spcPts val="0"/>
                        </a:spcBef>
                        <a:spcAft>
                          <a:spcPts val="0"/>
                        </a:spcAft>
                        <a:buNone/>
                      </a:pPr>
                      <a:r>
                        <a:rPr lang="ru">
                          <a:solidFill>
                            <a:schemeClr val="lt1"/>
                          </a:solidFill>
                        </a:rPr>
                        <a:t>Technic</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0000"/>
                    </a:solidFill>
                  </a:tcPr>
                </a:tc>
                <a:extLst>
                  <a:ext uri="{0D108BD9-81ED-4DB2-BD59-A6C34878D82A}">
                    <a16:rowId xmlns:a16="http://schemas.microsoft.com/office/drawing/2014/main" val="10005"/>
                  </a:ext>
                </a:extLst>
              </a:tr>
              <a:tr h="356125">
                <a:tc>
                  <a:txBody>
                    <a:bodyPr/>
                    <a:lstStyle/>
                    <a:p>
                      <a:pPr marL="0" lvl="0" indent="0" algn="r" rtl="0">
                        <a:lnSpc>
                          <a:spcPct val="80000"/>
                        </a:lnSpc>
                        <a:spcBef>
                          <a:spcPts val="0"/>
                        </a:spcBef>
                        <a:spcAft>
                          <a:spcPts val="0"/>
                        </a:spcAft>
                        <a:buNone/>
                      </a:pPr>
                      <a:r>
                        <a:rPr lang="ru">
                          <a:solidFill>
                            <a:schemeClr val="lt1"/>
                          </a:solidFill>
                        </a:rPr>
                        <a:t>7</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0000"/>
                    </a:solidFill>
                  </a:tcPr>
                </a:tc>
                <a:tc>
                  <a:txBody>
                    <a:bodyPr/>
                    <a:lstStyle/>
                    <a:p>
                      <a:pPr marL="0" lvl="0" indent="0" algn="l" rtl="0">
                        <a:lnSpc>
                          <a:spcPct val="80000"/>
                        </a:lnSpc>
                        <a:spcBef>
                          <a:spcPts val="0"/>
                        </a:spcBef>
                        <a:spcAft>
                          <a:spcPts val="0"/>
                        </a:spcAft>
                        <a:buNone/>
                      </a:pPr>
                      <a:r>
                        <a:rPr lang="ru">
                          <a:solidFill>
                            <a:schemeClr val="lt1"/>
                          </a:solidFill>
                        </a:rPr>
                        <a:t>Construction</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0000"/>
                    </a:solidFill>
                  </a:tcPr>
                </a:tc>
                <a:extLst>
                  <a:ext uri="{0D108BD9-81ED-4DB2-BD59-A6C34878D82A}">
                    <a16:rowId xmlns:a16="http://schemas.microsoft.com/office/drawing/2014/main" val="10006"/>
                  </a:ext>
                </a:extLst>
              </a:tr>
              <a:tr h="356125">
                <a:tc>
                  <a:txBody>
                    <a:bodyPr/>
                    <a:lstStyle/>
                    <a:p>
                      <a:pPr marL="0" lvl="0" indent="0" algn="r" rtl="0">
                        <a:lnSpc>
                          <a:spcPct val="80000"/>
                        </a:lnSpc>
                        <a:spcBef>
                          <a:spcPts val="0"/>
                        </a:spcBef>
                        <a:spcAft>
                          <a:spcPts val="0"/>
                        </a:spcAft>
                        <a:buNone/>
                      </a:pPr>
                      <a:r>
                        <a:rPr lang="ru"/>
                        <a:t>227</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Christmas</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ru"/>
                        <a:t>White</a:t>
                      </a: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6125">
                <a:tc>
                  <a:txBody>
                    <a:bodyPr/>
                    <a:lstStyle/>
                    <a:p>
                      <a:pPr marL="0" lvl="0" indent="0" algn="r" rtl="0">
                        <a:lnSpc>
                          <a:spcPct val="80000"/>
                        </a:lnSpc>
                        <a:spcBef>
                          <a:spcPts val="0"/>
                        </a:spcBef>
                        <a:spcAft>
                          <a:spcPts val="0"/>
                        </a:spcAft>
                        <a:buNone/>
                      </a:pPr>
                      <a:r>
                        <a:rPr lang="ru">
                          <a:solidFill>
                            <a:schemeClr val="lt1"/>
                          </a:solidFill>
                        </a:rPr>
                        <a:t>507</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0000"/>
                    </a:solidFill>
                  </a:tcPr>
                </a:tc>
                <a:tc>
                  <a:txBody>
                    <a:bodyPr/>
                    <a:lstStyle/>
                    <a:p>
                      <a:pPr marL="0" lvl="0" indent="0" algn="l" rtl="0">
                        <a:lnSpc>
                          <a:spcPct val="80000"/>
                        </a:lnSpc>
                        <a:spcBef>
                          <a:spcPts val="0"/>
                        </a:spcBef>
                        <a:spcAft>
                          <a:spcPts val="0"/>
                        </a:spcAft>
                        <a:buNone/>
                      </a:pPr>
                      <a:r>
                        <a:rPr lang="ru">
                          <a:solidFill>
                            <a:schemeClr val="lt1"/>
                          </a:solidFill>
                        </a:rPr>
                        <a:t>Educational and Dacta</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0000"/>
                    </a:solidFill>
                  </a:tcPr>
                </a:tc>
                <a:extLst>
                  <a:ext uri="{0D108BD9-81ED-4DB2-BD59-A6C34878D82A}">
                    <a16:rowId xmlns:a16="http://schemas.microsoft.com/office/drawing/2014/main" val="10008"/>
                  </a:ext>
                </a:extLst>
              </a:tr>
              <a:tr h="356125">
                <a:tc>
                  <a:txBody>
                    <a:bodyPr/>
                    <a:lstStyle/>
                    <a:p>
                      <a:pPr marL="0" lvl="0" indent="0" algn="r" rtl="0">
                        <a:lnSpc>
                          <a:spcPct val="80000"/>
                        </a:lnSpc>
                        <a:spcBef>
                          <a:spcPts val="0"/>
                        </a:spcBef>
                        <a:spcAft>
                          <a:spcPts val="0"/>
                        </a:spcAft>
                        <a:buNone/>
                      </a:pPr>
                      <a:r>
                        <a:rPr lang="ru">
                          <a:solidFill>
                            <a:schemeClr val="lt1"/>
                          </a:solidFill>
                        </a:rPr>
                        <a:t>453</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0000"/>
                    </a:solidFill>
                  </a:tcPr>
                </a:tc>
                <a:tc>
                  <a:txBody>
                    <a:bodyPr/>
                    <a:lstStyle/>
                    <a:p>
                      <a:pPr marL="0" lvl="0" indent="0" algn="l" rtl="0">
                        <a:lnSpc>
                          <a:spcPct val="80000"/>
                        </a:lnSpc>
                        <a:spcBef>
                          <a:spcPts val="0"/>
                        </a:spcBef>
                        <a:spcAft>
                          <a:spcPts val="0"/>
                        </a:spcAft>
                        <a:buNone/>
                      </a:pPr>
                      <a:r>
                        <a:rPr lang="ru">
                          <a:solidFill>
                            <a:schemeClr val="lt1"/>
                          </a:solidFill>
                        </a:rPr>
                        <a:t>Technic</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0000"/>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Initial dataset</a:t>
            </a:r>
            <a:endParaRPr/>
          </a:p>
        </p:txBody>
      </p:sp>
      <p:sp>
        <p:nvSpPr>
          <p:cNvPr id="92" name="Google Shape;92;p14"/>
          <p:cNvSpPr txBox="1">
            <a:spLocks noGrp="1"/>
          </p:cNvSpPr>
          <p:nvPr>
            <p:ph type="body" idx="4294967295"/>
          </p:nvPr>
        </p:nvSpPr>
        <p:spPr>
          <a:xfrm>
            <a:off x="432350" y="1335550"/>
            <a:ext cx="8022300" cy="3385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ru" sz="1700">
                <a:solidFill>
                  <a:srgbClr val="000000"/>
                </a:solidFill>
                <a:latin typeface="Arial"/>
                <a:ea typeface="Arial"/>
                <a:cs typeface="Arial"/>
                <a:sym typeface="Arial"/>
              </a:rPr>
              <a:t>I have found the initial data set on</a:t>
            </a:r>
            <a:r>
              <a:rPr lang="ru" sz="1700">
                <a:solidFill>
                  <a:srgbClr val="000000"/>
                </a:solidFill>
                <a:uFill>
                  <a:noFill/>
                </a:uFill>
                <a:latin typeface="Arial"/>
                <a:ea typeface="Arial"/>
                <a:cs typeface="Arial"/>
                <a:sym typeface="Arial"/>
                <a:hlinkClick r:id="rId3"/>
              </a:rPr>
              <a:t> </a:t>
            </a:r>
            <a:r>
              <a:rPr lang="ru" sz="1700" u="sng">
                <a:solidFill>
                  <a:schemeClr val="hlink"/>
                </a:solidFill>
                <a:latin typeface="Arial"/>
                <a:ea typeface="Arial"/>
                <a:cs typeface="Arial"/>
                <a:sym typeface="Arial"/>
                <a:hlinkClick r:id="rId3"/>
              </a:rPr>
              <a:t>https://rebrickable.com/downloads/</a:t>
            </a:r>
            <a:r>
              <a:rPr lang="ru" sz="1700">
                <a:solidFill>
                  <a:srgbClr val="000000"/>
                </a:solidFill>
                <a:latin typeface="Arial"/>
                <a:ea typeface="Arial"/>
                <a:cs typeface="Arial"/>
                <a:sym typeface="Arial"/>
              </a:rPr>
              <a:t> site</a:t>
            </a:r>
            <a:endParaRPr sz="1700">
              <a:solidFill>
                <a:srgbClr val="000000"/>
              </a:solidFill>
              <a:latin typeface="Arial"/>
              <a:ea typeface="Arial"/>
              <a:cs typeface="Arial"/>
              <a:sym typeface="Arial"/>
            </a:endParaRPr>
          </a:p>
          <a:p>
            <a:pPr marL="457200" lvl="0" indent="-336550" algn="l" rtl="0">
              <a:spcBef>
                <a:spcPts val="0"/>
              </a:spcBef>
              <a:spcAft>
                <a:spcPts val="0"/>
              </a:spcAft>
              <a:buSzPts val="1700"/>
              <a:buFont typeface="Arial"/>
              <a:buChar char="●"/>
            </a:pPr>
            <a:r>
              <a:rPr lang="ru" sz="1700">
                <a:solidFill>
                  <a:srgbClr val="000000"/>
                </a:solidFill>
                <a:latin typeface="Arial"/>
                <a:ea typeface="Arial"/>
                <a:cs typeface="Arial"/>
                <a:sym typeface="Arial"/>
              </a:rPr>
              <a:t>The data is regularly updated and my data is of April 27, 2020</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ru" sz="1700">
                <a:solidFill>
                  <a:srgbClr val="000000"/>
                </a:solidFill>
                <a:latin typeface="Arial"/>
                <a:ea typeface="Arial"/>
                <a:cs typeface="Arial"/>
                <a:sym typeface="Arial"/>
              </a:rPr>
              <a:t>The dataset is a summary of information on a kind of fun site. The data was collected during a long period of time and contains rather accurate and detailed information which was to some extent supported with information on official LEGO site. However the dataset is not officially checked or approved by LEGO company</a:t>
            </a:r>
            <a:endParaRPr sz="17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Assumptions of the dataset</a:t>
            </a:r>
            <a:endParaRPr/>
          </a:p>
        </p:txBody>
      </p:sp>
      <p:sp>
        <p:nvSpPr>
          <p:cNvPr id="98" name="Google Shape;98;p15"/>
          <p:cNvSpPr txBox="1">
            <a:spLocks noGrp="1"/>
          </p:cNvSpPr>
          <p:nvPr>
            <p:ph type="body" idx="4294967295"/>
          </p:nvPr>
        </p:nvSpPr>
        <p:spPr>
          <a:xfrm>
            <a:off x="432350" y="1335550"/>
            <a:ext cx="8022300" cy="3385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Arial"/>
              <a:buChar char="●"/>
            </a:pPr>
            <a:r>
              <a:rPr lang="ru" sz="1700">
                <a:solidFill>
                  <a:srgbClr val="000000"/>
                </a:solidFill>
                <a:latin typeface="Arial"/>
                <a:ea typeface="Arial"/>
                <a:cs typeface="Arial"/>
                <a:sym typeface="Arial"/>
              </a:rPr>
              <a:t>Inventories can contain lego_sets and/or Parts and/or Minifigs. Each set has a number of inventories within it, and each inventory has a given assortment of parts in it. But each inventory might also be used with multiple sets, which I think is why the set_num (the key to the specific set) is not unique. The different versions reflect whether there were changes to the parts in a given inventory when it was republished, like a different number of bricks or if some bricks were a different color</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ru" sz="1700">
                <a:solidFill>
                  <a:srgbClr val="000000"/>
                </a:solidFill>
                <a:latin typeface="Arial"/>
                <a:ea typeface="Arial"/>
                <a:cs typeface="Arial"/>
                <a:sym typeface="Arial"/>
              </a:rPr>
              <a:t>The dataset provides information on the major Lego theme which are further broken down to sub-themes</a:t>
            </a:r>
            <a:endParaRPr sz="17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Example of “duplicates”</a:t>
            </a:r>
            <a:endParaRPr/>
          </a:p>
        </p:txBody>
      </p:sp>
      <p:pic>
        <p:nvPicPr>
          <p:cNvPr id="104" name="Google Shape;104;p16"/>
          <p:cNvPicPr preferRelativeResize="0"/>
          <p:nvPr/>
        </p:nvPicPr>
        <p:blipFill>
          <a:blip r:embed="rId3">
            <a:alphaModFix/>
          </a:blip>
          <a:stretch>
            <a:fillRect/>
          </a:stretch>
        </p:blipFill>
        <p:spPr>
          <a:xfrm>
            <a:off x="439375" y="1115000"/>
            <a:ext cx="4350926" cy="3819450"/>
          </a:xfrm>
          <a:prstGeom prst="rect">
            <a:avLst/>
          </a:prstGeom>
          <a:noFill/>
          <a:ln>
            <a:noFill/>
          </a:ln>
        </p:spPr>
      </p:pic>
      <p:pic>
        <p:nvPicPr>
          <p:cNvPr id="105" name="Google Shape;105;p16"/>
          <p:cNvPicPr preferRelativeResize="0"/>
          <p:nvPr/>
        </p:nvPicPr>
        <p:blipFill>
          <a:blip r:embed="rId4">
            <a:alphaModFix/>
          </a:blip>
          <a:stretch>
            <a:fillRect/>
          </a:stretch>
        </p:blipFill>
        <p:spPr>
          <a:xfrm>
            <a:off x="5505600" y="1114275"/>
            <a:ext cx="2596082" cy="382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Inventories</a:t>
            </a:r>
            <a:endParaRPr/>
          </a:p>
        </p:txBody>
      </p:sp>
      <p:pic>
        <p:nvPicPr>
          <p:cNvPr id="111" name="Google Shape;111;p17"/>
          <p:cNvPicPr preferRelativeResize="0"/>
          <p:nvPr/>
        </p:nvPicPr>
        <p:blipFill>
          <a:blip r:embed="rId3">
            <a:alphaModFix/>
          </a:blip>
          <a:stretch>
            <a:fillRect/>
          </a:stretch>
        </p:blipFill>
        <p:spPr>
          <a:xfrm>
            <a:off x="406250" y="1109679"/>
            <a:ext cx="6227325" cy="382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Maximum amount of parts in set</a:t>
            </a:r>
            <a:endParaRPr/>
          </a:p>
        </p:txBody>
      </p:sp>
      <p:pic>
        <p:nvPicPr>
          <p:cNvPr id="117" name="Google Shape;117;p18"/>
          <p:cNvPicPr preferRelativeResize="0"/>
          <p:nvPr/>
        </p:nvPicPr>
        <p:blipFill>
          <a:blip r:embed="rId3">
            <a:alphaModFix/>
          </a:blip>
          <a:stretch>
            <a:fillRect/>
          </a:stretch>
        </p:blipFill>
        <p:spPr>
          <a:xfrm>
            <a:off x="466225" y="1159175"/>
            <a:ext cx="5143500" cy="330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Average amount of parts in sets</a:t>
            </a:r>
            <a:endParaRPr/>
          </a:p>
        </p:txBody>
      </p:sp>
      <p:pic>
        <p:nvPicPr>
          <p:cNvPr id="123" name="Google Shape;123;p19"/>
          <p:cNvPicPr preferRelativeResize="0"/>
          <p:nvPr/>
        </p:nvPicPr>
        <p:blipFill>
          <a:blip r:embed="rId3">
            <a:alphaModFix/>
          </a:blip>
          <a:stretch>
            <a:fillRect/>
          </a:stretch>
        </p:blipFill>
        <p:spPr>
          <a:xfrm>
            <a:off x="477275" y="1159175"/>
            <a:ext cx="5133975" cy="330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Most popular colors by year</a:t>
            </a:r>
            <a:endParaRPr/>
          </a:p>
        </p:txBody>
      </p:sp>
      <p:graphicFrame>
        <p:nvGraphicFramePr>
          <p:cNvPr id="129" name="Google Shape;129;p20"/>
          <p:cNvGraphicFramePr/>
          <p:nvPr/>
        </p:nvGraphicFramePr>
        <p:xfrm>
          <a:off x="311700" y="1017800"/>
          <a:ext cx="6179450" cy="3962100"/>
        </p:xfrm>
        <a:graphic>
          <a:graphicData uri="http://schemas.openxmlformats.org/drawingml/2006/table">
            <a:tbl>
              <a:tblPr>
                <a:noFill/>
                <a:tableStyleId>{983FC0AC-316D-44A5-9610-3EC607F2BC84}</a:tableStyleId>
              </a:tblPr>
              <a:tblGrid>
                <a:gridCol w="2714475">
                  <a:extLst>
                    <a:ext uri="{9D8B030D-6E8A-4147-A177-3AD203B41FA5}">
                      <a16:colId xmlns:a16="http://schemas.microsoft.com/office/drawing/2014/main" val="20000"/>
                    </a:ext>
                  </a:extLst>
                </a:gridCol>
                <a:gridCol w="3464975">
                  <a:extLst>
                    <a:ext uri="{9D8B030D-6E8A-4147-A177-3AD203B41FA5}">
                      <a16:colId xmlns:a16="http://schemas.microsoft.com/office/drawing/2014/main" val="20001"/>
                    </a:ext>
                  </a:extLst>
                </a:gridCol>
              </a:tblGrid>
              <a:tr h="356125">
                <a:tc>
                  <a:txBody>
                    <a:bodyPr/>
                    <a:lstStyle/>
                    <a:p>
                      <a:pPr marL="0" lvl="0" indent="0" algn="l" rtl="0">
                        <a:spcBef>
                          <a:spcPts val="0"/>
                        </a:spcBef>
                        <a:spcAft>
                          <a:spcPts val="0"/>
                        </a:spcAft>
                        <a:buNone/>
                      </a:pPr>
                      <a:r>
                        <a:rPr lang="ru">
                          <a:solidFill>
                            <a:schemeClr val="lt1"/>
                          </a:solidFill>
                        </a:rPr>
                        <a:t>2011</a:t>
                      </a:r>
                      <a:endParaRPr>
                        <a:solidFill>
                          <a:schemeClr val="lt1"/>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solidFill>
                      <a:srgbClr val="000000"/>
                    </a:solidFill>
                  </a:tcPr>
                </a:tc>
                <a:extLst>
                  <a:ext uri="{0D108BD9-81ED-4DB2-BD59-A6C34878D82A}">
                    <a16:rowId xmlns:a16="http://schemas.microsoft.com/office/drawing/2014/main" val="10000"/>
                  </a:ext>
                </a:extLst>
              </a:tr>
              <a:tr h="356125">
                <a:tc>
                  <a:txBody>
                    <a:bodyPr/>
                    <a:lstStyle/>
                    <a:p>
                      <a:pPr marL="0" lvl="0" indent="0" algn="l" rtl="0">
                        <a:spcBef>
                          <a:spcPts val="0"/>
                        </a:spcBef>
                        <a:spcAft>
                          <a:spcPts val="0"/>
                        </a:spcAft>
                        <a:buNone/>
                      </a:pPr>
                      <a:r>
                        <a:rPr lang="ru"/>
                        <a:t>2012</a:t>
                      </a:r>
                      <a:endParaRPr/>
                    </a:p>
                  </a:txBody>
                  <a:tcPr marL="91425" marR="91425" marT="91425" marB="91425">
                    <a:solidFill>
                      <a:srgbClr val="CCCCCC"/>
                    </a:solidFill>
                  </a:tcPr>
                </a:tc>
                <a:tc>
                  <a:txBody>
                    <a:bodyPr/>
                    <a:lstStyle/>
                    <a:p>
                      <a:pPr marL="0" lvl="0" indent="0" algn="l" rtl="0">
                        <a:spcBef>
                          <a:spcPts val="0"/>
                        </a:spcBef>
                        <a:spcAft>
                          <a:spcPts val="0"/>
                        </a:spcAft>
                        <a:buNone/>
                      </a:pPr>
                      <a:r>
                        <a:rPr lang="ru"/>
                        <a:t>Light Bluish Gray</a:t>
                      </a:r>
                      <a:endParaRPr/>
                    </a:p>
                  </a:txBody>
                  <a:tcPr marL="91425" marR="91425" marT="91425" marB="91425">
                    <a:solidFill>
                      <a:srgbClr val="CCCCCC"/>
                    </a:solidFill>
                  </a:tcPr>
                </a:tc>
                <a:extLst>
                  <a:ext uri="{0D108BD9-81ED-4DB2-BD59-A6C34878D82A}">
                    <a16:rowId xmlns:a16="http://schemas.microsoft.com/office/drawing/2014/main" val="10001"/>
                  </a:ext>
                </a:extLst>
              </a:tr>
              <a:tr h="356125">
                <a:tc>
                  <a:txBody>
                    <a:bodyPr/>
                    <a:lstStyle/>
                    <a:p>
                      <a:pPr marL="0" lvl="0" indent="0" algn="l" rtl="0">
                        <a:spcBef>
                          <a:spcPts val="0"/>
                        </a:spcBef>
                        <a:spcAft>
                          <a:spcPts val="0"/>
                        </a:spcAft>
                        <a:buNone/>
                      </a:pPr>
                      <a:r>
                        <a:rPr lang="ru">
                          <a:solidFill>
                            <a:schemeClr val="lt1"/>
                          </a:solidFill>
                        </a:rPr>
                        <a:t>2013</a:t>
                      </a:r>
                      <a:endParaRPr>
                        <a:solidFill>
                          <a:schemeClr val="lt1"/>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solidFill>
                      <a:srgbClr val="000000"/>
                    </a:solidFill>
                  </a:tcPr>
                </a:tc>
                <a:extLst>
                  <a:ext uri="{0D108BD9-81ED-4DB2-BD59-A6C34878D82A}">
                    <a16:rowId xmlns:a16="http://schemas.microsoft.com/office/drawing/2014/main" val="10002"/>
                  </a:ext>
                </a:extLst>
              </a:tr>
              <a:tr h="356125">
                <a:tc>
                  <a:txBody>
                    <a:bodyPr/>
                    <a:lstStyle/>
                    <a:p>
                      <a:pPr marL="0" lvl="0" indent="0" algn="l" rtl="0">
                        <a:spcBef>
                          <a:spcPts val="0"/>
                        </a:spcBef>
                        <a:spcAft>
                          <a:spcPts val="0"/>
                        </a:spcAft>
                        <a:buNone/>
                      </a:pPr>
                      <a:r>
                        <a:rPr lang="ru">
                          <a:solidFill>
                            <a:schemeClr val="lt1"/>
                          </a:solidFill>
                        </a:rPr>
                        <a:t>2014</a:t>
                      </a:r>
                      <a:endParaRPr>
                        <a:solidFill>
                          <a:schemeClr val="lt1"/>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solidFill>
                      <a:srgbClr val="000000"/>
                    </a:solidFill>
                  </a:tcPr>
                </a:tc>
                <a:extLst>
                  <a:ext uri="{0D108BD9-81ED-4DB2-BD59-A6C34878D82A}">
                    <a16:rowId xmlns:a16="http://schemas.microsoft.com/office/drawing/2014/main" val="10003"/>
                  </a:ext>
                </a:extLst>
              </a:tr>
              <a:tr h="356125">
                <a:tc>
                  <a:txBody>
                    <a:bodyPr/>
                    <a:lstStyle/>
                    <a:p>
                      <a:pPr marL="0" lvl="0" indent="0" algn="l" rtl="0">
                        <a:spcBef>
                          <a:spcPts val="0"/>
                        </a:spcBef>
                        <a:spcAft>
                          <a:spcPts val="0"/>
                        </a:spcAft>
                        <a:buNone/>
                      </a:pPr>
                      <a:r>
                        <a:rPr lang="ru">
                          <a:solidFill>
                            <a:schemeClr val="lt1"/>
                          </a:solidFill>
                        </a:rPr>
                        <a:t>2015</a:t>
                      </a:r>
                      <a:endParaRPr>
                        <a:solidFill>
                          <a:schemeClr val="lt1"/>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solidFill>
                      <a:srgbClr val="000000"/>
                    </a:solidFill>
                  </a:tcPr>
                </a:tc>
                <a:extLst>
                  <a:ext uri="{0D108BD9-81ED-4DB2-BD59-A6C34878D82A}">
                    <a16:rowId xmlns:a16="http://schemas.microsoft.com/office/drawing/2014/main" val="10004"/>
                  </a:ext>
                </a:extLst>
              </a:tr>
              <a:tr h="356125">
                <a:tc>
                  <a:txBody>
                    <a:bodyPr/>
                    <a:lstStyle/>
                    <a:p>
                      <a:pPr marL="0" lvl="0" indent="0" algn="l" rtl="0">
                        <a:spcBef>
                          <a:spcPts val="0"/>
                        </a:spcBef>
                        <a:spcAft>
                          <a:spcPts val="0"/>
                        </a:spcAft>
                        <a:buNone/>
                      </a:pPr>
                      <a:r>
                        <a:rPr lang="ru">
                          <a:solidFill>
                            <a:schemeClr val="lt1"/>
                          </a:solidFill>
                        </a:rPr>
                        <a:t>2016</a:t>
                      </a:r>
                      <a:endParaRPr>
                        <a:solidFill>
                          <a:schemeClr val="lt1"/>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solidFill>
                      <a:srgbClr val="000000"/>
                    </a:solidFill>
                  </a:tcPr>
                </a:tc>
                <a:extLst>
                  <a:ext uri="{0D108BD9-81ED-4DB2-BD59-A6C34878D82A}">
                    <a16:rowId xmlns:a16="http://schemas.microsoft.com/office/drawing/2014/main" val="10005"/>
                  </a:ext>
                </a:extLst>
              </a:tr>
              <a:tr h="356125">
                <a:tc>
                  <a:txBody>
                    <a:bodyPr/>
                    <a:lstStyle/>
                    <a:p>
                      <a:pPr marL="0" lvl="0" indent="0" algn="l" rtl="0">
                        <a:spcBef>
                          <a:spcPts val="0"/>
                        </a:spcBef>
                        <a:spcAft>
                          <a:spcPts val="0"/>
                        </a:spcAft>
                        <a:buNone/>
                      </a:pPr>
                      <a:r>
                        <a:rPr lang="ru"/>
                        <a:t>2017</a:t>
                      </a:r>
                      <a:endParaRPr/>
                    </a:p>
                  </a:txBody>
                  <a:tcPr marL="91425" marR="91425" marT="91425" marB="91425">
                    <a:solidFill>
                      <a:srgbClr val="CCCCCC"/>
                    </a:solidFill>
                  </a:tcPr>
                </a:tc>
                <a:tc>
                  <a:txBody>
                    <a:bodyPr/>
                    <a:lstStyle/>
                    <a:p>
                      <a:pPr marL="0" lvl="0" indent="0" algn="l" rtl="0">
                        <a:spcBef>
                          <a:spcPts val="0"/>
                        </a:spcBef>
                        <a:spcAft>
                          <a:spcPts val="0"/>
                        </a:spcAft>
                        <a:buNone/>
                      </a:pPr>
                      <a:r>
                        <a:rPr lang="ru"/>
                        <a:t>Light Bluish Gray</a:t>
                      </a:r>
                      <a:endParaRPr/>
                    </a:p>
                  </a:txBody>
                  <a:tcPr marL="91425" marR="91425" marT="91425" marB="91425">
                    <a:solidFill>
                      <a:srgbClr val="CCCCCC"/>
                    </a:solidFill>
                  </a:tcPr>
                </a:tc>
                <a:extLst>
                  <a:ext uri="{0D108BD9-81ED-4DB2-BD59-A6C34878D82A}">
                    <a16:rowId xmlns:a16="http://schemas.microsoft.com/office/drawing/2014/main" val="10006"/>
                  </a:ext>
                </a:extLst>
              </a:tr>
              <a:tr h="356125">
                <a:tc>
                  <a:txBody>
                    <a:bodyPr/>
                    <a:lstStyle/>
                    <a:p>
                      <a:pPr marL="0" lvl="0" indent="0" algn="l" rtl="0">
                        <a:spcBef>
                          <a:spcPts val="0"/>
                        </a:spcBef>
                        <a:spcAft>
                          <a:spcPts val="0"/>
                        </a:spcAft>
                        <a:buNone/>
                      </a:pPr>
                      <a:r>
                        <a:rPr lang="ru">
                          <a:solidFill>
                            <a:schemeClr val="lt1"/>
                          </a:solidFill>
                        </a:rPr>
                        <a:t>2018</a:t>
                      </a:r>
                      <a:endParaRPr>
                        <a:solidFill>
                          <a:schemeClr val="lt1"/>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solidFill>
                      <a:srgbClr val="000000"/>
                    </a:solidFill>
                  </a:tcPr>
                </a:tc>
                <a:extLst>
                  <a:ext uri="{0D108BD9-81ED-4DB2-BD59-A6C34878D82A}">
                    <a16:rowId xmlns:a16="http://schemas.microsoft.com/office/drawing/2014/main" val="10007"/>
                  </a:ext>
                </a:extLst>
              </a:tr>
              <a:tr h="356125">
                <a:tc>
                  <a:txBody>
                    <a:bodyPr/>
                    <a:lstStyle/>
                    <a:p>
                      <a:pPr marL="0" lvl="0" indent="0" algn="l" rtl="0">
                        <a:spcBef>
                          <a:spcPts val="0"/>
                        </a:spcBef>
                        <a:spcAft>
                          <a:spcPts val="0"/>
                        </a:spcAft>
                        <a:buNone/>
                      </a:pPr>
                      <a:r>
                        <a:rPr lang="ru">
                          <a:solidFill>
                            <a:schemeClr val="lt1"/>
                          </a:solidFill>
                        </a:rPr>
                        <a:t>2019</a:t>
                      </a:r>
                      <a:endParaRPr>
                        <a:solidFill>
                          <a:schemeClr val="lt1"/>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solidFill>
                      <a:srgbClr val="000000"/>
                    </a:solidFill>
                  </a:tcPr>
                </a:tc>
                <a:extLst>
                  <a:ext uri="{0D108BD9-81ED-4DB2-BD59-A6C34878D82A}">
                    <a16:rowId xmlns:a16="http://schemas.microsoft.com/office/drawing/2014/main" val="10008"/>
                  </a:ext>
                </a:extLst>
              </a:tr>
              <a:tr h="356125">
                <a:tc>
                  <a:txBody>
                    <a:bodyPr/>
                    <a:lstStyle/>
                    <a:p>
                      <a:pPr marL="0" lvl="0" indent="0" algn="l" rtl="0">
                        <a:spcBef>
                          <a:spcPts val="0"/>
                        </a:spcBef>
                        <a:spcAft>
                          <a:spcPts val="0"/>
                        </a:spcAft>
                        <a:buNone/>
                      </a:pPr>
                      <a:r>
                        <a:rPr lang="ru">
                          <a:solidFill>
                            <a:schemeClr val="lt1"/>
                          </a:solidFill>
                        </a:rPr>
                        <a:t>2020</a:t>
                      </a:r>
                      <a:endParaRPr>
                        <a:solidFill>
                          <a:schemeClr val="lt1"/>
                        </a:solidFill>
                      </a:endParaRPr>
                    </a:p>
                  </a:txBody>
                  <a:tcPr marL="91425" marR="91425" marT="91425" marB="91425">
                    <a:solidFill>
                      <a:srgbClr val="000000"/>
                    </a:solidFill>
                  </a:tcPr>
                </a:tc>
                <a:tc>
                  <a:txBody>
                    <a:bodyPr/>
                    <a:lstStyle/>
                    <a:p>
                      <a:pPr marL="0" lvl="0" indent="0" algn="l" rtl="0">
                        <a:spcBef>
                          <a:spcPts val="0"/>
                        </a:spcBef>
                        <a:spcAft>
                          <a:spcPts val="0"/>
                        </a:spcAft>
                        <a:buNone/>
                      </a:pPr>
                      <a:r>
                        <a:rPr lang="ru">
                          <a:solidFill>
                            <a:schemeClr val="lt1"/>
                          </a:solidFill>
                        </a:rPr>
                        <a:t>Black</a:t>
                      </a:r>
                      <a:endParaRPr>
                        <a:solidFill>
                          <a:schemeClr val="lt1"/>
                        </a:solidFill>
                      </a:endParaRPr>
                    </a:p>
                  </a:txBody>
                  <a:tcPr marL="91425" marR="91425" marT="91425" marB="91425">
                    <a:solidFill>
                      <a:srgbClr val="000000"/>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Top 10 themes by number of sets</a:t>
            </a:r>
            <a:endParaRPr/>
          </a:p>
        </p:txBody>
      </p:sp>
      <p:graphicFrame>
        <p:nvGraphicFramePr>
          <p:cNvPr id="135" name="Google Shape;135;p21"/>
          <p:cNvGraphicFramePr/>
          <p:nvPr/>
        </p:nvGraphicFramePr>
        <p:xfrm>
          <a:off x="311700" y="1017800"/>
          <a:ext cx="6130375" cy="3888918"/>
        </p:xfrm>
        <a:graphic>
          <a:graphicData uri="http://schemas.openxmlformats.org/drawingml/2006/table">
            <a:tbl>
              <a:tblPr>
                <a:noFill/>
                <a:tableStyleId>{2FB0735B-B3A1-4A6F-BFF4-F2C1F0AE943D}</a:tableStyleId>
              </a:tblPr>
              <a:tblGrid>
                <a:gridCol w="1111900">
                  <a:extLst>
                    <a:ext uri="{9D8B030D-6E8A-4147-A177-3AD203B41FA5}">
                      <a16:colId xmlns:a16="http://schemas.microsoft.com/office/drawing/2014/main" val="20000"/>
                    </a:ext>
                  </a:extLst>
                </a:gridCol>
                <a:gridCol w="2387125">
                  <a:extLst>
                    <a:ext uri="{9D8B030D-6E8A-4147-A177-3AD203B41FA5}">
                      <a16:colId xmlns:a16="http://schemas.microsoft.com/office/drawing/2014/main" val="20001"/>
                    </a:ext>
                  </a:extLst>
                </a:gridCol>
                <a:gridCol w="1153750">
                  <a:extLst>
                    <a:ext uri="{9D8B030D-6E8A-4147-A177-3AD203B41FA5}">
                      <a16:colId xmlns:a16="http://schemas.microsoft.com/office/drawing/2014/main" val="20002"/>
                    </a:ext>
                  </a:extLst>
                </a:gridCol>
                <a:gridCol w="1477600">
                  <a:extLst>
                    <a:ext uri="{9D8B030D-6E8A-4147-A177-3AD203B41FA5}">
                      <a16:colId xmlns:a16="http://schemas.microsoft.com/office/drawing/2014/main" val="20003"/>
                    </a:ext>
                  </a:extLst>
                </a:gridCol>
              </a:tblGrid>
              <a:tr h="346750">
                <a:tc>
                  <a:txBody>
                    <a:bodyPr/>
                    <a:lstStyle/>
                    <a:p>
                      <a:pPr marL="0" lvl="0" indent="0" algn="r" rtl="0">
                        <a:lnSpc>
                          <a:spcPct val="80000"/>
                        </a:lnSpc>
                        <a:spcBef>
                          <a:spcPts val="0"/>
                        </a:spcBef>
                        <a:spcAft>
                          <a:spcPts val="0"/>
                        </a:spcAft>
                        <a:buNone/>
                      </a:pPr>
                      <a:r>
                        <a:rPr lang="ru"/>
                        <a:t>Theme ID</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CCCC"/>
                    </a:solidFill>
                  </a:tcPr>
                </a:tc>
                <a:tc>
                  <a:txBody>
                    <a:bodyPr/>
                    <a:lstStyle/>
                    <a:p>
                      <a:pPr marL="0" lvl="0" indent="0" algn="l" rtl="0">
                        <a:lnSpc>
                          <a:spcPct val="80000"/>
                        </a:lnSpc>
                        <a:spcBef>
                          <a:spcPts val="0"/>
                        </a:spcBef>
                        <a:spcAft>
                          <a:spcPts val="0"/>
                        </a:spcAft>
                        <a:buNone/>
                      </a:pPr>
                      <a:r>
                        <a:rPr lang="ru"/>
                        <a:t>Theme</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CCCC"/>
                    </a:solidFill>
                  </a:tcPr>
                </a:tc>
                <a:tc>
                  <a:txBody>
                    <a:bodyPr/>
                    <a:lstStyle/>
                    <a:p>
                      <a:pPr marL="0" lvl="0" indent="0" algn="r" rtl="0">
                        <a:lnSpc>
                          <a:spcPct val="80000"/>
                        </a:lnSpc>
                        <a:spcBef>
                          <a:spcPts val="0"/>
                        </a:spcBef>
                        <a:spcAft>
                          <a:spcPts val="0"/>
                        </a:spcAft>
                        <a:buNone/>
                      </a:pPr>
                      <a:r>
                        <a:rPr lang="ru"/>
                        <a:t>N of sets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CCCC"/>
                    </a:solidFill>
                  </a:tcPr>
                </a:tc>
                <a:tc>
                  <a:txBody>
                    <a:bodyPr/>
                    <a:lstStyle/>
                    <a:p>
                      <a:pPr marL="0" lvl="0" indent="0" algn="l" rtl="0">
                        <a:lnSpc>
                          <a:spcPct val="80000"/>
                        </a:lnSpc>
                        <a:spcBef>
                          <a:spcPts val="0"/>
                        </a:spcBef>
                        <a:spcAft>
                          <a:spcPts val="0"/>
                        </a:spcAft>
                        <a:buNone/>
                      </a:pPr>
                      <a:r>
                        <a:rPr lang="ru"/>
                        <a:t>Years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346750">
                <a:tc>
                  <a:txBody>
                    <a:bodyPr/>
                    <a:lstStyle/>
                    <a:p>
                      <a:pPr marL="0" lvl="0" indent="0" algn="r" rtl="0">
                        <a:lnSpc>
                          <a:spcPct val="80000"/>
                        </a:lnSpc>
                        <a:spcBef>
                          <a:spcPts val="0"/>
                        </a:spcBef>
                        <a:spcAft>
                          <a:spcPts val="0"/>
                        </a:spcAft>
                        <a:buNone/>
                      </a:pPr>
                      <a:r>
                        <a:rPr lang="ru"/>
                        <a:t>505</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Basic Set</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80000"/>
                        </a:lnSpc>
                        <a:spcBef>
                          <a:spcPts val="0"/>
                        </a:spcBef>
                        <a:spcAft>
                          <a:spcPts val="0"/>
                        </a:spcAft>
                        <a:buNone/>
                      </a:pPr>
                      <a:r>
                        <a:rPr lang="ru"/>
                        <a:t>41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1969-2017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46750">
                <a:tc>
                  <a:txBody>
                    <a:bodyPr/>
                    <a:lstStyle/>
                    <a:p>
                      <a:pPr marL="0" lvl="0" indent="0" algn="r" rtl="0">
                        <a:lnSpc>
                          <a:spcPct val="80000"/>
                        </a:lnSpc>
                        <a:spcBef>
                          <a:spcPts val="0"/>
                        </a:spcBef>
                        <a:spcAft>
                          <a:spcPts val="0"/>
                        </a:spcAft>
                        <a:buNone/>
                      </a:pPr>
                      <a:r>
                        <a:rPr lang="ru"/>
                        <a:t>632</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Town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80000"/>
                        </a:lnSpc>
                        <a:spcBef>
                          <a:spcPts val="0"/>
                        </a:spcBef>
                        <a:spcAft>
                          <a:spcPts val="0"/>
                        </a:spcAft>
                        <a:buNone/>
                      </a:pPr>
                      <a:r>
                        <a:rPr lang="ru"/>
                        <a:t>38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1978-2019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6750">
                <a:tc>
                  <a:txBody>
                    <a:bodyPr/>
                    <a:lstStyle/>
                    <a:p>
                      <a:pPr marL="0" lvl="0" indent="0" algn="r" rtl="0">
                        <a:lnSpc>
                          <a:spcPct val="80000"/>
                        </a:lnSpc>
                        <a:spcBef>
                          <a:spcPts val="0"/>
                        </a:spcBef>
                        <a:spcAft>
                          <a:spcPts val="0"/>
                        </a:spcAft>
                        <a:buNone/>
                      </a:pPr>
                      <a:r>
                        <a:rPr lang="ru"/>
                        <a:t>516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Duplo and Explore</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80000"/>
                        </a:lnSpc>
                        <a:spcBef>
                          <a:spcPts val="0"/>
                        </a:spcBef>
                        <a:spcAft>
                          <a:spcPts val="0"/>
                        </a:spcAft>
                        <a:buNone/>
                      </a:pPr>
                      <a:r>
                        <a:rPr lang="ru"/>
                        <a:t>36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1976-2020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46750">
                <a:tc>
                  <a:txBody>
                    <a:bodyPr/>
                    <a:lstStyle/>
                    <a:p>
                      <a:pPr marL="0" lvl="0" indent="0" algn="r" rtl="0">
                        <a:lnSpc>
                          <a:spcPct val="80000"/>
                        </a:lnSpc>
                        <a:spcBef>
                          <a:spcPts val="0"/>
                        </a:spcBef>
                        <a:spcAft>
                          <a:spcPts val="0"/>
                        </a:spcAft>
                        <a:buNone/>
                      </a:pPr>
                      <a:r>
                        <a:rPr lang="ru"/>
                        <a:t>504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Duplo</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80000"/>
                        </a:lnSpc>
                        <a:spcBef>
                          <a:spcPts val="0"/>
                        </a:spcBef>
                        <a:spcAft>
                          <a:spcPts val="0"/>
                        </a:spcAft>
                        <a:buNone/>
                      </a:pPr>
                      <a:r>
                        <a:rPr lang="ru"/>
                        <a:t>34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1972-2020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46750">
                <a:tc>
                  <a:txBody>
                    <a:bodyPr/>
                    <a:lstStyle/>
                    <a:p>
                      <a:pPr marL="0" lvl="0" indent="0" algn="r" rtl="0">
                        <a:lnSpc>
                          <a:spcPct val="80000"/>
                        </a:lnSpc>
                        <a:spcBef>
                          <a:spcPts val="0"/>
                        </a:spcBef>
                        <a:spcAft>
                          <a:spcPts val="0"/>
                        </a:spcAft>
                        <a:buNone/>
                      </a:pPr>
                      <a:r>
                        <a:rPr lang="ru"/>
                        <a:t>497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Books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80000"/>
                        </a:lnSpc>
                        <a:spcBef>
                          <a:spcPts val="0"/>
                        </a:spcBef>
                        <a:spcAft>
                          <a:spcPts val="0"/>
                        </a:spcAft>
                        <a:buNone/>
                      </a:pPr>
                      <a:r>
                        <a:rPr lang="ru"/>
                        <a:t>33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1955-2020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46750">
                <a:tc>
                  <a:txBody>
                    <a:bodyPr/>
                    <a:lstStyle/>
                    <a:p>
                      <a:pPr marL="0" lvl="0" indent="0" algn="r" rtl="0">
                        <a:lnSpc>
                          <a:spcPct val="80000"/>
                        </a:lnSpc>
                        <a:spcBef>
                          <a:spcPts val="0"/>
                        </a:spcBef>
                        <a:spcAft>
                          <a:spcPts val="0"/>
                        </a:spcAft>
                        <a:buNone/>
                      </a:pPr>
                      <a:r>
                        <a:rPr lang="ru"/>
                        <a:t>1</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Technic</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80000"/>
                        </a:lnSpc>
                        <a:spcBef>
                          <a:spcPts val="0"/>
                        </a:spcBef>
                        <a:spcAft>
                          <a:spcPts val="0"/>
                        </a:spcAft>
                        <a:buNone/>
                      </a:pPr>
                      <a:r>
                        <a:rPr lang="ru"/>
                        <a:t>30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1965-2020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46750">
                <a:tc>
                  <a:txBody>
                    <a:bodyPr/>
                    <a:lstStyle/>
                    <a:p>
                      <a:pPr marL="0" lvl="0" indent="0" algn="r" rtl="0">
                        <a:lnSpc>
                          <a:spcPct val="80000"/>
                        </a:lnSpc>
                        <a:spcBef>
                          <a:spcPts val="0"/>
                        </a:spcBef>
                        <a:spcAft>
                          <a:spcPts val="0"/>
                        </a:spcAft>
                        <a:buNone/>
                      </a:pPr>
                      <a:r>
                        <a:rPr lang="ru"/>
                        <a:t>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Construction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80000"/>
                        </a:lnSpc>
                        <a:spcBef>
                          <a:spcPts val="0"/>
                        </a:spcBef>
                        <a:spcAft>
                          <a:spcPts val="0"/>
                        </a:spcAft>
                        <a:buNone/>
                      </a:pPr>
                      <a:r>
                        <a:rPr lang="ru"/>
                        <a:t>28</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1984-2019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46750">
                <a:tc>
                  <a:txBody>
                    <a:bodyPr/>
                    <a:lstStyle/>
                    <a:p>
                      <a:pPr marL="0" lvl="0" indent="0" algn="r" rtl="0">
                        <a:lnSpc>
                          <a:spcPct val="80000"/>
                        </a:lnSpc>
                        <a:spcBef>
                          <a:spcPts val="0"/>
                        </a:spcBef>
                        <a:spcAft>
                          <a:spcPts val="0"/>
                        </a:spcAft>
                        <a:buNone/>
                      </a:pPr>
                      <a:r>
                        <a:rPr lang="ru"/>
                        <a:t>227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Christmas</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80000"/>
                        </a:lnSpc>
                        <a:spcBef>
                          <a:spcPts val="0"/>
                        </a:spcBef>
                        <a:spcAft>
                          <a:spcPts val="0"/>
                        </a:spcAft>
                        <a:buNone/>
                      </a:pPr>
                      <a:r>
                        <a:rPr lang="ru"/>
                        <a:t>27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1977-2019</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46750">
                <a:tc>
                  <a:txBody>
                    <a:bodyPr/>
                    <a:lstStyle/>
                    <a:p>
                      <a:pPr marL="0" lvl="0" indent="0" algn="r" rtl="0">
                        <a:lnSpc>
                          <a:spcPct val="80000"/>
                        </a:lnSpc>
                        <a:spcBef>
                          <a:spcPts val="0"/>
                        </a:spcBef>
                        <a:spcAft>
                          <a:spcPts val="0"/>
                        </a:spcAft>
                        <a:buNone/>
                      </a:pPr>
                      <a:r>
                        <a:rPr lang="ru"/>
                        <a:t>507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Educational and Dacta</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80000"/>
                        </a:lnSpc>
                        <a:spcBef>
                          <a:spcPts val="0"/>
                        </a:spcBef>
                        <a:spcAft>
                          <a:spcPts val="0"/>
                        </a:spcAft>
                        <a:buNone/>
                      </a:pPr>
                      <a:r>
                        <a:rPr lang="ru"/>
                        <a:t>26</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1985-2020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46750">
                <a:tc>
                  <a:txBody>
                    <a:bodyPr/>
                    <a:lstStyle/>
                    <a:p>
                      <a:pPr marL="0" lvl="0" indent="0" algn="r" rtl="0">
                        <a:lnSpc>
                          <a:spcPct val="80000"/>
                        </a:lnSpc>
                        <a:spcBef>
                          <a:spcPts val="0"/>
                        </a:spcBef>
                        <a:spcAft>
                          <a:spcPts val="0"/>
                        </a:spcAft>
                        <a:buNone/>
                      </a:pPr>
                      <a:r>
                        <a:rPr lang="ru"/>
                        <a:t>453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Technic</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80000"/>
                        </a:lnSpc>
                        <a:spcBef>
                          <a:spcPts val="0"/>
                        </a:spcBef>
                        <a:spcAft>
                          <a:spcPts val="0"/>
                        </a:spcAft>
                        <a:buNone/>
                      </a:pPr>
                      <a:r>
                        <a:rPr lang="ru"/>
                        <a:t>24</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80000"/>
                        </a:lnSpc>
                        <a:spcBef>
                          <a:spcPts val="0"/>
                        </a:spcBef>
                        <a:spcAft>
                          <a:spcPts val="0"/>
                        </a:spcAft>
                        <a:buNone/>
                      </a:pPr>
                      <a:r>
                        <a:rPr lang="ru"/>
                        <a:t>1973-2000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Words>
  <Application>Microsoft Office PowerPoint</Application>
  <PresentationFormat>Экран (16:9)</PresentationFormat>
  <Paragraphs>109</Paragraphs>
  <Slides>10</Slides>
  <Notes>10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10</vt:i4>
      </vt:variant>
    </vt:vector>
  </HeadingPairs>
  <TitlesOfParts>
    <vt:vector size="13" baseType="lpstr">
      <vt:lpstr>Roboto</vt:lpstr>
      <vt:lpstr>Arial</vt:lpstr>
      <vt:lpstr>Geometric</vt:lpstr>
      <vt:lpstr>LEGO dataset</vt:lpstr>
      <vt:lpstr>Initial dataset</vt:lpstr>
      <vt:lpstr>Assumptions of the dataset</vt:lpstr>
      <vt:lpstr>Example of “duplicates”</vt:lpstr>
      <vt:lpstr>Inventories</vt:lpstr>
      <vt:lpstr>Maximum amount of parts in set</vt:lpstr>
      <vt:lpstr>Average amount of parts in sets</vt:lpstr>
      <vt:lpstr>Most popular colors by year</vt:lpstr>
      <vt:lpstr>Top 10 themes by number of sets</vt:lpstr>
      <vt:lpstr>Most popular colors by themes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LEGO dataset</dc:title>
  <dc:creator>Ekaterina Semenets</dc:creator>
  <cp:lastModifiedBy>Ekaterina Semenets</cp:lastModifiedBy>
  <cp:revision>1</cp:revision>
  <dcterms:modified xsi:type="dcterms:W3CDTF">2025-05-05T13:41:53Z</dcterms:modified>
</cp:coreProperties>
</file>