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64" r:id="rId6"/>
    <p:sldId id="265" r:id="rId7"/>
    <p:sldId id="270" r:id="rId8"/>
    <p:sldId id="271" r:id="rId9"/>
    <p:sldId id="259" r:id="rId10"/>
    <p:sldId id="272" r:id="rId11"/>
    <p:sldId id="273" r:id="rId12"/>
    <p:sldId id="274" r:id="rId13"/>
    <p:sldId id="266" r:id="rId14"/>
    <p:sldId id="275" r:id="rId15"/>
    <p:sldId id="267" r:id="rId16"/>
    <p:sldId id="268" r:id="rId17"/>
    <p:sldId id="269" r:id="rId18"/>
    <p:sldId id="26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381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B397-7B1E-493E-A9A5-08430B316BBA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2172-770D-47A7-82FE-47F9C903D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4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strengthened</a:t>
            </a:r>
            <a:r>
              <a:rPr lang="fr-FR" dirty="0" smtClean="0"/>
              <a:t> invariant </a:t>
            </a:r>
            <a:r>
              <a:rPr lang="fr-FR" dirty="0" err="1" smtClean="0"/>
              <a:t>with</a:t>
            </a:r>
            <a:r>
              <a:rPr lang="fr-FR" dirty="0" smtClean="0"/>
              <a:t> naïve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8199" y="2590129"/>
            <a:ext cx="6079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first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inequalities</a:t>
            </a:r>
            <a:r>
              <a:rPr lang="fr-FR" dirty="0" smtClean="0"/>
              <a:t> over </a:t>
            </a:r>
            <a:r>
              <a:rPr lang="fr-FR" dirty="0" err="1" smtClean="0"/>
              <a:t>concrete</a:t>
            </a:r>
            <a:r>
              <a:rPr lang="fr-FR" dirty="0" smtClean="0"/>
              <a:t> values are not </a:t>
            </a:r>
            <a:r>
              <a:rPr lang="fr-FR" dirty="0" err="1" smtClean="0"/>
              <a:t>shown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6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59542" y="2405363"/>
            <a:ext cx="137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5306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6259" y="2405363"/>
            <a:ext cx="905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elt1=C</a:t>
            </a:r>
          </a:p>
          <a:p>
            <a:r>
              <a:rPr lang="fr-FR" dirty="0" smtClean="0"/>
              <a:t>elt2=B</a:t>
            </a:r>
          </a:p>
          <a:p>
            <a:r>
              <a:rPr lang="fr-FR" dirty="0" smtClean="0"/>
              <a:t>f(A)=E</a:t>
            </a:r>
            <a:br>
              <a:rPr lang="fr-FR" dirty="0" smtClean="0"/>
            </a:br>
            <a:r>
              <a:rPr lang="fr-FR" dirty="0" smtClean="0"/>
              <a:t>f(B)=</a:t>
            </a:r>
            <a:r>
              <a:rPr lang="fr-FR" dirty="0"/>
              <a:t>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f(C)=</a:t>
            </a:r>
            <a:r>
              <a:rPr lang="fr-FR" dirty="0"/>
              <a:t>D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141694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87621" y="2423335"/>
            <a:ext cx="157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A~=elt1</a:t>
            </a:r>
          </a:p>
          <a:p>
            <a:r>
              <a:rPr lang="fr-FR" dirty="0" smtClean="0"/>
              <a:t>A~=elt2</a:t>
            </a:r>
          </a:p>
          <a:p>
            <a:r>
              <a:rPr lang="fr-FR" dirty="0" smtClean="0"/>
              <a:t>elt1~=elt2</a:t>
            </a:r>
          </a:p>
          <a:p>
            <a:r>
              <a:rPr lang="fr-FR" dirty="0" smtClean="0"/>
              <a:t>f(elt2)=f(A)</a:t>
            </a:r>
          </a:p>
          <a:p>
            <a:r>
              <a:rPr lang="fr-FR" dirty="0" smtClean="0"/>
              <a:t>f(elt1)~=f(A)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90344" y="4196344"/>
            <a:ext cx="59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 A~=elt1 &amp; A ~= elt2 &amp; elt1 ~= elt2 &amp; f(elt1)~=f(A)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&amp; f(elt2)=f(A)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That </a:t>
            </a:r>
            <a:r>
              <a:rPr lang="fr-FR" dirty="0" err="1" smtClean="0">
                <a:solidFill>
                  <a:schemeClr val="dk1"/>
                </a:solidFill>
              </a:rPr>
              <a:t>gives</a:t>
            </a:r>
            <a:r>
              <a:rPr lang="fr-FR" dirty="0" smtClean="0">
                <a:solidFill>
                  <a:schemeClr val="dk1"/>
                </a:solidFill>
              </a:rPr>
              <a:t> us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 invariant: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961" y="1712511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inequalities</a:t>
            </a:r>
            <a:r>
              <a:rPr lang="fr-FR" dirty="0"/>
              <a:t> 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11730" t="-28571"/>
          <a:stretch/>
        </p:blipFill>
        <p:spPr>
          <a:xfrm>
            <a:off x="666749" y="5538876"/>
            <a:ext cx="7096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690688"/>
            <a:ext cx="694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generalizing</a:t>
            </a:r>
            <a:r>
              <a:rPr lang="fr-FR" dirty="0" smtClean="0"/>
              <a:t>, </a:t>
            </a:r>
            <a:r>
              <a:rPr lang="fr-FR" dirty="0" err="1" smtClean="0"/>
              <a:t>sthrenghtening</a:t>
            </a:r>
            <a:r>
              <a:rPr lang="fr-FR" dirty="0" smtClean="0"/>
              <a:t> invariants),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2262"/>
          <a:stretch/>
        </p:blipFill>
        <p:spPr>
          <a:xfrm>
            <a:off x="778948" y="3225463"/>
            <a:ext cx="7061667" cy="495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8199" y="4061012"/>
            <a:ext cx="67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these</a:t>
            </a:r>
            <a:r>
              <a:rPr lang="fr-FR" dirty="0" smtClean="0"/>
              <a:t> invariants </a:t>
            </a:r>
            <a:r>
              <a:rPr lang="fr-FR" dirty="0" err="1" smtClean="0"/>
              <a:t>together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r>
              <a:rPr lang="fr-FR" dirty="0" smtClean="0"/>
              <a:t> to the invariant </a:t>
            </a:r>
            <a:r>
              <a:rPr lang="fr-FR" dirty="0" err="1" smtClean="0"/>
              <a:t>needed</a:t>
            </a:r>
            <a:r>
              <a:rPr lang="fr-FR" dirty="0" smtClean="0"/>
              <a:t>, but are more </a:t>
            </a:r>
            <a:r>
              <a:rPr lang="fr-FR" dirty="0" err="1" smtClean="0"/>
              <a:t>complicated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95" y="5047592"/>
            <a:ext cx="4590228" cy="192328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703728" y="2766618"/>
            <a:ext cx="3000040" cy="2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532078"/>
            <a:ext cx="5652247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an </a:t>
            </a:r>
            <a:r>
              <a:rPr lang="fr-FR" dirty="0" err="1" smtClean="0"/>
              <a:t>example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/>
              <a:t> </a:t>
            </a:r>
            <a:r>
              <a:rPr lang="fr-FR" dirty="0" smtClean="0"/>
              <a:t>the naïve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no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47" y="746032"/>
            <a:ext cx="2447163" cy="5181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1375523"/>
            <a:ext cx="3272235" cy="392261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00953" y="3492594"/>
            <a:ext cx="4612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smtClean="0"/>
              <a:t>a partial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 </a:t>
            </a:r>
            <a:r>
              <a:rPr lang="fr-FR" dirty="0" err="1" smtClean="0"/>
              <a:t>represented</a:t>
            </a:r>
            <a:r>
              <a:rPr lang="fr-FR" dirty="0" smtClean="0"/>
              <a:t> by a relation </a:t>
            </a:r>
            <a:r>
              <a:rPr lang="fr-FR" i="1" dirty="0" smtClean="0"/>
              <a:t>f(</a:t>
            </a:r>
            <a:r>
              <a:rPr lang="fr-FR" i="1" dirty="0" err="1" smtClean="0"/>
              <a:t>X:a,Y:b</a:t>
            </a:r>
            <a:r>
              <a:rPr lang="fr-FR" i="1" dirty="0" smtClean="0"/>
              <a:t>)</a:t>
            </a: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domain</a:t>
            </a:r>
            <a:r>
              <a:rPr lang="fr-FR" dirty="0" smtClean="0"/>
              <a:t> of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by the relation </a:t>
            </a:r>
            <a:r>
              <a:rPr lang="fr-FR" i="1" dirty="0" smtClean="0"/>
              <a:t>dom(</a:t>
            </a:r>
            <a:r>
              <a:rPr lang="fr-FR" i="1" dirty="0" err="1" smtClean="0"/>
              <a:t>X:a</a:t>
            </a:r>
            <a:r>
              <a:rPr lang="fr-FR" i="1" dirty="0" smtClean="0"/>
              <a:t>)</a:t>
            </a: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variable </a:t>
            </a:r>
            <a:r>
              <a:rPr lang="fr-FR" i="1" dirty="0" err="1" smtClean="0"/>
              <a:t>elt</a:t>
            </a:r>
            <a:r>
              <a:rPr lang="fr-FR" dirty="0" smtClean="0"/>
              <a:t> in </a:t>
            </a:r>
            <a:r>
              <a:rPr lang="fr-FR" i="1" dirty="0" smtClean="0"/>
              <a:t>a</a:t>
            </a:r>
            <a:r>
              <a:rPr lang="fr-FR" dirty="0" smtClean="0"/>
              <a:t> and </a:t>
            </a:r>
            <a:r>
              <a:rPr lang="fr-FR" i="1" dirty="0" err="1" smtClean="0"/>
              <a:t>res</a:t>
            </a:r>
            <a:r>
              <a:rPr lang="fr-FR" dirty="0" smtClean="0"/>
              <a:t> in </a:t>
            </a:r>
            <a:r>
              <a:rPr lang="fr-FR" i="1" dirty="0" smtClean="0"/>
              <a:t>b.</a:t>
            </a:r>
            <a:r>
              <a:rPr lang="fr-FR" dirty="0" smtClean="0"/>
              <a:t> </a:t>
            </a: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92230"/>
          <a:stretch/>
        </p:blipFill>
        <p:spPr>
          <a:xfrm>
            <a:off x="2028206" y="5619866"/>
            <a:ext cx="3272235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47" y="746032"/>
            <a:ext cx="2447163" cy="5181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375523"/>
            <a:ext cx="3272235" cy="3922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t="92230"/>
          <a:stretch/>
        </p:blipFill>
        <p:spPr>
          <a:xfrm>
            <a:off x="953060" y="1818814"/>
            <a:ext cx="3272235" cy="30479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72" y="2871503"/>
            <a:ext cx="4114800" cy="2000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53060" y="2127387"/>
            <a:ext cx="438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have an inductive set of invariants,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/>
              <a:t>: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/>
          <a:srcRect l="14235" t="589"/>
          <a:stretch/>
        </p:blipFill>
        <p:spPr>
          <a:xfrm>
            <a:off x="377638" y="4231581"/>
            <a:ext cx="5718362" cy="18937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39001" y="3485994"/>
            <a:ext cx="514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 and </a:t>
            </a:r>
            <a:r>
              <a:rPr lang="fr-FR" dirty="0" err="1" smtClean="0"/>
              <a:t>naïvely</a:t>
            </a:r>
            <a:r>
              <a:rPr lang="fr-FR" dirty="0" smtClean="0"/>
              <a:t>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formula: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42472" y="4839296"/>
            <a:ext cx="4894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: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structures do not </a:t>
            </a:r>
            <a:r>
              <a:rPr lang="fr-FR" dirty="0" err="1" smtClean="0"/>
              <a:t>satisfy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Indeed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i="1" dirty="0" smtClean="0"/>
              <a:t>b </a:t>
            </a:r>
            <a:r>
              <a:rPr lang="fr-FR" dirty="0" smtClean="0"/>
              <a:t>has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element</a:t>
            </a:r>
            <a:r>
              <a:rPr lang="fr-FR" dirty="0" smtClean="0"/>
              <a:t>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i="1" dirty="0" smtClean="0"/>
              <a:t>model-</a:t>
            </a:r>
            <a:r>
              <a:rPr lang="fr-FR" b="1" i="1" dirty="0" err="1" smtClean="0"/>
              <a:t>dependent</a:t>
            </a:r>
            <a:r>
              <a:rPr lang="fr-FR" i="1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4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05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43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Correctness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any</a:t>
            </a:r>
            <a:r>
              <a:rPr lang="fr-FR" dirty="0" smtClean="0"/>
              <a:t>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correct, in the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assuming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correct).</a:t>
            </a:r>
          </a:p>
          <a:p>
            <a:endParaRPr lang="fr-FR" dirty="0"/>
          </a:p>
          <a:p>
            <a:r>
              <a:rPr lang="fr-FR" i="1" dirty="0" err="1" smtClean="0"/>
              <a:t>Completeness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</a:t>
            </a:r>
            <a:r>
              <a:rPr lang="fr-FR" dirty="0" smtClean="0"/>
              <a:t>, one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If a </a:t>
            </a:r>
            <a:r>
              <a:rPr lang="fr-FR" dirty="0" smtClean="0">
                <a:solidFill>
                  <a:schemeClr val="dk1"/>
                </a:solidFill>
              </a:rPr>
              <a:t>∀∃ formula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needed</a:t>
            </a:r>
            <a:r>
              <a:rPr lang="fr-FR" dirty="0" smtClean="0">
                <a:solidFill>
                  <a:schemeClr val="dk1"/>
                </a:solidFill>
              </a:rPr>
              <a:t>, one </a:t>
            </a:r>
            <a:r>
              <a:rPr lang="fr-FR" dirty="0" err="1" smtClean="0">
                <a:solidFill>
                  <a:schemeClr val="dk1"/>
                </a:solidFill>
              </a:rPr>
              <a:t>may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proposed</a:t>
            </a:r>
            <a:r>
              <a:rPr lang="fr-FR" dirty="0" smtClean="0">
                <a:solidFill>
                  <a:schemeClr val="dk1"/>
                </a:solidFill>
              </a:rPr>
              <a:t> (</a:t>
            </a:r>
            <a:r>
              <a:rPr lang="fr-FR" dirty="0" err="1" smtClean="0">
                <a:solidFill>
                  <a:schemeClr val="dk1"/>
                </a:solidFill>
              </a:rPr>
              <a:t>still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characterized</a:t>
            </a:r>
            <a:r>
              <a:rPr lang="fr-FR" dirty="0" smtClean="0">
                <a:solidFill>
                  <a:schemeClr val="dk1"/>
                </a:solidFill>
              </a:rPr>
              <a:t>).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Guarantees</a:t>
            </a:r>
            <a:r>
              <a:rPr lang="fr-FR" dirty="0" smtClean="0"/>
              <a:t> on the </a:t>
            </a:r>
            <a:r>
              <a:rPr lang="fr-FR" dirty="0" err="1" smtClean="0"/>
              <a:t>generality</a:t>
            </a:r>
            <a:r>
              <a:rPr lang="fr-FR" dirty="0" smtClean="0"/>
              <a:t> of the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characterized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set of invariants (and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inductive),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Stay</a:t>
            </a:r>
            <a:r>
              <a:rPr lang="fr-FR" dirty="0" smtClean="0"/>
              <a:t> in a </a:t>
            </a:r>
            <a:r>
              <a:rPr lang="fr-FR" b="1" dirty="0" err="1" smtClean="0"/>
              <a:t>general</a:t>
            </a:r>
            <a:r>
              <a:rPr lang="fr-FR" dirty="0" smtClean="0"/>
              <a:t> </a:t>
            </a:r>
            <a:r>
              <a:rPr lang="fr-FR" b="1" dirty="0" smtClean="0"/>
              <a:t>abstract </a:t>
            </a:r>
            <a:r>
              <a:rPr lang="fr-FR" b="1" dirty="0" err="1" smtClean="0"/>
              <a:t>domain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b="1" dirty="0" err="1" smtClean="0"/>
              <a:t>weakest</a:t>
            </a:r>
            <a:r>
              <a:rPr lang="fr-FR" b="1" dirty="0" smtClean="0"/>
              <a:t> </a:t>
            </a:r>
            <a:r>
              <a:rPr lang="fr-FR" b="1" dirty="0" err="1" smtClean="0"/>
              <a:t>precondition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wpr</a:t>
            </a:r>
            <a:r>
              <a:rPr lang="fr-FR" dirty="0" smtClean="0"/>
              <a:t>) of the set of invariants.</a:t>
            </a:r>
          </a:p>
          <a:p>
            <a:endParaRPr lang="fr-FR" dirty="0"/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b="1" dirty="0" err="1" smtClean="0"/>
              <a:t>finite</a:t>
            </a:r>
            <a:r>
              <a:rPr lang="fr-FR" b="1" dirty="0" smtClean="0"/>
              <a:t> </a:t>
            </a:r>
            <a:r>
              <a:rPr lang="fr-FR" b="1" dirty="0" err="1" smtClean="0"/>
              <a:t>counterexample</a:t>
            </a:r>
            <a:r>
              <a:rPr lang="fr-FR" b="1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model </a:t>
            </a:r>
            <a:r>
              <a:rPr lang="fr-FR" dirty="0" err="1" smtClean="0"/>
              <a:t>property</a:t>
            </a:r>
            <a:r>
              <a:rPr lang="fr-FR" dirty="0" smtClean="0"/>
              <a:t> and the </a:t>
            </a:r>
            <a:r>
              <a:rPr lang="fr-FR" dirty="0" err="1" smtClean="0"/>
              <a:t>decidability</a:t>
            </a:r>
            <a:r>
              <a:rPr lang="fr-FR" dirty="0" smtClean="0"/>
              <a:t> of EPR.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generate</a:t>
            </a:r>
            <a:r>
              <a:rPr lang="fr-FR" dirty="0" smtClean="0"/>
              <a:t> an invariant of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by </a:t>
            </a:r>
            <a:r>
              <a:rPr lang="fr-FR" b="1" dirty="0" err="1" smtClean="0"/>
              <a:t>generalizing</a:t>
            </a:r>
            <a:r>
              <a:rPr lang="fr-FR" b="1" dirty="0" smtClean="0"/>
              <a:t> the </a:t>
            </a:r>
            <a:r>
              <a:rPr lang="fr-FR" b="1" dirty="0" err="1" smtClean="0"/>
              <a:t>counterexample</a:t>
            </a:r>
            <a:r>
              <a:rPr lang="fr-FR" dirty="0" smtClean="0"/>
              <a:t>.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formulas </a:t>
            </a:r>
            <a:r>
              <a:rPr lang="fr-FR" dirty="0" err="1" smtClean="0"/>
              <a:t>that</a:t>
            </a:r>
            <a:r>
              <a:rPr lang="fr-FR" dirty="0" smtClean="0"/>
              <a:t> are more </a:t>
            </a:r>
            <a:r>
              <a:rPr lang="fr-FR" dirty="0" err="1" smtClean="0"/>
              <a:t>focused</a:t>
            </a:r>
            <a:r>
              <a:rPr lang="fr-FR" dirty="0" smtClean="0"/>
              <a:t>, simple and intuitive </a:t>
            </a:r>
            <a:r>
              <a:rPr lang="fr-FR" dirty="0" err="1" smtClean="0"/>
              <a:t>than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wpr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54824"/>
            <a:ext cx="10515600" cy="261769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compare 3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generalizing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 smtClean="0"/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minimization</a:t>
            </a:r>
            <a:r>
              <a:rPr lang="fr-FR" dirty="0" smtClean="0"/>
              <a:t> of the </a:t>
            </a:r>
            <a:r>
              <a:rPr lang="fr-FR" dirty="0" err="1" smtClean="0"/>
              <a:t>constraints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minSAT</a:t>
            </a:r>
            <a:r>
              <a:rPr lang="fr-FR" dirty="0" smtClean="0"/>
              <a:t> and model </a:t>
            </a:r>
            <a:r>
              <a:rPr lang="fr-FR" dirty="0" err="1" smtClean="0"/>
              <a:t>checking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8080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7529" y="1690688"/>
            <a:ext cx="3316942" cy="131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(types, variables, </a:t>
            </a:r>
            <a:r>
              <a:rPr lang="fr-FR" dirty="0" err="1" smtClean="0"/>
              <a:t>functions</a:t>
            </a:r>
            <a:r>
              <a:rPr lang="fr-FR" dirty="0" smtClean="0"/>
              <a:t> and relations are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85093" y="1678079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06907" y="2336986"/>
            <a:ext cx="730622" cy="1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7754471" y="2336985"/>
            <a:ext cx="730622" cy="1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00401" y="3003643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7965" y="3014786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Generalizing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84904"/>
              </p:ext>
            </p:extLst>
          </p:nvPr>
        </p:nvGraphicFramePr>
        <p:xfrm>
          <a:off x="838200" y="1430711"/>
          <a:ext cx="10515600" cy="520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3">
                  <a:extLst>
                    <a:ext uri="{9D8B030D-6E8A-4147-A177-3AD203B41FA5}">
                      <a16:colId xmlns:a16="http://schemas.microsoft.com/office/drawing/2014/main" val="2121716064"/>
                    </a:ext>
                  </a:extLst>
                </a:gridCol>
                <a:gridCol w="2011141">
                  <a:extLst>
                    <a:ext uri="{9D8B030D-6E8A-4147-A177-3AD203B41FA5}">
                      <a16:colId xmlns:a16="http://schemas.microsoft.com/office/drawing/2014/main" val="30834965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7587835"/>
                    </a:ext>
                  </a:extLst>
                </a:gridCol>
                <a:gridCol w="2530380">
                  <a:extLst>
                    <a:ext uri="{9D8B030D-6E8A-4147-A177-3AD203B41FA5}">
                      <a16:colId xmlns:a16="http://schemas.microsoft.com/office/drawing/2014/main" val="834355560"/>
                    </a:ext>
                  </a:extLst>
                </a:gridCol>
                <a:gridCol w="2395726">
                  <a:extLst>
                    <a:ext uri="{9D8B030D-6E8A-4147-A177-3AD203B41FA5}">
                      <a16:colId xmlns:a16="http://schemas.microsoft.com/office/drawing/2014/main" val="125178498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Weakest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precondition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Naïve CG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minSAT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code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022"/>
                  </a:ext>
                </a:extLst>
              </a:tr>
              <a:tr h="91284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of the formulas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stable for ∀∃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fr-FR" dirty="0" smtClean="0"/>
                        <a:t>ormulas)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possible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64"/>
                  </a:ext>
                </a:extLst>
              </a:tr>
              <a:tr h="1001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Simplicity</a:t>
                      </a:r>
                      <a:r>
                        <a:rPr lang="fr-FR" dirty="0" smtClean="0"/>
                        <a:t> of</a:t>
                      </a:r>
                      <a:r>
                        <a:rPr lang="fr-FR" baseline="0" dirty="0" smtClean="0"/>
                        <a:t> the formula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r>
                        <a:rPr lang="fr-FR" baseline="0" dirty="0" smtClean="0"/>
                        <a:t> and not intuitive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 and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often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 </a:t>
                      </a:r>
                      <a:r>
                        <a:rPr lang="fr-FR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4587"/>
                  </a:ext>
                </a:extLst>
              </a:tr>
              <a:tr h="9368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of automation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 </a:t>
                      </a:r>
                      <a:r>
                        <a:rPr lang="fr-FR" dirty="0" err="1" smtClean="0"/>
                        <a:t>need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specify</a:t>
                      </a:r>
                      <a:r>
                        <a:rPr lang="fr-FR" dirty="0" smtClean="0"/>
                        <a:t> a</a:t>
                      </a:r>
                      <a:r>
                        <a:rPr lang="fr-FR" baseline="0" dirty="0" smtClean="0"/>
                        <a:t> maximum </a:t>
                      </a:r>
                      <a:r>
                        <a:rPr lang="fr-FR" baseline="0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steps</a:t>
                      </a:r>
                      <a:r>
                        <a:rPr lang="fr-FR" baseline="0" dirty="0" smtClean="0"/>
                        <a:t> (transitions) for the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fully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automated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currently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need</a:t>
                      </a:r>
                      <a:r>
                        <a:rPr lang="fr-FR" baseline="0" dirty="0" smtClean="0"/>
                        <a:t> help for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formulas)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6587"/>
                  </a:ext>
                </a:extLst>
              </a:tr>
              <a:tr h="13500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Correctness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Always</a:t>
                      </a:r>
                      <a:r>
                        <a:rPr lang="fr-FR" dirty="0" smtClean="0"/>
                        <a:t> propose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 invariant (</a:t>
                      </a:r>
                      <a:r>
                        <a:rPr lang="fr-FR" baseline="0" dirty="0" err="1" smtClean="0"/>
                        <a:t>under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constraints</a:t>
                      </a:r>
                      <a:r>
                        <a:rPr lang="fr-FR" baseline="0" dirty="0" smtClean="0"/>
                        <a:t> on the code)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 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wrong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Idem.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Correctness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checked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using</a:t>
                      </a:r>
                      <a:r>
                        <a:rPr lang="fr-FR" dirty="0" smtClean="0"/>
                        <a:t> model </a:t>
                      </a:r>
                      <a:r>
                        <a:rPr lang="fr-FR" dirty="0" err="1" smtClean="0"/>
                        <a:t>checking</a:t>
                      </a:r>
                      <a:r>
                        <a:rPr lang="fr-FR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fail</a:t>
                      </a:r>
                      <a:r>
                        <a:rPr lang="fr-FR" dirty="0" smtClean="0"/>
                        <a:t> in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cases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characterized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yet</a:t>
                      </a:r>
                      <a:r>
                        <a:rPr lang="fr-FR" baseline="0" dirty="0" smtClean="0"/>
                        <a:t>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automated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we</a:t>
            </a:r>
            <a:r>
              <a:rPr lang="fr-FR" dirty="0" smtClean="0"/>
              <a:t> must continue </a:t>
            </a:r>
            <a:r>
              <a:rPr lang="fr-FR" dirty="0" err="1" smtClean="0"/>
              <a:t>strenghtening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b="1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(=</a:t>
            </a:r>
            <a:r>
              <a:rPr lang="fr-FR" dirty="0" err="1" smtClean="0"/>
              <a:t>until</a:t>
            </a:r>
            <a:r>
              <a:rPr lang="fr-FR" dirty="0" smtClean="0"/>
              <a:t> the </a:t>
            </a:r>
            <a:r>
              <a:rPr lang="fr-FR" dirty="0" err="1" smtClean="0"/>
              <a:t>strenghtened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implied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set).</a:t>
            </a:r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b="1" dirty="0" err="1" smtClean="0"/>
              <a:t>never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reached</a:t>
            </a:r>
            <a:r>
              <a:rPr lang="fr-FR" dirty="0" smtClean="0"/>
              <a:t> in a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result</a:t>
            </a:r>
            <a:r>
              <a:rPr lang="fr-FR" dirty="0" smtClean="0"/>
              <a:t>, none of 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 </a:t>
            </a:r>
            <a:r>
              <a:rPr lang="fr-FR" dirty="0" err="1" smtClean="0"/>
              <a:t>automatically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Synthetizing</a:t>
            </a:r>
            <a:r>
              <a:rPr lang="fr-FR" dirty="0" smtClean="0"/>
              <a:t> an inductive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undecidable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terminates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30"/>
            <a:ext cx="10515600" cy="989294"/>
          </a:xfrm>
        </p:spPr>
        <p:txBody>
          <a:bodyPr/>
          <a:lstStyle/>
          <a:p>
            <a:r>
              <a:rPr lang="fr-FR" dirty="0" smtClean="0"/>
              <a:t>First,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</a:t>
            </a:r>
            <a:r>
              <a:rPr lang="fr-FR" dirty="0" smtClean="0"/>
              <a:t> the model and the </a:t>
            </a:r>
            <a:r>
              <a:rPr lang="fr-FR" dirty="0" err="1" smtClean="0"/>
              <a:t>environment</a:t>
            </a:r>
            <a:r>
              <a:rPr lang="fr-FR" dirty="0" smtClean="0"/>
              <a:t> of the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528482" y="3254189"/>
            <a:ext cx="1649506" cy="2814916"/>
            <a:chOff x="1075765" y="2796989"/>
            <a:chExt cx="4222377" cy="2824162"/>
          </a:xfrm>
        </p:grpSpPr>
        <p:sp>
          <p:nvSpPr>
            <p:cNvPr id="4" name="Rectangle 3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t1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788452" y="4919222"/>
            <a:ext cx="1165412" cy="977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= var2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8452" y="3772939"/>
            <a:ext cx="1165412" cy="977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FR" dirty="0" smtClean="0"/>
          </a:p>
          <a:p>
            <a:pPr algn="ctr"/>
            <a:r>
              <a:rPr lang="fr-FR" dirty="0" smtClean="0"/>
              <a:t>= var1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850342" y="3254189"/>
            <a:ext cx="1613639" cy="2814916"/>
            <a:chOff x="1075765" y="2796989"/>
            <a:chExt cx="4222377" cy="2824162"/>
          </a:xfrm>
        </p:grpSpPr>
        <p:sp>
          <p:nvSpPr>
            <p:cNvPr id="11" name="Rectangle 10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t2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56529" y="3789667"/>
            <a:ext cx="1165412" cy="977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~rel1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9" idx="3"/>
          </p:cNvCxnSpPr>
          <p:nvPr/>
        </p:nvCxnSpPr>
        <p:spPr>
          <a:xfrm flipH="1" flipV="1">
            <a:off x="2953864" y="4261516"/>
            <a:ext cx="1102665" cy="1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53864" y="4261515"/>
            <a:ext cx="105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fun1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817223" y="3930470"/>
            <a:ext cx="216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24" name="Flèche droite 23"/>
          <p:cNvSpPr/>
          <p:nvPr/>
        </p:nvSpPr>
        <p:spPr>
          <a:xfrm>
            <a:off x="6035484" y="4446181"/>
            <a:ext cx="1210235" cy="43421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1670611"/>
          </a:xfrm>
        </p:spPr>
        <p:txBody>
          <a:bodyPr>
            <a:norm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by a variable,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a formula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eliminate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variables </a:t>
            </a:r>
            <a:r>
              <a:rPr lang="fr-FR" dirty="0" err="1" smtClean="0"/>
              <a:t>with</a:t>
            </a:r>
            <a:r>
              <a:rPr lang="fr-FR" dirty="0" smtClean="0"/>
              <a:t> simplifications.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13011" y="4136659"/>
            <a:ext cx="164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84494" y="4136659"/>
            <a:ext cx="14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~= B</a:t>
            </a:r>
          </a:p>
          <a:p>
            <a:r>
              <a:rPr lang="fr-FR" dirty="0" smtClean="0"/>
              <a:t>var1 = B</a:t>
            </a:r>
            <a:br>
              <a:rPr lang="fr-FR" dirty="0" smtClean="0"/>
            </a:br>
            <a:r>
              <a:rPr lang="fr-FR" dirty="0" smtClean="0"/>
              <a:t>var2 = A</a:t>
            </a:r>
            <a:br>
              <a:rPr lang="fr-FR" dirty="0" smtClean="0"/>
            </a:br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fun1(C)=B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934631" y="4382281"/>
            <a:ext cx="14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var2 ~= var1</a:t>
            </a:r>
          </a:p>
          <a:p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fun1(C)=var1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662518" y="4812570"/>
            <a:ext cx="1021976" cy="709084"/>
            <a:chOff x="2662518" y="4812570"/>
            <a:chExt cx="1021976" cy="709084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Adding</a:t>
              </a:r>
              <a:r>
                <a:rPr lang="fr-FR" dirty="0" smtClean="0"/>
                <a:t> vars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831977" y="4843946"/>
            <a:ext cx="1021976" cy="709084"/>
            <a:chOff x="2662518" y="4812570"/>
            <a:chExt cx="1021976" cy="709084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A-&gt;var2</a:t>
              </a:r>
            </a:p>
            <a:p>
              <a:pPr algn="ctr"/>
              <a:r>
                <a:rPr lang="fr-FR" dirty="0" smtClean="0"/>
                <a:t>B-&gt;var1</a:t>
              </a:r>
              <a:endParaRPr lang="fr-FR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360025" y="4843946"/>
            <a:ext cx="1021976" cy="432085"/>
            <a:chOff x="2662518" y="4812570"/>
            <a:chExt cx="1021976" cy="432085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2680447" y="4875323"/>
              <a:ext cx="100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Formula</a:t>
              </a:r>
              <a:endParaRPr lang="fr-FR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8451483" y="4489404"/>
            <a:ext cx="274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∃C:t2. var2~=var1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&amp; ~rel1(C) &amp; fun1(C)=var1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255159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for </a:t>
            </a:r>
            <a:r>
              <a:rPr lang="fr-FR" dirty="0" err="1" smtClean="0"/>
              <a:t>any</a:t>
            </a:r>
            <a:r>
              <a:rPr lang="fr-FR" dirty="0" smtClean="0"/>
              <a:t> model/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similar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r>
              <a:rPr lang="fr-FR" dirty="0" smtClean="0"/>
              <a:t>, modulo </a:t>
            </a:r>
            <a:r>
              <a:rPr lang="fr-FR" dirty="0" err="1" smtClean="0"/>
              <a:t>renaming</a:t>
            </a:r>
            <a:r>
              <a:rPr lang="fr-FR" dirty="0" smtClean="0"/>
              <a:t> of </a:t>
            </a:r>
            <a:r>
              <a:rPr lang="fr-FR" dirty="0" err="1" smtClean="0"/>
              <a:t>concrete</a:t>
            </a:r>
            <a:r>
              <a:rPr lang="fr-FR" dirty="0" smtClean="0"/>
              <a:t> values.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have to </a:t>
            </a:r>
            <a:r>
              <a:rPr lang="fr-FR" dirty="0" err="1" smtClean="0"/>
              <a:t>negate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in </a:t>
            </a:r>
            <a:r>
              <a:rPr lang="fr-FR" dirty="0" err="1" smtClean="0"/>
              <a:t>order</a:t>
            </a:r>
            <a:r>
              <a:rPr lang="fr-FR" dirty="0" smtClean="0"/>
              <a:t> to have a new invariant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</a:t>
            </a:r>
            <a:r>
              <a:rPr lang="fr-FR" dirty="0" err="1" smtClean="0"/>
              <a:t>previous</a:t>
            </a:r>
            <a:r>
              <a:rPr lang="fr-FR" dirty="0" smtClean="0"/>
              <a:t> set of invariants.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81083" y="5634940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∀C:t2. ~( var2~=var1 &amp; ~rel1(C) &amp; fun1(C)=var1 ) </a:t>
            </a:r>
            <a:endParaRPr lang="fr-FR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553772" y="5114144"/>
            <a:ext cx="787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370730" y="4736638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∃C:t2. var2~=var1 &amp; ~rel1(C) &amp; fun1(C)=var1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5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1690688"/>
            <a:ext cx="461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</a:t>
            </a:r>
            <a:r>
              <a:rPr lang="fr-FR" dirty="0" smtClean="0"/>
              <a:t> :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i="1" dirty="0" smtClean="0"/>
              <a:t>elt1</a:t>
            </a:r>
            <a:r>
              <a:rPr lang="fr-FR" dirty="0" smtClean="0"/>
              <a:t> and </a:t>
            </a:r>
            <a:r>
              <a:rPr lang="fr-FR" i="1" dirty="0" smtClean="0"/>
              <a:t>elt2</a:t>
            </a:r>
            <a:r>
              <a:rPr lang="fr-FR" dirty="0" smtClean="0"/>
              <a:t>, </a:t>
            </a:r>
            <a:r>
              <a:rPr lang="fr-FR" dirty="0" err="1" smtClean="0"/>
              <a:t>two</a:t>
            </a:r>
            <a:r>
              <a:rPr lang="fr-FR" dirty="0" smtClean="0"/>
              <a:t> variables in </a:t>
            </a:r>
            <a:r>
              <a:rPr lang="fr-FR" i="1" dirty="0" smtClean="0"/>
              <a:t>a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elt1</a:t>
            </a:r>
            <a:r>
              <a:rPr lang="fr-FR" dirty="0" smtClean="0"/>
              <a:t> ~= </a:t>
            </a:r>
            <a:r>
              <a:rPr lang="fr-FR" i="1" dirty="0" smtClean="0"/>
              <a:t>elt2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change the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variables, but </a:t>
            </a:r>
            <a:r>
              <a:rPr lang="fr-FR" dirty="0" err="1" smtClean="0"/>
              <a:t>they</a:t>
            </a:r>
            <a:r>
              <a:rPr lang="fr-FR" dirty="0"/>
              <a:t> </a:t>
            </a:r>
            <a:r>
              <a:rPr lang="fr-FR" dirty="0" smtClean="0"/>
              <a:t>must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swap </a:t>
            </a:r>
            <a:r>
              <a:rPr lang="fr-FR" dirty="0" err="1" smtClean="0"/>
              <a:t>two</a:t>
            </a:r>
            <a:r>
              <a:rPr lang="fr-FR" dirty="0" smtClean="0"/>
              <a:t> values of </a:t>
            </a:r>
            <a:r>
              <a:rPr lang="fr-FR" i="1" dirty="0" smtClean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1160929" y="4294094"/>
            <a:ext cx="4081938" cy="32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4809152"/>
            <a:ext cx="461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 to </a:t>
            </a:r>
            <a:r>
              <a:rPr lang="fr-FR" dirty="0" err="1" smtClean="0"/>
              <a:t>be</a:t>
            </a:r>
            <a:r>
              <a:rPr lang="fr-FR" dirty="0" smtClean="0"/>
              <a:t> inductive,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also</a:t>
            </a:r>
            <a:r>
              <a:rPr lang="fr-FR" dirty="0" smtClean="0"/>
              <a:t> state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 </a:t>
            </a: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injective,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5967786"/>
            <a:ext cx="4590228" cy="1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789</Words>
  <Application>Microsoft Office PowerPoint</Application>
  <PresentationFormat>Grand écran</PresentationFormat>
  <Paragraphs>145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Thème Office</vt:lpstr>
      <vt:lpstr>Invariant Synthesis</vt:lpstr>
      <vt:lpstr>Two approaches</vt:lpstr>
      <vt:lpstr>Counterexample generalization</vt:lpstr>
      <vt:lpstr>Comparison of different methods</vt:lpstr>
      <vt:lpstr>Limits of automated invariant synthesis</vt:lpstr>
      <vt:lpstr>Naïve generalization</vt:lpstr>
      <vt:lpstr>Naïve generalization</vt:lpstr>
      <vt:lpstr>Naïve generalization</vt:lpstr>
      <vt:lpstr>Example 1</vt:lpstr>
      <vt:lpstr>Example 1</vt:lpstr>
      <vt:lpstr>Example 1</vt:lpstr>
      <vt:lpstr>Example 1</vt:lpstr>
      <vt:lpstr>Example 2</vt:lpstr>
      <vt:lpstr>Example 2</vt:lpstr>
      <vt:lpstr>Generalization with code analysis</vt:lpstr>
      <vt:lpstr>Example 1</vt:lpstr>
      <vt:lpstr>Example 2</vt:lpstr>
      <vt:lpstr>Guarantees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94</cp:revision>
  <dcterms:created xsi:type="dcterms:W3CDTF">2018-05-27T14:27:33Z</dcterms:created>
  <dcterms:modified xsi:type="dcterms:W3CDTF">2018-06-17T19:09:04Z</dcterms:modified>
</cp:coreProperties>
</file>