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3" r:id="rId4"/>
    <p:sldId id="258" r:id="rId5"/>
    <p:sldId id="264" r:id="rId6"/>
    <p:sldId id="265" r:id="rId7"/>
    <p:sldId id="270" r:id="rId8"/>
    <p:sldId id="271" r:id="rId9"/>
    <p:sldId id="259" r:id="rId10"/>
    <p:sldId id="272" r:id="rId11"/>
    <p:sldId id="273" r:id="rId12"/>
    <p:sldId id="274" r:id="rId13"/>
    <p:sldId id="266" r:id="rId14"/>
    <p:sldId id="276" r:id="rId15"/>
    <p:sldId id="275" r:id="rId16"/>
    <p:sldId id="267" r:id="rId17"/>
    <p:sldId id="277" r:id="rId18"/>
    <p:sldId id="278" r:id="rId19"/>
    <p:sldId id="279" r:id="rId20"/>
    <p:sldId id="280" r:id="rId21"/>
    <p:sldId id="281" r:id="rId22"/>
    <p:sldId id="282" r:id="rId23"/>
    <p:sldId id="269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3" r:id="rId33"/>
    <p:sldId id="295" r:id="rId34"/>
    <p:sldId id="294" r:id="rId35"/>
    <p:sldId id="296" r:id="rId36"/>
    <p:sldId id="297" r:id="rId37"/>
    <p:sldId id="298" r:id="rId38"/>
    <p:sldId id="260" r:id="rId39"/>
    <p:sldId id="299" r:id="rId40"/>
    <p:sldId id="300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381" autoAdjust="0"/>
  </p:normalViewPr>
  <p:slideViewPr>
    <p:cSldViewPr snapToGrid="0">
      <p:cViewPr varScale="1">
        <p:scale>
          <a:sx n="106" d="100"/>
          <a:sy n="106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9B397-7B1E-493E-A9A5-08430B316BBA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32172-770D-47A7-82FE-47F9C903D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4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635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18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29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790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096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48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49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9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19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2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544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50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46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33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9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4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77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0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0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BB3E-5D50-4F04-8F1B-6C2E8367B5FD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4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smtClean="0"/>
              <a:t>Generalization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1542472"/>
            <a:ext cx="619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strengthened</a:t>
            </a:r>
            <a:r>
              <a:rPr lang="fr-FR" dirty="0" smtClean="0"/>
              <a:t> invariant </a:t>
            </a:r>
            <a:r>
              <a:rPr lang="fr-FR" dirty="0" err="1" smtClean="0"/>
              <a:t>with</a:t>
            </a:r>
            <a:r>
              <a:rPr lang="fr-FR" dirty="0" smtClean="0"/>
              <a:t> naïve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97183" y="2339588"/>
            <a:ext cx="60798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first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disequalities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err="1"/>
              <a:t>concrete</a:t>
            </a:r>
            <a:r>
              <a:rPr lang="fr-FR" dirty="0"/>
              <a:t> values are not </a:t>
            </a:r>
            <a:r>
              <a:rPr lang="fr-FR" dirty="0" err="1"/>
              <a:t>shown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  <a:p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change_elt1(0),</a:t>
            </a:r>
            <a:br>
              <a:rPr lang="fr-FR" dirty="0" smtClean="0"/>
            </a:br>
            <a:r>
              <a:rPr lang="fr-FR" dirty="0" smtClean="0"/>
              <a:t>f(elt1)=f(0)=1=f(1)=f(elt2)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3283250" y="3087746"/>
            <a:ext cx="3259290" cy="2197001"/>
            <a:chOff x="3350534" y="2813466"/>
            <a:chExt cx="3479956" cy="2452412"/>
          </a:xfrm>
        </p:grpSpPr>
        <p:grpSp>
          <p:nvGrpSpPr>
            <p:cNvPr id="6" name="Groupe 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649825" y="3840021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= elt2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9447" y="3197595"/>
              <a:ext cx="798036" cy="555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776198" y="4583172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cxnSp>
          <p:nvCxnSpPr>
            <p:cNvPr id="18" name="Connecteur droit avec flèche 17"/>
            <p:cNvCxnSpPr>
              <a:stCxn id="13" idx="3"/>
            </p:cNvCxnSpPr>
            <p:nvPr/>
          </p:nvCxnSpPr>
          <p:spPr>
            <a:xfrm>
              <a:off x="4457483" y="3475586"/>
              <a:ext cx="1318715" cy="69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643534" y="3459223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8231" y="4566525"/>
              <a:ext cx="798035" cy="6212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  <a:endParaRPr lang="fr-FR" dirty="0" smtClean="0"/>
            </a:p>
            <a:p>
              <a:pPr algn="ctr"/>
              <a:r>
                <a:rPr lang="fr-FR" dirty="0" smtClean="0"/>
                <a:t>= elt1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76198" y="3857904"/>
              <a:ext cx="699983" cy="5559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</p:txBody>
        </p:sp>
        <p:cxnSp>
          <p:nvCxnSpPr>
            <p:cNvPr id="32" name="Connecteur droit avec flèche 31"/>
            <p:cNvCxnSpPr>
              <a:stCxn id="12" idx="3"/>
              <a:endCxn id="29" idx="1"/>
            </p:cNvCxnSpPr>
            <p:nvPr/>
          </p:nvCxnSpPr>
          <p:spPr>
            <a:xfrm flipV="1">
              <a:off x="4447861" y="4135895"/>
              <a:ext cx="1328337" cy="2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20" idx="3"/>
              <a:endCxn id="17" idx="1"/>
            </p:cNvCxnSpPr>
            <p:nvPr/>
          </p:nvCxnSpPr>
          <p:spPr>
            <a:xfrm flipV="1">
              <a:off x="4456266" y="4861163"/>
              <a:ext cx="1319932" cy="1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4651580" y="3815159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54349" y="4517962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6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59542" y="2405363"/>
            <a:ext cx="137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5306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36259" y="2405363"/>
            <a:ext cx="905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elt1=C</a:t>
            </a:r>
          </a:p>
          <a:p>
            <a:r>
              <a:rPr lang="fr-FR" dirty="0" smtClean="0"/>
              <a:t>elt2=B</a:t>
            </a:r>
          </a:p>
          <a:p>
            <a:r>
              <a:rPr lang="fr-FR" dirty="0" smtClean="0"/>
              <a:t>f(A)=E</a:t>
            </a:r>
            <a:br>
              <a:rPr lang="fr-FR" dirty="0" smtClean="0"/>
            </a:br>
            <a:r>
              <a:rPr lang="fr-FR" dirty="0" smtClean="0"/>
              <a:t>f(B)=</a:t>
            </a:r>
            <a:r>
              <a:rPr lang="fr-FR" dirty="0"/>
              <a:t>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f(C)=</a:t>
            </a:r>
            <a:r>
              <a:rPr lang="fr-FR" dirty="0"/>
              <a:t>D</a:t>
            </a:r>
            <a:endParaRPr lang="fr-FR" dirty="0" smtClean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141694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987621" y="2423335"/>
            <a:ext cx="1570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A~=elt1</a:t>
            </a:r>
          </a:p>
          <a:p>
            <a:r>
              <a:rPr lang="fr-FR" dirty="0" smtClean="0"/>
              <a:t>A~=elt2</a:t>
            </a:r>
          </a:p>
          <a:p>
            <a:r>
              <a:rPr lang="fr-FR" dirty="0" smtClean="0"/>
              <a:t>elt1~=elt2</a:t>
            </a:r>
          </a:p>
          <a:p>
            <a:r>
              <a:rPr lang="fr-FR" dirty="0" smtClean="0"/>
              <a:t>f(elt2)=f(A)</a:t>
            </a:r>
          </a:p>
          <a:p>
            <a:r>
              <a:rPr lang="fr-FR" dirty="0" smtClean="0"/>
              <a:t>f(elt1)~=f(A)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90344" y="4196344"/>
            <a:ext cx="590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A:a</a:t>
            </a:r>
            <a:r>
              <a:rPr lang="fr-FR" dirty="0" smtClean="0">
                <a:solidFill>
                  <a:schemeClr val="dk1"/>
                </a:solidFill>
              </a:rPr>
              <a:t>. A~=elt1 &amp; A ~= elt2 &amp; elt1 ~= elt2 &amp; f(elt1)~=f(A)</a:t>
            </a:r>
          </a:p>
          <a:p>
            <a:r>
              <a:rPr lang="fr-FR" dirty="0" smtClean="0">
                <a:solidFill>
                  <a:schemeClr val="dk1"/>
                </a:solidFill>
              </a:rPr>
              <a:t>&amp; f(elt2)=f(A)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That </a:t>
            </a:r>
            <a:r>
              <a:rPr lang="fr-FR" dirty="0" err="1" smtClean="0">
                <a:solidFill>
                  <a:schemeClr val="dk1"/>
                </a:solidFill>
              </a:rPr>
              <a:t>gives</a:t>
            </a:r>
            <a:r>
              <a:rPr lang="fr-FR" dirty="0" smtClean="0">
                <a:solidFill>
                  <a:schemeClr val="dk1"/>
                </a:solidFill>
              </a:rPr>
              <a:t> us the </a:t>
            </a:r>
            <a:r>
              <a:rPr lang="fr-FR" dirty="0" err="1" smtClean="0">
                <a:solidFill>
                  <a:schemeClr val="dk1"/>
                </a:solidFill>
              </a:rPr>
              <a:t>following</a:t>
            </a:r>
            <a:r>
              <a:rPr lang="fr-FR" dirty="0" smtClean="0">
                <a:solidFill>
                  <a:schemeClr val="dk1"/>
                </a:solidFill>
              </a:rPr>
              <a:t> invariant: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961" y="1712511"/>
            <a:ext cx="494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disequalities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smtClean="0"/>
              <a:t>values/variables </a:t>
            </a:r>
            <a:r>
              <a:rPr lang="fr-FR" dirty="0"/>
              <a:t>are not </a:t>
            </a:r>
            <a:r>
              <a:rPr lang="fr-FR" dirty="0" err="1"/>
              <a:t>shown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l="11730" t="-28571"/>
          <a:stretch/>
        </p:blipFill>
        <p:spPr>
          <a:xfrm>
            <a:off x="666749" y="5538876"/>
            <a:ext cx="7096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8200" y="1690688"/>
            <a:ext cx="6943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continuing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computing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, </a:t>
            </a:r>
            <a:r>
              <a:rPr lang="fr-FR" dirty="0" err="1" smtClean="0"/>
              <a:t>generalizing</a:t>
            </a:r>
            <a:r>
              <a:rPr lang="fr-FR" dirty="0" smtClean="0"/>
              <a:t>, </a:t>
            </a:r>
            <a:r>
              <a:rPr lang="fr-FR" dirty="0" err="1" smtClean="0"/>
              <a:t>sthrenghtening</a:t>
            </a:r>
            <a:r>
              <a:rPr lang="fr-FR" dirty="0" smtClean="0"/>
              <a:t> invariants),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finally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</a:t>
            </a:r>
            <a:r>
              <a:rPr lang="fr-FR" dirty="0" err="1" smtClean="0"/>
              <a:t>fixpoint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12262"/>
          <a:stretch/>
        </p:blipFill>
        <p:spPr>
          <a:xfrm>
            <a:off x="778948" y="3225463"/>
            <a:ext cx="7061667" cy="4953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38199" y="4061012"/>
            <a:ext cx="676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All </a:t>
            </a:r>
            <a:r>
              <a:rPr lang="fr-FR" dirty="0" err="1" smtClean="0"/>
              <a:t>these</a:t>
            </a:r>
            <a:r>
              <a:rPr lang="fr-FR" dirty="0" smtClean="0"/>
              <a:t> invariants </a:t>
            </a:r>
            <a:r>
              <a:rPr lang="fr-FR" dirty="0" err="1" smtClean="0"/>
              <a:t>together</a:t>
            </a:r>
            <a:r>
              <a:rPr lang="fr-FR" dirty="0" smtClean="0"/>
              <a:t> are </a:t>
            </a:r>
            <a:r>
              <a:rPr lang="fr-FR" dirty="0" err="1" smtClean="0"/>
              <a:t>equivalent</a:t>
            </a:r>
            <a:r>
              <a:rPr lang="fr-FR" dirty="0" smtClean="0"/>
              <a:t> to the invariant </a:t>
            </a:r>
            <a:r>
              <a:rPr lang="fr-FR" dirty="0" err="1" smtClean="0"/>
              <a:t>needed</a:t>
            </a:r>
            <a:r>
              <a:rPr lang="fr-FR" dirty="0" smtClean="0"/>
              <a:t>, but are more </a:t>
            </a:r>
            <a:r>
              <a:rPr lang="fr-FR" dirty="0" err="1" smtClean="0"/>
              <a:t>complicated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995" y="5047592"/>
            <a:ext cx="4590228" cy="192328"/>
          </a:xfrm>
          <a:prstGeom prst="rect">
            <a:avLst/>
          </a:prstGeom>
        </p:spPr>
      </p:pic>
      <p:pic>
        <p:nvPicPr>
          <p:cNvPr id="9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703728" y="2766618"/>
            <a:ext cx="3000040" cy="2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200" y="1690688"/>
            <a:ext cx="7599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partial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 </a:t>
            </a:r>
            <a:r>
              <a:rPr lang="fr-FR" dirty="0" err="1" smtClean="0"/>
              <a:t>represented</a:t>
            </a:r>
            <a:r>
              <a:rPr lang="fr-FR" dirty="0" smtClean="0"/>
              <a:t> by a relation </a:t>
            </a:r>
            <a:r>
              <a:rPr lang="fr-FR" i="1" dirty="0" smtClean="0"/>
              <a:t>f(</a:t>
            </a:r>
            <a:r>
              <a:rPr lang="fr-FR" i="1" dirty="0" err="1" smtClean="0"/>
              <a:t>X:a,Y:b</a:t>
            </a:r>
            <a:r>
              <a:rPr lang="fr-FR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 </a:t>
            </a:r>
            <a:r>
              <a:rPr lang="fr-FR" dirty="0" err="1" smtClean="0"/>
              <a:t>domain</a:t>
            </a:r>
            <a:r>
              <a:rPr lang="fr-FR" dirty="0" smtClean="0"/>
              <a:t> of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represented</a:t>
            </a:r>
            <a:r>
              <a:rPr lang="fr-FR" dirty="0" smtClean="0"/>
              <a:t> by the relation </a:t>
            </a:r>
            <a:r>
              <a:rPr lang="fr-FR" i="1" dirty="0" smtClean="0"/>
              <a:t>dom(</a:t>
            </a:r>
            <a:r>
              <a:rPr lang="fr-FR" i="1" dirty="0" err="1" smtClean="0"/>
              <a:t>X:a</a:t>
            </a:r>
            <a:r>
              <a:rPr lang="fr-FR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a variable </a:t>
            </a:r>
            <a:r>
              <a:rPr lang="fr-FR" i="1" dirty="0" err="1" smtClean="0"/>
              <a:t>elt</a:t>
            </a:r>
            <a:r>
              <a:rPr lang="fr-FR" dirty="0" smtClean="0"/>
              <a:t> in </a:t>
            </a:r>
            <a:r>
              <a:rPr lang="fr-FR" i="1" dirty="0" smtClean="0"/>
              <a:t>a</a:t>
            </a:r>
            <a:r>
              <a:rPr lang="fr-FR" dirty="0" smtClean="0"/>
              <a:t> and </a:t>
            </a:r>
            <a:r>
              <a:rPr lang="fr-FR" i="1" dirty="0" err="1" smtClean="0"/>
              <a:t>res</a:t>
            </a:r>
            <a:r>
              <a:rPr lang="fr-FR" dirty="0" smtClean="0"/>
              <a:t> in </a:t>
            </a:r>
            <a:r>
              <a:rPr lang="fr-FR" i="1" dirty="0" smtClean="0"/>
              <a:t>b.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t="92230"/>
          <a:stretch/>
        </p:blipFill>
        <p:spPr>
          <a:xfrm>
            <a:off x="1965453" y="3817960"/>
            <a:ext cx="3272235" cy="30479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12" y="5017175"/>
            <a:ext cx="4114800" cy="20002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27612" y="4436691"/>
            <a:ext cx="780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have an inductive set of invariants,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27612" y="5367450"/>
            <a:ext cx="710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conjecture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, and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an incorrect invariant.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3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33840" y="1481118"/>
            <a:ext cx="79944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disequalities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err="1"/>
              <a:t>concrete</a:t>
            </a:r>
            <a:r>
              <a:rPr lang="fr-FR" dirty="0"/>
              <a:t> values are not </a:t>
            </a:r>
            <a:r>
              <a:rPr lang="fr-FR" dirty="0" err="1"/>
              <a:t>shown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err="1" smtClean="0"/>
              <a:t>elt</a:t>
            </a:r>
            <a:r>
              <a:rPr lang="fr-FR" dirty="0" smtClean="0"/>
              <a:t>=0</a:t>
            </a:r>
          </a:p>
          <a:p>
            <a:r>
              <a:rPr lang="fr-FR" dirty="0" err="1" smtClean="0"/>
              <a:t>res</a:t>
            </a:r>
            <a:r>
              <a:rPr lang="fr-FR" dirty="0" smtClean="0"/>
              <a:t>=0</a:t>
            </a:r>
          </a:p>
          <a:p>
            <a:r>
              <a:rPr lang="fr-FR" dirty="0" smtClean="0"/>
              <a:t>~dom(0)</a:t>
            </a:r>
          </a:p>
          <a:p>
            <a:r>
              <a:rPr lang="fr-FR" dirty="0" smtClean="0"/>
              <a:t>dom(1)</a:t>
            </a:r>
          </a:p>
          <a:p>
            <a:r>
              <a:rPr lang="fr-FR" dirty="0" smtClean="0"/>
              <a:t>~f(0,0)</a:t>
            </a:r>
          </a:p>
          <a:p>
            <a:r>
              <a:rPr lang="fr-FR" dirty="0"/>
              <a:t>~</a:t>
            </a:r>
            <a:r>
              <a:rPr lang="fr-FR" dirty="0" smtClean="0"/>
              <a:t>f(1,0)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(1),</a:t>
            </a:r>
          </a:p>
          <a:p>
            <a:endParaRPr lang="fr-FR" dirty="0"/>
          </a:p>
          <a:p>
            <a:r>
              <a:rPr lang="fr-FR" dirty="0" smtClean="0"/>
              <a:t>dom(</a:t>
            </a:r>
            <a:r>
              <a:rPr lang="fr-FR" dirty="0" err="1" smtClean="0"/>
              <a:t>elt</a:t>
            </a:r>
            <a:r>
              <a:rPr lang="fr-FR" dirty="0" smtClean="0"/>
              <a:t>)=dom(1)=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/>
              <a:t>f</a:t>
            </a:r>
            <a:r>
              <a:rPr lang="fr-FR" dirty="0" smtClean="0"/>
              <a:t>(</a:t>
            </a:r>
            <a:r>
              <a:rPr lang="fr-FR" dirty="0" err="1" smtClean="0"/>
              <a:t>elt,res</a:t>
            </a:r>
            <a:r>
              <a:rPr lang="fr-FR" dirty="0" smtClean="0"/>
              <a:t>)=f(1,0)=false  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4719488" y="2395914"/>
            <a:ext cx="3259290" cy="2197001"/>
            <a:chOff x="3350534" y="2813466"/>
            <a:chExt cx="3479956" cy="2452412"/>
          </a:xfrm>
        </p:grpSpPr>
        <p:grpSp>
          <p:nvGrpSpPr>
            <p:cNvPr id="16" name="Groupe 1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655361" y="4494877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dom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9997" y="3221348"/>
              <a:ext cx="798036" cy="1154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  <a:p>
              <a:pPr algn="ctr"/>
              <a:r>
                <a:rPr lang="fr-FR" dirty="0" smtClean="0"/>
                <a:t>= </a:t>
              </a:r>
              <a:r>
                <a:rPr lang="fr-FR" dirty="0" err="1" smtClean="0"/>
                <a:t>elt</a:t>
              </a:r>
              <a:endParaRPr lang="fr-FR" dirty="0" smtClean="0"/>
            </a:p>
            <a:p>
              <a:pPr algn="ctr"/>
              <a:r>
                <a:rPr lang="fr-FR" dirty="0" smtClean="0"/>
                <a:t>~dom</a:t>
              </a:r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5762412" y="3905937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  <a:p>
              <a:pPr algn="ctr"/>
              <a:r>
                <a:rPr lang="fr-FR" dirty="0" smtClean="0"/>
                <a:t>= </a:t>
              </a:r>
              <a:r>
                <a:rPr lang="fr-FR" dirty="0" err="1" smtClean="0"/>
                <a:t>res</a:t>
              </a:r>
              <a:endParaRPr lang="fr-FR" dirty="0" smtClean="0"/>
            </a:p>
          </p:txBody>
        </p:sp>
        <p:cxnSp>
          <p:nvCxnSpPr>
            <p:cNvPr id="26" name="Connecteur droit avec flèche 25"/>
            <p:cNvCxnSpPr>
              <a:stCxn id="18" idx="3"/>
              <a:endCxn id="20" idx="1"/>
            </p:cNvCxnSpPr>
            <p:nvPr/>
          </p:nvCxnSpPr>
          <p:spPr>
            <a:xfrm>
              <a:off x="4458033" y="3798514"/>
              <a:ext cx="1304378" cy="38541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4681928" y="3645260"/>
              <a:ext cx="920898" cy="41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~f</a:t>
              </a:r>
              <a:endParaRPr lang="fr-FR" dirty="0"/>
            </a:p>
          </p:txBody>
        </p:sp>
      </p:grpSp>
      <p:cxnSp>
        <p:nvCxnSpPr>
          <p:cNvPr id="35" name="Connecteur droit avec flèche 34"/>
          <p:cNvCxnSpPr>
            <a:stCxn id="17" idx="3"/>
            <a:endCxn id="20" idx="1"/>
          </p:cNvCxnSpPr>
          <p:nvPr/>
        </p:nvCxnSpPr>
        <p:spPr>
          <a:xfrm flipV="1">
            <a:off x="5752418" y="3623647"/>
            <a:ext cx="1226009" cy="56399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980425" y="3842801"/>
            <a:ext cx="86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~f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3"/>
          <a:srcRect l="14091" t="-12015" b="-1"/>
          <a:stretch/>
        </p:blipFill>
        <p:spPr>
          <a:xfrm>
            <a:off x="728604" y="4442606"/>
            <a:ext cx="7713552" cy="30435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38200" y="1960326"/>
            <a:ext cx="137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elt</a:t>
            </a:r>
            <a:r>
              <a:rPr lang="fr-FR" dirty="0"/>
              <a:t>=0</a:t>
            </a:r>
          </a:p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~dom(0)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~f(0,0)</a:t>
            </a:r>
          </a:p>
          <a:p>
            <a:r>
              <a:rPr lang="fr-FR" dirty="0"/>
              <a:t>~f(1,0)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913964" y="2762965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742457" y="1960326"/>
            <a:ext cx="1056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elt</a:t>
            </a:r>
            <a:r>
              <a:rPr lang="fr-FR" dirty="0" smtClean="0"/>
              <a:t>=A</a:t>
            </a:r>
          </a:p>
          <a:p>
            <a:r>
              <a:rPr lang="fr-FR" dirty="0" err="1" smtClean="0"/>
              <a:t>res</a:t>
            </a:r>
            <a:r>
              <a:rPr lang="fr-FR" dirty="0" smtClean="0"/>
              <a:t>=C</a:t>
            </a:r>
          </a:p>
          <a:p>
            <a:r>
              <a:rPr lang="fr-FR" dirty="0" smtClean="0"/>
              <a:t>~dom(A)</a:t>
            </a:r>
            <a:br>
              <a:rPr lang="fr-FR" dirty="0" smtClean="0"/>
            </a:br>
            <a:r>
              <a:rPr lang="fr-FR" dirty="0" smtClean="0"/>
              <a:t>dom(B)</a:t>
            </a:r>
            <a:br>
              <a:rPr lang="fr-FR" dirty="0" smtClean="0"/>
            </a:br>
            <a:r>
              <a:rPr lang="fr-FR" dirty="0" smtClean="0"/>
              <a:t>~f(A,C)</a:t>
            </a:r>
          </a:p>
          <a:p>
            <a:r>
              <a:rPr lang="fr-FR" dirty="0" smtClean="0"/>
              <a:t>~f(B,C)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6813" y="1410897"/>
            <a:ext cx="494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disequalities</a:t>
            </a:r>
            <a:r>
              <a:rPr lang="fr-FR" dirty="0" smtClean="0"/>
              <a:t> </a:t>
            </a:r>
            <a:r>
              <a:rPr lang="fr-FR" dirty="0"/>
              <a:t>over </a:t>
            </a:r>
            <a:r>
              <a:rPr lang="fr-FR" dirty="0" smtClean="0"/>
              <a:t>values/variables </a:t>
            </a:r>
            <a:r>
              <a:rPr lang="fr-FR" dirty="0"/>
              <a:t>are not </a:t>
            </a:r>
            <a:r>
              <a:rPr lang="fr-FR" dirty="0" err="1"/>
              <a:t>shown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742456" y="3384383"/>
            <a:ext cx="1056351" cy="33026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3799536" y="2761315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664257" y="2105391"/>
            <a:ext cx="1259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B~=</a:t>
            </a:r>
            <a:r>
              <a:rPr lang="fr-FR" dirty="0" err="1" smtClean="0"/>
              <a:t>elt</a:t>
            </a:r>
            <a:endParaRPr lang="fr-FR" dirty="0" smtClean="0"/>
          </a:p>
          <a:p>
            <a:r>
              <a:rPr lang="fr-FR" dirty="0" smtClean="0"/>
              <a:t>~dom(</a:t>
            </a:r>
            <a:r>
              <a:rPr lang="fr-FR" dirty="0" err="1" smtClean="0"/>
              <a:t>elt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dom(B)</a:t>
            </a:r>
            <a:br>
              <a:rPr lang="fr-FR" dirty="0" smtClean="0"/>
            </a:br>
            <a:r>
              <a:rPr lang="fr-FR" dirty="0" smtClean="0"/>
              <a:t>~f(</a:t>
            </a:r>
            <a:r>
              <a:rPr lang="fr-FR" dirty="0" err="1" smtClean="0"/>
              <a:t>elt,res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~f(</a:t>
            </a:r>
            <a:r>
              <a:rPr lang="fr-FR" dirty="0" err="1" smtClean="0"/>
              <a:t>B,res</a:t>
            </a:r>
            <a:r>
              <a:rPr lang="fr-FR" dirty="0" smtClean="0"/>
              <a:t>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92802" y="4841947"/>
            <a:ext cx="8084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: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structures do not </a:t>
            </a:r>
            <a:r>
              <a:rPr lang="fr-FR" dirty="0" err="1" smtClean="0"/>
              <a:t>satisfy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Indeed</a:t>
            </a:r>
            <a:r>
              <a:rPr lang="fr-FR" dirty="0" smtClean="0"/>
              <a:t>, </a:t>
            </a:r>
            <a:r>
              <a:rPr lang="fr-FR" dirty="0" err="1" smtClean="0"/>
              <a:t>this</a:t>
            </a:r>
            <a:r>
              <a:rPr lang="fr-FR" dirty="0" smtClean="0"/>
              <a:t> formula </a:t>
            </a:r>
            <a:r>
              <a:rPr lang="fr-FR" dirty="0" err="1" smtClean="0"/>
              <a:t>is</a:t>
            </a:r>
            <a:r>
              <a:rPr lang="fr-FR" dirty="0" smtClean="0"/>
              <a:t> correct </a:t>
            </a:r>
            <a:r>
              <a:rPr lang="fr-FR" dirty="0" err="1" smtClean="0"/>
              <a:t>only</a:t>
            </a:r>
            <a:r>
              <a:rPr lang="fr-FR" dirty="0" smtClean="0"/>
              <a:t> if </a:t>
            </a:r>
            <a:r>
              <a:rPr lang="fr-FR" i="1" dirty="0" smtClean="0"/>
              <a:t>b </a:t>
            </a:r>
            <a:r>
              <a:rPr lang="fr-FR" dirty="0" smtClean="0"/>
              <a:t>has </a:t>
            </a:r>
            <a:r>
              <a:rPr lang="fr-FR" dirty="0" err="1" smtClean="0"/>
              <a:t>only</a:t>
            </a:r>
            <a:r>
              <a:rPr lang="fr-FR" dirty="0" smtClean="0"/>
              <a:t> one </a:t>
            </a:r>
            <a:r>
              <a:rPr lang="fr-FR" dirty="0" err="1" smtClean="0"/>
              <a:t>element</a:t>
            </a:r>
            <a:r>
              <a:rPr lang="fr-FR" dirty="0" smtClean="0"/>
              <a:t> (</a:t>
            </a:r>
            <a:r>
              <a:rPr lang="fr-FR" dirty="0" err="1" smtClean="0"/>
              <a:t>here</a:t>
            </a:r>
            <a:r>
              <a:rPr lang="fr-FR" dirty="0" smtClean="0"/>
              <a:t>, the value of </a:t>
            </a:r>
            <a:r>
              <a:rPr lang="fr-FR" i="1" dirty="0" err="1" smtClean="0"/>
              <a:t>res</a:t>
            </a:r>
            <a:r>
              <a:rPr lang="fr-FR" dirty="0" smtClean="0"/>
              <a:t>):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say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proposition of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i="1" dirty="0" smtClean="0"/>
              <a:t>model-</a:t>
            </a:r>
            <a:r>
              <a:rPr lang="fr-FR" b="1" i="1" dirty="0" err="1" smtClean="0"/>
              <a:t>dependent</a:t>
            </a:r>
            <a:r>
              <a:rPr lang="fr-FR" i="1" dirty="0" smtClean="0"/>
              <a:t>.</a:t>
            </a:r>
            <a:endParaRPr lang="fr-FR" dirty="0"/>
          </a:p>
        </p:txBody>
      </p:sp>
      <p:cxnSp>
        <p:nvCxnSpPr>
          <p:cNvPr id="27" name="Connecteur droit 26"/>
          <p:cNvCxnSpPr>
            <a:stCxn id="8" idx="3"/>
            <a:endCxn id="33" idx="0"/>
          </p:cNvCxnSpPr>
          <p:nvPr/>
        </p:nvCxnSpPr>
        <p:spPr>
          <a:xfrm>
            <a:off x="3798807" y="3549517"/>
            <a:ext cx="2393727" cy="24057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707521" y="5955257"/>
            <a:ext cx="497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If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value </a:t>
            </a:r>
            <a:r>
              <a:rPr lang="fr-FR" i="1" dirty="0" smtClean="0"/>
              <a:t>D</a:t>
            </a:r>
            <a:r>
              <a:rPr lang="fr-FR" dirty="0" smtClean="0"/>
              <a:t> in </a:t>
            </a:r>
            <a:r>
              <a:rPr lang="fr-FR" i="1" dirty="0" smtClean="0"/>
              <a:t>b</a:t>
            </a:r>
            <a:r>
              <a:rPr lang="fr-FR" dirty="0" smtClean="0"/>
              <a:t>, the </a:t>
            </a:r>
            <a:r>
              <a:rPr lang="fr-FR" dirty="0" err="1" smtClean="0"/>
              <a:t>constraint</a:t>
            </a:r>
            <a:r>
              <a:rPr lang="fr-FR" dirty="0" smtClean="0"/>
              <a:t> ~f(B,D)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6897" y="3912846"/>
            <a:ext cx="478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formula:</a:t>
            </a:r>
            <a:endParaRPr lang="fr-FR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4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keeping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characterizes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analyze</a:t>
            </a:r>
            <a:r>
              <a:rPr lang="fr-FR" dirty="0" smtClean="0"/>
              <a:t> the code to </a:t>
            </a:r>
            <a:r>
              <a:rPr lang="fr-FR" dirty="0" err="1" smtClean="0"/>
              <a:t>determine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lvl="1"/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needed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reproduce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,</a:t>
            </a:r>
            <a:br>
              <a:rPr lang="fr-FR" dirty="0" smtClean="0"/>
            </a:br>
            <a:r>
              <a:rPr lang="fr-FR" dirty="0" smtClean="0"/>
              <a:t>and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unnecessary</a:t>
            </a:r>
            <a:r>
              <a:rPr lang="fr-FR" dirty="0" smtClean="0"/>
              <a:t>. It </a:t>
            </a:r>
            <a:r>
              <a:rPr lang="fr-FR" dirty="0" err="1" smtClean="0"/>
              <a:t>will</a:t>
            </a:r>
            <a:r>
              <a:rPr lang="fr-FR" dirty="0" smtClean="0"/>
              <a:t> permit to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shorter</a:t>
            </a:r>
            <a:r>
              <a:rPr lang="fr-FR" dirty="0" smtClean="0"/>
              <a:t> and more </a:t>
            </a:r>
            <a:r>
              <a:rPr lang="fr-FR" dirty="0" err="1" smtClean="0"/>
              <a:t>general</a:t>
            </a:r>
            <a:r>
              <a:rPr lang="fr-FR" dirty="0" smtClean="0"/>
              <a:t> invariants.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If the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independent</a:t>
            </a:r>
            <a:r>
              <a:rPr lang="fr-FR" dirty="0" smtClean="0"/>
              <a:t> of the model or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i="1" dirty="0" smtClean="0"/>
              <a:t>model-</a:t>
            </a:r>
            <a:r>
              <a:rPr lang="fr-FR" i="1" dirty="0" err="1" smtClean="0"/>
              <a:t>dependent</a:t>
            </a:r>
            <a:r>
              <a:rPr lang="fr-FR" dirty="0" smtClean="0"/>
              <a:t>. In </a:t>
            </a:r>
            <a:r>
              <a:rPr lang="fr-FR" dirty="0" err="1" smtClean="0"/>
              <a:t>this</a:t>
            </a:r>
            <a:r>
              <a:rPr lang="fr-FR" dirty="0" smtClean="0"/>
              <a:t> case,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generate</a:t>
            </a:r>
            <a:r>
              <a:rPr lang="fr-FR" dirty="0" smtClean="0"/>
              <a:t> a formula of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dk1"/>
                </a:solidFill>
              </a:rPr>
              <a:t>∀∃ by first </a:t>
            </a:r>
            <a:r>
              <a:rPr lang="fr-FR" dirty="0" err="1" smtClean="0">
                <a:solidFill>
                  <a:schemeClr val="dk1"/>
                </a:solidFill>
              </a:rPr>
              <a:t>generating</a:t>
            </a:r>
            <a:r>
              <a:rPr lang="fr-FR" dirty="0" smtClean="0">
                <a:solidFill>
                  <a:schemeClr val="dk1"/>
                </a:solidFill>
              </a:rPr>
              <a:t> an incorrect </a:t>
            </a:r>
            <a:r>
              <a:rPr lang="fr-FR" dirty="0" err="1" smtClean="0">
                <a:solidFill>
                  <a:schemeClr val="dk1"/>
                </a:solidFill>
              </a:rPr>
              <a:t>universally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quantified</a:t>
            </a:r>
            <a:r>
              <a:rPr lang="fr-FR" dirty="0" smtClean="0">
                <a:solidFill>
                  <a:schemeClr val="dk1"/>
                </a:solidFill>
              </a:rPr>
              <a:t> formula, and </a:t>
            </a:r>
            <a:r>
              <a:rPr lang="fr-FR" dirty="0" err="1" smtClean="0">
                <a:solidFill>
                  <a:schemeClr val="dk1"/>
                </a:solidFill>
              </a:rPr>
              <a:t>then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weakening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it</a:t>
            </a:r>
            <a:r>
              <a:rPr lang="fr-FR" dirty="0" smtClean="0">
                <a:solidFill>
                  <a:schemeClr val="dk1"/>
                </a:solidFill>
              </a:rPr>
              <a:t> by </a:t>
            </a:r>
            <a:r>
              <a:rPr lang="fr-FR" dirty="0" err="1" smtClean="0">
                <a:solidFill>
                  <a:schemeClr val="dk1"/>
                </a:solidFill>
              </a:rPr>
              <a:t>analysing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some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other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examples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4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1542472"/>
            <a:ext cx="619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first </a:t>
            </a:r>
            <a:r>
              <a:rPr lang="fr-FR" dirty="0" err="1" smtClean="0"/>
              <a:t>example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41628" y="2442389"/>
            <a:ext cx="6079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  <a:p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change_elt1(0),</a:t>
            </a:r>
            <a:br>
              <a:rPr lang="fr-FR" dirty="0" smtClean="0"/>
            </a:br>
            <a:r>
              <a:rPr lang="fr-FR" dirty="0" smtClean="0"/>
              <a:t>f(elt1)=f(0)=1=f(1)=f(elt2)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4169872" y="2788982"/>
            <a:ext cx="3259290" cy="2197001"/>
            <a:chOff x="3350534" y="2813466"/>
            <a:chExt cx="3479956" cy="2452412"/>
          </a:xfrm>
        </p:grpSpPr>
        <p:grpSp>
          <p:nvGrpSpPr>
            <p:cNvPr id="6" name="Groupe 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649825" y="3840021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= elt2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9447" y="3197595"/>
              <a:ext cx="798036" cy="555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776198" y="4583172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cxnSp>
          <p:nvCxnSpPr>
            <p:cNvPr id="18" name="Connecteur droit avec flèche 17"/>
            <p:cNvCxnSpPr>
              <a:stCxn id="13" idx="3"/>
            </p:cNvCxnSpPr>
            <p:nvPr/>
          </p:nvCxnSpPr>
          <p:spPr>
            <a:xfrm>
              <a:off x="4457483" y="3475586"/>
              <a:ext cx="1318715" cy="69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643534" y="3459223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8231" y="4566525"/>
              <a:ext cx="798035" cy="6212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  <a:endParaRPr lang="fr-FR" dirty="0" smtClean="0"/>
            </a:p>
            <a:p>
              <a:pPr algn="ctr"/>
              <a:r>
                <a:rPr lang="fr-FR" dirty="0" smtClean="0"/>
                <a:t>= elt1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76198" y="3857904"/>
              <a:ext cx="699983" cy="5559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</p:txBody>
        </p:sp>
        <p:cxnSp>
          <p:nvCxnSpPr>
            <p:cNvPr id="32" name="Connecteur droit avec flèche 31"/>
            <p:cNvCxnSpPr>
              <a:stCxn id="12" idx="3"/>
              <a:endCxn id="29" idx="1"/>
            </p:cNvCxnSpPr>
            <p:nvPr/>
          </p:nvCxnSpPr>
          <p:spPr>
            <a:xfrm flipV="1">
              <a:off x="4447861" y="4135895"/>
              <a:ext cx="1328337" cy="2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20" idx="3"/>
              <a:endCxn id="17" idx="1"/>
            </p:cNvCxnSpPr>
            <p:nvPr/>
          </p:nvCxnSpPr>
          <p:spPr>
            <a:xfrm flipV="1">
              <a:off x="4456266" y="4861163"/>
              <a:ext cx="1319932" cy="1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4651580" y="3815159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54349" y="4517962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723910" y="3550384"/>
            <a:ext cx="129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0:a~=1:a</a:t>
            </a:r>
          </a:p>
          <a:p>
            <a:r>
              <a:rPr lang="fr-FR" dirty="0" smtClean="0"/>
              <a:t>0:a~=2:a</a:t>
            </a:r>
          </a:p>
          <a:p>
            <a:r>
              <a:rPr lang="fr-FR" dirty="0" smtClean="0"/>
              <a:t>1:a~=2:a</a:t>
            </a:r>
          </a:p>
          <a:p>
            <a:r>
              <a:rPr lang="fr-FR" dirty="0" smtClean="0"/>
              <a:t>0:b~=1:b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5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8200" y="1590566"/>
            <a:ext cx="6431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analyse the conjecture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of change_elt1(0)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highlight</a:t>
            </a:r>
            <a:r>
              <a:rPr lang="fr-FR" dirty="0" smtClean="0"/>
              <a:t> a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to break </a:t>
            </a:r>
            <a:r>
              <a:rPr lang="fr-FR" dirty="0" err="1" smtClean="0"/>
              <a:t>it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as few </a:t>
            </a:r>
            <a:r>
              <a:rPr lang="fr-FR" dirty="0" err="1" smtClean="0"/>
              <a:t>constraints</a:t>
            </a:r>
            <a:r>
              <a:rPr lang="fr-FR" dirty="0" smtClean="0"/>
              <a:t> as possible).</a:t>
            </a:r>
          </a:p>
          <a:p>
            <a:endParaRPr lang="fr-FR" dirty="0"/>
          </a:p>
          <a:p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elt1=0</a:t>
            </a:r>
            <a:endParaRPr lang="fr-FR" dirty="0"/>
          </a:p>
          <a:p>
            <a:r>
              <a:rPr lang="fr-FR" dirty="0"/>
              <a:t>elt2=1</a:t>
            </a:r>
          </a:p>
          <a:p>
            <a:r>
              <a:rPr lang="fr-FR" dirty="0"/>
              <a:t>f(0)=1</a:t>
            </a:r>
            <a:br>
              <a:rPr lang="fr-FR" dirty="0"/>
            </a:br>
            <a:r>
              <a:rPr lang="fr-FR" dirty="0"/>
              <a:t>f(1)=1</a:t>
            </a:r>
            <a:br>
              <a:rPr lang="fr-FR" dirty="0"/>
            </a:br>
            <a:r>
              <a:rPr lang="fr-FR" dirty="0"/>
              <a:t>f(2)=0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go back </a:t>
            </a:r>
            <a:r>
              <a:rPr lang="fr-FR" dirty="0" err="1" smtClean="0"/>
              <a:t>through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of change_elt1(0) and </a:t>
            </a:r>
            <a:r>
              <a:rPr lang="fr-FR" dirty="0" err="1" smtClean="0"/>
              <a:t>we</a:t>
            </a:r>
            <a:r>
              <a:rPr lang="fr-FR" dirty="0" smtClean="0"/>
              <a:t> update </a:t>
            </a:r>
            <a:r>
              <a:rPr lang="fr-FR" dirty="0" err="1" smtClean="0"/>
              <a:t>this</a:t>
            </a:r>
            <a:r>
              <a:rPr lang="fr-FR" dirty="0" smtClean="0"/>
              <a:t> set of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943035" y="3298290"/>
            <a:ext cx="129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0:a~=1:a</a:t>
            </a:r>
          </a:p>
          <a:p>
            <a:r>
              <a:rPr lang="fr-FR" dirty="0" smtClean="0"/>
              <a:t>0:a~=2:a</a:t>
            </a:r>
          </a:p>
          <a:p>
            <a:r>
              <a:rPr lang="fr-FR" dirty="0" smtClean="0"/>
              <a:t>1:a~=2:a</a:t>
            </a:r>
          </a:p>
          <a:p>
            <a:r>
              <a:rPr lang="fr-FR" dirty="0" smtClean="0"/>
              <a:t>0:b~=1:b</a:t>
            </a:r>
            <a:endParaRPr lang="fr-FR" dirty="0"/>
          </a:p>
        </p:txBody>
      </p:sp>
      <p:pic>
        <p:nvPicPr>
          <p:cNvPr id="25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3357284" y="3575725"/>
            <a:ext cx="4081938" cy="32273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47252" y="3232087"/>
            <a:ext cx="764263" cy="12038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5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8200" y="1533506"/>
            <a:ext cx="909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elt1=0</a:t>
            </a:r>
            <a:endParaRPr lang="fr-FR" dirty="0"/>
          </a:p>
          <a:p>
            <a:r>
              <a:rPr lang="fr-FR" dirty="0"/>
              <a:t>elt2=1</a:t>
            </a:r>
          </a:p>
          <a:p>
            <a:r>
              <a:rPr lang="fr-FR" dirty="0"/>
              <a:t>f(0)=1</a:t>
            </a:r>
            <a:br>
              <a:rPr lang="fr-FR" dirty="0"/>
            </a:br>
            <a:r>
              <a:rPr lang="fr-FR" dirty="0"/>
              <a:t>f(1)=1</a:t>
            </a:r>
            <a:br>
              <a:rPr lang="fr-FR" dirty="0"/>
            </a:br>
            <a:r>
              <a:rPr lang="fr-FR" dirty="0"/>
              <a:t>f(2)=</a:t>
            </a:r>
            <a:r>
              <a:rPr lang="fr-FR" dirty="0" smtClean="0"/>
              <a:t>0</a:t>
            </a:r>
          </a:p>
          <a:p>
            <a:r>
              <a:rPr lang="fr-FR" dirty="0" err="1"/>
              <a:t>e</a:t>
            </a:r>
            <a:r>
              <a:rPr lang="fr-FR" dirty="0" err="1" smtClean="0"/>
              <a:t>lt</a:t>
            </a:r>
            <a:r>
              <a:rPr lang="fr-FR" dirty="0" smtClean="0"/>
              <a:t>=0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grpSp>
        <p:nvGrpSpPr>
          <p:cNvPr id="13" name="Groupe 12"/>
          <p:cNvGrpSpPr/>
          <p:nvPr/>
        </p:nvGrpSpPr>
        <p:grpSpPr>
          <a:xfrm>
            <a:off x="838201" y="1866437"/>
            <a:ext cx="2345159" cy="1385182"/>
            <a:chOff x="838201" y="1866437"/>
            <a:chExt cx="2345159" cy="1385182"/>
          </a:xfrm>
        </p:grpSpPr>
        <p:sp>
          <p:nvSpPr>
            <p:cNvPr id="24" name="ZoneTexte 23"/>
            <p:cNvSpPr txBox="1"/>
            <p:nvPr/>
          </p:nvSpPr>
          <p:spPr>
            <a:xfrm>
              <a:off x="1888714" y="2051290"/>
              <a:ext cx="12946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0:a~=1:a</a:t>
              </a:r>
            </a:p>
            <a:p>
              <a:r>
                <a:rPr lang="fr-FR" dirty="0" smtClean="0"/>
                <a:t>0:a~=2:a</a:t>
              </a:r>
            </a:p>
            <a:p>
              <a:r>
                <a:rPr lang="fr-FR" dirty="0" smtClean="0"/>
                <a:t>1:a~=2:a</a:t>
              </a:r>
            </a:p>
            <a:p>
              <a:r>
                <a:rPr lang="fr-FR" dirty="0" smtClean="0"/>
                <a:t>0:b~=1:b</a:t>
              </a:r>
              <a:endParaRPr lang="fr-FR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38201" y="1866437"/>
              <a:ext cx="764263" cy="103136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" name="Espace réservé du contenu 3"/>
          <p:cNvPicPr>
            <a:picLocks noChangeAspect="1"/>
          </p:cNvPicPr>
          <p:nvPr/>
        </p:nvPicPr>
        <p:blipFill rotWithShape="1">
          <a:blip r:embed="rId2"/>
          <a:srcRect l="6960" t="63341" r="68236" b="33452"/>
          <a:stretch/>
        </p:blipFill>
        <p:spPr>
          <a:xfrm>
            <a:off x="3306074" y="2803786"/>
            <a:ext cx="1466661" cy="217284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 flipV="1">
            <a:off x="1508612" y="3417513"/>
            <a:ext cx="1135000" cy="32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145900" y="3592322"/>
            <a:ext cx="252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Argument of </a:t>
            </a:r>
            <a:r>
              <a:rPr lang="fr-FR" i="1" dirty="0" smtClean="0"/>
              <a:t>change_elt1</a:t>
            </a:r>
            <a:endParaRPr lang="fr-FR" dirty="0" smtClean="0"/>
          </a:p>
        </p:txBody>
      </p:sp>
      <p:cxnSp>
        <p:nvCxnSpPr>
          <p:cNvPr id="11" name="Connecteur droit avec flèche 10"/>
          <p:cNvCxnSpPr>
            <a:endCxn id="24" idx="3"/>
          </p:cNvCxnSpPr>
          <p:nvPr/>
        </p:nvCxnSpPr>
        <p:spPr>
          <a:xfrm flipH="1" flipV="1">
            <a:off x="3183360" y="2651455"/>
            <a:ext cx="1859420" cy="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Espace réservé du contenu 3"/>
          <p:cNvPicPr>
            <a:picLocks noChangeAspect="1"/>
          </p:cNvPicPr>
          <p:nvPr/>
        </p:nvPicPr>
        <p:blipFill rotWithShape="1">
          <a:blip r:embed="rId2"/>
          <a:srcRect l="7833" t="60070" r="50369" b="36726"/>
          <a:stretch/>
        </p:blipFill>
        <p:spPr>
          <a:xfrm>
            <a:off x="2909025" y="5335121"/>
            <a:ext cx="2471595" cy="217285"/>
          </a:xfrm>
          <a:prstGeom prst="rect">
            <a:avLst/>
          </a:prstGeom>
        </p:spPr>
      </p:pic>
      <p:cxnSp>
        <p:nvCxnSpPr>
          <p:cNvPr id="64" name="Connecteur droit avec flèche 63"/>
          <p:cNvCxnSpPr/>
          <p:nvPr/>
        </p:nvCxnSpPr>
        <p:spPr>
          <a:xfrm flipH="1" flipV="1">
            <a:off x="2994804" y="5172103"/>
            <a:ext cx="1859420" cy="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/>
          <p:cNvGrpSpPr/>
          <p:nvPr/>
        </p:nvGrpSpPr>
        <p:grpSpPr>
          <a:xfrm>
            <a:off x="5236164" y="1566826"/>
            <a:ext cx="2345160" cy="2585323"/>
            <a:chOff x="5236164" y="1566826"/>
            <a:chExt cx="2345160" cy="2585323"/>
          </a:xfrm>
        </p:grpSpPr>
        <p:grpSp>
          <p:nvGrpSpPr>
            <p:cNvPr id="44" name="Groupe 43"/>
            <p:cNvGrpSpPr/>
            <p:nvPr/>
          </p:nvGrpSpPr>
          <p:grpSpPr>
            <a:xfrm>
              <a:off x="5236164" y="1566826"/>
              <a:ext cx="2345160" cy="2585323"/>
              <a:chOff x="813723" y="4193611"/>
              <a:chExt cx="2345160" cy="2585323"/>
            </a:xfrm>
          </p:grpSpPr>
          <p:sp>
            <p:nvSpPr>
              <p:cNvPr id="45" name="ZoneTexte 44"/>
              <p:cNvSpPr txBox="1"/>
              <p:nvPr/>
            </p:nvSpPr>
            <p:spPr>
              <a:xfrm>
                <a:off x="813723" y="4193611"/>
                <a:ext cx="90911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</a:p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5236164" y="3244082"/>
              <a:ext cx="764263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692022" y="4005526"/>
            <a:ext cx="2345160" cy="2585323"/>
            <a:chOff x="5236164" y="1566826"/>
            <a:chExt cx="2345160" cy="2585323"/>
          </a:xfrm>
        </p:grpSpPr>
        <p:grpSp>
          <p:nvGrpSpPr>
            <p:cNvPr id="70" name="Groupe 69"/>
            <p:cNvGrpSpPr/>
            <p:nvPr/>
          </p:nvGrpSpPr>
          <p:grpSpPr>
            <a:xfrm>
              <a:off x="5236164" y="1566826"/>
              <a:ext cx="2345160" cy="2585323"/>
              <a:chOff x="813723" y="4193611"/>
              <a:chExt cx="2345160" cy="2585323"/>
            </a:xfrm>
          </p:grpSpPr>
          <p:sp>
            <p:nvSpPr>
              <p:cNvPr id="72" name="ZoneTexte 71"/>
              <p:cNvSpPr txBox="1"/>
              <p:nvPr/>
            </p:nvSpPr>
            <p:spPr>
              <a:xfrm>
                <a:off x="813723" y="4193611"/>
                <a:ext cx="90911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</a:p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73" name="ZoneTexte 72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36164" y="3244082"/>
              <a:ext cx="764263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5252805" y="4042459"/>
            <a:ext cx="2345160" cy="2585323"/>
            <a:chOff x="5252805" y="4042459"/>
            <a:chExt cx="2345160" cy="2585323"/>
          </a:xfrm>
        </p:grpSpPr>
        <p:grpSp>
          <p:nvGrpSpPr>
            <p:cNvPr id="75" name="Groupe 74"/>
            <p:cNvGrpSpPr/>
            <p:nvPr/>
          </p:nvGrpSpPr>
          <p:grpSpPr>
            <a:xfrm>
              <a:off x="5252805" y="4042459"/>
              <a:ext cx="2345160" cy="2585323"/>
              <a:chOff x="5236164" y="1566826"/>
              <a:chExt cx="2345160" cy="2585323"/>
            </a:xfrm>
          </p:grpSpPr>
          <p:grpSp>
            <p:nvGrpSpPr>
              <p:cNvPr id="76" name="Groupe 75"/>
              <p:cNvGrpSpPr/>
              <p:nvPr/>
            </p:nvGrpSpPr>
            <p:grpSpPr>
              <a:xfrm>
                <a:off x="5236164" y="1566826"/>
                <a:ext cx="2345160" cy="2585323"/>
                <a:chOff x="813723" y="4193611"/>
                <a:chExt cx="2345160" cy="2585323"/>
              </a:xfrm>
            </p:grpSpPr>
            <p:sp>
              <p:nvSpPr>
                <p:cNvPr id="78" name="ZoneTexte 77"/>
                <p:cNvSpPr txBox="1"/>
                <p:nvPr/>
              </p:nvSpPr>
              <p:spPr>
                <a:xfrm>
                  <a:off x="813723" y="4193611"/>
                  <a:ext cx="909119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fr-FR" dirty="0" smtClean="0"/>
                </a:p>
                <a:p>
                  <a:r>
                    <a:rPr lang="fr-FR" dirty="0" smtClean="0"/>
                    <a:t>elt1=2</a:t>
                  </a:r>
                  <a:endParaRPr lang="fr-FR" dirty="0"/>
                </a:p>
                <a:p>
                  <a:r>
                    <a:rPr lang="fr-FR" dirty="0"/>
                    <a:t>elt2=1</a:t>
                  </a:r>
                </a:p>
                <a:p>
                  <a:r>
                    <a:rPr lang="fr-FR" dirty="0"/>
                    <a:t>f(0)=1</a:t>
                  </a:r>
                  <a:br>
                    <a:rPr lang="fr-FR" dirty="0"/>
                  </a:br>
                  <a:r>
                    <a:rPr lang="fr-FR" dirty="0"/>
                    <a:t>f(1)=1</a:t>
                  </a:r>
                  <a:br>
                    <a:rPr lang="fr-FR" dirty="0"/>
                  </a:br>
                  <a:r>
                    <a:rPr lang="fr-FR" dirty="0"/>
                    <a:t>f(2)=</a:t>
                  </a:r>
                  <a:r>
                    <a:rPr lang="fr-FR" dirty="0" smtClean="0"/>
                    <a:t>0</a:t>
                  </a:r>
                </a:p>
                <a:p>
                  <a:r>
                    <a:rPr lang="fr-FR" dirty="0" err="1" smtClean="0"/>
                    <a:t>elt</a:t>
                  </a:r>
                  <a:r>
                    <a:rPr lang="fr-FR" dirty="0" smtClean="0"/>
                    <a:t>=0</a:t>
                  </a:r>
                  <a:endParaRPr lang="fr-FR" dirty="0"/>
                </a:p>
                <a:p>
                  <a:endParaRPr lang="fr-FR" dirty="0" smtClean="0"/>
                </a:p>
                <a:p>
                  <a:endParaRPr lang="fr-FR" dirty="0" smtClean="0"/>
                </a:p>
              </p:txBody>
            </p:sp>
            <p:sp>
              <p:nvSpPr>
                <p:cNvPr id="79" name="ZoneTexte 78"/>
                <p:cNvSpPr txBox="1"/>
                <p:nvPr/>
              </p:nvSpPr>
              <p:spPr>
                <a:xfrm>
                  <a:off x="1864237" y="4711395"/>
                  <a:ext cx="129464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0:a~=1:a</a:t>
                  </a:r>
                </a:p>
                <a:p>
                  <a:r>
                    <a:rPr lang="fr-FR" dirty="0" smtClean="0"/>
                    <a:t>0:a~=2:a</a:t>
                  </a:r>
                </a:p>
                <a:p>
                  <a:r>
                    <a:rPr lang="fr-FR" dirty="0" smtClean="0"/>
                    <a:t>1:a~=2:a</a:t>
                  </a:r>
                </a:p>
                <a:p>
                  <a:r>
                    <a:rPr lang="fr-FR" dirty="0" smtClean="0"/>
                    <a:t>0:b~=1:b</a:t>
                  </a:r>
                  <a:endParaRPr lang="fr-FR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813723" y="4811607"/>
                  <a:ext cx="764263" cy="8212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7" name="Rectangle 76"/>
              <p:cNvSpPr/>
              <p:nvPr/>
            </p:nvSpPr>
            <p:spPr>
              <a:xfrm>
                <a:off x="5236164" y="3244082"/>
                <a:ext cx="764263" cy="337223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326808" y="4560243"/>
              <a:ext cx="970285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33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set of invariants (and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inductive),</a:t>
            </a:r>
            <a:br>
              <a:rPr lang="fr-FR" dirty="0" smtClean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the </a:t>
            </a:r>
            <a:r>
              <a:rPr lang="fr-FR" dirty="0" err="1" smtClean="0"/>
              <a:t>following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err="1" smtClean="0"/>
              <a:t>Stay</a:t>
            </a:r>
            <a:r>
              <a:rPr lang="fr-FR" dirty="0" smtClean="0"/>
              <a:t> in a </a:t>
            </a:r>
            <a:r>
              <a:rPr lang="fr-FR" b="1" dirty="0" err="1" smtClean="0"/>
              <a:t>general</a:t>
            </a:r>
            <a:r>
              <a:rPr lang="fr-FR" dirty="0" smtClean="0"/>
              <a:t> </a:t>
            </a:r>
            <a:r>
              <a:rPr lang="fr-FR" b="1" dirty="0" smtClean="0"/>
              <a:t>abstract </a:t>
            </a:r>
            <a:r>
              <a:rPr lang="fr-FR" b="1" dirty="0" err="1" smtClean="0"/>
              <a:t>domain</a:t>
            </a:r>
            <a:r>
              <a:rPr lang="fr-FR" b="1" dirty="0" smtClean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b="1" dirty="0" err="1" smtClean="0"/>
              <a:t>weakest</a:t>
            </a:r>
            <a:r>
              <a:rPr lang="fr-FR" b="1" dirty="0" smtClean="0"/>
              <a:t> </a:t>
            </a:r>
            <a:r>
              <a:rPr lang="fr-FR" b="1" dirty="0" err="1" smtClean="0"/>
              <a:t>precondition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wpr</a:t>
            </a:r>
            <a:r>
              <a:rPr lang="fr-FR" dirty="0" smtClean="0"/>
              <a:t>) of the set of invariants.</a:t>
            </a:r>
          </a:p>
          <a:p>
            <a:endParaRPr lang="fr-FR" dirty="0"/>
          </a:p>
          <a:p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b="1" dirty="0" err="1" smtClean="0"/>
              <a:t>finite</a:t>
            </a:r>
            <a:r>
              <a:rPr lang="fr-FR" b="1" dirty="0" smtClean="0"/>
              <a:t> </a:t>
            </a:r>
            <a:r>
              <a:rPr lang="fr-FR" b="1" dirty="0" err="1" smtClean="0"/>
              <a:t>counterexample</a:t>
            </a:r>
            <a:r>
              <a:rPr lang="fr-FR" b="1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finite</a:t>
            </a:r>
            <a:r>
              <a:rPr lang="fr-FR" dirty="0" smtClean="0"/>
              <a:t> model </a:t>
            </a:r>
            <a:r>
              <a:rPr lang="fr-FR" dirty="0" err="1" smtClean="0"/>
              <a:t>property</a:t>
            </a:r>
            <a:r>
              <a:rPr lang="fr-FR" dirty="0" smtClean="0"/>
              <a:t> and the </a:t>
            </a:r>
            <a:r>
              <a:rPr lang="fr-FR" dirty="0" err="1" smtClean="0"/>
              <a:t>decidability</a:t>
            </a:r>
            <a:r>
              <a:rPr lang="fr-FR" dirty="0" smtClean="0"/>
              <a:t> of EPR. </a:t>
            </a:r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generate</a:t>
            </a:r>
            <a:r>
              <a:rPr lang="fr-FR" dirty="0" smtClean="0"/>
              <a:t> an invariant of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r>
              <a:rPr lang="fr-FR" dirty="0" smtClean="0"/>
              <a:t> by </a:t>
            </a:r>
            <a:r>
              <a:rPr lang="fr-FR" b="1" dirty="0" err="1" smtClean="0"/>
              <a:t>generalizing</a:t>
            </a:r>
            <a:r>
              <a:rPr lang="fr-FR" b="1" dirty="0" smtClean="0"/>
              <a:t> the </a:t>
            </a:r>
            <a:r>
              <a:rPr lang="fr-FR" b="1" dirty="0" err="1" smtClean="0"/>
              <a:t>counterexample</a:t>
            </a:r>
            <a:r>
              <a:rPr lang="fr-FR" dirty="0" smtClean="0"/>
              <a:t>. </a:t>
            </a:r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formulas </a:t>
            </a:r>
            <a:r>
              <a:rPr lang="fr-FR" dirty="0" err="1" smtClean="0"/>
              <a:t>that</a:t>
            </a:r>
            <a:r>
              <a:rPr lang="fr-FR" dirty="0" smtClean="0"/>
              <a:t> are more </a:t>
            </a:r>
            <a:r>
              <a:rPr lang="fr-FR" dirty="0" err="1" smtClean="0"/>
              <a:t>focused</a:t>
            </a:r>
            <a:r>
              <a:rPr lang="fr-FR" dirty="0" smtClean="0"/>
              <a:t>, simple and intuitive </a:t>
            </a:r>
            <a:r>
              <a:rPr lang="fr-FR" dirty="0" err="1" smtClean="0"/>
              <a:t>than</a:t>
            </a:r>
            <a:r>
              <a:rPr lang="fr-FR" dirty="0" smtClean="0"/>
              <a:t> by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wpr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1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2986862" y="1344527"/>
            <a:ext cx="2345160" cy="2308324"/>
            <a:chOff x="5252805" y="4042459"/>
            <a:chExt cx="2345160" cy="2308324"/>
          </a:xfrm>
        </p:grpSpPr>
        <p:grpSp>
          <p:nvGrpSpPr>
            <p:cNvPr id="37" name="Groupe 36"/>
            <p:cNvGrpSpPr/>
            <p:nvPr/>
          </p:nvGrpSpPr>
          <p:grpSpPr>
            <a:xfrm>
              <a:off x="5252805" y="4042459"/>
              <a:ext cx="2345160" cy="2308324"/>
              <a:chOff x="813723" y="4193611"/>
              <a:chExt cx="2345160" cy="2308324"/>
            </a:xfrm>
          </p:grpSpPr>
          <p:sp>
            <p:nvSpPr>
              <p:cNvPr id="40" name="ZoneTexte 39"/>
              <p:cNvSpPr txBox="1"/>
              <p:nvPr/>
            </p:nvSpPr>
            <p:spPr>
              <a:xfrm>
                <a:off x="813723" y="4193611"/>
                <a:ext cx="90911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326808" y="4560243"/>
              <a:ext cx="970285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802902" y="1744397"/>
            <a:ext cx="203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38200" y="3388184"/>
            <a:ext cx="447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generalizing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for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invariant: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83"/>
          <a:stretch/>
        </p:blipFill>
        <p:spPr>
          <a:xfrm>
            <a:off x="838200" y="5024417"/>
            <a:ext cx="6258798" cy="65186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/>
          <a:srcRect t="36846" r="30694" b="34300"/>
          <a:stretch/>
        </p:blipFill>
        <p:spPr>
          <a:xfrm>
            <a:off x="2147324" y="4434323"/>
            <a:ext cx="3780103" cy="16473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02902" y="5676277"/>
            <a:ext cx="625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Invariant </a:t>
            </a:r>
            <a:r>
              <a:rPr lang="fr-FR" sz="1400" dirty="0" err="1" smtClean="0"/>
              <a:t>generated</a:t>
            </a:r>
            <a:r>
              <a:rPr lang="fr-FR" sz="1400" dirty="0" smtClean="0"/>
              <a:t> by </a:t>
            </a:r>
            <a:r>
              <a:rPr lang="fr-FR" sz="1400" dirty="0" err="1" smtClean="0"/>
              <a:t>my</a:t>
            </a:r>
            <a:r>
              <a:rPr lang="fr-FR" sz="1400" dirty="0" smtClean="0"/>
              <a:t> F# </a:t>
            </a:r>
            <a:r>
              <a:rPr lang="fr-FR" sz="1400" dirty="0" err="1" smtClean="0"/>
              <a:t>implementation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734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02902" y="1744397"/>
            <a:ext cx="460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continuing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</a:t>
            </a:r>
            <a:r>
              <a:rPr lang="fr-FR" dirty="0" err="1" smtClean="0"/>
              <a:t>fixpoint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l="-1" t="1084" r="171" b="2183"/>
          <a:stretch/>
        </p:blipFill>
        <p:spPr>
          <a:xfrm>
            <a:off x="838200" y="2236206"/>
            <a:ext cx="5444905" cy="5522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/>
          <a:srcRect l="12262"/>
          <a:stretch/>
        </p:blipFill>
        <p:spPr>
          <a:xfrm>
            <a:off x="652199" y="4104616"/>
            <a:ext cx="7061667" cy="495300"/>
          </a:xfrm>
          <a:prstGeom prst="rect">
            <a:avLst/>
          </a:prstGeom>
        </p:spPr>
      </p:pic>
      <p:pic>
        <p:nvPicPr>
          <p:cNvPr id="17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596826" y="3835395"/>
            <a:ext cx="3000040" cy="23719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96826" y="3103781"/>
            <a:ext cx="726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simpler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one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8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652199" y="5566397"/>
            <a:ext cx="3000040" cy="2371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/>
          <a:srcRect l="28269" t="1" b="450"/>
          <a:stretch/>
        </p:blipFill>
        <p:spPr>
          <a:xfrm>
            <a:off x="652199" y="5803589"/>
            <a:ext cx="2480150" cy="16119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552435" y="4976896"/>
            <a:ext cx="726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But </a:t>
            </a:r>
            <a:r>
              <a:rPr lang="fr-FR" dirty="0" err="1" smtClean="0"/>
              <a:t>still</a:t>
            </a:r>
            <a:r>
              <a:rPr lang="fr-FR" dirty="0" smtClean="0"/>
              <a:t> more </a:t>
            </a:r>
            <a:r>
              <a:rPr lang="fr-FR" dirty="0" err="1" smtClean="0"/>
              <a:t>complicated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expected</a:t>
            </a:r>
            <a:r>
              <a:rPr lang="fr-FR" dirty="0" smtClean="0"/>
              <a:t> invariant: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71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88190" y="1580706"/>
            <a:ext cx="6079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about the second </a:t>
            </a:r>
            <a:r>
              <a:rPr lang="fr-FR" dirty="0" err="1" smtClean="0"/>
              <a:t>example</a:t>
            </a:r>
            <a:r>
              <a:rPr lang="fr-FR" dirty="0" smtClean="0"/>
              <a:t>?</a:t>
            </a:r>
          </a:p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endParaRPr lang="fr-FR" dirty="0"/>
          </a:p>
          <a:p>
            <a:r>
              <a:rPr lang="fr-FR" dirty="0" err="1" smtClean="0"/>
              <a:t>elt</a:t>
            </a:r>
            <a:r>
              <a:rPr lang="fr-FR" dirty="0" smtClean="0"/>
              <a:t>=0</a:t>
            </a:r>
          </a:p>
          <a:p>
            <a:r>
              <a:rPr lang="fr-FR" dirty="0" err="1" smtClean="0"/>
              <a:t>res</a:t>
            </a:r>
            <a:r>
              <a:rPr lang="fr-FR" dirty="0" smtClean="0"/>
              <a:t>=0</a:t>
            </a:r>
          </a:p>
          <a:p>
            <a:r>
              <a:rPr lang="fr-FR" dirty="0" smtClean="0"/>
              <a:t>~dom(0)</a:t>
            </a:r>
          </a:p>
          <a:p>
            <a:r>
              <a:rPr lang="fr-FR" dirty="0" smtClean="0"/>
              <a:t>dom(1)</a:t>
            </a:r>
          </a:p>
          <a:p>
            <a:r>
              <a:rPr lang="fr-FR" dirty="0" smtClean="0"/>
              <a:t>~f(0,0)</a:t>
            </a:r>
          </a:p>
          <a:p>
            <a:r>
              <a:rPr lang="fr-FR" dirty="0"/>
              <a:t>~</a:t>
            </a:r>
            <a:r>
              <a:rPr lang="fr-FR" dirty="0" smtClean="0"/>
              <a:t>f(1,0)</a:t>
            </a:r>
          </a:p>
          <a:p>
            <a:r>
              <a:rPr lang="fr-FR" dirty="0" smtClean="0"/>
              <a:t>0 ~= 1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(1),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dom(</a:t>
            </a:r>
            <a:r>
              <a:rPr lang="fr-FR" dirty="0" err="1" smtClean="0"/>
              <a:t>elt</a:t>
            </a:r>
            <a:r>
              <a:rPr lang="fr-FR" dirty="0" smtClean="0"/>
              <a:t>)=dom(1)=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/>
              <a:t>f</a:t>
            </a:r>
            <a:r>
              <a:rPr lang="fr-FR" dirty="0" smtClean="0"/>
              <a:t>(</a:t>
            </a:r>
            <a:r>
              <a:rPr lang="fr-FR" dirty="0" err="1" smtClean="0"/>
              <a:t>elt,res</a:t>
            </a:r>
            <a:r>
              <a:rPr lang="fr-FR" dirty="0" smtClean="0"/>
              <a:t>)=f(1,0)=false  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226225" y="2475200"/>
            <a:ext cx="3259290" cy="2197001"/>
            <a:chOff x="4506882" y="1026645"/>
            <a:chExt cx="3259290" cy="2197001"/>
          </a:xfrm>
        </p:grpSpPr>
        <p:grpSp>
          <p:nvGrpSpPr>
            <p:cNvPr id="15" name="Groupe 14"/>
            <p:cNvGrpSpPr/>
            <p:nvPr/>
          </p:nvGrpSpPr>
          <p:grpSpPr>
            <a:xfrm>
              <a:off x="4506882" y="1026645"/>
              <a:ext cx="3259290" cy="2197001"/>
              <a:chOff x="3350534" y="2813466"/>
              <a:chExt cx="3479956" cy="2452412"/>
            </a:xfrm>
          </p:grpSpPr>
          <p:grpSp>
            <p:nvGrpSpPr>
              <p:cNvPr id="16" name="Groupe 15"/>
              <p:cNvGrpSpPr/>
              <p:nvPr/>
            </p:nvGrpSpPr>
            <p:grpSpPr>
              <a:xfrm>
                <a:off x="3350534" y="2813466"/>
                <a:ext cx="1501929" cy="2452412"/>
                <a:chOff x="1075765" y="2796989"/>
                <a:chExt cx="4222377" cy="282416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075765" y="3164541"/>
                  <a:ext cx="4222377" cy="245661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075765" y="2796989"/>
                  <a:ext cx="4222377" cy="36755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Type </a:t>
                  </a:r>
                  <a:r>
                    <a:rPr lang="fr-FR" dirty="0"/>
                    <a:t>a</a:t>
                  </a:r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3655361" y="4494877"/>
                <a:ext cx="798036" cy="6372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1</a:t>
                </a:r>
              </a:p>
              <a:p>
                <a:pPr algn="ctr"/>
                <a:r>
                  <a:rPr lang="fr-FR" dirty="0" smtClean="0"/>
                  <a:t>dom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59997" y="3221348"/>
                <a:ext cx="798036" cy="1154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0</a:t>
                </a:r>
              </a:p>
              <a:p>
                <a:pPr algn="ctr"/>
                <a:r>
                  <a:rPr lang="fr-FR" dirty="0" smtClean="0"/>
                  <a:t>= </a:t>
                </a:r>
                <a:r>
                  <a:rPr lang="fr-FR" dirty="0" err="1" smtClean="0"/>
                  <a:t>elt</a:t>
                </a:r>
                <a:endParaRPr lang="fr-FR" dirty="0" smtClean="0"/>
              </a:p>
              <a:p>
                <a:pPr algn="ctr"/>
                <a:r>
                  <a:rPr lang="fr-FR" dirty="0" smtClean="0"/>
                  <a:t>~dom</a:t>
                </a:r>
              </a:p>
            </p:txBody>
          </p:sp>
          <p:grpSp>
            <p:nvGrpSpPr>
              <p:cNvPr id="19" name="Groupe 18"/>
              <p:cNvGrpSpPr/>
              <p:nvPr/>
            </p:nvGrpSpPr>
            <p:grpSpPr>
              <a:xfrm>
                <a:off x="5425738" y="2813466"/>
                <a:ext cx="1404752" cy="2452412"/>
                <a:chOff x="1075765" y="2796989"/>
                <a:chExt cx="4222377" cy="282416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075765" y="3164541"/>
                  <a:ext cx="4222377" cy="245661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075765" y="2796989"/>
                  <a:ext cx="4222377" cy="36755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Type </a:t>
                  </a:r>
                  <a:r>
                    <a:rPr lang="fr-FR" dirty="0"/>
                    <a:t>b</a:t>
                  </a: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5762412" y="3905937"/>
                <a:ext cx="699983" cy="55598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0</a:t>
                </a:r>
              </a:p>
              <a:p>
                <a:pPr algn="ctr"/>
                <a:r>
                  <a:rPr lang="fr-FR" dirty="0" smtClean="0"/>
                  <a:t>= </a:t>
                </a:r>
                <a:r>
                  <a:rPr lang="fr-FR" dirty="0" err="1" smtClean="0"/>
                  <a:t>res</a:t>
                </a:r>
                <a:endParaRPr lang="fr-FR" dirty="0" smtClean="0"/>
              </a:p>
            </p:txBody>
          </p:sp>
          <p:cxnSp>
            <p:nvCxnSpPr>
              <p:cNvPr id="26" name="Connecteur droit avec flèche 25"/>
              <p:cNvCxnSpPr>
                <a:stCxn id="18" idx="3"/>
                <a:endCxn id="20" idx="1"/>
              </p:cNvCxnSpPr>
              <p:nvPr/>
            </p:nvCxnSpPr>
            <p:spPr>
              <a:xfrm>
                <a:off x="4458033" y="3798514"/>
                <a:ext cx="1304378" cy="38541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ZoneTexte 27"/>
              <p:cNvSpPr txBox="1"/>
              <p:nvPr/>
            </p:nvSpPr>
            <p:spPr>
              <a:xfrm>
                <a:off x="4681928" y="3645260"/>
                <a:ext cx="920898" cy="412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~f</a:t>
                </a:r>
                <a:endParaRPr lang="fr-FR" dirty="0"/>
              </a:p>
            </p:txBody>
          </p:sp>
        </p:grpSp>
        <p:cxnSp>
          <p:nvCxnSpPr>
            <p:cNvPr id="35" name="Connecteur droit avec flèche 34"/>
            <p:cNvCxnSpPr/>
            <p:nvPr/>
          </p:nvCxnSpPr>
          <p:spPr>
            <a:xfrm flipV="1">
              <a:off x="5554020" y="2276977"/>
              <a:ext cx="1226009" cy="56399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782027" y="2496131"/>
              <a:ext cx="86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~f</a:t>
              </a:r>
              <a:endParaRPr lang="fr-FR" dirty="0"/>
            </a:p>
          </p:txBody>
        </p:sp>
      </p:grp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3590" y="2514554"/>
            <a:ext cx="3530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err="1" smtClean="0"/>
              <a:t>elt</a:t>
            </a:r>
            <a:r>
              <a:rPr lang="fr-FR" dirty="0" smtClean="0"/>
              <a:t>=1</a:t>
            </a:r>
            <a:endParaRPr lang="fr-FR" dirty="0"/>
          </a:p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~dom(0)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~f(0,0)</a:t>
            </a:r>
          </a:p>
          <a:p>
            <a:r>
              <a:rPr lang="fr-FR" dirty="0"/>
              <a:t>~f(1,0)</a:t>
            </a:r>
          </a:p>
          <a:p>
            <a:r>
              <a:rPr lang="fr-FR" dirty="0"/>
              <a:t>0 ~=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3590" y="3083412"/>
            <a:ext cx="764263" cy="6121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73590" y="3907353"/>
            <a:ext cx="897802" cy="3479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84152" y="4467159"/>
            <a:ext cx="897802" cy="3479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 rotWithShape="1">
          <a:blip r:embed="rId3"/>
          <a:srcRect t="93293"/>
          <a:stretch/>
        </p:blipFill>
        <p:spPr>
          <a:xfrm>
            <a:off x="2430083" y="3838907"/>
            <a:ext cx="4348718" cy="378387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1084152" y="1762647"/>
            <a:ext cx="520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as </a:t>
            </a:r>
            <a:r>
              <a:rPr lang="fr-FR" dirty="0" err="1" smtClean="0"/>
              <a:t>before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432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272553" y="1342347"/>
            <a:ext cx="1796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highlight</a:t>
            </a:r>
            <a:r>
              <a:rPr lang="fr-FR" dirty="0"/>
              <a:t> </a:t>
            </a:r>
            <a:r>
              <a:rPr lang="fr-FR" dirty="0" smtClean="0"/>
              <a:t>a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else</a:t>
            </a:r>
            <a:r>
              <a:rPr lang="fr-FR" dirty="0" smtClean="0"/>
              <a:t> </a:t>
            </a:r>
            <a:r>
              <a:rPr lang="fr-FR" dirty="0" err="1" smtClean="0"/>
              <a:t>statement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53086" y="3865490"/>
            <a:ext cx="6355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:</a:t>
            </a:r>
          </a:p>
          <a:p>
            <a:r>
              <a:rPr lang="fr-FR" dirty="0" smtClean="0">
                <a:solidFill>
                  <a:schemeClr val="dk1"/>
                </a:solidFill>
              </a:rPr>
              <a:t>∀</a:t>
            </a:r>
            <a:r>
              <a:rPr lang="fr-FR" dirty="0"/>
              <a:t> B</a:t>
            </a:r>
            <a:r>
              <a:rPr lang="fr-FR" dirty="0" smtClean="0"/>
              <a:t>:b. ~f(1,B)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In </a:t>
            </a:r>
            <a:r>
              <a:rPr lang="fr-FR" dirty="0" err="1" smtClean="0">
                <a:solidFill>
                  <a:schemeClr val="dk1"/>
                </a:solidFill>
              </a:rPr>
              <a:t>our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example</a:t>
            </a:r>
            <a:r>
              <a:rPr lang="fr-FR" dirty="0" smtClean="0">
                <a:solidFill>
                  <a:schemeClr val="dk1"/>
                </a:solidFill>
              </a:rPr>
              <a:t>, the </a:t>
            </a:r>
            <a:r>
              <a:rPr lang="fr-FR" dirty="0" err="1" smtClean="0">
                <a:solidFill>
                  <a:schemeClr val="dk1"/>
                </a:solidFill>
              </a:rPr>
              <a:t>constraint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framed</a:t>
            </a:r>
            <a:r>
              <a:rPr lang="fr-FR" dirty="0" smtClean="0">
                <a:solidFill>
                  <a:schemeClr val="dk1"/>
                </a:solidFill>
              </a:rPr>
              <a:t> in </a:t>
            </a:r>
            <a:r>
              <a:rPr lang="fr-FR" dirty="0" err="1" smtClean="0">
                <a:solidFill>
                  <a:schemeClr val="dk1"/>
                </a:solidFill>
              </a:rPr>
              <a:t>red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seems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sufficient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ensure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that</a:t>
            </a:r>
            <a:r>
              <a:rPr lang="fr-FR" dirty="0" smtClean="0">
                <a:solidFill>
                  <a:schemeClr val="dk1"/>
                </a:solidFill>
              </a:rPr>
              <a:t>, but if the type </a:t>
            </a:r>
            <a:r>
              <a:rPr lang="fr-FR" i="1" dirty="0" smtClean="0">
                <a:solidFill>
                  <a:schemeClr val="dk1"/>
                </a:solidFill>
              </a:rPr>
              <a:t>b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had</a:t>
            </a:r>
            <a:r>
              <a:rPr lang="fr-FR" dirty="0" smtClean="0">
                <a:solidFill>
                  <a:schemeClr val="dk1"/>
                </a:solidFill>
              </a:rPr>
              <a:t> more </a:t>
            </a:r>
            <a:r>
              <a:rPr lang="fr-FR" dirty="0" err="1" smtClean="0">
                <a:solidFill>
                  <a:schemeClr val="dk1"/>
                </a:solidFill>
              </a:rPr>
              <a:t>elements</a:t>
            </a:r>
            <a:r>
              <a:rPr lang="fr-FR" dirty="0" smtClean="0">
                <a:solidFill>
                  <a:schemeClr val="dk1"/>
                </a:solidFill>
              </a:rPr>
              <a:t>, </a:t>
            </a:r>
            <a:r>
              <a:rPr lang="fr-FR" dirty="0" err="1" smtClean="0">
                <a:solidFill>
                  <a:schemeClr val="dk1"/>
                </a:solidFill>
              </a:rPr>
              <a:t>some</a:t>
            </a:r>
            <a:r>
              <a:rPr lang="fr-FR" dirty="0" smtClean="0">
                <a:solidFill>
                  <a:schemeClr val="dk1"/>
                </a:solidFill>
              </a:rPr>
              <a:t> more </a:t>
            </a:r>
            <a:r>
              <a:rPr lang="fr-FR" dirty="0" err="1" smtClean="0">
                <a:solidFill>
                  <a:schemeClr val="dk1"/>
                </a:solidFill>
              </a:rPr>
              <a:t>constraints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would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added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For </a:t>
            </a:r>
            <a:r>
              <a:rPr lang="fr-FR" dirty="0" err="1" smtClean="0">
                <a:solidFill>
                  <a:schemeClr val="dk1"/>
                </a:solidFill>
              </a:rPr>
              <a:t>this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reason</a:t>
            </a:r>
            <a:r>
              <a:rPr lang="fr-FR" dirty="0" smtClean="0">
                <a:solidFill>
                  <a:schemeClr val="dk1"/>
                </a:solidFill>
              </a:rPr>
              <a:t>, </a:t>
            </a:r>
            <a:r>
              <a:rPr lang="fr-FR" dirty="0" err="1" smtClean="0">
                <a:solidFill>
                  <a:schemeClr val="dk1"/>
                </a:solidFill>
              </a:rPr>
              <a:t>we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will</a:t>
            </a:r>
            <a:r>
              <a:rPr lang="fr-FR" dirty="0" smtClean="0">
                <a:solidFill>
                  <a:schemeClr val="dk1"/>
                </a:solidFill>
              </a:rPr>
              <a:t> not </a:t>
            </a:r>
            <a:r>
              <a:rPr lang="fr-FR" dirty="0" err="1" smtClean="0">
                <a:solidFill>
                  <a:schemeClr val="dk1"/>
                </a:solidFill>
              </a:rPr>
              <a:t>add</a:t>
            </a:r>
            <a:r>
              <a:rPr lang="fr-FR" dirty="0" smtClean="0">
                <a:solidFill>
                  <a:schemeClr val="dk1"/>
                </a:solidFill>
              </a:rPr>
              <a:t> the </a:t>
            </a:r>
            <a:r>
              <a:rPr lang="fr-FR" dirty="0" err="1" smtClean="0">
                <a:solidFill>
                  <a:schemeClr val="dk1"/>
                </a:solidFill>
              </a:rPr>
              <a:t>red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constraint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our</a:t>
            </a:r>
            <a:r>
              <a:rPr lang="fr-FR" dirty="0" smtClean="0">
                <a:solidFill>
                  <a:schemeClr val="dk1"/>
                </a:solidFill>
              </a:rPr>
              <a:t> set and </a:t>
            </a:r>
            <a:r>
              <a:rPr lang="fr-FR" dirty="0" err="1" smtClean="0">
                <a:solidFill>
                  <a:schemeClr val="dk1"/>
                </a:solidFill>
              </a:rPr>
              <a:t>we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will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remember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that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some</a:t>
            </a:r>
            <a:r>
              <a:rPr lang="fr-FR" dirty="0" smtClean="0">
                <a:solidFill>
                  <a:schemeClr val="dk1"/>
                </a:solidFill>
              </a:rPr>
              <a:t> (an </a:t>
            </a:r>
            <a:r>
              <a:rPr lang="fr-FR" dirty="0" err="1" smtClean="0">
                <a:solidFill>
                  <a:schemeClr val="dk1"/>
                </a:solidFill>
              </a:rPr>
              <a:t>infinity</a:t>
            </a:r>
            <a:r>
              <a:rPr lang="fr-FR" dirty="0" smtClean="0">
                <a:solidFill>
                  <a:schemeClr val="dk1"/>
                </a:solidFill>
              </a:rPr>
              <a:t> of) </a:t>
            </a:r>
            <a:r>
              <a:rPr lang="fr-FR" i="1" dirty="0" smtClean="0">
                <a:solidFill>
                  <a:schemeClr val="dk1"/>
                </a:solidFill>
              </a:rPr>
              <a:t>model-</a:t>
            </a:r>
            <a:r>
              <a:rPr lang="fr-FR" i="1" dirty="0" err="1" smtClean="0">
                <a:solidFill>
                  <a:schemeClr val="dk1"/>
                </a:solidFill>
              </a:rPr>
              <a:t>dependent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constraints</a:t>
            </a:r>
            <a:r>
              <a:rPr lang="fr-FR" dirty="0" smtClean="0">
                <a:solidFill>
                  <a:schemeClr val="dk1"/>
                </a:solidFill>
              </a:rPr>
              <a:t> are </a:t>
            </a:r>
            <a:r>
              <a:rPr lang="fr-FR" dirty="0" err="1" smtClean="0">
                <a:solidFill>
                  <a:schemeClr val="dk1"/>
                </a:solidFill>
              </a:rPr>
              <a:t>missing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>
              <a:solidFill>
                <a:schemeClr val="dk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 rotWithShape="1">
          <a:blip r:embed="rId3"/>
          <a:srcRect t="69653" b="25930"/>
          <a:stretch/>
        </p:blipFill>
        <p:spPr>
          <a:xfrm>
            <a:off x="1493118" y="2496509"/>
            <a:ext cx="3819991" cy="218897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533674" y="1408106"/>
            <a:ext cx="1133947" cy="2308324"/>
            <a:chOff x="848762" y="4094942"/>
            <a:chExt cx="1133947" cy="2308324"/>
          </a:xfrm>
        </p:grpSpPr>
        <p:sp>
          <p:nvSpPr>
            <p:cNvPr id="39" name="ZoneTexte 38"/>
            <p:cNvSpPr txBox="1"/>
            <p:nvPr/>
          </p:nvSpPr>
          <p:spPr>
            <a:xfrm>
              <a:off x="848762" y="4094942"/>
              <a:ext cx="113394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  <a:p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48762" y="4094942"/>
              <a:ext cx="764263" cy="6121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3" name="Connecteur droit avec flèche 42"/>
          <p:cNvCxnSpPr/>
          <p:nvPr/>
        </p:nvCxnSpPr>
        <p:spPr>
          <a:xfrm flipH="1">
            <a:off x="1881849" y="2355323"/>
            <a:ext cx="2596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4914720" y="1408106"/>
            <a:ext cx="1133947" cy="2308324"/>
            <a:chOff x="848762" y="4094942"/>
            <a:chExt cx="1133947" cy="2308324"/>
          </a:xfrm>
        </p:grpSpPr>
        <p:sp>
          <p:nvSpPr>
            <p:cNvPr id="45" name="ZoneTexte 44"/>
            <p:cNvSpPr txBox="1"/>
            <p:nvPr/>
          </p:nvSpPr>
          <p:spPr>
            <a:xfrm>
              <a:off x="848762" y="4094942"/>
              <a:ext cx="113394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  <a:p>
              <a:r>
                <a:rPr lang="fr-FR" dirty="0"/>
                <a:t>e</a:t>
              </a:r>
              <a:r>
                <a:rPr lang="fr-FR" dirty="0" smtClean="0"/>
                <a:t>=1</a:t>
              </a:r>
              <a:endParaRPr lang="fr-FR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48762" y="4094942"/>
              <a:ext cx="764263" cy="6121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52954" y="2715407"/>
            <a:ext cx="1053725" cy="476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70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/>
          <a:srcRect l="-11139" t="65269" r="11139" b="30314"/>
          <a:stretch/>
        </p:blipFill>
        <p:spPr>
          <a:xfrm>
            <a:off x="3620032" y="2605459"/>
            <a:ext cx="3819991" cy="218897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2660588" y="1517056"/>
            <a:ext cx="1133947" cy="2308324"/>
            <a:chOff x="848762" y="4094942"/>
            <a:chExt cx="1133947" cy="2308324"/>
          </a:xfrm>
        </p:grpSpPr>
        <p:sp>
          <p:nvSpPr>
            <p:cNvPr id="35" name="ZoneTexte 34"/>
            <p:cNvSpPr txBox="1"/>
            <p:nvPr/>
          </p:nvSpPr>
          <p:spPr>
            <a:xfrm>
              <a:off x="848762" y="4094942"/>
              <a:ext cx="113394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  <a:p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48762" y="4094942"/>
              <a:ext cx="764263" cy="6121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9" name="Connecteur droit avec flèche 38"/>
          <p:cNvCxnSpPr/>
          <p:nvPr/>
        </p:nvCxnSpPr>
        <p:spPr>
          <a:xfrm flipH="1">
            <a:off x="4008763" y="2464273"/>
            <a:ext cx="2596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6934691" y="1517056"/>
            <a:ext cx="1133947" cy="2308324"/>
            <a:chOff x="4807777" y="1408106"/>
            <a:chExt cx="1133947" cy="2308324"/>
          </a:xfrm>
        </p:grpSpPr>
        <p:grpSp>
          <p:nvGrpSpPr>
            <p:cNvPr id="40" name="Groupe 39"/>
            <p:cNvGrpSpPr/>
            <p:nvPr/>
          </p:nvGrpSpPr>
          <p:grpSpPr>
            <a:xfrm>
              <a:off x="4807777" y="1408106"/>
              <a:ext cx="1133947" cy="2308324"/>
              <a:chOff x="848762" y="4094942"/>
              <a:chExt cx="1133947" cy="2308324"/>
            </a:xfrm>
          </p:grpSpPr>
          <p:sp>
            <p:nvSpPr>
              <p:cNvPr id="41" name="ZoneTexte 40"/>
              <p:cNvSpPr txBox="1"/>
              <p:nvPr/>
            </p:nvSpPr>
            <p:spPr>
              <a:xfrm>
                <a:off x="848762" y="4094942"/>
                <a:ext cx="113394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r>
                  <a:rPr lang="fr-FR" dirty="0" err="1"/>
                  <a:t>res</a:t>
                </a:r>
                <a:r>
                  <a:rPr lang="fr-FR" dirty="0"/>
                  <a:t>=0</a:t>
                </a:r>
              </a:p>
              <a:p>
                <a:r>
                  <a:rPr lang="fr-FR" dirty="0"/>
                  <a:t>~dom(0)</a:t>
                </a:r>
              </a:p>
              <a:p>
                <a:r>
                  <a:rPr lang="fr-FR" dirty="0"/>
                  <a:t>dom(1)</a:t>
                </a:r>
              </a:p>
              <a:p>
                <a:r>
                  <a:rPr lang="fr-FR" dirty="0"/>
                  <a:t>~f(0,0)</a:t>
                </a:r>
              </a:p>
              <a:p>
                <a:r>
                  <a:rPr lang="fr-FR" dirty="0"/>
                  <a:t>~f(1,0)</a:t>
                </a:r>
              </a:p>
              <a:p>
                <a:r>
                  <a:rPr lang="fr-FR" dirty="0"/>
                  <a:t>0 ~= </a:t>
                </a:r>
                <a:r>
                  <a:rPr lang="fr-FR" dirty="0" smtClean="0"/>
                  <a:t>1</a:t>
                </a:r>
              </a:p>
              <a:p>
                <a:r>
                  <a:rPr lang="fr-FR" dirty="0" smtClean="0"/>
                  <a:t>e=1</a:t>
                </a:r>
                <a:endParaRPr lang="fr-FR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48762" y="4453971"/>
                <a:ext cx="764263" cy="25308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48762" y="4918883"/>
                <a:ext cx="897802" cy="34798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59324" y="5478689"/>
                <a:ext cx="897802" cy="34798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4818339" y="3394684"/>
              <a:ext cx="753701" cy="25308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591635" y="4102379"/>
            <a:ext cx="448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grpSp>
        <p:nvGrpSpPr>
          <p:cNvPr id="47" name="Groupe 46"/>
          <p:cNvGrpSpPr/>
          <p:nvPr/>
        </p:nvGrpSpPr>
        <p:grpSpPr>
          <a:xfrm>
            <a:off x="730963" y="4570263"/>
            <a:ext cx="1133947" cy="2031325"/>
            <a:chOff x="848762" y="4094942"/>
            <a:chExt cx="1133947" cy="2031325"/>
          </a:xfrm>
        </p:grpSpPr>
        <p:sp>
          <p:nvSpPr>
            <p:cNvPr id="49" name="ZoneTexte 48"/>
            <p:cNvSpPr txBox="1"/>
            <p:nvPr/>
          </p:nvSpPr>
          <p:spPr>
            <a:xfrm>
              <a:off x="848762" y="4094942"/>
              <a:ext cx="113394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8762" y="4453971"/>
              <a:ext cx="764263" cy="25308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921" y="5442063"/>
            <a:ext cx="4529730" cy="252261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stCxn id="49" idx="3"/>
          </p:cNvCxnSpPr>
          <p:nvPr/>
        </p:nvCxnSpPr>
        <p:spPr>
          <a:xfrm flipV="1">
            <a:off x="1864910" y="5568193"/>
            <a:ext cx="1790381" cy="1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21347" y="4939593"/>
            <a:ext cx="184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Corresponding</a:t>
            </a:r>
            <a:endParaRPr lang="fr-FR" dirty="0" smtClean="0"/>
          </a:p>
          <a:p>
            <a:r>
              <a:rPr lang="fr-FR" dirty="0" smtClean="0"/>
              <a:t>invariant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41525" y="1596313"/>
            <a:ext cx="1540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continue to go back in the code: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4093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10" y="2688854"/>
            <a:ext cx="4529730" cy="25226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8200" y="2034719"/>
            <a:ext cx="74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invariant </a:t>
            </a:r>
            <a:r>
              <a:rPr lang="fr-FR" dirty="0" err="1" smtClean="0"/>
              <a:t>is</a:t>
            </a:r>
            <a:r>
              <a:rPr lang="fr-FR" dirty="0" smtClean="0"/>
              <a:t> incorrect (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could</a:t>
            </a:r>
            <a:r>
              <a:rPr lang="fr-FR" dirty="0" smtClean="0"/>
              <a:t> have </a:t>
            </a:r>
            <a:r>
              <a:rPr lang="fr-FR" i="1" dirty="0" smtClean="0"/>
              <a:t>f(A,B)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i="1" dirty="0" smtClean="0"/>
              <a:t>B</a:t>
            </a:r>
            <a:r>
              <a:rPr lang="fr-FR" dirty="0" smtClean="0"/>
              <a:t>~=</a:t>
            </a:r>
            <a:r>
              <a:rPr lang="fr-FR" i="1" dirty="0" err="1" smtClean="0"/>
              <a:t>res</a:t>
            </a:r>
            <a:r>
              <a:rPr lang="fr-FR" dirty="0" smtClean="0"/>
              <a:t>).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15910" y="3186819"/>
            <a:ext cx="6938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However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aware</a:t>
            </a:r>
            <a:r>
              <a:rPr lang="fr-FR" dirty="0" smtClean="0"/>
              <a:t> of </a:t>
            </a:r>
            <a:r>
              <a:rPr lang="fr-FR" dirty="0" err="1" smtClean="0"/>
              <a:t>that</a:t>
            </a:r>
            <a:r>
              <a:rPr lang="fr-FR" dirty="0" smtClean="0"/>
              <a:t>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know </a:t>
            </a:r>
            <a:r>
              <a:rPr lang="fr-FR" dirty="0" err="1" smtClean="0"/>
              <a:t>that</a:t>
            </a:r>
            <a:r>
              <a:rPr lang="fr-FR" dirty="0" smtClean="0"/>
              <a:t> an </a:t>
            </a:r>
            <a:r>
              <a:rPr lang="fr-FR" dirty="0" err="1" smtClean="0"/>
              <a:t>infinity</a:t>
            </a:r>
            <a:r>
              <a:rPr lang="fr-FR" dirty="0" smtClean="0"/>
              <a:t> of </a:t>
            </a:r>
            <a:r>
              <a:rPr lang="fr-FR" i="1" dirty="0" smtClean="0"/>
              <a:t>model-</a:t>
            </a:r>
            <a:r>
              <a:rPr lang="fr-FR" i="1" dirty="0" err="1" smtClean="0"/>
              <a:t>dependent</a:t>
            </a:r>
            <a:r>
              <a:rPr lang="fr-FR" i="1" dirty="0" smtClean="0"/>
              <a:t> </a:t>
            </a:r>
            <a:r>
              <a:rPr lang="fr-FR" i="1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missing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correct,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we</a:t>
            </a:r>
            <a:r>
              <a:rPr lang="fr-FR" dirty="0" smtClean="0"/>
              <a:t> have to </a:t>
            </a:r>
            <a:r>
              <a:rPr lang="fr-FR" dirty="0" err="1" smtClean="0"/>
              <a:t>allow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correct </a:t>
            </a:r>
            <a:r>
              <a:rPr lang="fr-FR" dirty="0" err="1" smtClean="0"/>
              <a:t>execution</a:t>
            </a:r>
            <a:r>
              <a:rPr lang="fr-FR" dirty="0" smtClean="0"/>
              <a:t> (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currently</a:t>
            </a:r>
            <a:r>
              <a:rPr lang="fr-FR" dirty="0" smtClean="0"/>
              <a:t> not </a:t>
            </a:r>
            <a:r>
              <a:rPr lang="fr-FR" dirty="0" err="1" smtClean="0"/>
              <a:t>allowed</a:t>
            </a:r>
            <a:r>
              <a:rPr lang="fr-FR" dirty="0" smtClean="0"/>
              <a:t> by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invariant).</a:t>
            </a:r>
          </a:p>
        </p:txBody>
      </p:sp>
    </p:spTree>
    <p:extLst>
      <p:ext uri="{BB962C8B-B14F-4D97-AF65-F5344CB8AC3E}">
        <p14:creationId xmlns:p14="http://schemas.microsoft.com/office/powerpoint/2010/main" val="1399975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220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method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invariant correct:</a:t>
            </a:r>
          </a:p>
          <a:p>
            <a:pPr marL="0" indent="0">
              <a:buNone/>
            </a:pPr>
            <a:endParaRPr lang="fr-F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find</a:t>
            </a:r>
            <a:r>
              <a:rPr lang="fr-FR" sz="2400" dirty="0" smtClean="0"/>
              <a:t> an </a:t>
            </a:r>
            <a:r>
              <a:rPr lang="fr-FR" sz="2400" dirty="0" err="1" smtClean="0"/>
              <a:t>example</a:t>
            </a:r>
            <a:r>
              <a:rPr lang="fr-FR" sz="2400" dirty="0" smtClean="0"/>
              <a:t> (=model/</a:t>
            </a:r>
            <a:r>
              <a:rPr lang="fr-FR" sz="2400" dirty="0" err="1" smtClean="0"/>
              <a:t>environment</a:t>
            </a:r>
            <a:r>
              <a:rPr lang="fr-FR" sz="2400" dirty="0" smtClean="0"/>
              <a:t>)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:</a:t>
            </a:r>
          </a:p>
          <a:p>
            <a:pPr lvl="1"/>
            <a:r>
              <a:rPr lang="fr-FR" sz="2000" dirty="0" smtClean="0"/>
              <a:t>It </a:t>
            </a:r>
            <a:r>
              <a:rPr lang="fr-FR" sz="2000" dirty="0" err="1" smtClean="0"/>
              <a:t>is</a:t>
            </a:r>
            <a:r>
              <a:rPr lang="fr-FR" sz="2000" dirty="0" smtClean="0"/>
              <a:t> not </a:t>
            </a:r>
            <a:r>
              <a:rPr lang="fr-FR" sz="2000" dirty="0" err="1" smtClean="0"/>
              <a:t>allowed</a:t>
            </a:r>
            <a:r>
              <a:rPr lang="fr-FR" sz="2000" dirty="0" smtClean="0"/>
              <a:t> by the </a:t>
            </a:r>
            <a:r>
              <a:rPr lang="fr-FR" sz="2000" dirty="0" err="1" smtClean="0"/>
              <a:t>current</a:t>
            </a:r>
            <a:r>
              <a:rPr lang="fr-FR" sz="2000" dirty="0" smtClean="0"/>
              <a:t> </a:t>
            </a:r>
            <a:r>
              <a:rPr lang="fr-FR" sz="2000" dirty="0" err="1" smtClean="0"/>
              <a:t>generated</a:t>
            </a:r>
            <a:r>
              <a:rPr lang="fr-FR" sz="2000" dirty="0" smtClean="0"/>
              <a:t> invariant ; in </a:t>
            </a:r>
            <a:r>
              <a:rPr lang="fr-FR" sz="2000" dirty="0" err="1" smtClean="0"/>
              <a:t>particular</a:t>
            </a:r>
            <a:r>
              <a:rPr lang="fr-FR" sz="2000" dirty="0" smtClean="0"/>
              <a:t>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want</a:t>
            </a:r>
            <a:r>
              <a:rPr lang="fr-FR" sz="2000" dirty="0" smtClean="0"/>
              <a:t> </a:t>
            </a:r>
            <a:r>
              <a:rPr lang="fr-FR" sz="2000" dirty="0" err="1" smtClean="0"/>
              <a:t>it</a:t>
            </a:r>
            <a:r>
              <a:rPr lang="fr-FR" sz="2000" dirty="0" smtClean="0"/>
              <a:t> to have the </a:t>
            </a:r>
            <a:r>
              <a:rPr lang="fr-FR" sz="2000" dirty="0" err="1" smtClean="0"/>
              <a:t>same</a:t>
            </a:r>
            <a:r>
              <a:rPr lang="fr-FR" sz="2000" dirty="0" smtClean="0"/>
              <a:t> </a:t>
            </a:r>
            <a:r>
              <a:rPr lang="fr-FR" sz="2000" dirty="0" err="1" smtClean="0"/>
              <a:t>concrete</a:t>
            </a:r>
            <a:r>
              <a:rPr lang="fr-FR" sz="2000" dirty="0" smtClean="0"/>
              <a:t>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</a:t>
            </a:r>
            <a:r>
              <a:rPr lang="fr-FR" sz="2000" dirty="0" err="1" smtClean="0"/>
              <a:t>than</a:t>
            </a:r>
            <a:r>
              <a:rPr lang="fr-FR" sz="2000" dirty="0" smtClean="0"/>
              <a:t> </a:t>
            </a:r>
            <a:r>
              <a:rPr lang="fr-FR" sz="2000" dirty="0" err="1" smtClean="0"/>
              <a:t>those</a:t>
            </a:r>
            <a:r>
              <a:rPr lang="fr-FR" sz="2000" dirty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we</a:t>
            </a:r>
            <a:r>
              <a:rPr lang="fr-FR" sz="2000" dirty="0" smtClean="0"/>
              <a:t> have </a:t>
            </a:r>
            <a:r>
              <a:rPr lang="fr-FR" sz="2000" dirty="0" err="1" smtClean="0"/>
              <a:t>highlighted</a:t>
            </a:r>
            <a:r>
              <a:rPr lang="fr-FR" sz="2000" dirty="0" smtClean="0"/>
              <a:t> in the initial </a:t>
            </a:r>
            <a:r>
              <a:rPr lang="fr-FR" sz="2000" dirty="0" err="1" smtClean="0"/>
              <a:t>counterexample</a:t>
            </a:r>
            <a:endParaRPr lang="fr-FR" sz="2000" dirty="0" smtClean="0"/>
          </a:p>
          <a:p>
            <a:pPr lvl="1"/>
            <a:r>
              <a:rPr lang="fr-FR" sz="2000" dirty="0" smtClean="0"/>
              <a:t>It </a:t>
            </a:r>
            <a:r>
              <a:rPr lang="fr-FR" sz="2000" dirty="0" err="1" smtClean="0"/>
              <a:t>is</a:t>
            </a:r>
            <a:r>
              <a:rPr lang="fr-FR" sz="2000" dirty="0" smtClean="0"/>
              <a:t> a </a:t>
            </a:r>
            <a:r>
              <a:rPr lang="fr-FR" sz="2000" dirty="0" err="1" smtClean="0"/>
              <a:t>valid</a:t>
            </a:r>
            <a:r>
              <a:rPr lang="fr-FR" sz="2000" dirty="0" smtClean="0"/>
              <a:t> </a:t>
            </a:r>
            <a:r>
              <a:rPr lang="fr-FR" sz="2000" dirty="0" err="1" smtClean="0"/>
              <a:t>example</a:t>
            </a:r>
            <a:r>
              <a:rPr lang="fr-FR" sz="2000" dirty="0" smtClean="0"/>
              <a:t> (an </a:t>
            </a:r>
            <a:r>
              <a:rPr lang="fr-FR" sz="2000" dirty="0" err="1" smtClean="0"/>
              <a:t>example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break the initial set of invariants </a:t>
            </a:r>
            <a:r>
              <a:rPr lang="fr-FR" sz="2000" dirty="0" err="1" smtClean="0"/>
              <a:t>after</a:t>
            </a:r>
            <a:r>
              <a:rPr lang="fr-FR" sz="2000" dirty="0" smtClean="0"/>
              <a:t> the </a:t>
            </a:r>
            <a:r>
              <a:rPr lang="fr-FR" sz="2000" dirty="0" err="1" smtClean="0"/>
              <a:t>execution</a:t>
            </a:r>
            <a:r>
              <a:rPr lang="fr-FR" sz="2000" dirty="0" smtClean="0"/>
              <a:t> of the action of </a:t>
            </a:r>
            <a:r>
              <a:rPr lang="fr-FR" sz="2000" dirty="0" err="1" smtClean="0"/>
              <a:t>interest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any</a:t>
            </a:r>
            <a:r>
              <a:rPr lang="fr-FR" sz="2000" dirty="0" smtClean="0"/>
              <a:t> argument)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49020" y="4834313"/>
            <a:ext cx="220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Initial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2643041" y="4601487"/>
            <a:ext cx="1133947" cy="2031325"/>
            <a:chOff x="848762" y="4094942"/>
            <a:chExt cx="1133947" cy="2031325"/>
          </a:xfrm>
        </p:grpSpPr>
        <p:sp>
          <p:nvSpPr>
            <p:cNvPr id="6" name="ZoneTexte 5"/>
            <p:cNvSpPr txBox="1"/>
            <p:nvPr/>
          </p:nvSpPr>
          <p:spPr>
            <a:xfrm>
              <a:off x="848762" y="4094942"/>
              <a:ext cx="113394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elt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 err="1"/>
                <a:t>res</a:t>
              </a:r>
              <a:r>
                <a:rPr lang="fr-FR" dirty="0"/>
                <a:t>=0</a:t>
              </a:r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~f(1,0)</a:t>
              </a:r>
            </a:p>
            <a:p>
              <a:r>
                <a:rPr lang="fr-FR" dirty="0"/>
                <a:t>0 ~= </a:t>
              </a:r>
              <a:r>
                <a:rPr lang="fr-FR" dirty="0" smtClean="0"/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48762" y="4453971"/>
              <a:ext cx="764263" cy="253086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8762" y="4918883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9324" y="5478689"/>
              <a:ext cx="897802" cy="34798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7269549" y="4170174"/>
            <a:ext cx="1133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res</a:t>
            </a:r>
            <a:r>
              <a:rPr lang="fr-FR" dirty="0" smtClean="0"/>
              <a:t>=0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~f(1,0)</a:t>
            </a:r>
          </a:p>
          <a:p>
            <a:endParaRPr lang="fr-FR" dirty="0"/>
          </a:p>
          <a:p>
            <a:r>
              <a:rPr lang="fr-FR" dirty="0"/>
              <a:t>~dom(0)</a:t>
            </a:r>
          </a:p>
          <a:p>
            <a:r>
              <a:rPr lang="fr-FR" dirty="0" smtClean="0"/>
              <a:t>~</a:t>
            </a:r>
            <a:r>
              <a:rPr lang="fr-FR" dirty="0"/>
              <a:t>f(0,0)</a:t>
            </a:r>
          </a:p>
          <a:p>
            <a:r>
              <a:rPr lang="fr-FR" dirty="0" smtClean="0"/>
              <a:t>0 </a:t>
            </a:r>
            <a:r>
              <a:rPr lang="fr-FR" dirty="0"/>
              <a:t>~= </a:t>
            </a:r>
            <a:r>
              <a:rPr lang="fr-FR" dirty="0" smtClean="0"/>
              <a:t>1</a:t>
            </a:r>
          </a:p>
          <a:p>
            <a:r>
              <a:rPr lang="fr-FR" dirty="0" err="1" smtClean="0"/>
              <a:t>elt</a:t>
            </a:r>
            <a:r>
              <a:rPr lang="fr-FR" dirty="0" smtClean="0"/>
              <a:t>=0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f(1,1)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123850" y="4748079"/>
            <a:ext cx="2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the initial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 flipV="1">
            <a:off x="8373309" y="4624584"/>
            <a:ext cx="1184124" cy="2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9732475" y="4273236"/>
            <a:ext cx="1692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shared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 flipV="1">
            <a:off x="8373309" y="5878607"/>
            <a:ext cx="1184124" cy="2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9696639" y="5276508"/>
            <a:ext cx="1692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added</a:t>
            </a:r>
            <a:r>
              <a:rPr lang="fr-FR" dirty="0" smtClean="0"/>
              <a:t> an </a:t>
            </a:r>
            <a:r>
              <a:rPr lang="fr-FR" dirty="0" err="1" smtClean="0"/>
              <a:t>element</a:t>
            </a:r>
            <a:r>
              <a:rPr lang="fr-FR" dirty="0" smtClean="0"/>
              <a:t> 1 to the type b, and </a:t>
            </a:r>
            <a:r>
              <a:rPr lang="fr-FR" dirty="0" err="1" smtClean="0"/>
              <a:t>we</a:t>
            </a:r>
            <a:r>
              <a:rPr lang="fr-FR" dirty="0" smtClean="0"/>
              <a:t> have f(1,1)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22696" y="5800568"/>
            <a:ext cx="1084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set_elt</a:t>
            </a:r>
            <a:r>
              <a:rPr lang="fr-FR" dirty="0"/>
              <a:t>(1)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9026354" y="75959"/>
            <a:ext cx="2843880" cy="1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8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apply</a:t>
            </a:r>
            <a:r>
              <a:rPr lang="fr-FR" sz="2400" dirty="0" smtClean="0"/>
              <a:t> </a:t>
            </a:r>
            <a:r>
              <a:rPr lang="fr-FR" sz="2400" dirty="0" err="1" smtClean="0"/>
              <a:t>our</a:t>
            </a:r>
            <a:r>
              <a:rPr lang="fr-FR" sz="2400" dirty="0" smtClean="0"/>
              <a:t> </a:t>
            </a:r>
            <a:r>
              <a:rPr lang="fr-FR" sz="2400" dirty="0" err="1" smtClean="0"/>
              <a:t>algorithm</a:t>
            </a:r>
            <a:r>
              <a:rPr lang="fr-FR" sz="2400" dirty="0" smtClean="0"/>
              <a:t> on </a:t>
            </a:r>
            <a:r>
              <a:rPr lang="fr-FR" sz="2400" dirty="0" err="1" smtClean="0"/>
              <a:t>this</a:t>
            </a:r>
            <a:r>
              <a:rPr lang="fr-FR" sz="2400" dirty="0" smtClean="0"/>
              <a:t> new </a:t>
            </a:r>
            <a:r>
              <a:rPr lang="fr-FR" sz="2400" dirty="0" err="1" smtClean="0"/>
              <a:t>valid</a:t>
            </a:r>
            <a:r>
              <a:rPr lang="fr-FR" sz="2400" dirty="0" smtClean="0"/>
              <a:t> </a:t>
            </a:r>
            <a:r>
              <a:rPr lang="fr-FR" sz="2400" dirty="0" err="1" smtClean="0"/>
              <a:t>example</a:t>
            </a:r>
            <a:r>
              <a:rPr lang="fr-FR" sz="2400" dirty="0" smtClean="0"/>
              <a:t> in </a:t>
            </a:r>
            <a:r>
              <a:rPr lang="fr-FR" sz="2400" dirty="0" err="1" smtClean="0"/>
              <a:t>order</a:t>
            </a:r>
            <a:r>
              <a:rPr lang="fr-FR" sz="2400" dirty="0" smtClean="0"/>
              <a:t> to </a:t>
            </a:r>
            <a:r>
              <a:rPr lang="fr-FR" sz="2400" dirty="0" err="1" smtClean="0"/>
              <a:t>highlight</a:t>
            </a:r>
            <a:r>
              <a:rPr lang="fr-FR" sz="2400" dirty="0" smtClean="0"/>
              <a:t> a </a:t>
            </a:r>
            <a:r>
              <a:rPr lang="fr-FR" sz="2400" dirty="0" err="1" smtClean="0"/>
              <a:t>subset</a:t>
            </a:r>
            <a:r>
              <a:rPr lang="fr-FR" sz="2400" dirty="0" smtClean="0"/>
              <a:t> of </a:t>
            </a:r>
            <a:r>
              <a:rPr lang="fr-FR" sz="2400" dirty="0" err="1" smtClean="0"/>
              <a:t>constraints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err="1" smtClean="0"/>
              <a:t>guarantees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the initial invariant </a:t>
            </a:r>
            <a:r>
              <a:rPr lang="fr-FR" sz="2400" dirty="0" err="1" smtClean="0"/>
              <a:t>is</a:t>
            </a:r>
            <a:r>
              <a:rPr lang="fr-FR" sz="2400" dirty="0" smtClean="0"/>
              <a:t> not </a:t>
            </a:r>
            <a:r>
              <a:rPr lang="fr-FR" sz="2400" dirty="0" err="1" smtClean="0"/>
              <a:t>broken</a:t>
            </a:r>
            <a:r>
              <a:rPr lang="fr-FR" sz="2400" dirty="0" smtClean="0"/>
              <a:t> </a:t>
            </a:r>
            <a:r>
              <a:rPr lang="fr-FR" sz="2400" dirty="0" err="1" smtClean="0"/>
              <a:t>after</a:t>
            </a:r>
            <a:r>
              <a:rPr lang="fr-FR" sz="2400" dirty="0" smtClean="0"/>
              <a:t> the </a:t>
            </a:r>
            <a:r>
              <a:rPr lang="fr-FR" sz="2400" dirty="0" err="1" smtClean="0"/>
              <a:t>execution</a:t>
            </a:r>
            <a:r>
              <a:rPr lang="fr-FR" sz="2400" dirty="0" smtClean="0"/>
              <a:t> of </a:t>
            </a:r>
            <a:r>
              <a:rPr lang="fr-FR" sz="2400" dirty="0" err="1" smtClean="0"/>
              <a:t>set_elt</a:t>
            </a:r>
            <a:r>
              <a:rPr lang="fr-FR" sz="2400" dirty="0" smtClean="0"/>
              <a:t>(1).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400" dirty="0"/>
              <a:t/>
            </a:r>
            <a:br>
              <a:rPr lang="fr-FR" sz="1400" dirty="0"/>
            </a:br>
            <a:r>
              <a:rPr lang="fr-FR" sz="1800" dirty="0" smtClean="0"/>
              <a:t>(</a:t>
            </a:r>
            <a:r>
              <a:rPr lang="fr-FR" sz="1800" dirty="0" err="1" smtClean="0"/>
              <a:t>indeed</a:t>
            </a:r>
            <a:r>
              <a:rPr lang="fr-FR" sz="1800" dirty="0" smtClean="0"/>
              <a:t>, </a:t>
            </a:r>
            <a:r>
              <a:rPr lang="fr-FR" sz="1800" dirty="0" err="1" smtClean="0"/>
              <a:t>this</a:t>
            </a:r>
            <a:r>
              <a:rPr lang="fr-FR" sz="1800" dirty="0" smtClean="0"/>
              <a:t> </a:t>
            </a:r>
            <a:r>
              <a:rPr lang="fr-FR" sz="1800" dirty="0" err="1" smtClean="0"/>
              <a:t>step</a:t>
            </a:r>
            <a:r>
              <a:rPr lang="fr-FR" sz="1800" dirty="0" smtClean="0"/>
              <a:t> </a:t>
            </a:r>
            <a:r>
              <a:rPr lang="fr-FR" sz="1800" dirty="0" err="1" smtClean="0"/>
              <a:t>could</a:t>
            </a:r>
            <a:r>
              <a:rPr lang="fr-FR" sz="1800" dirty="0" smtClean="0"/>
              <a:t> </a:t>
            </a:r>
            <a:r>
              <a:rPr lang="fr-FR" sz="1800" dirty="0" err="1" smtClean="0"/>
              <a:t>be</a:t>
            </a:r>
            <a:r>
              <a:rPr lang="fr-FR" sz="1800" dirty="0" smtClean="0"/>
              <a:t> </a:t>
            </a:r>
            <a:r>
              <a:rPr lang="fr-FR" sz="1800" dirty="0" err="1" smtClean="0"/>
              <a:t>ignored</a:t>
            </a:r>
            <a:r>
              <a:rPr lang="fr-FR" sz="1800" dirty="0" smtClean="0"/>
              <a:t> and all the </a:t>
            </a:r>
            <a:r>
              <a:rPr lang="fr-FR" sz="1800" dirty="0" err="1" smtClean="0"/>
              <a:t>constraints</a:t>
            </a:r>
            <a:r>
              <a:rPr lang="fr-FR" sz="1800" dirty="0" smtClean="0"/>
              <a:t> </a:t>
            </a:r>
            <a:r>
              <a:rPr lang="fr-FR" sz="1800" dirty="0" err="1" smtClean="0"/>
              <a:t>could</a:t>
            </a:r>
            <a:r>
              <a:rPr lang="fr-FR" sz="1800" dirty="0" smtClean="0"/>
              <a:t> </a:t>
            </a:r>
            <a:r>
              <a:rPr lang="fr-FR" sz="1800" dirty="0" err="1" smtClean="0"/>
              <a:t>be</a:t>
            </a:r>
            <a:r>
              <a:rPr lang="fr-FR" sz="1800" dirty="0" smtClean="0"/>
              <a:t> </a:t>
            </a:r>
            <a:r>
              <a:rPr lang="fr-FR" sz="1800" dirty="0" err="1" smtClean="0"/>
              <a:t>kept</a:t>
            </a:r>
            <a:r>
              <a:rPr lang="fr-FR" sz="1800" dirty="0" smtClean="0"/>
              <a:t>: at the </a:t>
            </a:r>
            <a:r>
              <a:rPr lang="fr-FR" sz="1800" dirty="0" err="1" smtClean="0"/>
              <a:t>very</a:t>
            </a:r>
            <a:r>
              <a:rPr lang="fr-FR" sz="1800" dirty="0" smtClean="0"/>
              <a:t> end,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would</a:t>
            </a:r>
            <a:r>
              <a:rPr lang="fr-FR" sz="1800" dirty="0" smtClean="0"/>
              <a:t> </a:t>
            </a:r>
            <a:r>
              <a:rPr lang="fr-FR" sz="1800" dirty="0" err="1" smtClean="0"/>
              <a:t>result</a:t>
            </a:r>
            <a:r>
              <a:rPr lang="fr-FR" sz="1800" dirty="0" smtClean="0"/>
              <a:t> in a </a:t>
            </a:r>
            <a:r>
              <a:rPr lang="fr-FR" sz="1800" dirty="0" err="1" smtClean="0"/>
              <a:t>possibly</a:t>
            </a:r>
            <a:r>
              <a:rPr lang="fr-FR" sz="1800" dirty="0" smtClean="0"/>
              <a:t> </a:t>
            </a:r>
            <a:r>
              <a:rPr lang="fr-FR" sz="1800" dirty="0" err="1" smtClean="0"/>
              <a:t>stronger</a:t>
            </a:r>
            <a:r>
              <a:rPr lang="fr-FR" sz="1800" dirty="0" smtClean="0"/>
              <a:t> but </a:t>
            </a:r>
            <a:r>
              <a:rPr lang="fr-FR" sz="1800" dirty="0" err="1" smtClean="0"/>
              <a:t>very</a:t>
            </a:r>
            <a:r>
              <a:rPr lang="fr-FR" sz="1800" dirty="0" smtClean="0"/>
              <a:t> longer invariant)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93293"/>
          <a:stretch/>
        </p:blipFill>
        <p:spPr>
          <a:xfrm>
            <a:off x="5627483" y="4721142"/>
            <a:ext cx="4348718" cy="37838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46943" y="4424083"/>
            <a:ext cx="260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of </a:t>
            </a:r>
            <a:r>
              <a:rPr lang="fr-FR" dirty="0" err="1" smtClean="0"/>
              <a:t>set_elt</a:t>
            </a:r>
            <a:r>
              <a:rPr lang="fr-FR" dirty="0" smtClean="0"/>
              <a:t>(1):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4493536" y="4001294"/>
            <a:ext cx="1133947" cy="2585323"/>
            <a:chOff x="4493536" y="4001294"/>
            <a:chExt cx="1133947" cy="2585323"/>
          </a:xfrm>
        </p:grpSpPr>
        <p:sp>
          <p:nvSpPr>
            <p:cNvPr id="4" name="ZoneTexte 3"/>
            <p:cNvSpPr txBox="1"/>
            <p:nvPr/>
          </p:nvSpPr>
          <p:spPr>
            <a:xfrm>
              <a:off x="4493536" y="4001294"/>
              <a:ext cx="113394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=1</a:t>
              </a:r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 smtClean="0"/>
                <a:t>~</a:t>
              </a:r>
              <a:r>
                <a:rPr lang="fr-FR" dirty="0"/>
                <a:t>f(0,0)</a:t>
              </a:r>
            </a:p>
            <a:p>
              <a:r>
                <a:rPr lang="fr-FR" dirty="0" smtClean="0"/>
                <a:t>0 </a:t>
              </a:r>
              <a:r>
                <a:rPr lang="fr-FR" dirty="0"/>
                <a:t>~= </a:t>
              </a:r>
              <a:r>
                <a:rPr lang="fr-FR" dirty="0" smtClean="0"/>
                <a:t>1</a:t>
              </a:r>
            </a:p>
            <a:p>
              <a:r>
                <a:rPr lang="fr-FR" dirty="0" err="1" smtClean="0"/>
                <a:t>elt</a:t>
              </a:r>
              <a:r>
                <a:rPr lang="fr-FR" dirty="0" smtClean="0"/>
                <a:t>=1</a:t>
              </a:r>
              <a:r>
                <a:rPr lang="fr-FR" dirty="0"/>
                <a:t/>
              </a:r>
              <a:br>
                <a:rPr lang="fr-FR" dirty="0"/>
              </a:br>
              <a:r>
                <a:rPr lang="fr-FR" dirty="0" smtClean="0"/>
                <a:t>f(1,1)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14844" y="5990387"/>
              <a:ext cx="764263" cy="5962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3536" y="4088378"/>
              <a:ext cx="764263" cy="2530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t="54407"/>
          <a:stretch/>
        </p:blipFill>
        <p:spPr>
          <a:xfrm>
            <a:off x="9026354" y="75959"/>
            <a:ext cx="2843880" cy="1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45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/>
          <a:srcRect l="-4503" t="69837" r="4503" b="25746"/>
          <a:stretch/>
        </p:blipFill>
        <p:spPr>
          <a:xfrm>
            <a:off x="4470187" y="3655595"/>
            <a:ext cx="3819991" cy="21889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l="-8058" t="78240" r="8058" b="17343"/>
          <a:stretch/>
        </p:blipFill>
        <p:spPr>
          <a:xfrm>
            <a:off x="1051366" y="3655596"/>
            <a:ext cx="3819991" cy="21889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39155" y="2275543"/>
            <a:ext cx="11339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res</a:t>
            </a:r>
            <a:r>
              <a:rPr lang="fr-FR" dirty="0" smtClean="0"/>
              <a:t>=1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~f(1,0)</a:t>
            </a:r>
          </a:p>
          <a:p>
            <a:endParaRPr lang="fr-FR" dirty="0"/>
          </a:p>
          <a:p>
            <a:r>
              <a:rPr lang="fr-FR" dirty="0"/>
              <a:t>~dom(0)</a:t>
            </a:r>
          </a:p>
          <a:p>
            <a:r>
              <a:rPr lang="fr-FR" dirty="0" smtClean="0"/>
              <a:t>~</a:t>
            </a:r>
            <a:r>
              <a:rPr lang="fr-FR" dirty="0"/>
              <a:t>f(0,0)</a:t>
            </a:r>
          </a:p>
          <a:p>
            <a:r>
              <a:rPr lang="fr-FR" dirty="0" smtClean="0"/>
              <a:t>0 </a:t>
            </a:r>
            <a:r>
              <a:rPr lang="fr-FR" dirty="0"/>
              <a:t>~= </a:t>
            </a:r>
            <a:r>
              <a:rPr lang="fr-FR" dirty="0" smtClean="0"/>
              <a:t>1</a:t>
            </a:r>
          </a:p>
          <a:p>
            <a:r>
              <a:rPr lang="fr-FR" dirty="0" err="1" smtClean="0"/>
              <a:t>elt</a:t>
            </a:r>
            <a:r>
              <a:rPr lang="fr-FR" dirty="0" smtClean="0"/>
              <a:t>=1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f(1,1)</a:t>
            </a:r>
            <a:br>
              <a:rPr lang="fr-FR" dirty="0" smtClean="0"/>
            </a:br>
            <a:r>
              <a:rPr lang="fr-FR" dirty="0" smtClean="0"/>
              <a:t>r = 1</a:t>
            </a:r>
          </a:p>
          <a:p>
            <a:r>
              <a:rPr lang="fr-FR" dirty="0"/>
              <a:t>e</a:t>
            </a:r>
            <a:r>
              <a:rPr lang="fr-FR" dirty="0" smtClean="0"/>
              <a:t>=1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1366" y="4487915"/>
            <a:ext cx="764263" cy="596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030058" y="2585906"/>
            <a:ext cx="764263" cy="2530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H="1" flipV="1">
            <a:off x="2309097" y="3573750"/>
            <a:ext cx="1241597" cy="4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4039968" y="2333883"/>
            <a:ext cx="1133947" cy="3139321"/>
            <a:chOff x="4807777" y="1408106"/>
            <a:chExt cx="1133947" cy="3139321"/>
          </a:xfrm>
        </p:grpSpPr>
        <p:sp>
          <p:nvSpPr>
            <p:cNvPr id="16" name="ZoneTexte 15"/>
            <p:cNvSpPr txBox="1"/>
            <p:nvPr/>
          </p:nvSpPr>
          <p:spPr>
            <a:xfrm>
              <a:off x="4807777" y="1408106"/>
              <a:ext cx="113394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0 ~= 1</a:t>
              </a:r>
            </a:p>
            <a:p>
              <a:r>
                <a:rPr lang="fr-FR" dirty="0" err="1"/>
                <a:t>elt</a:t>
              </a:r>
              <a:r>
                <a:rPr lang="fr-FR" dirty="0"/>
                <a:t>=1</a:t>
              </a:r>
              <a:br>
                <a:rPr lang="fr-FR" dirty="0"/>
              </a:br>
              <a:r>
                <a:rPr lang="fr-FR" dirty="0"/>
                <a:t>f(1,1)</a:t>
              </a:r>
              <a:br>
                <a:rPr lang="fr-FR" dirty="0"/>
              </a:br>
              <a:r>
                <a:rPr lang="fr-FR" dirty="0"/>
                <a:t>r = </a:t>
              </a:r>
              <a:r>
                <a:rPr lang="fr-FR" dirty="0" smtClean="0"/>
                <a:t>1</a:t>
              </a:r>
            </a:p>
            <a:p>
              <a:r>
                <a:rPr lang="fr-FR" dirty="0"/>
                <a:t>e</a:t>
              </a:r>
              <a:r>
                <a:rPr lang="fr-FR" dirty="0" smtClean="0"/>
                <a:t>=1</a:t>
              </a:r>
              <a:endParaRPr lang="fr-FR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18339" y="3394684"/>
              <a:ext cx="753701" cy="8757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Connecteur droit avec flèche 20"/>
          <p:cNvCxnSpPr/>
          <p:nvPr/>
        </p:nvCxnSpPr>
        <p:spPr>
          <a:xfrm flipH="1">
            <a:off x="5173915" y="3573750"/>
            <a:ext cx="22607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7645505" y="2333883"/>
            <a:ext cx="1133947" cy="2862322"/>
            <a:chOff x="5059222" y="1408106"/>
            <a:chExt cx="1133947" cy="2862322"/>
          </a:xfrm>
        </p:grpSpPr>
        <p:sp>
          <p:nvSpPr>
            <p:cNvPr id="23" name="ZoneTexte 22"/>
            <p:cNvSpPr txBox="1"/>
            <p:nvPr/>
          </p:nvSpPr>
          <p:spPr>
            <a:xfrm>
              <a:off x="5059222" y="1408106"/>
              <a:ext cx="113394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0 ~= 1</a:t>
              </a:r>
            </a:p>
            <a:p>
              <a:r>
                <a:rPr lang="fr-FR" dirty="0" err="1"/>
                <a:t>elt</a:t>
              </a:r>
              <a:r>
                <a:rPr lang="fr-FR" dirty="0"/>
                <a:t>=1</a:t>
              </a:r>
              <a:br>
                <a:rPr lang="fr-FR" dirty="0"/>
              </a:br>
              <a:r>
                <a:rPr lang="fr-FR" dirty="0"/>
                <a:t>f(1,1</a:t>
              </a:r>
              <a:r>
                <a:rPr lang="fr-FR" dirty="0" smtClean="0"/>
                <a:t>)</a:t>
              </a:r>
              <a:br>
                <a:rPr lang="fr-FR" dirty="0" smtClean="0"/>
              </a:br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59222" y="3394684"/>
              <a:ext cx="753701" cy="5617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5079565" y="4361743"/>
            <a:ext cx="2375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this</a:t>
            </a:r>
            <a:r>
              <a:rPr lang="fr-FR" dirty="0" smtClean="0"/>
              <a:t> time,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if </a:t>
            </a:r>
            <a:r>
              <a:rPr lang="fr-FR" dirty="0" err="1" smtClean="0"/>
              <a:t>statement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 </a:t>
            </a:r>
            <a:r>
              <a:rPr lang="fr-FR" dirty="0" err="1" smtClean="0"/>
              <a:t>problem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/>
          <a:srcRect l="-16590" t="65270" r="16590" b="30313"/>
          <a:stretch/>
        </p:blipFill>
        <p:spPr>
          <a:xfrm>
            <a:off x="7960265" y="3765044"/>
            <a:ext cx="3819991" cy="218897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/>
        </p:nvCxnSpPr>
        <p:spPr>
          <a:xfrm flipH="1">
            <a:off x="8916854" y="3606118"/>
            <a:ext cx="1298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/>
          <p:cNvGrpSpPr/>
          <p:nvPr/>
        </p:nvGrpSpPr>
        <p:grpSpPr>
          <a:xfrm>
            <a:off x="10352627" y="2275781"/>
            <a:ext cx="1133947" cy="2862322"/>
            <a:chOff x="5059222" y="1408106"/>
            <a:chExt cx="1133947" cy="2862322"/>
          </a:xfrm>
        </p:grpSpPr>
        <p:sp>
          <p:nvSpPr>
            <p:cNvPr id="38" name="ZoneTexte 37"/>
            <p:cNvSpPr txBox="1"/>
            <p:nvPr/>
          </p:nvSpPr>
          <p:spPr>
            <a:xfrm>
              <a:off x="5059222" y="1408106"/>
              <a:ext cx="113394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res</a:t>
              </a:r>
              <a:r>
                <a:rPr lang="fr-FR" dirty="0" smtClean="0"/>
                <a:t>=0</a:t>
              </a:r>
              <a:endParaRPr lang="fr-FR" dirty="0"/>
            </a:p>
            <a:p>
              <a:r>
                <a:rPr lang="fr-FR" dirty="0"/>
                <a:t>dom(1)</a:t>
              </a:r>
            </a:p>
            <a:p>
              <a:r>
                <a:rPr lang="fr-FR" dirty="0"/>
                <a:t>~f(1,0)</a:t>
              </a:r>
            </a:p>
            <a:p>
              <a:endParaRPr lang="fr-FR" dirty="0"/>
            </a:p>
            <a:p>
              <a:r>
                <a:rPr lang="fr-FR" dirty="0"/>
                <a:t>~dom(0)</a:t>
              </a:r>
            </a:p>
            <a:p>
              <a:r>
                <a:rPr lang="fr-FR" dirty="0"/>
                <a:t>~f(0,0)</a:t>
              </a:r>
            </a:p>
            <a:p>
              <a:r>
                <a:rPr lang="fr-FR" dirty="0"/>
                <a:t>0 ~= 1</a:t>
              </a:r>
            </a:p>
            <a:p>
              <a:r>
                <a:rPr lang="fr-FR" dirty="0" err="1"/>
                <a:t>elt</a:t>
              </a:r>
              <a:r>
                <a:rPr lang="fr-FR" dirty="0"/>
                <a:t>=1</a:t>
              </a:r>
              <a:br>
                <a:rPr lang="fr-FR" dirty="0"/>
              </a:br>
              <a:r>
                <a:rPr lang="fr-FR" dirty="0"/>
                <a:t>f(1,1</a:t>
              </a:r>
              <a:r>
                <a:rPr lang="fr-FR" dirty="0" smtClean="0"/>
                <a:t>)</a:t>
              </a:r>
              <a:br>
                <a:rPr lang="fr-FR" dirty="0" smtClean="0"/>
              </a:br>
              <a:r>
                <a:rPr lang="fr-FR" dirty="0" smtClean="0"/>
                <a:t>e=1</a:t>
              </a:r>
              <a:endParaRPr lang="fr-FR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59222" y="3631655"/>
              <a:ext cx="753701" cy="6387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0" name="Image 39"/>
          <p:cNvPicPr>
            <a:picLocks noChangeAspect="1"/>
          </p:cNvPicPr>
          <p:nvPr/>
        </p:nvPicPr>
        <p:blipFill rotWithShape="1">
          <a:blip r:embed="rId2"/>
          <a:srcRect t="54407"/>
          <a:stretch/>
        </p:blipFill>
        <p:spPr>
          <a:xfrm>
            <a:off x="9026354" y="75959"/>
            <a:ext cx="2843880" cy="1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3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854824"/>
            <a:ext cx="10515600" cy="261769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compare 3 </a:t>
            </a:r>
            <a:r>
              <a:rPr lang="fr-FR" dirty="0" err="1" smtClean="0"/>
              <a:t>ways</a:t>
            </a:r>
            <a:r>
              <a:rPr lang="fr-FR" dirty="0" smtClean="0"/>
              <a:t> of </a:t>
            </a:r>
            <a:r>
              <a:rPr lang="fr-FR" dirty="0" err="1" smtClean="0"/>
              <a:t>generalizing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</a:p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 smtClean="0"/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minimization</a:t>
            </a:r>
            <a:r>
              <a:rPr lang="fr-FR" dirty="0" smtClean="0"/>
              <a:t> of the </a:t>
            </a:r>
            <a:r>
              <a:rPr lang="fr-FR" dirty="0" err="1" smtClean="0"/>
              <a:t>constraints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minSAT</a:t>
            </a:r>
            <a:r>
              <a:rPr lang="fr-FR" dirty="0" smtClean="0"/>
              <a:t> and model </a:t>
            </a:r>
            <a:r>
              <a:rPr lang="fr-FR" dirty="0" err="1" smtClean="0"/>
              <a:t>checking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1678080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values,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37529" y="1690688"/>
            <a:ext cx="3316942" cy="1317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(types, variables, </a:t>
            </a:r>
            <a:r>
              <a:rPr lang="fr-FR" dirty="0" err="1" smtClean="0"/>
              <a:t>functions</a:t>
            </a:r>
            <a:r>
              <a:rPr lang="fr-FR" dirty="0" smtClean="0"/>
              <a:t> and relations are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values)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485093" y="1678079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values,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>
            <a:off x="3706907" y="2336986"/>
            <a:ext cx="730622" cy="12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3"/>
            <a:endCxn id="6" idx="1"/>
          </p:cNvCxnSpPr>
          <p:nvPr/>
        </p:nvCxnSpPr>
        <p:spPr>
          <a:xfrm flipV="1">
            <a:off x="7754471" y="2336985"/>
            <a:ext cx="730622" cy="12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200401" y="3003643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Finding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247965" y="3014786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Generalizing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0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06915" y="1690225"/>
            <a:ext cx="247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 flipV="1">
            <a:off x="3862058" y="2161406"/>
            <a:ext cx="1466663" cy="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519634" y="1690688"/>
            <a:ext cx="4299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in </a:t>
            </a:r>
            <a:r>
              <a:rPr lang="fr-FR" dirty="0" err="1" smtClean="0"/>
              <a:t>our</a:t>
            </a:r>
            <a:r>
              <a:rPr lang="fr-FR" dirty="0" smtClean="0"/>
              <a:t> initial </a:t>
            </a:r>
            <a:r>
              <a:rPr lang="fr-FR" dirty="0" err="1" smtClean="0"/>
              <a:t>counterexample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satisfies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banned</a:t>
            </a:r>
            <a:r>
              <a:rPr lang="fr-FR" dirty="0" smtClean="0"/>
              <a:t> by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invariant.</a:t>
            </a:r>
            <a:endParaRPr lang="fr-FR" dirty="0"/>
          </a:p>
        </p:txBody>
      </p:sp>
      <p:cxnSp>
        <p:nvCxnSpPr>
          <p:cNvPr id="31" name="Connecteur droit avec flèche 30"/>
          <p:cNvCxnSpPr>
            <a:endCxn id="27" idx="3"/>
          </p:cNvCxnSpPr>
          <p:nvPr/>
        </p:nvCxnSpPr>
        <p:spPr>
          <a:xfrm flipH="1" flipV="1">
            <a:off x="3655362" y="4094663"/>
            <a:ext cx="1763892" cy="3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519634" y="3525794"/>
            <a:ext cx="4534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An 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satisfies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(and the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) </a:t>
            </a:r>
            <a:r>
              <a:rPr lang="fr-FR" dirty="0" err="1" smtClean="0"/>
              <a:t>will</a:t>
            </a:r>
            <a:r>
              <a:rPr lang="fr-FR" dirty="0" smtClean="0"/>
              <a:t> not break the initial invariant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(1),</a:t>
            </a:r>
            <a:br>
              <a:rPr lang="fr-FR" dirty="0" smtClean="0"/>
            </a:br>
            <a:r>
              <a:rPr lang="fr-FR" dirty="0" smtClean="0"/>
              <a:t>and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likely</a:t>
            </a:r>
            <a:r>
              <a:rPr lang="fr-FR" dirty="0" smtClean="0"/>
              <a:t> to not break the initial invariant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 on </a:t>
            </a:r>
            <a:r>
              <a:rPr lang="fr-FR" dirty="0" err="1" smtClean="0"/>
              <a:t>any</a:t>
            </a:r>
            <a:r>
              <a:rPr lang="fr-FR" dirty="0" smtClean="0"/>
              <a:t> argument.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15636" y="5483437"/>
            <a:ext cx="1073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the </a:t>
            </a:r>
            <a:r>
              <a:rPr lang="fr-FR" dirty="0" err="1" smtClean="0"/>
              <a:t>constraint</a:t>
            </a:r>
            <a:r>
              <a:rPr lang="fr-FR" dirty="0" smtClean="0"/>
              <a:t> f(1,1), the first argument (</a:t>
            </a:r>
            <a:r>
              <a:rPr lang="fr-FR" i="1" dirty="0" smtClean="0"/>
              <a:t>1 </a:t>
            </a:r>
            <a:r>
              <a:rPr lang="fr-FR" dirty="0" smtClean="0"/>
              <a:t>of type </a:t>
            </a:r>
            <a:r>
              <a:rPr lang="fr-FR" i="1" dirty="0" smtClean="0"/>
              <a:t>a</a:t>
            </a:r>
            <a:r>
              <a:rPr lang="fr-FR" dirty="0" smtClean="0"/>
              <a:t>) correspond to a value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exists</a:t>
            </a:r>
            <a:r>
              <a:rPr lang="fr-FR" dirty="0" smtClean="0"/>
              <a:t> in the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do not </a:t>
            </a:r>
            <a:r>
              <a:rPr lang="fr-FR" dirty="0" err="1" smtClean="0"/>
              <a:t>quantify</a:t>
            </a:r>
            <a:r>
              <a:rPr lang="fr-FR" dirty="0" smtClean="0"/>
              <a:t> on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yet</a:t>
            </a:r>
            <a:r>
              <a:rPr lang="fr-FR" dirty="0" smtClean="0"/>
              <a:t>. </a:t>
            </a:r>
            <a:r>
              <a:rPr lang="fr-FR" dirty="0" err="1" smtClean="0"/>
              <a:t>However</a:t>
            </a:r>
            <a:r>
              <a:rPr lang="fr-FR" dirty="0" smtClean="0"/>
              <a:t>, the second argument (</a:t>
            </a:r>
            <a:r>
              <a:rPr lang="fr-FR" i="1" dirty="0" smtClean="0"/>
              <a:t>1</a:t>
            </a:r>
            <a:r>
              <a:rPr lang="fr-FR" dirty="0" smtClean="0"/>
              <a:t> of type </a:t>
            </a:r>
            <a:r>
              <a:rPr lang="fr-FR" i="1" dirty="0" smtClean="0"/>
              <a:t>b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proper</a:t>
            </a:r>
            <a:r>
              <a:rPr lang="fr-FR" dirty="0" smtClean="0"/>
              <a:t> to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quantify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existentially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partially</a:t>
            </a:r>
            <a:r>
              <a:rPr lang="fr-FR" dirty="0" smtClean="0"/>
              <a:t> </a:t>
            </a:r>
            <a:r>
              <a:rPr lang="fr-FR" dirty="0" err="1" smtClean="0"/>
              <a:t>generalize</a:t>
            </a:r>
            <a:r>
              <a:rPr lang="fr-FR" dirty="0" smtClean="0"/>
              <a:t> the </a:t>
            </a:r>
            <a:r>
              <a:rPr lang="fr-FR" dirty="0" err="1" smtClean="0"/>
              <a:t>example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418090" y="6268217"/>
            <a:ext cx="23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 </a:t>
            </a:r>
            <a:r>
              <a:rPr lang="fr-FR" dirty="0" smtClean="0"/>
              <a:t>f(1,B)</a:t>
            </a:r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2901661" y="1690224"/>
            <a:ext cx="1133947" cy="2585326"/>
            <a:chOff x="2901661" y="1690224"/>
            <a:chExt cx="1133947" cy="2585326"/>
          </a:xfrm>
        </p:grpSpPr>
        <p:grpSp>
          <p:nvGrpSpPr>
            <p:cNvPr id="3" name="Groupe 2"/>
            <p:cNvGrpSpPr/>
            <p:nvPr/>
          </p:nvGrpSpPr>
          <p:grpSpPr>
            <a:xfrm>
              <a:off x="2901661" y="1690226"/>
              <a:ext cx="1133947" cy="2585324"/>
              <a:chOff x="1974406" y="2199278"/>
              <a:chExt cx="1133947" cy="2585324"/>
            </a:xfrm>
          </p:grpSpPr>
          <p:sp>
            <p:nvSpPr>
              <p:cNvPr id="26" name="ZoneTexte 25"/>
              <p:cNvSpPr txBox="1"/>
              <p:nvPr/>
            </p:nvSpPr>
            <p:spPr>
              <a:xfrm>
                <a:off x="1974406" y="2199278"/>
                <a:ext cx="113394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res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r>
                  <a:rPr lang="fr-FR" dirty="0"/>
                  <a:t>dom(1)</a:t>
                </a:r>
              </a:p>
              <a:p>
                <a:r>
                  <a:rPr lang="fr-FR" dirty="0"/>
                  <a:t>~f(1,0)</a:t>
                </a:r>
              </a:p>
              <a:p>
                <a:endParaRPr lang="fr-FR" dirty="0"/>
              </a:p>
              <a:p>
                <a:r>
                  <a:rPr lang="fr-FR" dirty="0"/>
                  <a:t>~dom(0)</a:t>
                </a:r>
              </a:p>
              <a:p>
                <a:r>
                  <a:rPr lang="fr-FR" dirty="0"/>
                  <a:t>~f(0,0)</a:t>
                </a:r>
              </a:p>
              <a:p>
                <a:r>
                  <a:rPr lang="fr-FR" dirty="0"/>
                  <a:t>0 ~= 1</a:t>
                </a:r>
              </a:p>
              <a:p>
                <a:r>
                  <a:rPr lang="fr-FR" dirty="0" err="1"/>
                  <a:t>elt</a:t>
                </a:r>
                <a:r>
                  <a:rPr lang="fr-FR" dirty="0"/>
                  <a:t>=1</a:t>
                </a:r>
                <a:br>
                  <a:rPr lang="fr-FR" dirty="0"/>
                </a:br>
                <a:r>
                  <a:rPr lang="fr-FR" dirty="0"/>
                  <a:t>f(1,1</a:t>
                </a:r>
                <a:r>
                  <a:rPr lang="fr-FR" dirty="0" smtClean="0"/>
                  <a:t>)</a:t>
                </a:r>
                <a:endParaRPr lang="fr-FR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974406" y="4422828"/>
                <a:ext cx="753701" cy="36177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2932945" y="1690224"/>
              <a:ext cx="753701" cy="94433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44919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967687"/>
            <a:ext cx="10252295" cy="21905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400" dirty="0" err="1" smtClean="0"/>
              <a:t>We</a:t>
            </a:r>
            <a:r>
              <a:rPr lang="fr-FR" sz="2400" dirty="0" smtClean="0"/>
              <a:t> go back to </a:t>
            </a:r>
            <a:r>
              <a:rPr lang="fr-FR" sz="2400" dirty="0" err="1" smtClean="0"/>
              <a:t>step</a:t>
            </a:r>
            <a:r>
              <a:rPr lang="fr-FR" sz="2400" dirty="0" smtClean="0"/>
              <a:t> 1 and continue to </a:t>
            </a:r>
            <a:r>
              <a:rPr lang="fr-FR" sz="2400" dirty="0" err="1" smtClean="0"/>
              <a:t>collect</a:t>
            </a:r>
            <a:r>
              <a:rPr lang="fr-FR" sz="2400" dirty="0" smtClean="0"/>
              <a:t> and </a:t>
            </a:r>
            <a:r>
              <a:rPr lang="fr-FR" sz="2400" dirty="0" err="1" smtClean="0"/>
              <a:t>generalize</a:t>
            </a:r>
            <a:r>
              <a:rPr lang="fr-FR" sz="2400" dirty="0" smtClean="0"/>
              <a:t> </a:t>
            </a:r>
            <a:r>
              <a:rPr lang="fr-FR" sz="2400" dirty="0" err="1" smtClean="0"/>
              <a:t>different</a:t>
            </a:r>
            <a:r>
              <a:rPr lang="fr-FR" sz="2400" dirty="0" smtClean="0"/>
              <a:t> </a:t>
            </a:r>
            <a:r>
              <a:rPr lang="fr-FR" sz="2400" dirty="0" err="1" smtClean="0"/>
              <a:t>valid</a:t>
            </a:r>
            <a:r>
              <a:rPr lang="fr-FR" sz="2400" dirty="0" smtClean="0"/>
              <a:t> </a:t>
            </a:r>
            <a:r>
              <a:rPr lang="fr-FR" sz="2400" dirty="0" err="1" smtClean="0"/>
              <a:t>executions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are not </a:t>
            </a:r>
            <a:r>
              <a:rPr lang="fr-FR" sz="2400" dirty="0" err="1" smtClean="0"/>
              <a:t>allowed</a:t>
            </a:r>
            <a:r>
              <a:rPr lang="fr-FR" sz="2400" dirty="0" smtClean="0"/>
              <a:t> by </a:t>
            </a:r>
            <a:r>
              <a:rPr lang="fr-FR" sz="2400" dirty="0" err="1" smtClean="0"/>
              <a:t>our</a:t>
            </a:r>
            <a:r>
              <a:rPr lang="fr-FR" sz="2400" dirty="0" smtClean="0"/>
              <a:t> </a:t>
            </a:r>
            <a:r>
              <a:rPr lang="fr-FR" sz="2400" dirty="0" err="1" smtClean="0"/>
              <a:t>generated</a:t>
            </a:r>
            <a:r>
              <a:rPr lang="fr-FR" sz="2400" dirty="0" smtClean="0"/>
              <a:t> invariant, </a:t>
            </a:r>
            <a:r>
              <a:rPr lang="fr-FR" sz="2400" dirty="0" err="1" smtClean="0"/>
              <a:t>until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have </a:t>
            </a:r>
            <a:r>
              <a:rPr lang="fr-FR" sz="2400" dirty="0" err="1" smtClean="0"/>
              <a:t>them</a:t>
            </a:r>
            <a:r>
              <a:rPr lang="fr-FR" sz="2400" dirty="0" smtClean="0"/>
              <a:t> all.</a:t>
            </a:r>
            <a:r>
              <a:rPr lang="fr-FR" sz="1400" dirty="0"/>
              <a:t/>
            </a:r>
            <a:br>
              <a:rPr lang="fr-FR" sz="1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1400" dirty="0" smtClean="0"/>
              <a:t>NOTE: 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could</a:t>
            </a:r>
            <a:r>
              <a:rPr lang="fr-FR" sz="1400" dirty="0" smtClean="0"/>
              <a:t> not </a:t>
            </a:r>
            <a:r>
              <a:rPr lang="fr-FR" sz="1400" dirty="0" err="1" smtClean="0"/>
              <a:t>terminate</a:t>
            </a:r>
            <a:r>
              <a:rPr lang="fr-FR" sz="1400" dirty="0" smtClean="0"/>
              <a:t> in </a:t>
            </a:r>
            <a:r>
              <a:rPr lang="fr-FR" sz="1400" dirty="0" err="1" smtClean="0"/>
              <a:t>some</a:t>
            </a:r>
            <a:r>
              <a:rPr lang="fr-FR" sz="1400" dirty="0" smtClean="0"/>
              <a:t> cases. Conjecture: </a:t>
            </a:r>
            <a:r>
              <a:rPr lang="fr-FR" sz="1400" dirty="0" err="1" smtClean="0"/>
              <a:t>it</a:t>
            </a:r>
            <a:r>
              <a:rPr lang="fr-FR" sz="1400" dirty="0" smtClean="0"/>
              <a:t> </a:t>
            </a:r>
            <a:r>
              <a:rPr lang="fr-FR" sz="1400" dirty="0" err="1" smtClean="0"/>
              <a:t>does</a:t>
            </a:r>
            <a:r>
              <a:rPr lang="fr-FR" sz="1400" dirty="0" smtClean="0"/>
              <a:t> not </a:t>
            </a:r>
            <a:r>
              <a:rPr lang="fr-FR" sz="1400" dirty="0" err="1" smtClean="0"/>
              <a:t>terminate</a:t>
            </a:r>
            <a:r>
              <a:rPr lang="fr-FR" sz="1400" dirty="0" smtClean="0"/>
              <a:t> iff no </a:t>
            </a:r>
            <a:r>
              <a:rPr lang="fr-FR" sz="1400" dirty="0" err="1" smtClean="0"/>
              <a:t>valid</a:t>
            </a:r>
            <a:r>
              <a:rPr lang="fr-FR" sz="1400" dirty="0" smtClean="0"/>
              <a:t> </a:t>
            </a:r>
            <a:r>
              <a:rPr lang="fr-FR" sz="1400" dirty="0" smtClean="0">
                <a:solidFill>
                  <a:schemeClr val="dk1"/>
                </a:solidFill>
              </a:rPr>
              <a:t>∀∃ invariant </a:t>
            </a:r>
            <a:r>
              <a:rPr lang="fr-FR" sz="1400" dirty="0" err="1" smtClean="0">
                <a:solidFill>
                  <a:schemeClr val="dk1"/>
                </a:solidFill>
              </a:rPr>
              <a:t>exists</a:t>
            </a:r>
            <a:r>
              <a:rPr lang="fr-FR" sz="1400" dirty="0" smtClean="0">
                <a:solidFill>
                  <a:schemeClr val="dk1"/>
                </a:solidFill>
              </a:rPr>
              <a:t>.</a:t>
            </a:r>
            <a:endParaRPr lang="fr-FR" sz="14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756721" y="4236158"/>
            <a:ext cx="613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our</a:t>
            </a:r>
            <a:r>
              <a:rPr lang="fr-FR" dirty="0" smtClean="0"/>
              <a:t> case,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left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and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 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889689" y="3959159"/>
            <a:ext cx="932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803024" y="4236158"/>
            <a:ext cx="104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ut not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8700380" y="4236158"/>
            <a:ext cx="239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 </a:t>
            </a:r>
            <a:r>
              <a:rPr lang="fr-FR" dirty="0" smtClean="0"/>
              <a:t>f(1,B)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6720" y="5160476"/>
            <a:ext cx="495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continue to </a:t>
            </a:r>
            <a:r>
              <a:rPr lang="fr-FR" dirty="0" err="1" smtClean="0"/>
              <a:t>step</a:t>
            </a:r>
            <a:r>
              <a:rPr lang="fr-FR" dirty="0" smtClean="0"/>
              <a:t> 3.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6924839" y="3948657"/>
            <a:ext cx="753701" cy="9443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702643" y="4254323"/>
            <a:ext cx="1219955" cy="3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13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255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construct</a:t>
            </a:r>
            <a:r>
              <a:rPr lang="fr-FR" sz="2400" dirty="0" smtClean="0"/>
              <a:t> </a:t>
            </a:r>
            <a:r>
              <a:rPr lang="fr-FR" sz="2400" dirty="0" err="1" smtClean="0"/>
              <a:t>our</a:t>
            </a:r>
            <a:r>
              <a:rPr lang="fr-FR" sz="2400" dirty="0" smtClean="0"/>
              <a:t> final invariant </a:t>
            </a:r>
            <a:r>
              <a:rPr lang="fr-FR" sz="2400" dirty="0" err="1" smtClean="0"/>
              <a:t>like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: </a:t>
            </a:r>
            <a:endParaRPr lang="fr-FR" sz="18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551731" y="2582131"/>
            <a:ext cx="282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initial </a:t>
            </a:r>
            <a:r>
              <a:rPr lang="fr-FR" dirty="0" err="1" smtClean="0"/>
              <a:t>counterexample</a:t>
            </a:r>
            <a:r>
              <a:rPr lang="fr-FR" dirty="0"/>
              <a:t>: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423832" y="2450757"/>
            <a:ext cx="129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~f(1,0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78995" y="2477951"/>
            <a:ext cx="2752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Partially-generalized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n°1: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904662" y="2589257"/>
            <a:ext cx="239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/>
              <a:t>f(1,B)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577737" y="2472556"/>
            <a:ext cx="199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br>
              <a:rPr lang="fr-FR" dirty="0" smtClean="0"/>
            </a:br>
            <a:r>
              <a:rPr lang="fr-FR" dirty="0" smtClean="0"/>
              <a:t>(if more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6171" y="3703310"/>
            <a:ext cx="973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quantify</a:t>
            </a:r>
            <a:r>
              <a:rPr lang="fr-FR" dirty="0" smtClean="0"/>
              <a:t> </a:t>
            </a:r>
            <a:r>
              <a:rPr lang="fr-FR" dirty="0" err="1" smtClean="0"/>
              <a:t>universally</a:t>
            </a:r>
            <a:r>
              <a:rPr lang="fr-FR" dirty="0" smtClean="0"/>
              <a:t> the </a:t>
            </a:r>
            <a:r>
              <a:rPr lang="fr-FR" dirty="0" err="1" smtClean="0"/>
              <a:t>remaining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values (</a:t>
            </a:r>
            <a:r>
              <a:rPr lang="fr-FR" dirty="0" err="1" smtClean="0"/>
              <a:t>those</a:t>
            </a:r>
            <a:r>
              <a:rPr lang="fr-FR" dirty="0" smtClean="0"/>
              <a:t> of the initial </a:t>
            </a:r>
            <a:r>
              <a:rPr lang="fr-FR" dirty="0" err="1" smtClean="0"/>
              <a:t>counterexample</a:t>
            </a:r>
            <a:r>
              <a:rPr lang="fr-FR" dirty="0" smtClean="0"/>
              <a:t>):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04311" y="4418703"/>
            <a:ext cx="2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Generalized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 initial </a:t>
            </a:r>
            <a:r>
              <a:rPr lang="fr-FR" dirty="0" err="1" smtClean="0"/>
              <a:t>counterexample</a:t>
            </a:r>
            <a:r>
              <a:rPr lang="fr-FR" dirty="0"/>
              <a:t>: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376412" y="4287329"/>
            <a:ext cx="129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∀</a:t>
            </a:r>
            <a:r>
              <a:rPr lang="fr-FR" dirty="0" err="1" smtClean="0">
                <a:solidFill>
                  <a:schemeClr val="dk1"/>
                </a:solidFill>
              </a:rPr>
              <a:t>A:a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/>
          </a:p>
          <a:p>
            <a:r>
              <a:rPr lang="fr-FR" dirty="0" smtClean="0"/>
              <a:t>dom(A)</a:t>
            </a:r>
            <a:endParaRPr lang="fr-FR" dirty="0"/>
          </a:p>
          <a:p>
            <a:r>
              <a:rPr lang="fr-FR" dirty="0"/>
              <a:t>~</a:t>
            </a:r>
            <a:r>
              <a:rPr lang="fr-FR" dirty="0" smtClean="0"/>
              <a:t>f(</a:t>
            </a:r>
            <a:r>
              <a:rPr lang="fr-FR" dirty="0" err="1" smtClean="0"/>
              <a:t>A,res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031575" y="4314523"/>
            <a:ext cx="2752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Generalized</a:t>
            </a:r>
            <a:r>
              <a:rPr lang="fr-FR" dirty="0" smtClean="0"/>
              <a:t> </a:t>
            </a:r>
            <a:r>
              <a:rPr lang="fr-FR" dirty="0" err="1" smtClean="0"/>
              <a:t>highlighted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of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n°1: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7857242" y="4425829"/>
            <a:ext cx="239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B:b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/>
              <a:t>f(A,B)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541344" y="4591522"/>
            <a:ext cx="199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233184" y="5393053"/>
            <a:ext cx="269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final invariant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: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2879003" y="5210659"/>
            <a:ext cx="633742" cy="6378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7387628" y="5181218"/>
            <a:ext cx="469615" cy="66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9768689" y="5047070"/>
            <a:ext cx="583534" cy="82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479483" y="2496156"/>
            <a:ext cx="753701" cy="9443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423832" y="4245539"/>
            <a:ext cx="969519" cy="9443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7783828" y="2558850"/>
            <a:ext cx="1034247" cy="837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694936" y="4299188"/>
            <a:ext cx="1034247" cy="837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9577737" y="2548566"/>
            <a:ext cx="1548972" cy="837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9541343" y="4697774"/>
            <a:ext cx="354095" cy="263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3" name="Groupe 52"/>
          <p:cNvGrpSpPr/>
          <p:nvPr/>
        </p:nvGrpSpPr>
        <p:grpSpPr>
          <a:xfrm>
            <a:off x="632450" y="5935282"/>
            <a:ext cx="10900657" cy="413394"/>
            <a:chOff x="1401249" y="5935282"/>
            <a:chExt cx="10131858" cy="413394"/>
          </a:xfrm>
        </p:grpSpPr>
        <p:grpSp>
          <p:nvGrpSpPr>
            <p:cNvPr id="47" name="Groupe 46"/>
            <p:cNvGrpSpPr/>
            <p:nvPr/>
          </p:nvGrpSpPr>
          <p:grpSpPr>
            <a:xfrm>
              <a:off x="1401249" y="5935282"/>
              <a:ext cx="10131858" cy="413394"/>
              <a:chOff x="1401249" y="5935282"/>
              <a:chExt cx="10131858" cy="413394"/>
            </a:xfrm>
          </p:grpSpPr>
          <p:sp>
            <p:nvSpPr>
              <p:cNvPr id="29" name="ZoneTexte 28"/>
              <p:cNvSpPr txBox="1"/>
              <p:nvPr/>
            </p:nvSpPr>
            <p:spPr>
              <a:xfrm>
                <a:off x="1401249" y="5935282"/>
                <a:ext cx="10131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dk1"/>
                    </a:solidFill>
                  </a:rPr>
                  <a:t>∀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A:a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        </a:t>
                </a:r>
                <a:r>
                  <a:rPr lang="fr-FR" dirty="0" smtClean="0"/>
                  <a:t> dom(A) &amp; ~f(</a:t>
                </a:r>
                <a:r>
                  <a:rPr lang="fr-FR" dirty="0" err="1" smtClean="0"/>
                  <a:t>A,res</a:t>
                </a:r>
                <a:r>
                  <a:rPr lang="fr-FR" dirty="0" smtClean="0"/>
                  <a:t>)                           -&gt;                          (</a:t>
                </a:r>
                <a:r>
                  <a:rPr lang="fr-FR" dirty="0">
                    <a:solidFill>
                      <a:schemeClr val="dk1"/>
                    </a:solidFill>
                  </a:rPr>
                  <a:t>∃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B:b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</a:t>
                </a:r>
                <a:r>
                  <a:rPr lang="fr-FR" dirty="0" smtClean="0"/>
                  <a:t>f(A,B) )                       |                           … </a:t>
                </a:r>
                <a:endParaRPr lang="fr-FR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70169" y="5944779"/>
                <a:ext cx="1863015" cy="40389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88188" y="5935282"/>
                <a:ext cx="162330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10464241" y="6015187"/>
              <a:ext cx="354095" cy="263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38656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Making</a:t>
            </a:r>
            <a:r>
              <a:rPr lang="fr-FR" dirty="0" smtClean="0"/>
              <a:t> the invariant correct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2749079"/>
            <a:ext cx="10515600" cy="284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This invariant </a:t>
            </a:r>
            <a:r>
              <a:rPr lang="fr-FR" sz="2400" dirty="0" err="1" smtClean="0"/>
              <a:t>is</a:t>
            </a:r>
            <a:r>
              <a:rPr lang="fr-FR" sz="2400" dirty="0" smtClean="0"/>
              <a:t> correct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, for a </a:t>
            </a:r>
            <a:r>
              <a:rPr lang="fr-FR" sz="2400" dirty="0" err="1" smtClean="0"/>
              <a:t>valid</a:t>
            </a:r>
            <a:r>
              <a:rPr lang="fr-FR" sz="2400" dirty="0" smtClean="0"/>
              <a:t> </a:t>
            </a:r>
            <a:r>
              <a:rPr lang="fr-FR" sz="2400" dirty="0" err="1" smtClean="0"/>
              <a:t>execution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endParaRPr lang="fr-FR" sz="2400" dirty="0" smtClean="0"/>
          </a:p>
          <a:p>
            <a:pPr lvl="1"/>
            <a:r>
              <a:rPr lang="fr-FR" sz="1800" dirty="0" smtClean="0"/>
              <a:t>If the </a:t>
            </a:r>
            <a:r>
              <a:rPr lang="fr-FR" sz="1800" dirty="0" err="1" smtClean="0"/>
              <a:t>execution</a:t>
            </a:r>
            <a:r>
              <a:rPr lang="fr-FR" sz="1800" dirty="0" smtClean="0"/>
              <a:t> </a:t>
            </a:r>
            <a:r>
              <a:rPr lang="fr-FR" sz="1800" dirty="0" err="1" smtClean="0"/>
              <a:t>satisfies</a:t>
            </a:r>
            <a:r>
              <a:rPr lang="fr-FR" sz="1800" dirty="0" smtClean="0"/>
              <a:t> the first invariant </a:t>
            </a:r>
            <a:r>
              <a:rPr lang="fr-FR" sz="1800" dirty="0" err="1" smtClean="0"/>
              <a:t>generated</a:t>
            </a:r>
            <a:r>
              <a:rPr lang="fr-FR" sz="1800" dirty="0" smtClean="0"/>
              <a:t>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the green part (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</a:t>
            </a:r>
            <a:r>
              <a:rPr lang="fr-FR" sz="1800" dirty="0" err="1" smtClean="0"/>
              <a:t>exactly</a:t>
            </a:r>
            <a:r>
              <a:rPr lang="fr-FR" sz="1800" dirty="0" smtClean="0"/>
              <a:t> the </a:t>
            </a:r>
            <a:r>
              <a:rPr lang="fr-FR" sz="1800" dirty="0" err="1" smtClean="0"/>
              <a:t>same</a:t>
            </a:r>
            <a:r>
              <a:rPr lang="fr-FR" sz="1800" dirty="0" smtClean="0"/>
              <a:t> formula).</a:t>
            </a:r>
          </a:p>
          <a:p>
            <a:pPr marL="457200" lvl="1" indent="0">
              <a:buNone/>
            </a:pPr>
            <a:endParaRPr lang="fr-FR" sz="1800" dirty="0" smtClean="0"/>
          </a:p>
          <a:p>
            <a:pPr lvl="1"/>
            <a:r>
              <a:rPr lang="fr-FR" sz="1800" dirty="0" smtClean="0"/>
              <a:t>If the </a:t>
            </a:r>
            <a:r>
              <a:rPr lang="fr-FR" sz="1800" dirty="0" err="1" smtClean="0"/>
              <a:t>execution</a:t>
            </a:r>
            <a:r>
              <a:rPr lang="fr-FR" sz="1800" dirty="0" smtClean="0"/>
              <a:t> </a:t>
            </a:r>
            <a:r>
              <a:rPr lang="fr-FR" sz="1800" dirty="0" err="1" smtClean="0"/>
              <a:t>doesn’t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the first invariant </a:t>
            </a:r>
            <a:r>
              <a:rPr lang="fr-FR" sz="1800" dirty="0" err="1" smtClean="0"/>
              <a:t>generated</a:t>
            </a:r>
            <a:r>
              <a:rPr lang="fr-FR" sz="1800" dirty="0" smtClean="0"/>
              <a:t>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one of the </a:t>
            </a:r>
            <a:r>
              <a:rPr lang="fr-FR" sz="1800" dirty="0" err="1" smtClean="0"/>
              <a:t>blue</a:t>
            </a:r>
            <a:r>
              <a:rPr lang="fr-FR" sz="1800" dirty="0" smtClean="0"/>
              <a:t> parts.</a:t>
            </a:r>
            <a:br>
              <a:rPr lang="fr-FR" sz="1800" dirty="0" smtClean="0"/>
            </a:br>
            <a:r>
              <a:rPr lang="fr-FR" sz="1800" dirty="0" err="1" smtClean="0"/>
              <a:t>Indeed</a:t>
            </a:r>
            <a:r>
              <a:rPr lang="fr-FR" sz="1800" dirty="0" smtClean="0"/>
              <a:t>, if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not the case,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means</a:t>
            </a:r>
            <a:r>
              <a:rPr lang="fr-FR" sz="1800" dirty="0" smtClean="0"/>
              <a:t>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there</a:t>
            </a:r>
            <a:r>
              <a:rPr lang="fr-FR" sz="1800" dirty="0" smtClean="0"/>
              <a:t> </a:t>
            </a:r>
            <a:r>
              <a:rPr lang="fr-FR" sz="1800" dirty="0" err="1" smtClean="0"/>
              <a:t>exists</a:t>
            </a:r>
            <a:r>
              <a:rPr lang="fr-FR" sz="1800" dirty="0" smtClean="0"/>
              <a:t> a </a:t>
            </a:r>
            <a:r>
              <a:rPr lang="fr-FR" sz="1800" dirty="0" err="1" smtClean="0"/>
              <a:t>valid</a:t>
            </a:r>
            <a:r>
              <a:rPr lang="fr-FR" sz="1800" dirty="0" smtClean="0"/>
              <a:t> </a:t>
            </a:r>
            <a:r>
              <a:rPr lang="fr-FR" sz="1800" dirty="0" err="1" smtClean="0"/>
              <a:t>execution</a:t>
            </a:r>
            <a:r>
              <a:rPr lang="fr-FR" sz="1800" dirty="0" smtClean="0"/>
              <a:t>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doesn’t</a:t>
            </a:r>
            <a:r>
              <a:rPr lang="fr-FR" sz="1800" dirty="0" smtClean="0"/>
              <a:t> </a:t>
            </a:r>
            <a:r>
              <a:rPr lang="fr-FR" sz="1800" dirty="0" err="1" smtClean="0"/>
              <a:t>satisfy</a:t>
            </a:r>
            <a:r>
              <a:rPr lang="fr-FR" sz="1800" dirty="0" smtClean="0"/>
              <a:t> </a:t>
            </a:r>
            <a:r>
              <a:rPr lang="fr-FR" sz="1800" dirty="0" err="1" smtClean="0"/>
              <a:t>our</a:t>
            </a:r>
            <a:r>
              <a:rPr lang="fr-FR" sz="1800" dirty="0" smtClean="0"/>
              <a:t> first invariant </a:t>
            </a:r>
            <a:r>
              <a:rPr lang="fr-FR" sz="1800" dirty="0" err="1" smtClean="0"/>
              <a:t>generated</a:t>
            </a:r>
            <a:r>
              <a:rPr lang="fr-FR" sz="1800" dirty="0" smtClean="0"/>
              <a:t> and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we</a:t>
            </a:r>
            <a:r>
              <a:rPr lang="fr-FR" sz="1800" dirty="0" smtClean="0"/>
              <a:t> </a:t>
            </a:r>
            <a:r>
              <a:rPr lang="fr-FR" sz="1800" dirty="0" err="1" smtClean="0"/>
              <a:t>forgot</a:t>
            </a:r>
            <a:r>
              <a:rPr lang="fr-FR" sz="1800" dirty="0" smtClean="0"/>
              <a:t> at </a:t>
            </a:r>
            <a:r>
              <a:rPr lang="fr-FR" sz="1800" dirty="0" err="1" smtClean="0"/>
              <a:t>step</a:t>
            </a:r>
            <a:r>
              <a:rPr lang="fr-FR" sz="1800" dirty="0" smtClean="0"/>
              <a:t> 3.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904054" y="1987558"/>
            <a:ext cx="10900657" cy="413394"/>
            <a:chOff x="1401249" y="5935282"/>
            <a:chExt cx="10131858" cy="413394"/>
          </a:xfrm>
        </p:grpSpPr>
        <p:grpSp>
          <p:nvGrpSpPr>
            <p:cNvPr id="43" name="Groupe 42"/>
            <p:cNvGrpSpPr/>
            <p:nvPr/>
          </p:nvGrpSpPr>
          <p:grpSpPr>
            <a:xfrm>
              <a:off x="1401249" y="5935282"/>
              <a:ext cx="10131858" cy="413394"/>
              <a:chOff x="1401249" y="5935282"/>
              <a:chExt cx="10131858" cy="413394"/>
            </a:xfrm>
          </p:grpSpPr>
          <p:sp>
            <p:nvSpPr>
              <p:cNvPr id="45" name="ZoneTexte 44"/>
              <p:cNvSpPr txBox="1"/>
              <p:nvPr/>
            </p:nvSpPr>
            <p:spPr>
              <a:xfrm>
                <a:off x="1401249" y="5935282"/>
                <a:ext cx="10131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dk1"/>
                    </a:solidFill>
                  </a:rPr>
                  <a:t>∀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A:a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        </a:t>
                </a:r>
                <a:r>
                  <a:rPr lang="fr-FR" dirty="0" smtClean="0"/>
                  <a:t> dom(A) &amp; ~f(</a:t>
                </a:r>
                <a:r>
                  <a:rPr lang="fr-FR" dirty="0" err="1" smtClean="0"/>
                  <a:t>A,res</a:t>
                </a:r>
                <a:r>
                  <a:rPr lang="fr-FR" dirty="0" smtClean="0"/>
                  <a:t>)                           -&gt;                          (</a:t>
                </a:r>
                <a:r>
                  <a:rPr lang="fr-FR" dirty="0">
                    <a:solidFill>
                      <a:schemeClr val="dk1"/>
                    </a:solidFill>
                  </a:rPr>
                  <a:t>∃</a:t>
                </a:r>
                <a:r>
                  <a:rPr lang="fr-FR" dirty="0" err="1" smtClean="0">
                    <a:solidFill>
                      <a:schemeClr val="dk1"/>
                    </a:solidFill>
                  </a:rPr>
                  <a:t>B:b</a:t>
                </a:r>
                <a:r>
                  <a:rPr lang="fr-FR" dirty="0" smtClean="0">
                    <a:solidFill>
                      <a:schemeClr val="dk1"/>
                    </a:solidFill>
                  </a:rPr>
                  <a:t>. </a:t>
                </a:r>
                <a:r>
                  <a:rPr lang="fr-FR" dirty="0" smtClean="0"/>
                  <a:t>f(A,B) )                       |                           … </a:t>
                </a:r>
                <a:endParaRPr lang="fr-FR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70169" y="5944779"/>
                <a:ext cx="1863015" cy="40389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88188" y="5935282"/>
                <a:ext cx="162330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10464241" y="6015187"/>
              <a:ext cx="354095" cy="263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838200" y="5664065"/>
            <a:ext cx="92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</a:rPr>
              <a:t>N</a:t>
            </a:r>
            <a:r>
              <a:rPr lang="fr-FR" dirty="0" smtClean="0"/>
              <a:t>ote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, the </a:t>
            </a:r>
            <a:r>
              <a:rPr lang="fr-FR" dirty="0" err="1" smtClean="0"/>
              <a:t>generated</a:t>
            </a:r>
            <a:r>
              <a:rPr lang="fr-FR" dirty="0" smtClean="0"/>
              <a:t> invariant have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dk1"/>
                </a:solidFill>
              </a:rPr>
              <a:t>∀∃.</a:t>
            </a:r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 smtClean="0"/>
              <a:t>decidable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for </a:t>
            </a:r>
            <a:r>
              <a:rPr lang="fr-FR" dirty="0" err="1" smtClean="0"/>
              <a:t>finding</a:t>
            </a:r>
            <a:r>
              <a:rPr lang="fr-FR" dirty="0" smtClean="0"/>
              <a:t> the </a:t>
            </a:r>
            <a:r>
              <a:rPr lang="fr-FR" dirty="0" err="1" smtClean="0"/>
              <a:t>examples</a:t>
            </a:r>
            <a:r>
              <a:rPr lang="fr-FR" dirty="0" smtClean="0"/>
              <a:t> of the </a:t>
            </a:r>
            <a:r>
              <a:rPr lang="fr-FR" dirty="0" err="1" smtClean="0"/>
              <a:t>step</a:t>
            </a:r>
            <a:r>
              <a:rPr lang="fr-FR" dirty="0" smtClean="0"/>
              <a:t> 1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explained</a:t>
            </a:r>
            <a:r>
              <a:rPr lang="fr-FR" dirty="0" smtClean="0"/>
              <a:t> </a:t>
            </a:r>
            <a:r>
              <a:rPr lang="fr-FR" dirty="0" err="1" smtClean="0"/>
              <a:t>later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969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t="54407"/>
          <a:stretch/>
        </p:blipFill>
        <p:spPr>
          <a:xfrm>
            <a:off x="8844145" y="4919390"/>
            <a:ext cx="2843880" cy="168219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316" y="176994"/>
            <a:ext cx="2285918" cy="484018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308" y="2722299"/>
            <a:ext cx="6028052" cy="3426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67897" y="1690688"/>
            <a:ext cx="4282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go back to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2.</a:t>
            </a:r>
          </a:p>
          <a:p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invariant: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308" y="3831426"/>
            <a:ext cx="4449778" cy="21630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67897" y="3276297"/>
            <a:ext cx="294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expected</a:t>
            </a:r>
            <a:r>
              <a:rPr lang="fr-FR" dirty="0" smtClean="0"/>
              <a:t> invariant </a:t>
            </a:r>
            <a:r>
              <a:rPr lang="fr-FR" dirty="0" err="1" smtClean="0"/>
              <a:t>was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7897" y="4307908"/>
            <a:ext cx="687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invariants are </a:t>
            </a:r>
            <a:r>
              <a:rPr lang="fr-FR" dirty="0" err="1" smtClean="0"/>
              <a:t>equivalent</a:t>
            </a:r>
            <a:r>
              <a:rPr lang="fr-FR" dirty="0" smtClean="0"/>
              <a:t>!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generated</a:t>
            </a:r>
            <a:r>
              <a:rPr lang="fr-FR" dirty="0" smtClean="0"/>
              <a:t>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a </a:t>
            </a:r>
            <a:r>
              <a:rPr lang="fr-FR" dirty="0" err="1" smtClean="0"/>
              <a:t>little</a:t>
            </a:r>
            <a:r>
              <a:rPr lang="fr-FR" dirty="0" smtClean="0"/>
              <a:t> more </a:t>
            </a:r>
            <a:r>
              <a:rPr lang="fr-FR" dirty="0" err="1" smtClean="0"/>
              <a:t>complicated</a:t>
            </a:r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29" b="2838"/>
          <a:stretch/>
        </p:blipFill>
        <p:spPr>
          <a:xfrm>
            <a:off x="838200" y="5290719"/>
            <a:ext cx="7703324" cy="56927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02902" y="5859992"/>
            <a:ext cx="625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Invariant </a:t>
            </a:r>
            <a:r>
              <a:rPr lang="fr-FR" sz="1400" dirty="0" err="1" smtClean="0"/>
              <a:t>generated</a:t>
            </a:r>
            <a:r>
              <a:rPr lang="fr-FR" sz="1400" dirty="0" smtClean="0"/>
              <a:t> by </a:t>
            </a:r>
            <a:r>
              <a:rPr lang="fr-FR" sz="1400" dirty="0" err="1" smtClean="0"/>
              <a:t>my</a:t>
            </a:r>
            <a:r>
              <a:rPr lang="fr-FR" sz="1400" dirty="0" smtClean="0"/>
              <a:t> F# </a:t>
            </a:r>
            <a:r>
              <a:rPr lang="fr-FR" sz="1400" dirty="0" err="1" smtClean="0"/>
              <a:t>implementation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40473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</a:t>
            </a:r>
            <a:r>
              <a:rPr lang="fr-FR" dirty="0" err="1" smtClean="0"/>
              <a:t>step</a:t>
            </a:r>
            <a:r>
              <a:rPr lang="fr-FR" dirty="0" smtClean="0"/>
              <a:t> 1 of the </a:t>
            </a:r>
            <a:r>
              <a:rPr lang="fr-FR" dirty="0" err="1" smtClean="0"/>
              <a:t>method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want</a:t>
            </a:r>
            <a:r>
              <a:rPr lang="fr-FR" sz="2400" dirty="0" smtClean="0"/>
              <a:t> to </a:t>
            </a:r>
            <a:r>
              <a:rPr lang="fr-FR" sz="2400" dirty="0" err="1"/>
              <a:t>find</a:t>
            </a:r>
            <a:r>
              <a:rPr lang="fr-FR" sz="2400" dirty="0"/>
              <a:t> an </a:t>
            </a:r>
            <a:r>
              <a:rPr lang="fr-FR" sz="2400" dirty="0" err="1"/>
              <a:t>example</a:t>
            </a:r>
            <a:r>
              <a:rPr lang="fr-FR" sz="2400" dirty="0"/>
              <a:t>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/>
              <a:t>that</a:t>
            </a:r>
            <a:r>
              <a:rPr lang="fr-FR" sz="2400" dirty="0" smtClean="0"/>
              <a:t>: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has the </a:t>
            </a:r>
            <a:r>
              <a:rPr lang="fr-FR" sz="2000" dirty="0" err="1"/>
              <a:t>same</a:t>
            </a:r>
            <a:r>
              <a:rPr lang="fr-FR" sz="2000" dirty="0"/>
              <a:t> </a:t>
            </a:r>
            <a:r>
              <a:rPr lang="fr-FR" sz="2000" dirty="0" err="1"/>
              <a:t>concrete</a:t>
            </a:r>
            <a:r>
              <a:rPr lang="fr-FR" sz="2000" dirty="0"/>
              <a:t> </a:t>
            </a:r>
            <a:r>
              <a:rPr lang="fr-FR" sz="2000" dirty="0" err="1"/>
              <a:t>constraints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those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have </a:t>
            </a:r>
            <a:r>
              <a:rPr lang="fr-FR" sz="2000" dirty="0" err="1"/>
              <a:t>highlighted</a:t>
            </a:r>
            <a:r>
              <a:rPr lang="fr-FR" sz="2000" dirty="0"/>
              <a:t> in </a:t>
            </a:r>
            <a:r>
              <a:rPr lang="fr-FR" sz="2000" dirty="0" smtClean="0"/>
              <a:t>the</a:t>
            </a:r>
            <a:br>
              <a:rPr lang="fr-FR" sz="2000" dirty="0" smtClean="0"/>
            </a:br>
            <a:r>
              <a:rPr lang="fr-FR" sz="2000" dirty="0" smtClean="0"/>
              <a:t>initial </a:t>
            </a:r>
            <a:r>
              <a:rPr lang="fr-FR" sz="2000" dirty="0" err="1"/>
              <a:t>counterexample</a:t>
            </a: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It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/>
              <a:t>break the initial set of invariants </a:t>
            </a:r>
            <a:r>
              <a:rPr lang="fr-FR" sz="2000" dirty="0" err="1"/>
              <a:t>after</a:t>
            </a:r>
            <a:r>
              <a:rPr lang="fr-FR" sz="2000" dirty="0"/>
              <a:t> the </a:t>
            </a:r>
            <a:r>
              <a:rPr lang="fr-FR" sz="2000" dirty="0" err="1"/>
              <a:t>execution</a:t>
            </a:r>
            <a:r>
              <a:rPr lang="fr-FR" sz="2000" dirty="0"/>
              <a:t> of the action of </a:t>
            </a:r>
            <a:r>
              <a:rPr lang="fr-FR" sz="2000" dirty="0" err="1" smtClean="0"/>
              <a:t>interest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(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/>
              <a:t>any</a:t>
            </a:r>
            <a:r>
              <a:rPr lang="fr-FR" sz="2000" dirty="0"/>
              <a:t> </a:t>
            </a:r>
            <a:r>
              <a:rPr lang="fr-FR" sz="2000" dirty="0" smtClean="0"/>
              <a:t>argument)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</a:t>
            </a:r>
            <a:r>
              <a:rPr lang="fr-FR" sz="2000" dirty="0" err="1" smtClean="0"/>
              <a:t>was</a:t>
            </a:r>
            <a:r>
              <a:rPr lang="fr-FR" sz="2000" dirty="0" smtClean="0"/>
              <a:t> not </a:t>
            </a:r>
            <a:r>
              <a:rPr lang="fr-FR" sz="2000" dirty="0" err="1" smtClean="0"/>
              <a:t>already</a:t>
            </a:r>
            <a:r>
              <a:rPr lang="fr-FR" sz="2000" dirty="0" smtClean="0"/>
              <a:t> </a:t>
            </a:r>
            <a:r>
              <a:rPr lang="fr-FR" sz="2000" dirty="0" err="1" smtClean="0"/>
              <a:t>treated</a:t>
            </a:r>
            <a:r>
              <a:rPr lang="fr-FR" sz="2000" dirty="0" smtClean="0"/>
              <a:t> </a:t>
            </a:r>
            <a:r>
              <a:rPr lang="fr-FR" sz="2000" dirty="0" err="1" smtClean="0"/>
              <a:t>before</a:t>
            </a:r>
            <a:r>
              <a:rPr lang="fr-FR" sz="2000" dirty="0"/>
              <a:t> </a:t>
            </a:r>
            <a:r>
              <a:rPr lang="fr-FR" sz="2000" dirty="0" smtClean="0"/>
              <a:t>(more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,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 err="1" smtClean="0"/>
              <a:t>satisfy</a:t>
            </a:r>
            <a:r>
              <a:rPr lang="fr-FR" sz="2000" dirty="0" smtClean="0"/>
              <a:t> the semi-</a:t>
            </a:r>
            <a:r>
              <a:rPr lang="fr-FR" sz="2000" dirty="0" err="1" smtClean="0"/>
              <a:t>generalized</a:t>
            </a:r>
            <a:r>
              <a:rPr lang="fr-FR" sz="2000" dirty="0" smtClean="0"/>
              <a:t> </a:t>
            </a:r>
            <a:r>
              <a:rPr lang="fr-FR" sz="2000" dirty="0" err="1" smtClean="0"/>
              <a:t>highlighted</a:t>
            </a:r>
            <a:r>
              <a:rPr lang="fr-FR" sz="2000" dirty="0" smtClean="0"/>
              <a:t>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previous</a:t>
            </a:r>
            <a:r>
              <a:rPr lang="fr-FR" sz="2000" dirty="0" smtClean="0"/>
              <a:t> </a:t>
            </a:r>
            <a:r>
              <a:rPr lang="fr-FR" sz="2000" dirty="0" err="1" smtClean="0"/>
              <a:t>examples</a:t>
            </a:r>
            <a:r>
              <a:rPr lang="fr-FR" sz="2000" dirty="0" smtClean="0"/>
              <a:t> </a:t>
            </a:r>
            <a:r>
              <a:rPr lang="fr-FR" sz="2000" dirty="0" err="1" smtClean="0"/>
              <a:t>found</a:t>
            </a:r>
            <a:r>
              <a:rPr lang="fr-FR" sz="2000" dirty="0" smtClean="0"/>
              <a:t>)</a:t>
            </a:r>
            <a:endParaRPr lang="fr-FR" sz="2000" dirty="0"/>
          </a:p>
          <a:p>
            <a:pPr marL="0" indent="0">
              <a:buNone/>
            </a:pPr>
            <a:endParaRPr lang="fr-FR" sz="1100" dirty="0" smtClean="0"/>
          </a:p>
          <a:p>
            <a:pPr marL="0" indent="0">
              <a:buNone/>
            </a:pPr>
            <a:r>
              <a:rPr lang="fr-FR" sz="1800" dirty="0" err="1" smtClean="0"/>
              <a:t>We</a:t>
            </a:r>
            <a:r>
              <a:rPr lang="fr-FR" sz="1800" dirty="0" smtClean="0"/>
              <a:t> </a:t>
            </a:r>
            <a:r>
              <a:rPr lang="fr-FR" sz="1800" dirty="0" err="1" smtClean="0"/>
              <a:t>can</a:t>
            </a:r>
            <a:r>
              <a:rPr lang="fr-FR" sz="1800" dirty="0" smtClean="0"/>
              <a:t> express </a:t>
            </a:r>
            <a:r>
              <a:rPr lang="fr-FR" sz="1800" dirty="0" err="1" smtClean="0"/>
              <a:t>these</a:t>
            </a:r>
            <a:r>
              <a:rPr lang="fr-FR" sz="1800" dirty="0" smtClean="0"/>
              <a:t> </a:t>
            </a:r>
            <a:r>
              <a:rPr lang="fr-FR" sz="1800" dirty="0" err="1" smtClean="0"/>
              <a:t>constraints</a:t>
            </a:r>
            <a:r>
              <a:rPr lang="fr-FR" sz="1800" dirty="0" smtClean="0"/>
              <a:t> as a formula: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Trivial: </a:t>
            </a:r>
            <a:r>
              <a:rPr lang="fr-FR" sz="1800" dirty="0" err="1" smtClean="0"/>
              <a:t>just</a:t>
            </a:r>
            <a:r>
              <a:rPr lang="fr-FR" sz="1800" dirty="0" smtClean="0"/>
              <a:t> a conjonction of </a:t>
            </a:r>
            <a:r>
              <a:rPr lang="fr-FR" sz="1800" dirty="0" err="1" smtClean="0"/>
              <a:t>constraints</a:t>
            </a:r>
            <a:r>
              <a:rPr lang="fr-FR" sz="1800" dirty="0" smtClean="0"/>
              <a:t> </a:t>
            </a:r>
            <a:r>
              <a:rPr lang="fr-FR" sz="1800" dirty="0" err="1" smtClean="0"/>
              <a:t>without</a:t>
            </a:r>
            <a:r>
              <a:rPr lang="fr-FR" sz="1800" dirty="0" smtClean="0"/>
              <a:t> variable, (no quantification)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err="1" smtClean="0"/>
              <a:t>See</a:t>
            </a:r>
            <a:r>
              <a:rPr lang="fr-FR" sz="1800" dirty="0" smtClean="0"/>
              <a:t> </a:t>
            </a:r>
            <a:r>
              <a:rPr lang="fr-FR" sz="1800" dirty="0" err="1" smtClean="0"/>
              <a:t>next</a:t>
            </a:r>
            <a:r>
              <a:rPr lang="fr-FR" sz="1800" dirty="0" smtClean="0"/>
              <a:t> slide.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/>
              <a:t>The semi-</a:t>
            </a:r>
            <a:r>
              <a:rPr lang="fr-FR" sz="1800" dirty="0" err="1" smtClean="0"/>
              <a:t>generalized</a:t>
            </a:r>
            <a:r>
              <a:rPr lang="fr-FR" sz="1800" dirty="0" smtClean="0"/>
              <a:t> </a:t>
            </a:r>
            <a:r>
              <a:rPr lang="fr-FR" sz="1800" dirty="0" err="1" smtClean="0"/>
              <a:t>constraints</a:t>
            </a:r>
            <a:r>
              <a:rPr lang="fr-FR" sz="1800" dirty="0" smtClean="0"/>
              <a:t> of the </a:t>
            </a:r>
            <a:r>
              <a:rPr lang="fr-FR" sz="1800" dirty="0" err="1" smtClean="0"/>
              <a:t>previous</a:t>
            </a:r>
            <a:r>
              <a:rPr lang="fr-FR" sz="1800" dirty="0" smtClean="0"/>
              <a:t> </a:t>
            </a:r>
            <a:r>
              <a:rPr lang="fr-FR" sz="1800" dirty="0" err="1" smtClean="0"/>
              <a:t>examples</a:t>
            </a:r>
            <a:r>
              <a:rPr lang="fr-FR" sz="1800" dirty="0" smtClean="0"/>
              <a:t> are </a:t>
            </a:r>
            <a:r>
              <a:rPr lang="fr-FR" sz="1800" dirty="0" err="1" smtClean="0"/>
              <a:t>existentially</a:t>
            </a:r>
            <a:r>
              <a:rPr lang="fr-FR" sz="1800" dirty="0" smtClean="0"/>
              <a:t> </a:t>
            </a:r>
            <a:r>
              <a:rPr lang="fr-FR" sz="1800" dirty="0" err="1" smtClean="0"/>
              <a:t>quantified</a:t>
            </a:r>
            <a:r>
              <a:rPr lang="fr-FR" sz="1800" dirty="0" smtClean="0"/>
              <a:t> formulas. </a:t>
            </a:r>
            <a:r>
              <a:rPr lang="fr-FR" sz="1800" dirty="0" err="1" smtClean="0"/>
              <a:t>We</a:t>
            </a:r>
            <a:r>
              <a:rPr lang="fr-FR" sz="1800" dirty="0" smtClean="0"/>
              <a:t> </a:t>
            </a:r>
            <a:r>
              <a:rPr lang="fr-FR" sz="1800" dirty="0" err="1" smtClean="0"/>
              <a:t>can</a:t>
            </a:r>
            <a:r>
              <a:rPr lang="fr-FR" sz="1800" dirty="0" smtClean="0"/>
              <a:t> </a:t>
            </a:r>
            <a:r>
              <a:rPr lang="fr-FR" sz="1800" dirty="0" err="1" smtClean="0"/>
              <a:t>construct</a:t>
            </a:r>
            <a:r>
              <a:rPr lang="fr-FR" sz="1800" dirty="0" smtClean="0"/>
              <a:t> the </a:t>
            </a:r>
            <a:r>
              <a:rPr lang="fr-FR" sz="1800" dirty="0" err="1" smtClean="0"/>
              <a:t>disjunction</a:t>
            </a:r>
            <a:r>
              <a:rPr lang="fr-FR" sz="1800" dirty="0" smtClean="0"/>
              <a:t> of all </a:t>
            </a:r>
            <a:r>
              <a:rPr lang="fr-FR" sz="1800" dirty="0" err="1" smtClean="0"/>
              <a:t>these</a:t>
            </a:r>
            <a:r>
              <a:rPr lang="fr-FR" sz="1800" dirty="0" smtClean="0"/>
              <a:t> formulas and </a:t>
            </a:r>
            <a:r>
              <a:rPr lang="fr-FR" sz="1800" dirty="0" err="1" smtClean="0"/>
              <a:t>negate</a:t>
            </a:r>
            <a:r>
              <a:rPr lang="fr-FR" sz="1800" dirty="0" smtClean="0"/>
              <a:t> the </a:t>
            </a:r>
            <a:r>
              <a:rPr lang="fr-FR" sz="1800" dirty="0" err="1" smtClean="0"/>
              <a:t>whole</a:t>
            </a:r>
            <a:r>
              <a:rPr lang="fr-FR" sz="1800" dirty="0" smtClean="0"/>
              <a:t> </a:t>
            </a:r>
            <a:r>
              <a:rPr lang="fr-FR" sz="1800" dirty="0" err="1" smtClean="0"/>
              <a:t>thing</a:t>
            </a:r>
            <a:r>
              <a:rPr lang="fr-FR" sz="1800" dirty="0" smtClean="0"/>
              <a:t>: </a:t>
            </a:r>
            <a:r>
              <a:rPr lang="fr-FR" sz="1800" dirty="0" err="1" smtClean="0"/>
              <a:t>we</a:t>
            </a:r>
            <a:r>
              <a:rPr lang="fr-FR" sz="1800" dirty="0" smtClean="0"/>
              <a:t>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get</a:t>
            </a:r>
            <a:r>
              <a:rPr lang="fr-FR" sz="1800" dirty="0" smtClean="0"/>
              <a:t> an </a:t>
            </a:r>
            <a:r>
              <a:rPr lang="fr-FR" sz="1800" dirty="0" err="1" smtClean="0"/>
              <a:t>universally</a:t>
            </a:r>
            <a:r>
              <a:rPr lang="fr-FR" sz="1800" dirty="0" smtClean="0"/>
              <a:t> </a:t>
            </a:r>
            <a:r>
              <a:rPr lang="fr-FR" sz="1800" dirty="0" err="1" smtClean="0"/>
              <a:t>quantified</a:t>
            </a:r>
            <a:r>
              <a:rPr lang="fr-FR" sz="1800" dirty="0" smtClean="0"/>
              <a:t> formula.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926664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</a:t>
            </a:r>
            <a:r>
              <a:rPr lang="fr-FR" dirty="0" err="1" smtClean="0"/>
              <a:t>step</a:t>
            </a:r>
            <a:r>
              <a:rPr lang="fr-FR" dirty="0" smtClean="0"/>
              <a:t> 1 of the </a:t>
            </a:r>
            <a:r>
              <a:rPr lang="fr-FR" dirty="0" err="1" smtClean="0"/>
              <a:t>method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want</a:t>
            </a:r>
            <a:r>
              <a:rPr lang="fr-FR" sz="2400" dirty="0" smtClean="0"/>
              <a:t> to </a:t>
            </a:r>
            <a:r>
              <a:rPr lang="fr-FR" sz="2400" dirty="0" err="1"/>
              <a:t>find</a:t>
            </a:r>
            <a:r>
              <a:rPr lang="fr-FR" sz="2400" dirty="0"/>
              <a:t> an </a:t>
            </a:r>
            <a:r>
              <a:rPr lang="fr-FR" sz="2400" dirty="0" err="1"/>
              <a:t>example</a:t>
            </a:r>
            <a:r>
              <a:rPr lang="fr-FR" sz="2400" dirty="0"/>
              <a:t>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/>
              <a:t>that</a:t>
            </a:r>
            <a:r>
              <a:rPr lang="fr-FR" sz="2400" dirty="0" smtClean="0"/>
              <a:t>: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has the </a:t>
            </a:r>
            <a:r>
              <a:rPr lang="fr-FR" sz="2000" dirty="0" err="1"/>
              <a:t>same</a:t>
            </a:r>
            <a:r>
              <a:rPr lang="fr-FR" sz="2000" dirty="0"/>
              <a:t> </a:t>
            </a:r>
            <a:r>
              <a:rPr lang="fr-FR" sz="2000" dirty="0" err="1"/>
              <a:t>concrete</a:t>
            </a:r>
            <a:r>
              <a:rPr lang="fr-FR" sz="2000" dirty="0"/>
              <a:t> </a:t>
            </a:r>
            <a:r>
              <a:rPr lang="fr-FR" sz="2000" dirty="0" err="1"/>
              <a:t>constraints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those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have </a:t>
            </a:r>
            <a:r>
              <a:rPr lang="fr-FR" sz="2000" dirty="0" err="1"/>
              <a:t>highlighted</a:t>
            </a:r>
            <a:r>
              <a:rPr lang="fr-FR" sz="2000" dirty="0"/>
              <a:t> in </a:t>
            </a:r>
            <a:r>
              <a:rPr lang="fr-FR" sz="2000" dirty="0" smtClean="0"/>
              <a:t>the</a:t>
            </a:r>
            <a:br>
              <a:rPr lang="fr-FR" sz="2000" dirty="0" smtClean="0"/>
            </a:br>
            <a:r>
              <a:rPr lang="fr-FR" sz="2000" dirty="0" smtClean="0"/>
              <a:t>initial </a:t>
            </a:r>
            <a:r>
              <a:rPr lang="fr-FR" sz="2000" dirty="0" err="1"/>
              <a:t>counterexample</a:t>
            </a: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It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/>
              <a:t>break the initial set of invariants </a:t>
            </a:r>
            <a:r>
              <a:rPr lang="fr-FR" sz="2000" dirty="0" err="1"/>
              <a:t>after</a:t>
            </a:r>
            <a:r>
              <a:rPr lang="fr-FR" sz="2000" dirty="0"/>
              <a:t> the </a:t>
            </a:r>
            <a:r>
              <a:rPr lang="fr-FR" sz="2000" dirty="0" err="1"/>
              <a:t>execution</a:t>
            </a:r>
            <a:r>
              <a:rPr lang="fr-FR" sz="2000" dirty="0"/>
              <a:t> of the action of </a:t>
            </a:r>
            <a:r>
              <a:rPr lang="fr-FR" sz="2000" dirty="0" err="1" smtClean="0"/>
              <a:t>interest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(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/>
              <a:t>any</a:t>
            </a:r>
            <a:r>
              <a:rPr lang="fr-FR" sz="2000" dirty="0"/>
              <a:t> </a:t>
            </a:r>
            <a:r>
              <a:rPr lang="fr-FR" sz="2000" dirty="0" smtClean="0"/>
              <a:t>argument)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</a:t>
            </a:r>
            <a:r>
              <a:rPr lang="fr-FR" sz="2000" dirty="0" err="1" smtClean="0"/>
              <a:t>was</a:t>
            </a:r>
            <a:r>
              <a:rPr lang="fr-FR" sz="2000" dirty="0" smtClean="0"/>
              <a:t> not </a:t>
            </a:r>
            <a:r>
              <a:rPr lang="fr-FR" sz="2000" dirty="0" err="1" smtClean="0"/>
              <a:t>already</a:t>
            </a:r>
            <a:r>
              <a:rPr lang="fr-FR" sz="2000" dirty="0" smtClean="0"/>
              <a:t> </a:t>
            </a:r>
            <a:r>
              <a:rPr lang="fr-FR" sz="2000" dirty="0" err="1" smtClean="0"/>
              <a:t>treated</a:t>
            </a:r>
            <a:r>
              <a:rPr lang="fr-FR" sz="2000" dirty="0" smtClean="0"/>
              <a:t> </a:t>
            </a:r>
            <a:r>
              <a:rPr lang="fr-FR" sz="2000" dirty="0" err="1" smtClean="0"/>
              <a:t>before</a:t>
            </a:r>
            <a:r>
              <a:rPr lang="fr-FR" sz="2000" dirty="0"/>
              <a:t> </a:t>
            </a:r>
            <a:r>
              <a:rPr lang="fr-FR" sz="2000" dirty="0" smtClean="0"/>
              <a:t>(more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,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 err="1" smtClean="0"/>
              <a:t>satisfy</a:t>
            </a:r>
            <a:r>
              <a:rPr lang="fr-FR" sz="2000" dirty="0" smtClean="0"/>
              <a:t> the semi-</a:t>
            </a:r>
            <a:r>
              <a:rPr lang="fr-FR" sz="2000" dirty="0" err="1" smtClean="0"/>
              <a:t>generalized</a:t>
            </a:r>
            <a:r>
              <a:rPr lang="fr-FR" sz="2000" dirty="0" smtClean="0"/>
              <a:t> </a:t>
            </a:r>
            <a:r>
              <a:rPr lang="fr-FR" sz="2000" dirty="0" err="1" smtClean="0"/>
              <a:t>highlighted</a:t>
            </a:r>
            <a:r>
              <a:rPr lang="fr-FR" sz="2000" dirty="0" smtClean="0"/>
              <a:t>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previous</a:t>
            </a:r>
            <a:r>
              <a:rPr lang="fr-FR" sz="2000" dirty="0" smtClean="0"/>
              <a:t> </a:t>
            </a:r>
            <a:r>
              <a:rPr lang="fr-FR" sz="2000" dirty="0" err="1" smtClean="0"/>
              <a:t>examples</a:t>
            </a:r>
            <a:r>
              <a:rPr lang="fr-FR" sz="2000" dirty="0" smtClean="0"/>
              <a:t> </a:t>
            </a:r>
            <a:r>
              <a:rPr lang="fr-FR" sz="2000" dirty="0" err="1" smtClean="0"/>
              <a:t>found</a:t>
            </a:r>
            <a:r>
              <a:rPr lang="fr-FR" sz="2000" dirty="0" smtClean="0"/>
              <a:t>)</a:t>
            </a:r>
            <a:endParaRPr lang="fr-FR" sz="20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800" dirty="0" smtClean="0"/>
              <a:t>For the second point, the </a:t>
            </a:r>
            <a:r>
              <a:rPr lang="fr-FR" sz="1800" dirty="0" err="1" smtClean="0"/>
              <a:t>paper</a:t>
            </a:r>
            <a:r>
              <a:rPr lang="fr-FR" sz="1800" dirty="0" smtClean="0"/>
              <a:t> « </a:t>
            </a:r>
            <a:r>
              <a:rPr lang="en-US" sz="1800" b="1" dirty="0"/>
              <a:t> Ivy: Safety Verification by Interactive Generalization </a:t>
            </a:r>
            <a:r>
              <a:rPr lang="fr-FR" sz="1800" dirty="0" smtClean="0"/>
              <a:t> »</a:t>
            </a:r>
            <a:r>
              <a:rPr lang="en-US" sz="1800" dirty="0" smtClean="0"/>
              <a:t> gives us a method to compute the weakest precondition of the initial set of invariants (for the action of interest). Under some restrictions on the code, this process is stable for </a:t>
            </a:r>
            <a:r>
              <a:rPr lang="fr-FR" sz="1800" dirty="0" smtClean="0">
                <a:solidFill>
                  <a:schemeClr val="dk1"/>
                </a:solidFill>
              </a:rPr>
              <a:t>∀∃-formulas, </a:t>
            </a:r>
            <a:r>
              <a:rPr lang="fr-FR" sz="1800" dirty="0" err="1" smtClean="0">
                <a:solidFill>
                  <a:schemeClr val="dk1"/>
                </a:solidFill>
              </a:rPr>
              <a:t>so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will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get</a:t>
            </a:r>
            <a:r>
              <a:rPr lang="fr-FR" sz="1800" dirty="0" smtClean="0">
                <a:solidFill>
                  <a:schemeClr val="dk1"/>
                </a:solidFill>
              </a:rPr>
              <a:t> a </a:t>
            </a:r>
            <a:r>
              <a:rPr lang="fr-FR" sz="1800" dirty="0" err="1" smtClean="0">
                <a:solidFill>
                  <a:schemeClr val="dk1"/>
                </a:solidFill>
              </a:rPr>
              <a:t>weakest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precondition</a:t>
            </a:r>
            <a:r>
              <a:rPr lang="fr-FR" sz="1800" dirty="0" smtClean="0">
                <a:solidFill>
                  <a:schemeClr val="dk1"/>
                </a:solidFill>
              </a:rPr>
              <a:t> (</a:t>
            </a:r>
            <a:r>
              <a:rPr lang="fr-FR" sz="1800" dirty="0" err="1" smtClean="0">
                <a:solidFill>
                  <a:schemeClr val="dk1"/>
                </a:solidFill>
              </a:rPr>
              <a:t>wpr</a:t>
            </a:r>
            <a:r>
              <a:rPr lang="fr-FR" sz="1800" dirty="0" smtClean="0">
                <a:solidFill>
                  <a:schemeClr val="dk1"/>
                </a:solidFill>
              </a:rPr>
              <a:t>) of the </a:t>
            </a:r>
            <a:r>
              <a:rPr lang="fr-FR" sz="1800" dirty="0" err="1" smtClean="0">
                <a:solidFill>
                  <a:schemeClr val="dk1"/>
                </a:solidFill>
              </a:rPr>
              <a:t>form</a:t>
            </a:r>
            <a:r>
              <a:rPr lang="fr-FR" sz="1800" dirty="0" smtClean="0">
                <a:solidFill>
                  <a:schemeClr val="dk1"/>
                </a:solidFill>
              </a:rPr>
              <a:t> ∀∃. As </a:t>
            </a:r>
            <a:r>
              <a:rPr lang="fr-FR" sz="1800" dirty="0" err="1" smtClean="0">
                <a:solidFill>
                  <a:schemeClr val="dk1"/>
                </a:solidFill>
              </a:rPr>
              <a:t>it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is</a:t>
            </a:r>
            <a:r>
              <a:rPr lang="fr-FR" sz="1800" dirty="0" smtClean="0">
                <a:solidFill>
                  <a:schemeClr val="dk1"/>
                </a:solidFill>
              </a:rPr>
              <a:t> a </a:t>
            </a:r>
            <a:r>
              <a:rPr lang="fr-FR" sz="1800" b="1" dirty="0" err="1" smtClean="0">
                <a:solidFill>
                  <a:schemeClr val="dk1"/>
                </a:solidFill>
              </a:rPr>
              <a:t>weakest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precondition</a:t>
            </a:r>
            <a:r>
              <a:rPr lang="fr-FR" sz="1800" dirty="0" smtClean="0">
                <a:solidFill>
                  <a:schemeClr val="dk1"/>
                </a:solidFill>
              </a:rPr>
              <a:t>, an </a:t>
            </a:r>
            <a:r>
              <a:rPr lang="fr-FR" sz="1800" dirty="0" err="1" smtClean="0">
                <a:solidFill>
                  <a:schemeClr val="dk1"/>
                </a:solidFill>
              </a:rPr>
              <a:t>example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will</a:t>
            </a:r>
            <a:r>
              <a:rPr lang="fr-FR" sz="1800" dirty="0" smtClean="0">
                <a:solidFill>
                  <a:schemeClr val="dk1"/>
                </a:solidFill>
              </a:rPr>
              <a:t> not break the initial set of invariants iff </a:t>
            </a:r>
            <a:r>
              <a:rPr lang="fr-FR" sz="1800" dirty="0" err="1" smtClean="0">
                <a:solidFill>
                  <a:schemeClr val="dk1"/>
                </a:solidFill>
              </a:rPr>
              <a:t>it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satisfies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this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wpr</a:t>
            </a:r>
            <a:r>
              <a:rPr lang="fr-FR" sz="1800" dirty="0" smtClean="0">
                <a:solidFill>
                  <a:schemeClr val="dk1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1800" dirty="0" err="1" smtClean="0">
                <a:solidFill>
                  <a:schemeClr val="dk1"/>
                </a:solidFill>
              </a:rPr>
              <a:t>Consequently</a:t>
            </a:r>
            <a:r>
              <a:rPr lang="fr-FR" sz="1800" dirty="0" smtClean="0">
                <a:solidFill>
                  <a:schemeClr val="dk1"/>
                </a:solidFill>
              </a:rPr>
              <a:t>, </a:t>
            </a:r>
            <a:r>
              <a:rPr lang="fr-FR" sz="1800" dirty="0" err="1" smtClean="0">
                <a:solidFill>
                  <a:schemeClr val="dk1"/>
                </a:solidFill>
              </a:rPr>
              <a:t>we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can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just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take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this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weakest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precondition</a:t>
            </a:r>
            <a:r>
              <a:rPr lang="fr-FR" sz="1800" dirty="0" smtClean="0">
                <a:solidFill>
                  <a:schemeClr val="dk1"/>
                </a:solidFill>
              </a:rPr>
              <a:t> as formula for the second point.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9428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(</a:t>
            </a:r>
            <a:r>
              <a:rPr lang="fr-FR" dirty="0" err="1" smtClean="0"/>
              <a:t>step</a:t>
            </a:r>
            <a:r>
              <a:rPr lang="fr-FR" dirty="0" smtClean="0"/>
              <a:t> 1 of the </a:t>
            </a:r>
            <a:r>
              <a:rPr lang="fr-FR" dirty="0" err="1" smtClean="0"/>
              <a:t>method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want</a:t>
            </a:r>
            <a:r>
              <a:rPr lang="fr-FR" sz="2400" dirty="0" smtClean="0"/>
              <a:t> to </a:t>
            </a:r>
            <a:r>
              <a:rPr lang="fr-FR" sz="2400" dirty="0" err="1"/>
              <a:t>find</a:t>
            </a:r>
            <a:r>
              <a:rPr lang="fr-FR" sz="2400" dirty="0"/>
              <a:t> an </a:t>
            </a:r>
            <a:r>
              <a:rPr lang="fr-FR" sz="2400" dirty="0" err="1"/>
              <a:t>example</a:t>
            </a:r>
            <a:r>
              <a:rPr lang="fr-FR" sz="2400" dirty="0"/>
              <a:t> </a:t>
            </a:r>
            <a:r>
              <a:rPr lang="fr-FR" sz="2400" dirty="0" err="1" smtClean="0"/>
              <a:t>such</a:t>
            </a:r>
            <a:r>
              <a:rPr lang="fr-FR" sz="2400" dirty="0" smtClean="0"/>
              <a:t> </a:t>
            </a:r>
            <a:r>
              <a:rPr lang="fr-FR" sz="2400" dirty="0" err="1"/>
              <a:t>that</a:t>
            </a:r>
            <a:r>
              <a:rPr lang="fr-FR" sz="2400" dirty="0" smtClean="0"/>
              <a:t>: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has the </a:t>
            </a:r>
            <a:r>
              <a:rPr lang="fr-FR" sz="2000" dirty="0" err="1"/>
              <a:t>same</a:t>
            </a:r>
            <a:r>
              <a:rPr lang="fr-FR" sz="2000" dirty="0"/>
              <a:t> </a:t>
            </a:r>
            <a:r>
              <a:rPr lang="fr-FR" sz="2000" dirty="0" err="1"/>
              <a:t>concrete</a:t>
            </a:r>
            <a:r>
              <a:rPr lang="fr-FR" sz="2000" dirty="0"/>
              <a:t> </a:t>
            </a:r>
            <a:r>
              <a:rPr lang="fr-FR" sz="2000" dirty="0" err="1"/>
              <a:t>constraints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those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have </a:t>
            </a:r>
            <a:r>
              <a:rPr lang="fr-FR" sz="2000" dirty="0" err="1"/>
              <a:t>highlighted</a:t>
            </a:r>
            <a:r>
              <a:rPr lang="fr-FR" sz="2000" dirty="0"/>
              <a:t> in </a:t>
            </a:r>
            <a:r>
              <a:rPr lang="fr-FR" sz="2000" dirty="0" smtClean="0"/>
              <a:t>the</a:t>
            </a:r>
            <a:br>
              <a:rPr lang="fr-FR" sz="2000" dirty="0" smtClean="0"/>
            </a:br>
            <a:r>
              <a:rPr lang="fr-FR" sz="2000" dirty="0" smtClean="0"/>
              <a:t>initial </a:t>
            </a:r>
            <a:r>
              <a:rPr lang="fr-FR" sz="2000" dirty="0" err="1"/>
              <a:t>counterexample</a:t>
            </a:r>
            <a:endParaRPr lang="fr-FR" sz="2000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It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/>
              <a:t>break the initial set of invariants </a:t>
            </a:r>
            <a:r>
              <a:rPr lang="fr-FR" sz="2000" dirty="0" err="1"/>
              <a:t>after</a:t>
            </a:r>
            <a:r>
              <a:rPr lang="fr-FR" sz="2000" dirty="0"/>
              <a:t> the </a:t>
            </a:r>
            <a:r>
              <a:rPr lang="fr-FR" sz="2000" dirty="0" err="1"/>
              <a:t>execution</a:t>
            </a:r>
            <a:r>
              <a:rPr lang="fr-FR" sz="2000" dirty="0"/>
              <a:t> of the action of </a:t>
            </a:r>
            <a:r>
              <a:rPr lang="fr-FR" sz="2000" dirty="0" err="1" smtClean="0"/>
              <a:t>interest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(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/>
              <a:t>any</a:t>
            </a:r>
            <a:r>
              <a:rPr lang="fr-FR" sz="2000" dirty="0"/>
              <a:t> </a:t>
            </a:r>
            <a:r>
              <a:rPr lang="fr-FR" sz="2000" dirty="0" smtClean="0"/>
              <a:t>argument)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It </a:t>
            </a:r>
            <a:r>
              <a:rPr lang="fr-FR" sz="2000" dirty="0" err="1" smtClean="0"/>
              <a:t>was</a:t>
            </a:r>
            <a:r>
              <a:rPr lang="fr-FR" sz="2000" dirty="0" smtClean="0"/>
              <a:t> not </a:t>
            </a:r>
            <a:r>
              <a:rPr lang="fr-FR" sz="2000" dirty="0" err="1" smtClean="0"/>
              <a:t>already</a:t>
            </a:r>
            <a:r>
              <a:rPr lang="fr-FR" sz="2000" dirty="0" smtClean="0"/>
              <a:t> </a:t>
            </a:r>
            <a:r>
              <a:rPr lang="fr-FR" sz="2000" dirty="0" err="1" smtClean="0"/>
              <a:t>treated</a:t>
            </a:r>
            <a:r>
              <a:rPr lang="fr-FR" sz="2000" dirty="0" smtClean="0"/>
              <a:t> </a:t>
            </a:r>
            <a:r>
              <a:rPr lang="fr-FR" sz="2000" dirty="0" err="1" smtClean="0"/>
              <a:t>before</a:t>
            </a:r>
            <a:r>
              <a:rPr lang="fr-FR" sz="2000" dirty="0"/>
              <a:t> </a:t>
            </a:r>
            <a:r>
              <a:rPr lang="fr-FR" sz="2000" dirty="0" smtClean="0"/>
              <a:t>(more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,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doesn’t</a:t>
            </a:r>
            <a:r>
              <a:rPr lang="fr-FR" sz="2000" dirty="0" smtClean="0"/>
              <a:t> </a:t>
            </a:r>
            <a:r>
              <a:rPr lang="fr-FR" sz="2000" dirty="0" err="1" smtClean="0"/>
              <a:t>satisfy</a:t>
            </a:r>
            <a:r>
              <a:rPr lang="fr-FR" sz="2000" dirty="0" smtClean="0"/>
              <a:t> the semi-</a:t>
            </a:r>
            <a:r>
              <a:rPr lang="fr-FR" sz="2000" dirty="0" err="1" smtClean="0"/>
              <a:t>generalized</a:t>
            </a:r>
            <a:r>
              <a:rPr lang="fr-FR" sz="2000" dirty="0" smtClean="0"/>
              <a:t> </a:t>
            </a:r>
            <a:r>
              <a:rPr lang="fr-FR" sz="2000" dirty="0" err="1" smtClean="0"/>
              <a:t>highlighted</a:t>
            </a:r>
            <a:r>
              <a:rPr lang="fr-FR" sz="2000" dirty="0" smtClean="0"/>
              <a:t>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previous</a:t>
            </a:r>
            <a:r>
              <a:rPr lang="fr-FR" sz="2000" dirty="0" smtClean="0"/>
              <a:t> </a:t>
            </a:r>
            <a:r>
              <a:rPr lang="fr-FR" sz="2000" dirty="0" err="1" smtClean="0"/>
              <a:t>examples</a:t>
            </a:r>
            <a:r>
              <a:rPr lang="fr-FR" sz="2000" dirty="0" smtClean="0"/>
              <a:t> </a:t>
            </a:r>
            <a:r>
              <a:rPr lang="fr-FR" sz="2000" dirty="0" err="1" smtClean="0"/>
              <a:t>found</a:t>
            </a:r>
            <a:r>
              <a:rPr lang="fr-FR" sz="2000" dirty="0" smtClean="0"/>
              <a:t>)</a:t>
            </a:r>
            <a:endParaRPr lang="fr-FR" sz="2000" dirty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1800" dirty="0" err="1" smtClean="0"/>
              <a:t>Finally</a:t>
            </a:r>
            <a:r>
              <a:rPr lang="fr-FR" sz="1800" dirty="0" smtClean="0"/>
              <a:t>, </a:t>
            </a:r>
            <a:r>
              <a:rPr lang="fr-FR" sz="1800" dirty="0" err="1" smtClean="0"/>
              <a:t>our</a:t>
            </a:r>
            <a:r>
              <a:rPr lang="fr-FR" sz="1800" dirty="0" smtClean="0"/>
              <a:t> formula </a:t>
            </a:r>
            <a:r>
              <a:rPr lang="fr-FR" sz="1800" dirty="0" err="1" smtClean="0"/>
              <a:t>will</a:t>
            </a:r>
            <a:r>
              <a:rPr lang="fr-FR" sz="1800" dirty="0" smtClean="0"/>
              <a:t> </a:t>
            </a:r>
            <a:r>
              <a:rPr lang="fr-FR" sz="1800" dirty="0" err="1" smtClean="0"/>
              <a:t>be</a:t>
            </a:r>
            <a:r>
              <a:rPr lang="fr-FR" sz="1800" dirty="0" smtClean="0"/>
              <a:t> the conjonction of: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>
                <a:solidFill>
                  <a:schemeClr val="dk1"/>
                </a:solidFill>
              </a:rPr>
              <a:t>A formula </a:t>
            </a:r>
            <a:r>
              <a:rPr lang="fr-FR" sz="1800" dirty="0" err="1" smtClean="0">
                <a:solidFill>
                  <a:schemeClr val="dk1"/>
                </a:solidFill>
              </a:rPr>
              <a:t>without</a:t>
            </a:r>
            <a:r>
              <a:rPr lang="fr-FR" sz="1800" dirty="0" smtClean="0">
                <a:solidFill>
                  <a:schemeClr val="dk1"/>
                </a:solidFill>
              </a:rPr>
              <a:t> quantifier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>
                <a:solidFill>
                  <a:schemeClr val="dk1"/>
                </a:solidFill>
              </a:rPr>
              <a:t>A formula of the </a:t>
            </a:r>
            <a:r>
              <a:rPr lang="fr-FR" sz="1800" dirty="0" err="1" smtClean="0">
                <a:solidFill>
                  <a:schemeClr val="dk1"/>
                </a:solidFill>
              </a:rPr>
              <a:t>form</a:t>
            </a:r>
            <a:r>
              <a:rPr lang="fr-FR" sz="1800" dirty="0" smtClean="0">
                <a:solidFill>
                  <a:schemeClr val="dk1"/>
                </a:solidFill>
              </a:rPr>
              <a:t> ∀∃ (</a:t>
            </a:r>
            <a:r>
              <a:rPr lang="fr-FR" sz="1800" dirty="0" err="1" smtClean="0">
                <a:solidFill>
                  <a:schemeClr val="dk1"/>
                </a:solidFill>
              </a:rPr>
              <a:t>that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should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be</a:t>
            </a:r>
            <a:r>
              <a:rPr lang="fr-FR" sz="1800" dirty="0" smtClean="0">
                <a:solidFill>
                  <a:schemeClr val="dk1"/>
                </a:solidFill>
              </a:rPr>
              <a:t> in EPR)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dirty="0" smtClean="0">
                <a:solidFill>
                  <a:schemeClr val="dk1"/>
                </a:solidFill>
              </a:rPr>
              <a:t>A formula of the </a:t>
            </a:r>
            <a:r>
              <a:rPr lang="fr-FR" sz="1800" dirty="0" err="1" smtClean="0">
                <a:solidFill>
                  <a:schemeClr val="dk1"/>
                </a:solidFill>
              </a:rPr>
              <a:t>form</a:t>
            </a:r>
            <a:r>
              <a:rPr lang="fr-FR" sz="1800" dirty="0" smtClean="0">
                <a:solidFill>
                  <a:schemeClr val="dk1"/>
                </a:solidFill>
              </a:rPr>
              <a:t> ∀</a:t>
            </a:r>
          </a:p>
          <a:p>
            <a:pPr marL="0" indent="0">
              <a:buNone/>
            </a:pPr>
            <a:r>
              <a:rPr lang="fr-FR" sz="1800" dirty="0" smtClean="0">
                <a:solidFill>
                  <a:schemeClr val="dk1"/>
                </a:solidFill>
              </a:rPr>
              <a:t>It </a:t>
            </a:r>
            <a:r>
              <a:rPr lang="fr-FR" sz="1800" dirty="0" err="1" smtClean="0">
                <a:solidFill>
                  <a:schemeClr val="dk1"/>
                </a:solidFill>
              </a:rPr>
              <a:t>gives</a:t>
            </a:r>
            <a:r>
              <a:rPr lang="fr-FR" sz="1800" dirty="0" smtClean="0">
                <a:solidFill>
                  <a:schemeClr val="dk1"/>
                </a:solidFill>
              </a:rPr>
              <a:t> us a ∀∃ formula </a:t>
            </a:r>
            <a:r>
              <a:rPr lang="fr-FR" sz="1800" dirty="0" err="1" smtClean="0">
                <a:solidFill>
                  <a:schemeClr val="dk1"/>
                </a:solidFill>
              </a:rPr>
              <a:t>that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should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be</a:t>
            </a:r>
            <a:r>
              <a:rPr lang="fr-FR" sz="1800" dirty="0" smtClean="0">
                <a:solidFill>
                  <a:schemeClr val="dk1"/>
                </a:solidFill>
              </a:rPr>
              <a:t> in EPR, </a:t>
            </a:r>
            <a:r>
              <a:rPr lang="fr-FR" sz="1800" dirty="0" err="1" smtClean="0">
                <a:solidFill>
                  <a:schemeClr val="dk1"/>
                </a:solidFill>
              </a:rPr>
              <a:t>so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we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can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decide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it</a:t>
            </a:r>
            <a:r>
              <a:rPr lang="fr-FR" sz="1800" dirty="0" smtClean="0">
                <a:solidFill>
                  <a:schemeClr val="dk1"/>
                </a:solidFill>
              </a:rPr>
              <a:t> and </a:t>
            </a:r>
            <a:r>
              <a:rPr lang="fr-FR" sz="1800" dirty="0" err="1" smtClean="0">
                <a:solidFill>
                  <a:schemeClr val="dk1"/>
                </a:solidFill>
              </a:rPr>
              <a:t>find</a:t>
            </a:r>
            <a:r>
              <a:rPr lang="fr-FR" sz="1800" dirty="0" smtClean="0">
                <a:solidFill>
                  <a:schemeClr val="dk1"/>
                </a:solidFill>
              </a:rPr>
              <a:t> a minimal model </a:t>
            </a:r>
            <a:r>
              <a:rPr lang="fr-FR" sz="1800" dirty="0" err="1" smtClean="0">
                <a:solidFill>
                  <a:schemeClr val="dk1"/>
                </a:solidFill>
              </a:rPr>
              <a:t>satisfying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it</a:t>
            </a:r>
            <a:r>
              <a:rPr lang="fr-FR" sz="1800" dirty="0">
                <a:solidFill>
                  <a:schemeClr val="dk1"/>
                </a:solidFill>
              </a:rPr>
              <a:t>.</a:t>
            </a:r>
            <a:endParaRPr lang="fr-FR" sz="1800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171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Guarantees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Correctness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any</a:t>
            </a:r>
            <a:r>
              <a:rPr lang="fr-FR" dirty="0" smtClean="0"/>
              <a:t>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correct, in the </a:t>
            </a:r>
            <a:r>
              <a:rPr lang="fr-FR" dirty="0" err="1" smtClean="0"/>
              <a:t>sense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satisfied</a:t>
            </a:r>
            <a:r>
              <a:rPr lang="fr-FR" dirty="0" smtClean="0"/>
              <a:t> in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(</a:t>
            </a:r>
            <a:r>
              <a:rPr lang="fr-FR" dirty="0" err="1" smtClean="0"/>
              <a:t>assuming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correct).</a:t>
            </a:r>
          </a:p>
          <a:p>
            <a:endParaRPr lang="fr-FR" dirty="0"/>
          </a:p>
          <a:p>
            <a:r>
              <a:rPr lang="fr-FR" i="1" dirty="0" err="1" smtClean="0"/>
              <a:t>Completeness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If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 invariant </a:t>
            </a:r>
            <a:r>
              <a:rPr lang="fr-FR" dirty="0" err="1" smtClean="0"/>
              <a:t>exist</a:t>
            </a:r>
            <a:r>
              <a:rPr lang="fr-FR" dirty="0" smtClean="0"/>
              <a:t>, one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If a </a:t>
            </a:r>
            <a:r>
              <a:rPr lang="fr-FR" dirty="0" smtClean="0">
                <a:solidFill>
                  <a:schemeClr val="dk1"/>
                </a:solidFill>
              </a:rPr>
              <a:t>∀∃ formula </a:t>
            </a:r>
            <a:r>
              <a:rPr lang="fr-FR" dirty="0" err="1" smtClean="0">
                <a:solidFill>
                  <a:schemeClr val="dk1"/>
                </a:solidFill>
              </a:rPr>
              <a:t>is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needed</a:t>
            </a:r>
            <a:r>
              <a:rPr lang="fr-FR" dirty="0" smtClean="0">
                <a:solidFill>
                  <a:schemeClr val="dk1"/>
                </a:solidFill>
              </a:rPr>
              <a:t>, one </a:t>
            </a:r>
            <a:r>
              <a:rPr lang="fr-FR" dirty="0" err="1" smtClean="0">
                <a:solidFill>
                  <a:schemeClr val="dk1"/>
                </a:solidFill>
              </a:rPr>
              <a:t>may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proposed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sz="1600" dirty="0" smtClean="0">
                <a:solidFill>
                  <a:schemeClr val="dk1"/>
                </a:solidFill>
              </a:rPr>
              <a:t>(conjecture: one WILL </a:t>
            </a:r>
            <a:r>
              <a:rPr lang="fr-FR" sz="1600" dirty="0" err="1" smtClean="0">
                <a:solidFill>
                  <a:schemeClr val="dk1"/>
                </a:solidFill>
              </a:rPr>
              <a:t>be</a:t>
            </a:r>
            <a:r>
              <a:rPr lang="fr-FR" sz="1600" dirty="0" smtClean="0">
                <a:solidFill>
                  <a:schemeClr val="dk1"/>
                </a:solidFill>
              </a:rPr>
              <a:t> </a:t>
            </a:r>
            <a:r>
              <a:rPr lang="fr-FR" sz="1600" dirty="0" err="1" smtClean="0">
                <a:solidFill>
                  <a:schemeClr val="dk1"/>
                </a:solidFill>
              </a:rPr>
              <a:t>proposed</a:t>
            </a:r>
            <a:r>
              <a:rPr lang="fr-FR" sz="1600" dirty="0" smtClean="0">
                <a:solidFill>
                  <a:schemeClr val="dk1"/>
                </a:solidFill>
              </a:rPr>
              <a:t>).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Guarantees</a:t>
            </a:r>
            <a:r>
              <a:rPr lang="fr-FR" dirty="0" smtClean="0"/>
              <a:t> on the </a:t>
            </a:r>
            <a:r>
              <a:rPr lang="fr-FR" dirty="0" err="1" smtClean="0"/>
              <a:t>generality</a:t>
            </a:r>
            <a:r>
              <a:rPr lang="fr-FR" dirty="0" smtClean="0"/>
              <a:t> of the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characterized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709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for </a:t>
            </a:r>
            <a:r>
              <a:rPr lang="fr-FR" dirty="0" err="1" smtClean="0"/>
              <a:t>generalizing</a:t>
            </a:r>
            <a:r>
              <a:rPr lang="fr-FR" dirty="0" smtClean="0"/>
              <a:t> </a:t>
            </a:r>
            <a:r>
              <a:rPr lang="fr-FR" dirty="0" err="1" smtClean="0"/>
              <a:t>counterexamples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to </a:t>
            </a:r>
            <a:r>
              <a:rPr lang="fr-FR" dirty="0" err="1" smtClean="0"/>
              <a:t>collect</a:t>
            </a:r>
            <a:r>
              <a:rPr lang="fr-FR" dirty="0" smtClean="0"/>
              <a:t> all </a:t>
            </a:r>
            <a:r>
              <a:rPr lang="fr-FR" dirty="0" err="1" smtClean="0"/>
              <a:t>constraints</a:t>
            </a:r>
            <a:r>
              <a:rPr lang="fr-FR" dirty="0" smtClean="0"/>
              <a:t> on the </a:t>
            </a:r>
            <a:r>
              <a:rPr lang="fr-FR" dirty="0" err="1" smtClean="0"/>
              <a:t>environment</a:t>
            </a:r>
            <a:r>
              <a:rPr lang="fr-FR" dirty="0" smtClean="0"/>
              <a:t>, to replace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 by a variable and to </a:t>
            </a:r>
            <a:r>
              <a:rPr lang="fr-FR" dirty="0" err="1" smtClean="0"/>
              <a:t>quantify</a:t>
            </a:r>
            <a:r>
              <a:rPr lang="fr-FR" dirty="0" smtClean="0"/>
              <a:t> </a:t>
            </a:r>
            <a:r>
              <a:rPr lang="fr-FR" dirty="0" err="1" smtClean="0"/>
              <a:t>universally</a:t>
            </a:r>
            <a:r>
              <a:rPr lang="fr-FR" dirty="0" smtClean="0"/>
              <a:t> on </a:t>
            </a:r>
            <a:r>
              <a:rPr lang="fr-FR" dirty="0" err="1" smtClean="0"/>
              <a:t>them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generates</a:t>
            </a:r>
            <a:r>
              <a:rPr lang="fr-FR" dirty="0" smtClean="0"/>
              <a:t> long and </a:t>
            </a:r>
            <a:r>
              <a:rPr lang="fr-FR" dirty="0" err="1" smtClean="0"/>
              <a:t>specific</a:t>
            </a:r>
            <a:r>
              <a:rPr lang="fr-FR" dirty="0" smtClean="0"/>
              <a:t> invariants.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sometimes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wrongs</a:t>
            </a:r>
            <a:r>
              <a:rPr lang="fr-FR" dirty="0" smtClean="0"/>
              <a:t> invariants (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possible to </a:t>
            </a:r>
            <a:r>
              <a:rPr lang="fr-FR" dirty="0" err="1" smtClean="0"/>
              <a:t>prevent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universal</a:t>
            </a:r>
            <a:r>
              <a:rPr lang="fr-FR" dirty="0" smtClean="0"/>
              <a:t> invariant).</a:t>
            </a:r>
          </a:p>
          <a:p>
            <a:r>
              <a:rPr lang="fr-FR" dirty="0" err="1" smtClean="0"/>
              <a:t>IVy</a:t>
            </a:r>
            <a:r>
              <a:rPr lang="fr-FR" dirty="0" smtClean="0"/>
              <a:t> combines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model </a:t>
            </a:r>
            <a:r>
              <a:rPr lang="fr-FR" dirty="0" err="1" smtClean="0"/>
              <a:t>checking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arbitrary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steps</a:t>
            </a:r>
            <a:r>
              <a:rPr lang="fr-FR" dirty="0" smtClean="0"/>
              <a:t>)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reduce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constraints</a:t>
            </a:r>
            <a:r>
              <a:rPr lang="fr-FR" dirty="0" smtClean="0"/>
              <a:t> to </a:t>
            </a:r>
            <a:r>
              <a:rPr lang="fr-FR" dirty="0" err="1" smtClean="0"/>
              <a:t>keep</a:t>
            </a:r>
            <a:r>
              <a:rPr lang="fr-FR" dirty="0" smtClean="0"/>
              <a:t> and to </a:t>
            </a:r>
            <a:r>
              <a:rPr lang="fr-FR" dirty="0" err="1" smtClean="0"/>
              <a:t>generate</a:t>
            </a:r>
            <a:r>
              <a:rPr lang="fr-FR" dirty="0" smtClean="0"/>
              <a:t> a </a:t>
            </a:r>
            <a:r>
              <a:rPr lang="fr-FR" dirty="0" err="1" smtClean="0"/>
              <a:t>smaller</a:t>
            </a:r>
            <a:r>
              <a:rPr lang="fr-FR" dirty="0" smtClean="0"/>
              <a:t> invariants. It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detect</a:t>
            </a:r>
            <a:r>
              <a:rPr lang="fr-FR" dirty="0" smtClean="0"/>
              <a:t> </a:t>
            </a:r>
            <a:r>
              <a:rPr lang="fr-FR" dirty="0" err="1" smtClean="0"/>
              <a:t>whether</a:t>
            </a:r>
            <a:r>
              <a:rPr lang="fr-FR" dirty="0" smtClean="0"/>
              <a:t> the </a:t>
            </a:r>
            <a:r>
              <a:rPr lang="fr-FR" dirty="0" err="1" smtClean="0"/>
              <a:t>generated</a:t>
            </a:r>
            <a:r>
              <a:rPr lang="fr-FR" dirty="0" smtClean="0"/>
              <a:t> invariant </a:t>
            </a:r>
            <a:r>
              <a:rPr lang="fr-FR" dirty="0" err="1" smtClean="0"/>
              <a:t>is</a:t>
            </a:r>
            <a:r>
              <a:rPr lang="fr-FR" dirty="0" smtClean="0"/>
              <a:t> correct or not.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7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r>
              <a:rPr lang="fr-FR" dirty="0" smtClean="0"/>
              <a:t> of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76319"/>
              </p:ext>
            </p:extLst>
          </p:nvPr>
        </p:nvGraphicFramePr>
        <p:xfrm>
          <a:off x="838200" y="1430711"/>
          <a:ext cx="10515600" cy="520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53">
                  <a:extLst>
                    <a:ext uri="{9D8B030D-6E8A-4147-A177-3AD203B41FA5}">
                      <a16:colId xmlns:a16="http://schemas.microsoft.com/office/drawing/2014/main" val="2121716064"/>
                    </a:ext>
                  </a:extLst>
                </a:gridCol>
                <a:gridCol w="2011141">
                  <a:extLst>
                    <a:ext uri="{9D8B030D-6E8A-4147-A177-3AD203B41FA5}">
                      <a16:colId xmlns:a16="http://schemas.microsoft.com/office/drawing/2014/main" val="30834965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67587835"/>
                    </a:ext>
                  </a:extLst>
                </a:gridCol>
                <a:gridCol w="2530380">
                  <a:extLst>
                    <a:ext uri="{9D8B030D-6E8A-4147-A177-3AD203B41FA5}">
                      <a16:colId xmlns:a16="http://schemas.microsoft.com/office/drawing/2014/main" val="834355560"/>
                    </a:ext>
                  </a:extLst>
                </a:gridCol>
                <a:gridCol w="2395726">
                  <a:extLst>
                    <a:ext uri="{9D8B030D-6E8A-4147-A177-3AD203B41FA5}">
                      <a16:colId xmlns:a16="http://schemas.microsoft.com/office/drawing/2014/main" val="125178498"/>
                    </a:ext>
                  </a:extLst>
                </a:gridCol>
              </a:tblGrid>
              <a:tr h="63420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Weakest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precondition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Naïve CG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minSAT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code </a:t>
                      </a:r>
                      <a:r>
                        <a:rPr lang="fr-FR" dirty="0" err="1" smtClean="0"/>
                        <a:t>analysis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4022"/>
                  </a:ext>
                </a:extLst>
              </a:tr>
              <a:tr h="91284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Form</a:t>
                      </a:r>
                      <a:r>
                        <a:rPr lang="fr-FR" baseline="0" dirty="0" smtClean="0"/>
                        <a:t> of the formulas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(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stable for ∀∃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lang="fr-FR" dirty="0" smtClean="0"/>
                        <a:t>ormulas)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possible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0264"/>
                  </a:ext>
                </a:extLst>
              </a:tr>
              <a:tr h="100165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Simplicity</a:t>
                      </a:r>
                      <a:r>
                        <a:rPr lang="fr-FR" dirty="0" smtClean="0"/>
                        <a:t> of</a:t>
                      </a:r>
                      <a:r>
                        <a:rPr lang="fr-FR" baseline="0" dirty="0" smtClean="0"/>
                        <a:t> the formula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</a:t>
                      </a:r>
                      <a:r>
                        <a:rPr lang="fr-FR" baseline="0" dirty="0" smtClean="0"/>
                        <a:t> and not intuitive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 and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often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 </a:t>
                      </a:r>
                      <a:r>
                        <a:rPr lang="fr-FR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54587"/>
                  </a:ext>
                </a:extLst>
              </a:tr>
              <a:tr h="93682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Level</a:t>
                      </a:r>
                      <a:r>
                        <a:rPr lang="fr-FR" dirty="0" smtClean="0"/>
                        <a:t> of automation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User </a:t>
                      </a:r>
                      <a:r>
                        <a:rPr lang="fr-FR" dirty="0" err="1" smtClean="0"/>
                        <a:t>need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specify</a:t>
                      </a:r>
                      <a:r>
                        <a:rPr lang="fr-FR" dirty="0" smtClean="0"/>
                        <a:t> a</a:t>
                      </a:r>
                      <a:r>
                        <a:rPr lang="fr-FR" baseline="0" dirty="0" smtClean="0"/>
                        <a:t> maximum </a:t>
                      </a:r>
                      <a:r>
                        <a:rPr lang="fr-FR" baseline="0" dirty="0" err="1" smtClean="0"/>
                        <a:t>number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steps</a:t>
                      </a:r>
                      <a:r>
                        <a:rPr lang="fr-FR" baseline="0" dirty="0" smtClean="0"/>
                        <a:t> (transitions) for the model </a:t>
                      </a:r>
                      <a:r>
                        <a:rPr lang="fr-FR" baseline="0" dirty="0" err="1" smtClean="0"/>
                        <a:t>checking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fully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automated</a:t>
                      </a:r>
                      <a:r>
                        <a:rPr lang="fr-FR" baseline="0" dirty="0" smtClean="0"/>
                        <a:t>.</a:t>
                      </a:r>
                    </a:p>
                    <a:p>
                      <a:r>
                        <a:rPr lang="fr-FR" baseline="0" dirty="0" smtClean="0"/>
                        <a:t>(</a:t>
                      </a:r>
                      <a:r>
                        <a:rPr lang="fr-FR" baseline="0" dirty="0" err="1" smtClean="0"/>
                        <a:t>currently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need</a:t>
                      </a:r>
                      <a:r>
                        <a:rPr lang="fr-FR" baseline="0" dirty="0" smtClean="0"/>
                        <a:t> help for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formulas)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56587"/>
                  </a:ext>
                </a:extLst>
              </a:tr>
              <a:tr h="135009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Correctness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Always</a:t>
                      </a:r>
                      <a:r>
                        <a:rPr lang="fr-FR" dirty="0" smtClean="0"/>
                        <a:t> propose</a:t>
                      </a:r>
                      <a:r>
                        <a:rPr lang="fr-FR" baseline="0" dirty="0" smtClean="0"/>
                        <a:t> a </a:t>
                      </a:r>
                      <a:r>
                        <a:rPr lang="fr-FR" baseline="0" dirty="0" err="1" smtClean="0"/>
                        <a:t>valid</a:t>
                      </a:r>
                      <a:r>
                        <a:rPr lang="fr-FR" baseline="0" dirty="0" smtClean="0"/>
                        <a:t> invariant (</a:t>
                      </a:r>
                      <a:r>
                        <a:rPr lang="fr-FR" baseline="0" dirty="0" err="1" smtClean="0"/>
                        <a:t>under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constraints</a:t>
                      </a:r>
                      <a:r>
                        <a:rPr lang="fr-FR" baseline="0" dirty="0" smtClean="0"/>
                        <a:t> on the code)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Propose a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wrong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Fail </a:t>
                      </a:r>
                      <a:r>
                        <a:rPr lang="fr-FR" dirty="0" err="1" smtClean="0"/>
                        <a:t>when</a:t>
                      </a:r>
                      <a:r>
                        <a:rPr lang="fr-FR" dirty="0" smtClean="0"/>
                        <a:t> no </a:t>
                      </a:r>
                      <a:r>
                        <a:rPr lang="fr-FR" dirty="0" err="1" smtClean="0"/>
                        <a:t>universal</a:t>
                      </a:r>
                      <a:r>
                        <a:rPr lang="fr-FR" dirty="0" smtClean="0"/>
                        <a:t> invariant </a:t>
                      </a:r>
                      <a:r>
                        <a:rPr lang="fr-FR" dirty="0" err="1" smtClean="0"/>
                        <a:t>exists</a:t>
                      </a:r>
                      <a:r>
                        <a:rPr lang="fr-FR" dirty="0" smtClean="0"/>
                        <a:t>.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generated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is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checked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model </a:t>
                      </a:r>
                      <a:r>
                        <a:rPr lang="fr-FR" baseline="0" dirty="0" err="1" smtClean="0"/>
                        <a:t>checking</a:t>
                      </a:r>
                      <a:r>
                        <a:rPr lang="fr-FR" baseline="0" dirty="0" smtClean="0"/>
                        <a:t>.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 </a:t>
                      </a:r>
                      <a:r>
                        <a:rPr lang="fr-FR" dirty="0" err="1" smtClean="0"/>
                        <a:t>fail</a:t>
                      </a:r>
                      <a:r>
                        <a:rPr lang="fr-FR" dirty="0" smtClean="0"/>
                        <a:t> in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cases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(not </a:t>
                      </a:r>
                      <a:r>
                        <a:rPr lang="fr-FR" baseline="0" dirty="0" err="1" smtClean="0"/>
                        <a:t>characterized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yet</a:t>
                      </a:r>
                      <a:r>
                        <a:rPr lang="fr-FR" baseline="0" dirty="0" smtClean="0"/>
                        <a:t>).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5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use code </a:t>
            </a:r>
            <a:r>
              <a:rPr lang="fr-FR" dirty="0" err="1" smtClean="0"/>
              <a:t>analysis</a:t>
            </a:r>
            <a:r>
              <a:rPr lang="fr-FR" dirty="0" smtClean="0"/>
              <a:t> to do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rather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model </a:t>
            </a:r>
            <a:r>
              <a:rPr lang="fr-FR" dirty="0" err="1" smtClean="0"/>
              <a:t>checking</a:t>
            </a:r>
            <a:r>
              <a:rPr lang="fr-FR" dirty="0" smtClean="0"/>
              <a:t>.</a:t>
            </a:r>
          </a:p>
          <a:p>
            <a:r>
              <a:rPr lang="fr-FR" dirty="0" smtClean="0"/>
              <a:t>In the case </a:t>
            </a:r>
            <a:r>
              <a:rPr lang="fr-FR" dirty="0" err="1" smtClean="0"/>
              <a:t>where</a:t>
            </a:r>
            <a:r>
              <a:rPr lang="fr-FR" dirty="0" smtClean="0"/>
              <a:t> an </a:t>
            </a:r>
            <a:r>
              <a:rPr lang="fr-FR" dirty="0" err="1" smtClean="0"/>
              <a:t>universally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invariant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enough</a:t>
            </a:r>
            <a:r>
              <a:rPr lang="fr-FR" dirty="0" smtClean="0"/>
              <a:t>, 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extended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additional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analyses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generate</a:t>
            </a:r>
            <a:r>
              <a:rPr lang="fr-FR" dirty="0" smtClean="0"/>
              <a:t> a </a:t>
            </a:r>
            <a:r>
              <a:rPr lang="fr-FR" dirty="0" err="1" smtClean="0"/>
              <a:t>valid</a:t>
            </a:r>
            <a:r>
              <a:rPr lang="fr-FR" dirty="0" smtClean="0"/>
              <a:t> invariant of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dk1"/>
                </a:solidFill>
              </a:rPr>
              <a:t>∀∃ (if possible).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>
                <a:solidFill>
                  <a:schemeClr val="dk1"/>
                </a:solidFill>
              </a:rPr>
              <a:t>The </a:t>
            </a:r>
            <a:r>
              <a:rPr lang="fr-FR" dirty="0" err="1" smtClean="0">
                <a:solidFill>
                  <a:schemeClr val="dk1"/>
                </a:solidFill>
              </a:rPr>
              <a:t>principle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is</a:t>
            </a:r>
            <a:r>
              <a:rPr lang="fr-FR" dirty="0" smtClean="0">
                <a:solidFill>
                  <a:schemeClr val="dk1"/>
                </a:solidFill>
              </a:rPr>
              <a:t> the </a:t>
            </a:r>
            <a:r>
              <a:rPr lang="fr-FR" dirty="0" err="1" smtClean="0">
                <a:solidFill>
                  <a:schemeClr val="dk1"/>
                </a:solidFill>
              </a:rPr>
              <a:t>following</a:t>
            </a:r>
            <a:r>
              <a:rPr lang="fr-FR" dirty="0" smtClean="0">
                <a:solidFill>
                  <a:schemeClr val="dk1"/>
                </a:solidFill>
              </a:rPr>
              <a:t>:</a:t>
            </a:r>
          </a:p>
          <a:p>
            <a:pPr lvl="1"/>
            <a:r>
              <a:rPr lang="fr-FR" dirty="0" smtClean="0"/>
              <a:t>An incorrect (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) </a:t>
            </a:r>
            <a:r>
              <a:rPr lang="fr-FR" dirty="0" err="1" smtClean="0"/>
              <a:t>universal</a:t>
            </a:r>
            <a:r>
              <a:rPr lang="fr-FR" dirty="0" smtClean="0"/>
              <a:t> invariant </a:t>
            </a:r>
            <a:r>
              <a:rPr lang="fr-FR" dirty="0" err="1" smtClean="0"/>
              <a:t>is</a:t>
            </a:r>
            <a:r>
              <a:rPr lang="fr-FR" dirty="0" smtClean="0"/>
              <a:t> first </a:t>
            </a:r>
            <a:r>
              <a:rPr lang="fr-FR" dirty="0" err="1" smtClean="0"/>
              <a:t>generated</a:t>
            </a:r>
            <a:endParaRPr lang="fr-FR" dirty="0" smtClean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keep</a:t>
            </a:r>
            <a:r>
              <a:rPr lang="fr-FR" dirty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imposed</a:t>
            </a:r>
            <a:r>
              <a:rPr lang="fr-FR" dirty="0" smtClean="0"/>
              <a:t> by </a:t>
            </a:r>
            <a:r>
              <a:rPr lang="fr-FR" dirty="0" err="1" smtClean="0"/>
              <a:t>this</a:t>
            </a:r>
            <a:r>
              <a:rPr lang="fr-FR" dirty="0" smtClean="0"/>
              <a:t> invariant,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on the </a:t>
            </a:r>
            <a:r>
              <a:rPr lang="fr-FR" dirty="0" err="1" smtClean="0"/>
              <a:t>environment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generate</a:t>
            </a:r>
            <a:r>
              <a:rPr lang="fr-FR" dirty="0" smtClean="0"/>
              <a:t> new </a:t>
            </a:r>
            <a:r>
              <a:rPr lang="fr-FR" dirty="0" err="1" smtClean="0"/>
              <a:t>examples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satisfy</a:t>
            </a:r>
            <a:r>
              <a:rPr lang="fr-FR" dirty="0" smtClean="0"/>
              <a:t> the invariant but </a:t>
            </a:r>
            <a:r>
              <a:rPr lang="fr-FR" dirty="0" err="1" smtClean="0"/>
              <a:t>that</a:t>
            </a:r>
            <a:r>
              <a:rPr lang="fr-FR" dirty="0" smtClean="0"/>
              <a:t> are </a:t>
            </a:r>
            <a:r>
              <a:rPr lang="fr-FR" dirty="0" err="1" smtClean="0"/>
              <a:t>valid</a:t>
            </a:r>
            <a:r>
              <a:rPr lang="fr-FR" dirty="0" smtClean="0"/>
              <a:t> (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generalize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and </a:t>
            </a:r>
            <a:r>
              <a:rPr lang="fr-FR" dirty="0" err="1" smtClean="0"/>
              <a:t>we</a:t>
            </a:r>
            <a:r>
              <a:rPr lang="fr-FR" dirty="0" smtClean="0"/>
              <a:t> insert </a:t>
            </a:r>
            <a:r>
              <a:rPr lang="fr-FR" dirty="0" err="1" smtClean="0"/>
              <a:t>them</a:t>
            </a:r>
            <a:r>
              <a:rPr lang="fr-FR" dirty="0" smtClean="0"/>
              <a:t> in the invariant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weaken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 It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become</a:t>
            </a:r>
            <a:r>
              <a:rPr lang="fr-FR" dirty="0" smtClean="0"/>
              <a:t> a </a:t>
            </a:r>
            <a:r>
              <a:rPr lang="fr-FR" dirty="0" err="1" smtClean="0"/>
              <a:t>valid</a:t>
            </a:r>
            <a:r>
              <a:rPr lang="fr-FR" dirty="0" smtClean="0"/>
              <a:t> invariant of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dk1"/>
                </a:solidFill>
              </a:rPr>
              <a:t>∀∃.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8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Limits</a:t>
            </a:r>
            <a:r>
              <a:rPr lang="fr-FR" dirty="0" smtClean="0"/>
              <a:t> of </a:t>
            </a:r>
            <a:r>
              <a:rPr lang="fr-FR" dirty="0" err="1" smtClean="0"/>
              <a:t>automated</a:t>
            </a:r>
            <a:r>
              <a:rPr lang="fr-FR" dirty="0" smtClean="0"/>
              <a:t> 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we</a:t>
            </a:r>
            <a:r>
              <a:rPr lang="fr-FR" dirty="0" smtClean="0"/>
              <a:t> must continue </a:t>
            </a:r>
            <a:r>
              <a:rPr lang="fr-FR" dirty="0" err="1" smtClean="0"/>
              <a:t>strenghtening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until</a:t>
            </a:r>
            <a:r>
              <a:rPr lang="fr-FR" dirty="0" smtClean="0"/>
              <a:t> a </a:t>
            </a:r>
            <a:r>
              <a:rPr lang="fr-FR" b="1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reached</a:t>
            </a:r>
            <a:r>
              <a:rPr lang="fr-FR" dirty="0" smtClean="0"/>
              <a:t> (=</a:t>
            </a:r>
            <a:r>
              <a:rPr lang="fr-FR" dirty="0" err="1" smtClean="0"/>
              <a:t>until</a:t>
            </a:r>
            <a:r>
              <a:rPr lang="fr-FR" dirty="0" smtClean="0"/>
              <a:t> the </a:t>
            </a:r>
            <a:r>
              <a:rPr lang="fr-FR" dirty="0" err="1" smtClean="0"/>
              <a:t>strenghtened</a:t>
            </a:r>
            <a:r>
              <a:rPr lang="fr-FR" dirty="0" smtClean="0"/>
              <a:t> set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implied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set).</a:t>
            </a:r>
          </a:p>
          <a:p>
            <a:endParaRPr lang="fr-FR" dirty="0"/>
          </a:p>
          <a:p>
            <a:r>
              <a:rPr lang="fr-FR" dirty="0" smtClean="0"/>
              <a:t>This </a:t>
            </a:r>
            <a:r>
              <a:rPr lang="fr-FR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b="1" dirty="0" err="1" smtClean="0"/>
              <a:t>never</a:t>
            </a:r>
            <a:r>
              <a:rPr lang="fr-FR" b="1" dirty="0" smtClean="0"/>
              <a:t> 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reached</a:t>
            </a:r>
            <a:r>
              <a:rPr lang="fr-FR" dirty="0" smtClean="0"/>
              <a:t> in a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steps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As a </a:t>
            </a:r>
            <a:r>
              <a:rPr lang="fr-FR" dirty="0" err="1" smtClean="0"/>
              <a:t>result</a:t>
            </a:r>
            <a:r>
              <a:rPr lang="fr-FR" dirty="0" smtClean="0"/>
              <a:t>, none of the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guarantee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 </a:t>
            </a:r>
            <a:r>
              <a:rPr lang="fr-FR" dirty="0" err="1" smtClean="0"/>
              <a:t>automatically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err="1" smtClean="0"/>
              <a:t>Synthetizing</a:t>
            </a:r>
            <a:r>
              <a:rPr lang="fr-FR" dirty="0" smtClean="0"/>
              <a:t> an inductive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undecidable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expect</a:t>
            </a:r>
            <a:r>
              <a:rPr lang="fr-FR" dirty="0" smtClean="0"/>
              <a:t> a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automated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terminates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7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75882"/>
            <a:ext cx="10515600" cy="2008732"/>
          </a:xfrm>
        </p:spPr>
        <p:txBody>
          <a:bodyPr>
            <a:normAutofit/>
          </a:bodyPr>
          <a:lstStyle/>
          <a:p>
            <a:r>
              <a:rPr lang="fr-FR" dirty="0" smtClean="0"/>
              <a:t>First,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all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characterize</a:t>
            </a:r>
            <a:r>
              <a:rPr lang="fr-FR" dirty="0" smtClean="0"/>
              <a:t> the model and the </a:t>
            </a:r>
            <a:r>
              <a:rPr lang="fr-FR" dirty="0" err="1" smtClean="0"/>
              <a:t>environment</a:t>
            </a:r>
            <a:r>
              <a:rPr lang="fr-FR" dirty="0" smtClean="0"/>
              <a:t> of the </a:t>
            </a:r>
            <a:r>
              <a:rPr lang="fr-FR" dirty="0" err="1" smtClean="0"/>
              <a:t>counterexample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sz="2000" dirty="0" smtClean="0"/>
              <a:t>More </a:t>
            </a:r>
            <a:r>
              <a:rPr lang="fr-FR" sz="2000" dirty="0" err="1" smtClean="0"/>
              <a:t>precisely</a:t>
            </a:r>
            <a:r>
              <a:rPr lang="fr-FR" sz="2000" dirty="0" smtClean="0"/>
              <a:t>,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write</a:t>
            </a:r>
            <a:r>
              <a:rPr lang="fr-FR" sz="2000" dirty="0" smtClean="0"/>
              <a:t> all </a:t>
            </a:r>
            <a:r>
              <a:rPr lang="fr-FR" sz="2000" dirty="0" err="1" smtClean="0"/>
              <a:t>constraints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form</a:t>
            </a:r>
            <a:r>
              <a:rPr lang="fr-FR" sz="2000" dirty="0" smtClean="0"/>
              <a:t>:</a:t>
            </a:r>
          </a:p>
          <a:p>
            <a:pPr lvl="1"/>
            <a:r>
              <a:rPr lang="fr-FR" sz="1600" dirty="0" err="1"/>
              <a:t>c</a:t>
            </a:r>
            <a:r>
              <a:rPr lang="fr-FR" sz="1600" dirty="0" err="1" smtClean="0"/>
              <a:t>oncrete_value</a:t>
            </a:r>
            <a:r>
              <a:rPr lang="fr-FR" sz="1600" dirty="0" smtClean="0"/>
              <a:t> ~= </a:t>
            </a:r>
            <a:r>
              <a:rPr lang="fr-FR" sz="1600" dirty="0" err="1" smtClean="0"/>
              <a:t>concrete_value</a:t>
            </a:r>
            <a:endParaRPr lang="fr-FR" sz="1600" dirty="0" smtClean="0"/>
          </a:p>
          <a:p>
            <a:pPr lvl="1"/>
            <a:r>
              <a:rPr lang="fr-FR" sz="1600" dirty="0" smtClean="0"/>
              <a:t>variable = </a:t>
            </a:r>
            <a:r>
              <a:rPr lang="fr-FR" sz="1600" dirty="0" err="1" smtClean="0"/>
              <a:t>concrete_value</a:t>
            </a:r>
            <a:endParaRPr lang="fr-FR" sz="1600" dirty="0" smtClean="0"/>
          </a:p>
          <a:p>
            <a:pPr lvl="1"/>
            <a:r>
              <a:rPr lang="fr-FR" sz="1600" dirty="0" err="1" smtClean="0"/>
              <a:t>function_or_relation</a:t>
            </a:r>
            <a:r>
              <a:rPr lang="fr-FR" sz="1600" dirty="0" smtClean="0"/>
              <a:t>(</a:t>
            </a:r>
            <a:r>
              <a:rPr lang="fr-FR" sz="1600" dirty="0" err="1" smtClean="0"/>
              <a:t>concrete_values</a:t>
            </a:r>
            <a:r>
              <a:rPr lang="fr-FR" sz="1600" dirty="0" smtClean="0"/>
              <a:t>) = </a:t>
            </a:r>
            <a:r>
              <a:rPr lang="fr-FR" sz="1600" dirty="0" err="1" smtClean="0"/>
              <a:t>concrete_value</a:t>
            </a:r>
            <a:endParaRPr lang="fr-FR" sz="1600" dirty="0" smtClean="0"/>
          </a:p>
        </p:txBody>
      </p:sp>
      <p:grpSp>
        <p:nvGrpSpPr>
          <p:cNvPr id="7" name="Groupe 6"/>
          <p:cNvGrpSpPr/>
          <p:nvPr/>
        </p:nvGrpSpPr>
        <p:grpSpPr>
          <a:xfrm>
            <a:off x="1501322" y="3670649"/>
            <a:ext cx="1649506" cy="2814916"/>
            <a:chOff x="1075765" y="2796989"/>
            <a:chExt cx="4222377" cy="2824162"/>
          </a:xfrm>
        </p:grpSpPr>
        <p:sp>
          <p:nvSpPr>
            <p:cNvPr id="4" name="Rectangle 3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t1</a:t>
              </a:r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761292" y="5335682"/>
            <a:ext cx="1165412" cy="9771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= var2</a:t>
            </a:r>
          </a:p>
        </p:txBody>
      </p:sp>
      <p:sp>
        <p:nvSpPr>
          <p:cNvPr id="9" name="Rectangle 8"/>
          <p:cNvSpPr/>
          <p:nvPr/>
        </p:nvSpPr>
        <p:spPr>
          <a:xfrm>
            <a:off x="1761292" y="4189399"/>
            <a:ext cx="1165412" cy="977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FR" dirty="0" smtClean="0"/>
          </a:p>
          <a:p>
            <a:pPr algn="ctr"/>
            <a:r>
              <a:rPr lang="fr-FR" dirty="0" smtClean="0"/>
              <a:t>= var1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3823182" y="3670649"/>
            <a:ext cx="1613639" cy="2814916"/>
            <a:chOff x="1075765" y="2796989"/>
            <a:chExt cx="4222377" cy="2824162"/>
          </a:xfrm>
        </p:grpSpPr>
        <p:sp>
          <p:nvSpPr>
            <p:cNvPr id="11" name="Rectangle 10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t2</a:t>
              </a:r>
              <a:endParaRPr lang="fr-FR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029369" y="4206127"/>
            <a:ext cx="1165412" cy="977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~rel1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1"/>
            <a:endCxn id="9" idx="3"/>
          </p:cNvCxnSpPr>
          <p:nvPr/>
        </p:nvCxnSpPr>
        <p:spPr>
          <a:xfrm flipH="1" flipV="1">
            <a:off x="2926704" y="4677976"/>
            <a:ext cx="1102665" cy="16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926704" y="4677975"/>
            <a:ext cx="105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fun1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790063" y="4346930"/>
            <a:ext cx="2169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24" name="Flèche droite 23"/>
          <p:cNvSpPr/>
          <p:nvPr/>
        </p:nvSpPr>
        <p:spPr>
          <a:xfrm>
            <a:off x="6008324" y="4862641"/>
            <a:ext cx="1210235" cy="43421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2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1670611"/>
          </a:xfrm>
        </p:spPr>
        <p:txBody>
          <a:bodyPr>
            <a:normAutofit/>
          </a:bodyPr>
          <a:lstStyle/>
          <a:p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replace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by a variable,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/>
              <a:t>an </a:t>
            </a:r>
            <a:r>
              <a:rPr lang="fr-FR" dirty="0" err="1"/>
              <a:t>existentially</a:t>
            </a:r>
            <a:r>
              <a:rPr lang="fr-FR" dirty="0"/>
              <a:t> </a:t>
            </a:r>
            <a:r>
              <a:rPr lang="fr-FR" dirty="0" err="1"/>
              <a:t>quantified</a:t>
            </a:r>
            <a:r>
              <a:rPr lang="fr-FR" dirty="0"/>
              <a:t> </a:t>
            </a:r>
            <a:r>
              <a:rPr lang="fr-FR" dirty="0" smtClean="0"/>
              <a:t>formula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eliminate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variables </a:t>
            </a:r>
            <a:r>
              <a:rPr lang="fr-FR" dirty="0" err="1" smtClean="0"/>
              <a:t>with</a:t>
            </a:r>
            <a:r>
              <a:rPr lang="fr-FR" dirty="0" smtClean="0"/>
              <a:t> simplifications.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013011" y="4136659"/>
            <a:ext cx="1649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84494" y="4136659"/>
            <a:ext cx="14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~= B</a:t>
            </a:r>
          </a:p>
          <a:p>
            <a:r>
              <a:rPr lang="fr-FR" dirty="0" smtClean="0"/>
              <a:t>var1 = B</a:t>
            </a:r>
            <a:br>
              <a:rPr lang="fr-FR" dirty="0" smtClean="0"/>
            </a:br>
            <a:r>
              <a:rPr lang="fr-FR" dirty="0" smtClean="0"/>
              <a:t>var2 = A</a:t>
            </a:r>
            <a:br>
              <a:rPr lang="fr-FR" dirty="0" smtClean="0"/>
            </a:br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fun1(C)=B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934631" y="4382281"/>
            <a:ext cx="14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var2 ~= var1</a:t>
            </a:r>
          </a:p>
          <a:p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fun1(C)=var1</a:t>
            </a:r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2662518" y="4812570"/>
            <a:ext cx="1021976" cy="709084"/>
            <a:chOff x="2662518" y="4812570"/>
            <a:chExt cx="1021976" cy="709084"/>
          </a:xfrm>
        </p:grpSpPr>
        <p:cxnSp>
          <p:nvCxnSpPr>
            <p:cNvPr id="14" name="Connecteur droit avec flèche 1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Adding</a:t>
              </a:r>
              <a:r>
                <a:rPr lang="fr-FR" dirty="0" smtClean="0"/>
                <a:t> vars</a:t>
              </a:r>
              <a:endParaRPr lang="fr-FR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831977" y="4843946"/>
            <a:ext cx="1021976" cy="709084"/>
            <a:chOff x="2662518" y="4812570"/>
            <a:chExt cx="1021976" cy="709084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A-&gt;var2</a:t>
              </a:r>
            </a:p>
            <a:p>
              <a:pPr algn="ctr"/>
              <a:r>
                <a:rPr lang="fr-FR" dirty="0" smtClean="0"/>
                <a:t>B-&gt;var1</a:t>
              </a:r>
              <a:endParaRPr lang="fr-FR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7360025" y="4843946"/>
            <a:ext cx="1021976" cy="432085"/>
            <a:chOff x="2662518" y="4812570"/>
            <a:chExt cx="1021976" cy="432085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2680447" y="4875323"/>
              <a:ext cx="1004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Formula</a:t>
              </a:r>
              <a:endParaRPr lang="fr-FR" dirty="0"/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8451483" y="4489404"/>
            <a:ext cx="274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∃C:t2. var2~=var1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>
                <a:solidFill>
                  <a:schemeClr val="dk1"/>
                </a:solidFill>
              </a:rPr>
              <a:t>&amp; ~rel1(C) &amp; fun1(C)=var1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2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255159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 for </a:t>
            </a:r>
            <a:r>
              <a:rPr lang="fr-FR" dirty="0" err="1" smtClean="0"/>
              <a:t>any</a:t>
            </a:r>
            <a:r>
              <a:rPr lang="fr-FR" dirty="0" smtClean="0"/>
              <a:t> model/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similar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r>
              <a:rPr lang="fr-FR" dirty="0" smtClean="0"/>
              <a:t>, modulo </a:t>
            </a:r>
            <a:r>
              <a:rPr lang="fr-FR" dirty="0" err="1" smtClean="0"/>
              <a:t>renaming</a:t>
            </a:r>
            <a:r>
              <a:rPr lang="fr-FR" dirty="0" smtClean="0"/>
              <a:t> of </a:t>
            </a:r>
            <a:r>
              <a:rPr lang="fr-FR" dirty="0" err="1" smtClean="0"/>
              <a:t>concrete</a:t>
            </a:r>
            <a:r>
              <a:rPr lang="fr-FR" dirty="0" smtClean="0"/>
              <a:t> values.</a:t>
            </a:r>
          </a:p>
          <a:p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have to </a:t>
            </a:r>
            <a:r>
              <a:rPr lang="fr-FR" dirty="0" err="1" smtClean="0"/>
              <a:t>negate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formula in </a:t>
            </a:r>
            <a:r>
              <a:rPr lang="fr-FR" dirty="0" err="1" smtClean="0"/>
              <a:t>order</a:t>
            </a:r>
            <a:r>
              <a:rPr lang="fr-FR" dirty="0" smtClean="0"/>
              <a:t> to have a new invariant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the </a:t>
            </a:r>
            <a:r>
              <a:rPr lang="fr-FR" dirty="0" err="1" smtClean="0"/>
              <a:t>previous</a:t>
            </a:r>
            <a:r>
              <a:rPr lang="fr-FR" dirty="0" smtClean="0"/>
              <a:t> set of invariants.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281083" y="5634940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∀C:t2. ~( var2~=var1 &amp; ~rel1(C) &amp; fun1(C)=var1 ) </a:t>
            </a:r>
            <a:endParaRPr lang="fr-FR" sz="2000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5553772" y="5114144"/>
            <a:ext cx="7878" cy="52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370730" y="4736638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∃C:t2. var2~=var1 &amp; ~rel1(C) &amp; fun1(C)=var1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156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8200" y="1690688"/>
            <a:ext cx="4612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</a:t>
            </a:r>
            <a:r>
              <a:rPr lang="fr-FR" dirty="0" smtClean="0"/>
              <a:t> :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i="1" dirty="0" smtClean="0"/>
              <a:t>elt1</a:t>
            </a:r>
            <a:r>
              <a:rPr lang="fr-FR" dirty="0" smtClean="0"/>
              <a:t> and </a:t>
            </a:r>
            <a:r>
              <a:rPr lang="fr-FR" i="1" dirty="0" smtClean="0"/>
              <a:t>elt2</a:t>
            </a:r>
            <a:r>
              <a:rPr lang="fr-FR" dirty="0" smtClean="0"/>
              <a:t>, </a:t>
            </a:r>
            <a:r>
              <a:rPr lang="fr-FR" dirty="0" err="1" smtClean="0"/>
              <a:t>two</a:t>
            </a:r>
            <a:r>
              <a:rPr lang="fr-FR" dirty="0" smtClean="0"/>
              <a:t> variables in </a:t>
            </a:r>
            <a:r>
              <a:rPr lang="fr-FR" i="1" dirty="0" smtClean="0"/>
              <a:t>a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i="1" dirty="0" smtClean="0"/>
              <a:t>elt1</a:t>
            </a:r>
            <a:r>
              <a:rPr lang="fr-FR" dirty="0" smtClean="0"/>
              <a:t> ~= </a:t>
            </a:r>
            <a:r>
              <a:rPr lang="fr-FR" i="1" dirty="0" smtClean="0"/>
              <a:t>elt2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change the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variables, but </a:t>
            </a:r>
            <a:r>
              <a:rPr lang="fr-FR" dirty="0" err="1" smtClean="0"/>
              <a:t>they</a:t>
            </a:r>
            <a:r>
              <a:rPr lang="fr-FR" dirty="0"/>
              <a:t> </a:t>
            </a:r>
            <a:r>
              <a:rPr lang="fr-FR" dirty="0" smtClean="0"/>
              <a:t>must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swap </a:t>
            </a:r>
            <a:r>
              <a:rPr lang="fr-FR" dirty="0" err="1" smtClean="0"/>
              <a:t>two</a:t>
            </a:r>
            <a:r>
              <a:rPr lang="fr-FR" dirty="0" smtClean="0"/>
              <a:t> values of </a:t>
            </a:r>
            <a:r>
              <a:rPr lang="fr-FR" i="1" dirty="0" smtClean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1160929" y="4294094"/>
            <a:ext cx="4081938" cy="32273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4809152"/>
            <a:ext cx="461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invariant to </a:t>
            </a:r>
            <a:r>
              <a:rPr lang="fr-FR" dirty="0" err="1" smtClean="0"/>
              <a:t>be</a:t>
            </a:r>
            <a:r>
              <a:rPr lang="fr-FR" dirty="0" smtClean="0"/>
              <a:t> inductive, </a:t>
            </a:r>
            <a:r>
              <a:rPr lang="fr-FR" dirty="0" err="1" smtClean="0"/>
              <a:t>we</a:t>
            </a:r>
            <a:r>
              <a:rPr lang="fr-FR" dirty="0" smtClean="0"/>
              <a:t> must </a:t>
            </a:r>
            <a:r>
              <a:rPr lang="fr-FR" dirty="0" err="1" smtClean="0"/>
              <a:t>also</a:t>
            </a:r>
            <a:r>
              <a:rPr lang="fr-FR" dirty="0" smtClean="0"/>
              <a:t> state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 </a:t>
            </a:r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injective,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29" y="5967786"/>
            <a:ext cx="4590228" cy="1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2604</Words>
  <Application>Microsoft Office PowerPoint</Application>
  <PresentationFormat>Grand écran</PresentationFormat>
  <Paragraphs>586</Paragraphs>
  <Slides>40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Thème Office</vt:lpstr>
      <vt:lpstr>Invariant Synthesis</vt:lpstr>
      <vt:lpstr>Two approaches</vt:lpstr>
      <vt:lpstr>Counterexample generalization</vt:lpstr>
      <vt:lpstr>Comparison of different methods</vt:lpstr>
      <vt:lpstr>Limits of automated invariant synthesis</vt:lpstr>
      <vt:lpstr>Naïve generalization</vt:lpstr>
      <vt:lpstr>Naïve generalization</vt:lpstr>
      <vt:lpstr>Naïve generalization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Generalization with code analysis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Making the invariant correct</vt:lpstr>
      <vt:lpstr>Making the invariant correct</vt:lpstr>
      <vt:lpstr>Making the invariant correct</vt:lpstr>
      <vt:lpstr>Making the invariant correct</vt:lpstr>
      <vt:lpstr>Making the invariant correct</vt:lpstr>
      <vt:lpstr>Making the invariant correct</vt:lpstr>
      <vt:lpstr>Making the invariant correct</vt:lpstr>
      <vt:lpstr>Example 2</vt:lpstr>
      <vt:lpstr>Finding valid examples (step 1 of the method)</vt:lpstr>
      <vt:lpstr>Finding valid examples (step 1 of the method)</vt:lpstr>
      <vt:lpstr>Finding valid examples (step 1 of the method)</vt:lpstr>
      <vt:lpstr>Guarantees of this method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Laurent</dc:creator>
  <cp:lastModifiedBy>Mickael Laurent</cp:lastModifiedBy>
  <cp:revision>315</cp:revision>
  <dcterms:created xsi:type="dcterms:W3CDTF">2018-05-27T14:27:33Z</dcterms:created>
  <dcterms:modified xsi:type="dcterms:W3CDTF">2018-06-19T22:26:53Z</dcterms:modified>
</cp:coreProperties>
</file>