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3" r:id="rId14"/>
    <p:sldId id="275" r:id="rId15"/>
    <p:sldId id="272" r:id="rId16"/>
    <p:sldId id="276" r:id="rId17"/>
    <p:sldId id="274" r:id="rId18"/>
    <p:sldId id="277" r:id="rId19"/>
    <p:sldId id="278" r:id="rId20"/>
    <p:sldId id="262" r:id="rId21"/>
    <p:sldId id="26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Causal </a:t>
            </a:r>
            <a:r>
              <a:rPr lang="fr-FR" dirty="0" err="1" smtClean="0"/>
              <a:t>Analysis</a:t>
            </a:r>
            <a:r>
              <a:rPr lang="fr-FR" dirty="0" smtClean="0"/>
              <a:t>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correct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1: </a:t>
            </a:r>
            <a:r>
              <a:rPr lang="fr-FR" dirty="0" err="1" smtClean="0"/>
              <a:t>Analysing</a:t>
            </a:r>
            <a:r>
              <a:rPr lang="fr-FR" dirty="0" smtClean="0"/>
              <a:t> code &amp; conjectures to </a:t>
            </a:r>
            <a:r>
              <a:rPr lang="fr-FR" dirty="0" err="1" smtClean="0"/>
              <a:t>filter</a:t>
            </a:r>
            <a:r>
              <a:rPr lang="fr-FR" dirty="0" smtClean="0"/>
              <a:t> important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a (minimal) </a:t>
            </a:r>
            <a:r>
              <a:rPr lang="fr-FR" dirty="0" err="1" smtClean="0"/>
              <a:t>subset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, the </a:t>
            </a:r>
            <a:r>
              <a:rPr lang="fr-FR" dirty="0" err="1" smtClean="0"/>
              <a:t>faulty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post-</a:t>
            </a:r>
            <a:r>
              <a:rPr lang="fr-FR" dirty="0" err="1" smtClean="0"/>
              <a:t>execution</a:t>
            </a:r>
            <a:r>
              <a:rPr lang="fr-FR" dirty="0" smtClean="0"/>
              <a:t> state and </a:t>
            </a:r>
            <a:r>
              <a:rPr lang="fr-FR" dirty="0" err="1" smtClean="0"/>
              <a:t>highlight</a:t>
            </a:r>
            <a:r>
              <a:rPr lang="fr-FR" dirty="0" smtClean="0"/>
              <a:t> important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us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satisfied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correspond to: relation=</a:t>
            </a:r>
            <a:r>
              <a:rPr lang="fr-FR" dirty="0" err="1" smtClean="0"/>
              <a:t>true</a:t>
            </a:r>
            <a:r>
              <a:rPr lang="fr-FR" dirty="0" smtClean="0"/>
              <a:t>, relation=false, </a:t>
            </a:r>
            <a:r>
              <a:rPr lang="fr-FR" dirty="0" err="1" smtClean="0"/>
              <a:t>function</a:t>
            </a:r>
            <a:r>
              <a:rPr lang="fr-FR" dirty="0" smtClean="0"/>
              <a:t>=X, structural (in)</a:t>
            </a:r>
            <a:r>
              <a:rPr lang="fr-FR" dirty="0" err="1" smtClean="0"/>
              <a:t>equalities</a:t>
            </a:r>
            <a:r>
              <a:rPr lang="fr-FR" smtClean="0"/>
              <a:t>.</a:t>
            </a:r>
            <a:endParaRPr lang="fr-FR" dirty="0" smtClean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rewind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. At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update 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hightlight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new </a:t>
            </a:r>
            <a:r>
              <a:rPr lang="fr-FR" dirty="0" err="1" smtClean="0"/>
              <a:t>constraints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If, at </a:t>
            </a:r>
            <a:r>
              <a:rPr lang="fr-FR" dirty="0" err="1" smtClean="0"/>
              <a:t>some</a:t>
            </a:r>
            <a:r>
              <a:rPr lang="fr-FR" dirty="0" smtClean="0"/>
              <a:t> point </a:t>
            </a:r>
            <a:r>
              <a:rPr lang="fr-FR" dirty="0" err="1" smtClean="0"/>
              <a:t>during</a:t>
            </a:r>
            <a:r>
              <a:rPr lang="fr-FR" dirty="0" smtClean="0"/>
              <a:t> the </a:t>
            </a:r>
            <a:r>
              <a:rPr lang="fr-FR" dirty="0" err="1" smtClean="0"/>
              <a:t>rewind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to express a </a:t>
            </a:r>
            <a:r>
              <a:rPr lang="fr-FR" dirty="0" err="1" smtClean="0"/>
              <a:t>non-existance</a:t>
            </a:r>
            <a:r>
              <a:rPr lang="fr-FR" dirty="0" smtClean="0"/>
              <a:t> (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a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on the structure), the user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new conjecture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quantifier alternation).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90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a queue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19"/>
            <a:ext cx="3543300" cy="189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907"/>
            <a:ext cx="3565585" cy="29472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r="41884"/>
          <a:stretch/>
        </p:blipFill>
        <p:spPr>
          <a:xfrm>
            <a:off x="5313332" y="2417970"/>
            <a:ext cx="6188554" cy="2551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79250" r="1930"/>
          <a:stretch/>
        </p:blipFill>
        <p:spPr>
          <a:xfrm>
            <a:off x="5452253" y="5566525"/>
            <a:ext cx="6453997" cy="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>
            <a:off x="4919133" y="21124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092294" y="4267125"/>
            <a:ext cx="3565585" cy="2121237"/>
            <a:chOff x="4092294" y="4267125"/>
            <a:chExt cx="3565585" cy="2121237"/>
          </a:xfrm>
        </p:grpSpPr>
        <p:grpSp>
          <p:nvGrpSpPr>
            <p:cNvPr id="8" name="Groupe 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3" name="Ellipse 12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19" name="Ellipse 18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" y="4324917"/>
            <a:ext cx="2743583" cy="207674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1" y="829733"/>
            <a:ext cx="2651939" cy="286165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20" y="435780"/>
            <a:ext cx="1991003" cy="357237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2" y="829733"/>
            <a:ext cx="2732355" cy="28137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67" y="435780"/>
            <a:ext cx="221010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490956" y="4310845"/>
            <a:ext cx="3565585" cy="2121237"/>
            <a:chOff x="4092294" y="4267125"/>
            <a:chExt cx="3565585" cy="2121237"/>
          </a:xfrm>
        </p:grpSpPr>
        <p:grpSp>
          <p:nvGrpSpPr>
            <p:cNvPr id="48" name="Groupe 4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53" name="Groupe 52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7" name="Ellipse 56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54" name="Image 53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2" name="Ellipse 51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4374869" y="4313611"/>
            <a:ext cx="3565585" cy="2121237"/>
            <a:chOff x="4092294" y="4267125"/>
            <a:chExt cx="3565585" cy="2121237"/>
          </a:xfrm>
        </p:grpSpPr>
        <p:grpSp>
          <p:nvGrpSpPr>
            <p:cNvPr id="63" name="Groupe 6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69" name="Ellipse 6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64" name="Ellipse 6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4282056" y="578566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8259358" y="4313611"/>
            <a:ext cx="3565585" cy="2121237"/>
            <a:chOff x="4092294" y="4267125"/>
            <a:chExt cx="3565585" cy="2121237"/>
          </a:xfrm>
        </p:grpSpPr>
        <p:grpSp>
          <p:nvGrpSpPr>
            <p:cNvPr id="83" name="Groupe 8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88" name="Image 8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89" name="Ellipse 8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6" name="Image 8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84" name="Ellipse 8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avec flèche 93"/>
          <p:cNvCxnSpPr/>
          <p:nvPr/>
        </p:nvCxnSpPr>
        <p:spPr>
          <a:xfrm>
            <a:off x="8166545" y="5557099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713581" y="526356"/>
            <a:ext cx="2345480" cy="3553321"/>
            <a:chOff x="713581" y="526356"/>
            <a:chExt cx="2345480" cy="3553321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53" y="526356"/>
              <a:ext cx="2210108" cy="3553321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732631" y="2127049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2631" y="172351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2631" y="372376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2631" y="9187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81" y="3195245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2631" y="6520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551891" y="526356"/>
            <a:ext cx="2345480" cy="3553321"/>
            <a:chOff x="4551891" y="526356"/>
            <a:chExt cx="2345480" cy="3553321"/>
          </a:xfrm>
        </p:grpSpPr>
        <p:pic>
          <p:nvPicPr>
            <p:cNvPr id="108" name="Image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263" y="526356"/>
              <a:ext cx="2210108" cy="3553321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4570941" y="212704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70941" y="172351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70941" y="372376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51891" y="3195245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5" name="Imag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0" r="95303" b="69511"/>
            <a:stretch/>
          </p:blipFill>
          <p:spPr>
            <a:xfrm>
              <a:off x="4684431" y="928688"/>
              <a:ext cx="103812" cy="152400"/>
            </a:xfrm>
            <a:prstGeom prst="rect">
              <a:avLst/>
            </a:prstGeom>
          </p:spPr>
        </p:pic>
        <p:pic>
          <p:nvPicPr>
            <p:cNvPr id="116" name="Imag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5" r="95217" b="84791"/>
            <a:stretch/>
          </p:blipFill>
          <p:spPr>
            <a:xfrm>
              <a:off x="4685384" y="796960"/>
              <a:ext cx="105717" cy="144779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4570941" y="652070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525573" y="536887"/>
            <a:ext cx="2345480" cy="3553321"/>
            <a:chOff x="8525573" y="536887"/>
            <a:chExt cx="2345480" cy="3553321"/>
          </a:xfrm>
        </p:grpSpPr>
        <p:grpSp>
          <p:nvGrpSpPr>
            <p:cNvPr id="117" name="Groupe 116"/>
            <p:cNvGrpSpPr/>
            <p:nvPr/>
          </p:nvGrpSpPr>
          <p:grpSpPr>
            <a:xfrm>
              <a:off x="8525573" y="536887"/>
              <a:ext cx="2345480" cy="3553321"/>
              <a:chOff x="4551891" y="526356"/>
              <a:chExt cx="2345480" cy="3553321"/>
            </a:xfrm>
          </p:grpSpPr>
          <p:pic>
            <p:nvPicPr>
              <p:cNvPr id="118" name="Image 1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263" y="526356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4570941" y="2127049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70941" y="172351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0941" y="372376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51891" y="3195245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3" name="Image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4684431" y="928688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124" name="Image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4685384" y="796960"/>
                <a:ext cx="105717" cy="144779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4570941" y="65207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8544623" y="2807442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8971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539284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491494" y="4294564"/>
            <a:ext cx="3565585" cy="2121237"/>
            <a:chOff x="4092294" y="4267125"/>
            <a:chExt cx="3565585" cy="2121237"/>
          </a:xfrm>
        </p:grpSpPr>
        <p:grpSp>
          <p:nvGrpSpPr>
            <p:cNvPr id="32" name="Groupe 31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38" name="Image 3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39" name="Ellipse 3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36" name="Image 3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34" name="Ellipse 3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>
            <a:off x="4398681" y="5254644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8412877" y="4294564"/>
            <a:ext cx="3565585" cy="2121237"/>
            <a:chOff x="4092294" y="4267125"/>
            <a:chExt cx="3565585" cy="2121237"/>
          </a:xfrm>
        </p:grpSpPr>
        <p:grpSp>
          <p:nvGrpSpPr>
            <p:cNvPr id="46" name="Groupe 45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1" name="Imag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2" name="Ellipse 51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49" name="Image 48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47" name="Ellipse 46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8297779" y="5116532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/>
          <p:cNvGrpSpPr/>
          <p:nvPr/>
        </p:nvGrpSpPr>
        <p:grpSpPr>
          <a:xfrm>
            <a:off x="736240" y="460687"/>
            <a:ext cx="2345480" cy="3553321"/>
            <a:chOff x="736240" y="460687"/>
            <a:chExt cx="2345480" cy="3553321"/>
          </a:xfrm>
        </p:grpSpPr>
        <p:grpSp>
          <p:nvGrpSpPr>
            <p:cNvPr id="26" name="Groupe 25"/>
            <p:cNvGrpSpPr/>
            <p:nvPr/>
          </p:nvGrpSpPr>
          <p:grpSpPr>
            <a:xfrm>
              <a:off x="736240" y="460687"/>
              <a:ext cx="2345480" cy="3553321"/>
              <a:chOff x="736240" y="460687"/>
              <a:chExt cx="2345480" cy="3553321"/>
            </a:xfrm>
          </p:grpSpPr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736240" y="3401104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avec flèche 99"/>
          <p:cNvCxnSpPr>
            <a:stCxn id="101" idx="1"/>
          </p:cNvCxnSpPr>
          <p:nvPr/>
        </p:nvCxnSpPr>
        <p:spPr>
          <a:xfrm flipH="1">
            <a:off x="2794168" y="3209275"/>
            <a:ext cx="445920" cy="25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3240088" y="2516777"/>
            <a:ext cx="149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If the </a:t>
            </a:r>
            <a:r>
              <a:rPr lang="fr-FR" sz="1400" dirty="0" err="1" smtClean="0"/>
              <a:t>spec</a:t>
            </a:r>
            <a:r>
              <a:rPr lang="fr-FR" sz="1400" dirty="0" smtClean="0"/>
              <a:t> of </a:t>
            </a:r>
            <a:r>
              <a:rPr lang="fr-FR" sz="1400" dirty="0" err="1" smtClean="0"/>
              <a:t>incr.next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more </a:t>
            </a:r>
            <a:r>
              <a:rPr lang="fr-FR" sz="1400" dirty="0" err="1" smtClean="0"/>
              <a:t>precise</a:t>
            </a:r>
            <a:r>
              <a:rPr lang="fr-FR" sz="1400" dirty="0" smtClean="0"/>
              <a:t>, </a:t>
            </a:r>
            <a:r>
              <a:rPr lang="fr-FR" sz="1400" dirty="0" err="1" smtClean="0"/>
              <a:t>incr.succ</a:t>
            </a:r>
            <a:r>
              <a:rPr lang="fr-FR" sz="1400" dirty="0" smtClean="0"/>
              <a:t>(0,1)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also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highlighted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grpSp>
        <p:nvGrpSpPr>
          <p:cNvPr id="104" name="Groupe 103"/>
          <p:cNvGrpSpPr/>
          <p:nvPr/>
        </p:nvGrpSpPr>
        <p:grpSpPr>
          <a:xfrm>
            <a:off x="4668516" y="460686"/>
            <a:ext cx="2345480" cy="3553321"/>
            <a:chOff x="4668516" y="460686"/>
            <a:chExt cx="2345480" cy="3553321"/>
          </a:xfrm>
        </p:grpSpPr>
        <p:grpSp>
          <p:nvGrpSpPr>
            <p:cNvPr id="72" name="Groupe 71"/>
            <p:cNvGrpSpPr/>
            <p:nvPr/>
          </p:nvGrpSpPr>
          <p:grpSpPr>
            <a:xfrm>
              <a:off x="4668516" y="460686"/>
              <a:ext cx="2345480" cy="3553321"/>
              <a:chOff x="736240" y="460687"/>
              <a:chExt cx="2345480" cy="3553321"/>
            </a:xfrm>
          </p:grpSpPr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74" name="Rectangle 73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7" name="Image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78" name="Image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687566" y="3396216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8736164" y="586400"/>
            <a:ext cx="2345480" cy="3553321"/>
            <a:chOff x="8736164" y="586400"/>
            <a:chExt cx="2345480" cy="3553321"/>
          </a:xfrm>
        </p:grpSpPr>
        <p:grpSp>
          <p:nvGrpSpPr>
            <p:cNvPr id="85" name="Groupe 84"/>
            <p:cNvGrpSpPr/>
            <p:nvPr/>
          </p:nvGrpSpPr>
          <p:grpSpPr>
            <a:xfrm>
              <a:off x="8736164" y="586400"/>
              <a:ext cx="2345480" cy="3553321"/>
              <a:chOff x="736240" y="460687"/>
              <a:chExt cx="2345480" cy="3553321"/>
            </a:xfrm>
          </p:grpSpPr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0" name="Image 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91" name="Image 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4" name="Image 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6" name="Image 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736164" y="351552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8149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497842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000994" y="366465"/>
            <a:ext cx="85560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Finally</a:t>
            </a:r>
            <a:r>
              <a:rPr lang="fr-FR" sz="1600" dirty="0" smtClean="0"/>
              <a:t>, by </a:t>
            </a:r>
            <a:r>
              <a:rPr lang="fr-FR" sz="1600" dirty="0" err="1" smtClean="0"/>
              <a:t>generalizing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the </a:t>
            </a:r>
            <a:r>
              <a:rPr lang="fr-FR" sz="1600" dirty="0" err="1" smtClean="0"/>
              <a:t>following</a:t>
            </a:r>
            <a:r>
              <a:rPr lang="fr-FR" sz="1600" dirty="0" smtClean="0"/>
              <a:t> conjecture:</a:t>
            </a:r>
          </a:p>
          <a:p>
            <a:endParaRPr lang="fr-FR" sz="1600" dirty="0"/>
          </a:p>
          <a:p>
            <a:r>
              <a:rPr lang="fr-FR" sz="1600" dirty="0" smtClean="0"/>
              <a:t>∃A,B. content(A,B) &amp; </a:t>
            </a:r>
            <a:r>
              <a:rPr lang="fr-FR" sz="1600" dirty="0" err="1" smtClean="0"/>
              <a:t>content_f</a:t>
            </a:r>
            <a:r>
              <a:rPr lang="fr-FR" sz="1600" dirty="0" smtClean="0"/>
              <a:t>(B)~=A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negate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:</a:t>
            </a:r>
          </a:p>
          <a:p>
            <a:endParaRPr lang="fr-FR" sz="1600" dirty="0"/>
          </a:p>
          <a:p>
            <a:r>
              <a:rPr lang="fr-FR" sz="1600" dirty="0" smtClean="0"/>
              <a:t>∀A,B. ~ (content(A,B</a:t>
            </a:r>
            <a:r>
              <a:rPr lang="fr-FR" sz="1600" dirty="0"/>
              <a:t>) &amp;</a:t>
            </a:r>
            <a:r>
              <a:rPr lang="fr-FR" sz="1600" dirty="0" smtClean="0"/>
              <a:t> </a:t>
            </a:r>
            <a:r>
              <a:rPr lang="fr-FR" sz="1600" dirty="0" err="1"/>
              <a:t>content_f</a:t>
            </a:r>
            <a:r>
              <a:rPr lang="fr-FR" sz="1600" dirty="0"/>
              <a:t>(B</a:t>
            </a:r>
            <a:r>
              <a:rPr lang="fr-FR" sz="1600" dirty="0" smtClean="0"/>
              <a:t>)~=</a:t>
            </a:r>
            <a:r>
              <a:rPr lang="fr-FR" sz="1600" dirty="0"/>
              <a:t>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first_e</a:t>
            </a:r>
            <a:r>
              <a:rPr lang="fr-FR" sz="1600" dirty="0"/>
              <a:t> &lt; </a:t>
            </a:r>
            <a:r>
              <a:rPr lang="fr-FR" sz="1600" dirty="0" err="1"/>
              <a:t>next_e</a:t>
            </a:r>
            <a:r>
              <a:rPr lang="fr-FR" sz="1600" dirty="0"/>
              <a:t> &amp; B &lt; </a:t>
            </a:r>
            <a:r>
              <a:rPr lang="fr-FR" sz="1600" dirty="0" err="1"/>
              <a:t>next_e</a:t>
            </a:r>
            <a:r>
              <a:rPr lang="fr-FR" sz="1600" dirty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</a:t>
            </a:r>
            <a:r>
              <a:rPr lang="fr-FR" sz="1600" dirty="0"/>
              <a:t>&lt; </a:t>
            </a:r>
            <a:r>
              <a:rPr lang="fr-FR" sz="1600" dirty="0" smtClean="0"/>
              <a:t>B)</a:t>
            </a:r>
          </a:p>
          <a:p>
            <a:endParaRPr lang="fr-FR" sz="1600" dirty="0"/>
          </a:p>
          <a:p>
            <a:r>
              <a:rPr lang="fr-FR" sz="1600" dirty="0"/>
              <a:t>∀</a:t>
            </a:r>
            <a:r>
              <a:rPr lang="fr-FR" sz="1600" dirty="0" smtClean="0"/>
              <a:t>A,B.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</a:t>
            </a:r>
            <a:r>
              <a:rPr lang="fr-FR" sz="1600" dirty="0" err="1"/>
              <a:t>content_f</a:t>
            </a:r>
            <a:r>
              <a:rPr lang="fr-FR" sz="1600" dirty="0"/>
              <a:t>(B) </a:t>
            </a:r>
            <a:r>
              <a:rPr lang="fr-FR" sz="1600" dirty="0" smtClean="0"/>
              <a:t>~= A -&gt; ~content(A,B</a:t>
            </a:r>
            <a:r>
              <a:rPr lang="fr-FR" sz="1600" dirty="0"/>
              <a:t>)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This conjecture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true</a:t>
            </a:r>
            <a:r>
              <a:rPr lang="fr-FR" sz="1600" dirty="0" smtClean="0"/>
              <a:t> and </a:t>
            </a:r>
            <a:r>
              <a:rPr lang="fr-FR" sz="1600" dirty="0" err="1" smtClean="0"/>
              <a:t>exclude</a:t>
            </a:r>
            <a:r>
              <a:rPr lang="fr-FR" sz="1600" dirty="0" smtClean="0"/>
              <a:t> all cases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counterexample</a:t>
            </a:r>
            <a:r>
              <a:rPr lang="fr-FR" sz="1600" dirty="0" smtClean="0"/>
              <a:t>.</a:t>
            </a:r>
            <a:endParaRPr lang="fr-FR" sz="1600" dirty="0"/>
          </a:p>
          <a:p>
            <a:endParaRPr lang="fr-FR" sz="1600" dirty="0" smtClean="0"/>
          </a:p>
          <a:p>
            <a:r>
              <a:rPr lang="fr-FR" sz="1600" dirty="0" err="1" smtClean="0"/>
              <a:t>However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would</a:t>
            </a:r>
            <a:r>
              <a:rPr lang="fr-FR" sz="1600" dirty="0" smtClean="0"/>
              <a:t> </a:t>
            </a:r>
            <a:r>
              <a:rPr lang="fr-FR" sz="1600" dirty="0" err="1" smtClean="0"/>
              <a:t>prefer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 to </a:t>
            </a:r>
            <a:r>
              <a:rPr lang="fr-FR" sz="1600" dirty="0" err="1" smtClean="0"/>
              <a:t>be</a:t>
            </a:r>
            <a:r>
              <a:rPr lang="fr-FR" sz="1600" dirty="0" smtClean="0"/>
              <a:t>:</a:t>
            </a:r>
          </a:p>
          <a:p>
            <a:r>
              <a:rPr lang="fr-FR" sz="1600" dirty="0" smtClean="0"/>
              <a:t>∀</a:t>
            </a:r>
            <a:r>
              <a:rPr lang="fr-FR" sz="1600" dirty="0"/>
              <a:t>B</a:t>
            </a:r>
            <a:r>
              <a:rPr lang="fr-FR" sz="1600" dirty="0" smtClean="0"/>
              <a:t>.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</a:t>
            </a:r>
            <a:r>
              <a:rPr lang="fr-FR" sz="1600" dirty="0"/>
              <a:t>&lt; B &amp; B &lt; </a:t>
            </a:r>
            <a:r>
              <a:rPr lang="fr-FR" sz="1600" dirty="0" err="1"/>
              <a:t>next_e</a:t>
            </a:r>
            <a:r>
              <a:rPr lang="fr-FR" sz="1600" dirty="0"/>
              <a:t> </a:t>
            </a:r>
            <a:r>
              <a:rPr lang="fr-FR" sz="1600" dirty="0" smtClean="0"/>
              <a:t>-&gt; content(</a:t>
            </a:r>
            <a:r>
              <a:rPr lang="fr-FR" sz="1600" dirty="0" err="1" smtClean="0"/>
              <a:t>content_f</a:t>
            </a:r>
            <a:r>
              <a:rPr lang="fr-FR" sz="1600" dirty="0" smtClean="0"/>
              <a:t>(B</a:t>
            </a:r>
            <a:r>
              <a:rPr lang="fr-FR" sz="1600" dirty="0"/>
              <a:t>)</a:t>
            </a:r>
            <a:r>
              <a:rPr lang="fr-FR" sz="1600" dirty="0" smtClean="0"/>
              <a:t>,</a:t>
            </a:r>
            <a:r>
              <a:rPr lang="fr-FR" sz="1600" dirty="0"/>
              <a:t>B</a:t>
            </a:r>
            <a:r>
              <a:rPr lang="fr-FR" sz="1600" dirty="0" smtClean="0"/>
              <a:t>)</a:t>
            </a:r>
          </a:p>
          <a:p>
            <a:endParaRPr lang="fr-FR" sz="1600" dirty="0"/>
          </a:p>
          <a:p>
            <a:r>
              <a:rPr lang="fr-FR" sz="1600" dirty="0" err="1" smtClean="0"/>
              <a:t>See</a:t>
            </a:r>
            <a:r>
              <a:rPr lang="fr-FR" sz="1600" dirty="0" smtClean="0"/>
              <a:t> </a:t>
            </a:r>
            <a:r>
              <a:rPr lang="fr-FR" sz="1600" dirty="0" err="1" smtClean="0"/>
              <a:t>Idea</a:t>
            </a:r>
            <a:r>
              <a:rPr lang="fr-FR" sz="1600" smtClean="0"/>
              <a:t> 2…</a:t>
            </a:r>
            <a:endParaRPr lang="fr-FR" sz="1600" dirty="0" smtClean="0"/>
          </a:p>
        </p:txBody>
      </p:sp>
      <p:grpSp>
        <p:nvGrpSpPr>
          <p:cNvPr id="15" name="Groupe 14"/>
          <p:cNvGrpSpPr/>
          <p:nvPr/>
        </p:nvGrpSpPr>
        <p:grpSpPr>
          <a:xfrm>
            <a:off x="655514" y="445514"/>
            <a:ext cx="2345480" cy="3553321"/>
            <a:chOff x="655514" y="445514"/>
            <a:chExt cx="2345480" cy="3553321"/>
          </a:xfrm>
        </p:grpSpPr>
        <p:grpSp>
          <p:nvGrpSpPr>
            <p:cNvPr id="58" name="Groupe 57"/>
            <p:cNvGrpSpPr/>
            <p:nvPr/>
          </p:nvGrpSpPr>
          <p:grpSpPr>
            <a:xfrm>
              <a:off x="655514" y="445514"/>
              <a:ext cx="2345480" cy="3553321"/>
              <a:chOff x="736240" y="460687"/>
              <a:chExt cx="2345480" cy="3553321"/>
            </a:xfrm>
          </p:grpSpPr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9" name="Image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674564" y="3371318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74564" y="351083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2: Causal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64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Bridge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a </a:t>
            </a:r>
            <a:r>
              <a:rPr lang="fr-FR" dirty="0" err="1" smtClean="0"/>
              <a:t>specie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903</Words>
  <Application>Microsoft Office PowerPoint</Application>
  <PresentationFormat>Grand écran</PresentationFormat>
  <Paragraphs>97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Idea 1: Analysing code &amp; conjectures to filter important constraints</vt:lpstr>
      <vt:lpstr>Description</vt:lpstr>
      <vt:lpstr>Example: a queue</vt:lpstr>
      <vt:lpstr>Présentation PowerPoint</vt:lpstr>
      <vt:lpstr>Présentation PowerPoint</vt:lpstr>
      <vt:lpstr>Présentation PowerPoint</vt:lpstr>
      <vt:lpstr>Présentation PowerPoint</vt:lpstr>
      <vt:lpstr>Idea 2: Causal Analysis</vt:lpstr>
      <vt:lpstr>Bridge with counterfactual analysis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177</cp:revision>
  <dcterms:created xsi:type="dcterms:W3CDTF">2018-03-20T14:21:31Z</dcterms:created>
  <dcterms:modified xsi:type="dcterms:W3CDTF">2018-03-23T16:53:09Z</dcterms:modified>
</cp:coreProperties>
</file>