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6" r:id="rId6"/>
    <p:sldId id="269" r:id="rId7"/>
    <p:sldId id="264" r:id="rId8"/>
    <p:sldId id="268" r:id="rId9"/>
    <p:sldId id="257" r:id="rId10"/>
    <p:sldId id="258" r:id="rId11"/>
    <p:sldId id="259" r:id="rId12"/>
    <p:sldId id="260" r:id="rId13"/>
    <p:sldId id="263" r:id="rId14"/>
    <p:sldId id="275" r:id="rId15"/>
    <p:sldId id="272" r:id="rId16"/>
    <p:sldId id="276" r:id="rId17"/>
    <p:sldId id="274" r:id="rId18"/>
    <p:sldId id="262" r:id="rId19"/>
    <p:sldId id="26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62AB-347D-4921-8B90-41F43B961539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protocols</a:t>
            </a:r>
            <a:r>
              <a:rPr lang="fr-FR" dirty="0" smtClean="0"/>
              <a:t> in IVY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Minimization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2" y="2425837"/>
            <a:ext cx="10320495" cy="6587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7422" y="1770895"/>
            <a:ext cx="646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gives</a:t>
            </a:r>
            <a:r>
              <a:rPr lang="fr-FR" sz="2400" dirty="0" smtClean="0"/>
              <a:t> us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formula :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7422" y="3439554"/>
            <a:ext cx="10820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Then, Ivy will use </a:t>
            </a:r>
            <a:r>
              <a:rPr lang="en-US" sz="2000" b="1" dirty="0" smtClean="0"/>
              <a:t>model checking </a:t>
            </a:r>
            <a:r>
              <a:rPr lang="en-US" sz="2000" dirty="0" smtClean="0"/>
              <a:t>to check that this formula is always satisfied with a given number of iterations (and unbounded space).</a:t>
            </a:r>
          </a:p>
          <a:p>
            <a:endParaRPr lang="en-US" sz="2000" dirty="0" smtClean="0"/>
          </a:p>
          <a:p>
            <a:r>
              <a:rPr lang="en-US" sz="2000" dirty="0" smtClean="0"/>
              <a:t>If it succeed, it will </a:t>
            </a:r>
            <a:r>
              <a:rPr lang="en-US" sz="2000" dirty="0"/>
              <a:t>automatically suggests a stronger generalization, based on a minimal </a:t>
            </a:r>
            <a:r>
              <a:rPr lang="en-US" sz="2000" dirty="0" smtClean="0"/>
              <a:t>(UN)SAT core.</a:t>
            </a:r>
            <a:br>
              <a:rPr lang="en-US" sz="2000" dirty="0" smtClean="0"/>
            </a:br>
            <a:r>
              <a:rPr lang="en-US" sz="2000" dirty="0" smtClean="0"/>
              <a:t>This is the </a:t>
            </a:r>
            <a:r>
              <a:rPr lang="en-US" sz="2000" b="1" i="1" dirty="0" smtClean="0"/>
              <a:t>minimization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63" r="1"/>
          <a:stretch/>
        </p:blipFill>
        <p:spPr>
          <a:xfrm>
            <a:off x="647422" y="5425732"/>
            <a:ext cx="6173304" cy="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582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 General </a:t>
            </a:r>
            <a:r>
              <a:rPr lang="fr-FR" dirty="0" err="1" smtClean="0"/>
              <a:t>method</a:t>
            </a:r>
            <a:r>
              <a:rPr lang="fr-FR" dirty="0" smtClean="0"/>
              <a:t>, but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existential conjectures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it</a:t>
            </a:r>
            <a:r>
              <a:rPr lang="fr-FR" dirty="0" smtClean="0"/>
              <a:t> bans EVERY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For existential conjectures,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</a:t>
            </a:r>
            <a:r>
              <a:rPr lang="fr-FR" dirty="0" err="1" smtClean="0"/>
              <a:t>perform</a:t>
            </a:r>
            <a:r>
              <a:rPr lang="fr-FR" dirty="0" smtClean="0"/>
              <a:t> the dual : </a:t>
            </a:r>
            <a:r>
              <a:rPr lang="fr-FR" dirty="0" err="1" smtClean="0"/>
              <a:t>banning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  <a:p>
            <a:pPr>
              <a:lnSpc>
                <a:spcPct val="160000"/>
              </a:lnSpc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help of the user, but in </a:t>
            </a:r>
            <a:r>
              <a:rPr lang="fr-FR" dirty="0" err="1" smtClean="0"/>
              <a:t>this</a:t>
            </a:r>
            <a:r>
              <a:rPr lang="fr-FR" dirty="0" smtClean="0"/>
              <a:t> case the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a min-UNSAT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and </a:t>
            </a:r>
            <a:r>
              <a:rPr lang="fr-FR" dirty="0" err="1" smtClean="0"/>
              <a:t>often</a:t>
            </a:r>
            <a:r>
              <a:rPr lang="fr-FR" dirty="0" smtClean="0"/>
              <a:t> not relevant.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If the user </a:t>
            </a:r>
            <a:r>
              <a:rPr lang="fr-FR" dirty="0" err="1" smtClean="0"/>
              <a:t>want</a:t>
            </a:r>
            <a:r>
              <a:rPr lang="fr-FR" dirty="0"/>
              <a:t> </a:t>
            </a:r>
            <a:r>
              <a:rPr lang="fr-FR" dirty="0" smtClean="0"/>
              <a:t>a more relevant </a:t>
            </a:r>
            <a:r>
              <a:rPr lang="fr-FR" dirty="0" err="1" smtClean="0"/>
              <a:t>result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has to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state incorrect.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lot of non-native structures and relations of </a:t>
            </a:r>
            <a:r>
              <a:rPr lang="fr-FR" dirty="0" err="1" smtClean="0"/>
              <a:t>arity</a:t>
            </a:r>
            <a:r>
              <a:rPr lang="fr-FR" dirty="0" smtClean="0"/>
              <a:t> &gt; 2 (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/>
              <a:t>)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38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look at the conjecture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the code of the </a:t>
            </a:r>
            <a:r>
              <a:rPr lang="fr-FR" dirty="0" err="1" smtClean="0"/>
              <a:t>iteration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have more relevant and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Ivy</a:t>
            </a:r>
            <a:r>
              <a:rPr lang="fr-FR" dirty="0" smtClean="0"/>
              <a:t> to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or not).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Causal </a:t>
            </a:r>
            <a:r>
              <a:rPr lang="fr-FR" dirty="0" err="1" smtClean="0"/>
              <a:t>Analysis</a:t>
            </a:r>
            <a:r>
              <a:rPr lang="fr-FR" dirty="0" smtClean="0"/>
              <a:t>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the user to « </a:t>
            </a:r>
            <a:r>
              <a:rPr lang="fr-FR" dirty="0" err="1" smtClean="0"/>
              <a:t>fix</a:t>
            </a:r>
            <a:r>
              <a:rPr lang="fr-FR" dirty="0" smtClean="0"/>
              <a:t> »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compare the </a:t>
            </a:r>
            <a:r>
              <a:rPr lang="fr-FR" dirty="0" err="1" smtClean="0"/>
              <a:t>faulty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/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correct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23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Idea</a:t>
            </a:r>
            <a:r>
              <a:rPr lang="fr-FR" dirty="0" smtClean="0"/>
              <a:t> 1: </a:t>
            </a:r>
            <a:r>
              <a:rPr lang="fr-FR" dirty="0" err="1" smtClean="0"/>
              <a:t>Analysing</a:t>
            </a:r>
            <a:r>
              <a:rPr lang="fr-FR" dirty="0" smtClean="0"/>
              <a:t> code &amp; </a:t>
            </a:r>
            <a:r>
              <a:rPr lang="fr-FR" dirty="0" smtClean="0"/>
              <a:t>conjectures </a:t>
            </a:r>
            <a:r>
              <a:rPr lang="fr-FR" dirty="0" smtClean="0"/>
              <a:t>to </a:t>
            </a:r>
            <a:r>
              <a:rPr lang="fr-FR" dirty="0" err="1" smtClean="0"/>
              <a:t>filter</a:t>
            </a:r>
            <a:r>
              <a:rPr lang="fr-FR" dirty="0" smtClean="0"/>
              <a:t> important </a:t>
            </a:r>
            <a:r>
              <a:rPr lang="fr-FR" dirty="0" err="1" smtClean="0"/>
              <a:t>constraints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 smtClean="0"/>
              <a:t> a (minimal) </a:t>
            </a:r>
            <a:r>
              <a:rPr lang="fr-FR" dirty="0" err="1" smtClean="0"/>
              <a:t>subset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,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, the </a:t>
            </a:r>
            <a:r>
              <a:rPr lang="fr-FR" dirty="0" err="1" smtClean="0"/>
              <a:t>faulty</a:t>
            </a:r>
            <a:r>
              <a:rPr lang="fr-FR" dirty="0" smtClean="0"/>
              <a:t> conjecture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post-</a:t>
            </a:r>
            <a:r>
              <a:rPr lang="fr-FR" dirty="0" err="1" smtClean="0"/>
              <a:t>execution</a:t>
            </a:r>
            <a:r>
              <a:rPr lang="fr-FR" dirty="0" smtClean="0"/>
              <a:t> state and </a:t>
            </a:r>
            <a:r>
              <a:rPr lang="fr-FR" dirty="0" err="1" smtClean="0"/>
              <a:t>highlight</a:t>
            </a:r>
            <a:r>
              <a:rPr lang="fr-FR" dirty="0" smtClean="0"/>
              <a:t> important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</a:t>
            </a:r>
            <a:r>
              <a:rPr lang="fr-FR" dirty="0" smtClean="0"/>
              <a:t> us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conjecture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satisfied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rewind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. At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update the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hightlight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new </a:t>
            </a:r>
            <a:r>
              <a:rPr lang="fr-FR" dirty="0" err="1" smtClean="0"/>
              <a:t>constraints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190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: a queue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919"/>
            <a:ext cx="3543300" cy="18981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2907"/>
            <a:ext cx="3565585" cy="29472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r="41884"/>
          <a:stretch/>
        </p:blipFill>
        <p:spPr>
          <a:xfrm>
            <a:off x="5313332" y="2417970"/>
            <a:ext cx="6188554" cy="25511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t="79250" r="1930"/>
          <a:stretch/>
        </p:blipFill>
        <p:spPr>
          <a:xfrm>
            <a:off x="5452253" y="5566525"/>
            <a:ext cx="6453997" cy="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492" y="393934"/>
            <a:ext cx="2085975" cy="35718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83" y="406399"/>
            <a:ext cx="3351042" cy="3479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t="51658"/>
          <a:stretch/>
        </p:blipFill>
        <p:spPr>
          <a:xfrm>
            <a:off x="2624666" y="259054"/>
            <a:ext cx="3694698" cy="37067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t="5412" r="62140" b="21115"/>
          <a:stretch/>
        </p:blipFill>
        <p:spPr>
          <a:xfrm>
            <a:off x="133069" y="406399"/>
            <a:ext cx="2491597" cy="3412067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endCxn id="4" idx="3"/>
          </p:cNvCxnSpPr>
          <p:nvPr/>
        </p:nvCxnSpPr>
        <p:spPr>
          <a:xfrm>
            <a:off x="4919133" y="21124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4092294" y="4267125"/>
            <a:ext cx="3565585" cy="2121237"/>
            <a:chOff x="7930869" y="4367569"/>
            <a:chExt cx="3565585" cy="2121237"/>
          </a:xfrm>
        </p:grpSpPr>
        <p:grpSp>
          <p:nvGrpSpPr>
            <p:cNvPr id="9" name="Groupe 8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12" name="Image 11"/>
              <p:cNvPicPr>
                <a:picLocks noChangeAspect="1"/>
              </p:cNvPicPr>
              <p:nvPr/>
            </p:nvPicPr>
            <p:blipFill rotWithShape="1">
              <a:blip r:embed="rId6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13" name="Ellipse 12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7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8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12" y="4281450"/>
            <a:ext cx="23717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278679" y="261821"/>
            <a:ext cx="2038878" cy="14379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0" y="413848"/>
            <a:ext cx="2283689" cy="3910427"/>
          </a:xfrm>
          <a:prstGeom prst="rect">
            <a:avLst/>
          </a:prstGeom>
        </p:spPr>
      </p:pic>
      <p:grpSp>
        <p:nvGrpSpPr>
          <p:cNvPr id="37" name="Groupe 36"/>
          <p:cNvGrpSpPr/>
          <p:nvPr/>
        </p:nvGrpSpPr>
        <p:grpSpPr>
          <a:xfrm>
            <a:off x="463269" y="4324275"/>
            <a:ext cx="3565585" cy="2121237"/>
            <a:chOff x="7930869" y="4367569"/>
            <a:chExt cx="3565585" cy="2121237"/>
          </a:xfrm>
        </p:grpSpPr>
        <p:grpSp>
          <p:nvGrpSpPr>
            <p:cNvPr id="38" name="Groupe 37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41" name="Image 40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42" name="Ellipse 41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9" name="Image 38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3857" y="2199142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73857" y="1762852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582359" y="3952270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1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Idea</a:t>
            </a:r>
            <a:r>
              <a:rPr lang="fr-FR" dirty="0" smtClean="0"/>
              <a:t> 2: Causal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64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Bridge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counterfactual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66016" y="1532805"/>
            <a:ext cx="359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Kappa model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441141" y="1557970"/>
            <a:ext cx="36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Ivy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75213" y="226998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interested</a:t>
            </a:r>
            <a:r>
              <a:rPr lang="fr-FR" dirty="0" smtClean="0"/>
              <a:t> in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5212" y="357495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12" y="5041665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0" y="2130669"/>
            <a:ext cx="1511300" cy="82957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04682" y="2889122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creation</a:t>
            </a:r>
            <a:r>
              <a:rPr lang="fr-FR" dirty="0" smtClean="0"/>
              <a:t> of a </a:t>
            </a:r>
            <a:r>
              <a:rPr lang="fr-FR" dirty="0" err="1" smtClean="0"/>
              <a:t>specie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62440" b="82942"/>
          <a:stretch/>
        </p:blipFill>
        <p:spPr>
          <a:xfrm>
            <a:off x="8174565" y="2371332"/>
            <a:ext cx="2633133" cy="1722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82933" y="2708629"/>
            <a:ext cx="43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value of a formula (conjecture)</a:t>
            </a:r>
            <a:br>
              <a:rPr lang="fr-FR" dirty="0" smtClean="0"/>
            </a:br>
            <a:r>
              <a:rPr lang="fr-FR" dirty="0" err="1" smtClean="0"/>
              <a:t>after</a:t>
            </a:r>
            <a:r>
              <a:rPr lang="fr-FR" dirty="0" smtClean="0"/>
              <a:t> one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604682" y="3579175"/>
            <a:ext cx="345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traces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close,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resulting</a:t>
            </a:r>
            <a:r>
              <a:rPr lang="fr-FR" dirty="0" smtClean="0"/>
              <a:t> on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</a:t>
            </a:r>
            <a:r>
              <a:rPr lang="fr-FR" dirty="0"/>
              <a:t> </a:t>
            </a:r>
            <a:r>
              <a:rPr lang="fr-FR" dirty="0" smtClean="0"/>
              <a:t>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specie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2933" y="3579174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initial states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 (and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executions</a:t>
            </a:r>
            <a:r>
              <a:rPr lang="fr-FR" dirty="0" smtClean="0"/>
              <a:t> of the </a:t>
            </a:r>
            <a:r>
              <a:rPr lang="fr-FR" dirty="0" err="1" smtClean="0"/>
              <a:t>iteration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one </a:t>
            </a:r>
            <a:r>
              <a:rPr lang="fr-FR" dirty="0" err="1" smtClean="0"/>
              <a:t>satisfying</a:t>
            </a:r>
            <a:r>
              <a:rPr lang="fr-FR" dirty="0" smtClean="0"/>
              <a:t> the formula at the end and the </a:t>
            </a:r>
            <a:r>
              <a:rPr lang="fr-FR" dirty="0" err="1" smtClean="0"/>
              <a:t>other</a:t>
            </a:r>
            <a:r>
              <a:rPr lang="fr-FR" dirty="0" smtClean="0"/>
              <a:t> not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04682" y="5041665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important for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41141" y="5041665"/>
            <a:ext cx="428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(=invariants) of the good initial state </a:t>
            </a:r>
            <a:r>
              <a:rPr lang="fr-FR" dirty="0" err="1" smtClean="0"/>
              <a:t>that</a:t>
            </a:r>
            <a:r>
              <a:rPr lang="fr-FR" dirty="0" smtClean="0"/>
              <a:t> are important to </a:t>
            </a:r>
            <a:r>
              <a:rPr lang="fr-FR" dirty="0" err="1" smtClean="0"/>
              <a:t>satisfy</a:t>
            </a:r>
            <a:r>
              <a:rPr lang="fr-FR" dirty="0" smtClean="0"/>
              <a:t> the formula at the end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16467" y="4928793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16467" y="3451465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16466" y="2155834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68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&amp; Inductive invariant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34154"/>
            <a:ext cx="4538571" cy="2898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41" y="3136371"/>
            <a:ext cx="4539584" cy="2096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45" y="2584979"/>
            <a:ext cx="3076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theorems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67" y="3497261"/>
            <a:ext cx="4825937" cy="6260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89567" y="1614488"/>
            <a:ext cx="904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Quantifier-free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Assumes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of the </a:t>
            </a:r>
            <a:r>
              <a:rPr lang="fr-FR" dirty="0" err="1" smtClean="0"/>
              <a:t>form</a:t>
            </a:r>
            <a:r>
              <a:rPr lang="fr-FR" dirty="0" smtClean="0"/>
              <a:t> ∃</a:t>
            </a:r>
            <a:r>
              <a:rPr lang="fr-FR" dirty="0"/>
              <a:t>* ∀</a:t>
            </a:r>
            <a:r>
              <a:rPr lang="fr-FR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 are </a:t>
            </a:r>
            <a:r>
              <a:rPr lang="fr-FR" dirty="0" err="1" smtClean="0"/>
              <a:t>stratified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Under </a:t>
            </a:r>
            <a:r>
              <a:rPr lang="fr-FR" dirty="0" err="1" smtClean="0"/>
              <a:t>these</a:t>
            </a:r>
            <a:r>
              <a:rPr lang="fr-FR" dirty="0" smtClean="0"/>
              <a:t> conditions,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38" y="4364947"/>
            <a:ext cx="4533268" cy="12315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56867" y="5492221"/>
            <a:ext cx="557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compute</a:t>
            </a:r>
            <a:r>
              <a:rPr lang="fr-FR" sz="2400" dirty="0" smtClean="0"/>
              <a:t> </a:t>
            </a:r>
            <a:r>
              <a:rPr lang="fr-FR" sz="2400" dirty="0" err="1" smtClean="0"/>
              <a:t>weakest</a:t>
            </a:r>
            <a:r>
              <a:rPr lang="fr-FR" sz="2400" dirty="0" smtClean="0"/>
              <a:t> </a:t>
            </a:r>
            <a:r>
              <a:rPr lang="fr-FR" sz="2400" dirty="0" err="1" smtClean="0"/>
              <a:t>preconditions</a:t>
            </a:r>
            <a:r>
              <a:rPr lang="fr-FR" sz="2400" dirty="0" smtClean="0"/>
              <a:t> (</a:t>
            </a:r>
            <a:r>
              <a:rPr lang="fr-FR" sz="2400" dirty="0" err="1" smtClean="0"/>
              <a:t>wp</a:t>
            </a:r>
            <a:r>
              <a:rPr lang="fr-FR" sz="2400" dirty="0" smtClean="0"/>
              <a:t>) for </a:t>
            </a:r>
            <a:r>
              <a:rPr lang="fr-FR" sz="2400" dirty="0"/>
              <a:t>∀</a:t>
            </a:r>
            <a:r>
              <a:rPr lang="fr-FR" sz="2400" dirty="0" smtClean="0"/>
              <a:t>*∃* conjectures!</a:t>
            </a:r>
          </a:p>
        </p:txBody>
      </p:sp>
    </p:spTree>
    <p:extLst>
      <p:ext uri="{BB962C8B-B14F-4D97-AF65-F5344CB8AC3E}">
        <p14:creationId xmlns:p14="http://schemas.microsoft.com/office/powerpoint/2010/main" val="34031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on conjectures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wp</a:t>
            </a:r>
            <a:r>
              <a:rPr lang="fr-FR" dirty="0" smtClean="0"/>
              <a:t> of the </a:t>
            </a:r>
            <a:r>
              <a:rPr lang="fr-FR" dirty="0" err="1" smtClean="0"/>
              <a:t>desired</a:t>
            </a:r>
            <a:r>
              <a:rPr lang="fr-FR" dirty="0" smtClean="0"/>
              <a:t> conjecture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imply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take</a:t>
            </a:r>
            <a:r>
              <a:rPr lang="fr-FR" dirty="0" smtClean="0"/>
              <a:t> an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iterations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are of the </a:t>
            </a:r>
            <a:r>
              <a:rPr lang="fr-FR" dirty="0" err="1" smtClean="0"/>
              <a:t>form</a:t>
            </a:r>
            <a:r>
              <a:rPr lang="fr-FR" dirty="0" smtClean="0"/>
              <a:t> ∀*</a:t>
            </a:r>
            <a:r>
              <a:rPr lang="fr-FR" dirty="0"/>
              <a:t> ∃</a:t>
            </a:r>
            <a:r>
              <a:rPr lang="fr-FR" dirty="0" smtClean="0"/>
              <a:t>*,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the implication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and </a:t>
            </a:r>
            <a:r>
              <a:rPr lang="fr-FR" dirty="0"/>
              <a:t>∃* </a:t>
            </a:r>
            <a:r>
              <a:rPr lang="fr-FR" dirty="0" smtClean="0"/>
              <a:t>∀* formulas)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must have conjectures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AND to </a:t>
            </a:r>
            <a:r>
              <a:rPr lang="fr-FR" dirty="0" err="1" smtClean="0"/>
              <a:t>decide</a:t>
            </a:r>
            <a:r>
              <a:rPr lang="fr-FR" dirty="0"/>
              <a:t> </a:t>
            </a:r>
            <a:r>
              <a:rPr lang="fr-FR" dirty="0" smtClean="0"/>
              <a:t>the implication.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3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 If IVY </a:t>
            </a:r>
            <a:r>
              <a:rPr lang="fr-FR" dirty="0" err="1" smtClean="0"/>
              <a:t>finds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inductive invariant.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, IVY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find</a:t>
            </a:r>
            <a:r>
              <a:rPr lang="fr-FR" dirty="0" smtClean="0"/>
              <a:t> a minimal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not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to the user.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7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1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generalize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use a </a:t>
            </a:r>
            <a:r>
              <a:rPr lang="fr-FR" dirty="0" err="1" smtClean="0"/>
              <a:t>wp</a:t>
            </a:r>
            <a:r>
              <a:rPr lang="fr-FR" dirty="0" smtClean="0"/>
              <a:t> as a new conjecture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invariant,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has not the right </a:t>
            </a:r>
            <a:r>
              <a:rPr lang="fr-FR" dirty="0" err="1" smtClean="0"/>
              <a:t>form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have quantifier alternation).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conjecture,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ban states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whether</a:t>
            </a:r>
            <a:r>
              <a:rPr lang="fr-FR" dirty="0" smtClean="0"/>
              <a:t> or not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pattern.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</a:t>
            </a:r>
            <a:r>
              <a:rPr lang="fr-FR" dirty="0" err="1" smtClean="0"/>
              <a:t>reasoning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err="1" smtClean="0"/>
              <a:t>is</a:t>
            </a:r>
            <a:r>
              <a:rPr lang="fr-FR" smtClean="0"/>
              <a:t> not </a:t>
            </a:r>
            <a:r>
              <a:rPr lang="fr-FR" dirty="0" smtClean="0"/>
              <a:t>restrictive</a:t>
            </a:r>
            <a:r>
              <a:rPr lang="fr-FR" dirty="0"/>
              <a:t>.</a:t>
            </a:r>
            <a:endParaRPr lang="fr-FR" dirty="0" smtClean="0"/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more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an abstract formula, and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can</a:t>
            </a:r>
            <a:r>
              <a:rPr lang="fr-FR" dirty="0" smtClean="0"/>
              <a:t> help IVY to </a:t>
            </a:r>
            <a:r>
              <a:rPr lang="fr-FR" dirty="0" err="1" smtClean="0"/>
              <a:t>find</a:t>
            </a:r>
            <a:r>
              <a:rPr lang="fr-FR" dirty="0" smtClean="0"/>
              <a:t> the right invariant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2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7933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</a:t>
            </a:r>
            <a:r>
              <a:rPr lang="fr-FR" dirty="0" err="1" smtClean="0"/>
              <a:t>constraints</a:t>
            </a:r>
            <a:r>
              <a:rPr lang="fr-FR" dirty="0" smtClean="0"/>
              <a:t> on variables, relations and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Specific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37200" y="1856846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Generalization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substructure.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Named</a:t>
            </a:r>
            <a:r>
              <a:rPr lang="fr-FR" dirty="0" smtClean="0"/>
              <a:t> values are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variable.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5" y="1856847"/>
            <a:ext cx="1815293" cy="4289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31579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negated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substrcture</a:t>
            </a:r>
            <a:r>
              <a:rPr lang="fr-FR" dirty="0" smtClean="0"/>
              <a:t> to </a:t>
            </a:r>
            <a:r>
              <a:rPr lang="fr-FR" dirty="0" err="1" smtClean="0"/>
              <a:t>exist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).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440738" y="4001822"/>
            <a:ext cx="948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721850" y="4001822"/>
            <a:ext cx="129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702</Words>
  <Application>Microsoft Office PowerPoint</Application>
  <PresentationFormat>Grand écran</PresentationFormat>
  <Paragraphs>78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Thème Office</vt:lpstr>
      <vt:lpstr>Finding an inductive invariant</vt:lpstr>
      <vt:lpstr>Checking an inductive invariant</vt:lpstr>
      <vt:lpstr>Weakest preconditions &amp; Inductive invariant</vt:lpstr>
      <vt:lpstr>Some theorems</vt:lpstr>
      <vt:lpstr>Constraints on conjectures</vt:lpstr>
      <vt:lpstr>Generating a counterexample</vt:lpstr>
      <vt:lpstr>Counterexample generalization</vt:lpstr>
      <vt:lpstr>Why ? </vt:lpstr>
      <vt:lpstr>Current method of generalization</vt:lpstr>
      <vt:lpstr>Minimization</vt:lpstr>
      <vt:lpstr>Remarks</vt:lpstr>
      <vt:lpstr>Some ideas</vt:lpstr>
      <vt:lpstr>Idea 1: Analysing code &amp; conjectures to filter important constraints</vt:lpstr>
      <vt:lpstr>Description</vt:lpstr>
      <vt:lpstr>Example: a queue</vt:lpstr>
      <vt:lpstr>Présentation PowerPoint</vt:lpstr>
      <vt:lpstr>Présentation PowerPoint</vt:lpstr>
      <vt:lpstr>Idea 2: Causal Analysis</vt:lpstr>
      <vt:lpstr>Bridge with counterfactual analysis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Counterexample generalization</dc:title>
  <dc:creator>Mickael Laurent</dc:creator>
  <cp:lastModifiedBy>Mickael Laurent</cp:lastModifiedBy>
  <cp:revision>134</cp:revision>
  <dcterms:created xsi:type="dcterms:W3CDTF">2018-03-20T14:21:31Z</dcterms:created>
  <dcterms:modified xsi:type="dcterms:W3CDTF">2018-03-22T21:58:41Z</dcterms:modified>
</cp:coreProperties>
</file>