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71" r:id="rId5"/>
    <p:sldId id="266" r:id="rId6"/>
    <p:sldId id="269" r:id="rId7"/>
    <p:sldId id="264" r:id="rId8"/>
    <p:sldId id="268" r:id="rId9"/>
    <p:sldId id="257" r:id="rId10"/>
    <p:sldId id="258" r:id="rId11"/>
    <p:sldId id="259" r:id="rId12"/>
    <p:sldId id="260" r:id="rId13"/>
    <p:sldId id="261" r:id="rId14"/>
    <p:sldId id="263" r:id="rId15"/>
    <p:sldId id="275" r:id="rId16"/>
    <p:sldId id="272" r:id="rId17"/>
    <p:sldId id="276" r:id="rId18"/>
    <p:sldId id="274" r:id="rId19"/>
    <p:sldId id="277" r:id="rId20"/>
    <p:sldId id="278" r:id="rId21"/>
    <p:sldId id="280" r:id="rId22"/>
    <p:sldId id="281" r:id="rId23"/>
    <p:sldId id="279" r:id="rId24"/>
    <p:sldId id="282" r:id="rId25"/>
    <p:sldId id="283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5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39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67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74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43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62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1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48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68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33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63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B62AB-347D-4921-8B90-41F43B96153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45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1.PNG"/><Relationship Id="rId7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Finding</a:t>
            </a:r>
            <a:r>
              <a:rPr lang="fr-FR" dirty="0" smtClean="0"/>
              <a:t> an inductive invariant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For </a:t>
            </a:r>
            <a:r>
              <a:rPr lang="fr-FR" dirty="0" err="1" smtClean="0"/>
              <a:t>protocols</a:t>
            </a:r>
            <a:r>
              <a:rPr lang="fr-FR" dirty="0" smtClean="0"/>
              <a:t> in IVY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702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Minimization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22" y="2425837"/>
            <a:ext cx="10320495" cy="65875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47422" y="1770895"/>
            <a:ext cx="646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It </a:t>
            </a:r>
            <a:r>
              <a:rPr lang="fr-FR" sz="2400" dirty="0" err="1" smtClean="0"/>
              <a:t>gives</a:t>
            </a:r>
            <a:r>
              <a:rPr lang="fr-FR" sz="2400" dirty="0" smtClean="0"/>
              <a:t> us the </a:t>
            </a:r>
            <a:r>
              <a:rPr lang="fr-FR" sz="2400" dirty="0" err="1" smtClean="0"/>
              <a:t>following</a:t>
            </a:r>
            <a:r>
              <a:rPr lang="fr-FR" sz="2400" dirty="0" smtClean="0"/>
              <a:t> formula :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647422" y="3439554"/>
            <a:ext cx="108206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Then, Ivy will use </a:t>
            </a:r>
            <a:r>
              <a:rPr lang="en-US" sz="2000" b="1" dirty="0" smtClean="0"/>
              <a:t>model checking </a:t>
            </a:r>
            <a:r>
              <a:rPr lang="en-US" sz="2000" dirty="0" smtClean="0"/>
              <a:t>to check that this formula is always satisfied with a given number of iterations (and unbounded space).</a:t>
            </a:r>
          </a:p>
          <a:p>
            <a:endParaRPr lang="en-US" sz="2000" dirty="0" smtClean="0"/>
          </a:p>
          <a:p>
            <a:r>
              <a:rPr lang="en-US" sz="2000" dirty="0" smtClean="0"/>
              <a:t>If it succeed, it will </a:t>
            </a:r>
            <a:r>
              <a:rPr lang="en-US" sz="2000" dirty="0"/>
              <a:t>automatically suggests a stronger generalization, based on a minimal </a:t>
            </a:r>
            <a:r>
              <a:rPr lang="en-US" sz="2000" dirty="0" smtClean="0"/>
              <a:t>(UN)SAT core.</a:t>
            </a:r>
            <a:br>
              <a:rPr lang="en-US" sz="2000" dirty="0" smtClean="0"/>
            </a:br>
            <a:r>
              <a:rPr lang="en-US" sz="2000" dirty="0" smtClean="0"/>
              <a:t>This is the </a:t>
            </a:r>
            <a:r>
              <a:rPr lang="en-US" sz="2000" b="1" i="1" dirty="0" smtClean="0"/>
              <a:t>minimization</a:t>
            </a:r>
            <a:r>
              <a:rPr lang="en-US" sz="2000" dirty="0" smtClean="0"/>
              <a:t>.</a:t>
            </a:r>
            <a:endParaRPr lang="fr-FR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363" r="1"/>
          <a:stretch/>
        </p:blipFill>
        <p:spPr>
          <a:xfrm>
            <a:off x="647422" y="5425732"/>
            <a:ext cx="6173304" cy="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Remarks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75826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fr-FR" dirty="0" smtClean="0"/>
              <a:t> General </a:t>
            </a:r>
            <a:r>
              <a:rPr lang="fr-FR" dirty="0" err="1" smtClean="0"/>
              <a:t>method</a:t>
            </a:r>
            <a:r>
              <a:rPr lang="fr-FR" dirty="0" smtClean="0"/>
              <a:t>, but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existential conjectures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it</a:t>
            </a:r>
            <a:r>
              <a:rPr lang="fr-FR" dirty="0" smtClean="0"/>
              <a:t> bans EVERY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a substructure </a:t>
            </a:r>
            <a:r>
              <a:rPr lang="fr-FR" dirty="0" err="1" smtClean="0"/>
              <a:t>matching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).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fr-FR" dirty="0" smtClean="0"/>
              <a:t>-&gt; For existential conjectures,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possible to </a:t>
            </a:r>
            <a:r>
              <a:rPr lang="fr-FR" dirty="0" err="1" smtClean="0"/>
              <a:t>perform</a:t>
            </a:r>
            <a:r>
              <a:rPr lang="fr-FR" dirty="0" smtClean="0"/>
              <a:t> the dual : </a:t>
            </a:r>
            <a:r>
              <a:rPr lang="fr-FR" dirty="0" err="1" smtClean="0"/>
              <a:t>banning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doesn’t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a substructure </a:t>
            </a:r>
            <a:r>
              <a:rPr lang="fr-FR" dirty="0" err="1" smtClean="0"/>
              <a:t>matching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.</a:t>
            </a:r>
          </a:p>
          <a:p>
            <a:pPr>
              <a:lnSpc>
                <a:spcPct val="160000"/>
              </a:lnSpc>
            </a:pPr>
            <a:endParaRPr lang="fr-FR" dirty="0"/>
          </a:p>
          <a:p>
            <a:pPr>
              <a:lnSpc>
                <a:spcPct val="160000"/>
              </a:lnSpc>
            </a:pPr>
            <a:r>
              <a:rPr lang="fr-FR" dirty="0"/>
              <a:t> </a:t>
            </a:r>
            <a:r>
              <a:rPr lang="fr-FR" dirty="0" smtClean="0"/>
              <a:t>Can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help of the user, but in </a:t>
            </a:r>
            <a:r>
              <a:rPr lang="fr-FR" dirty="0" err="1" smtClean="0"/>
              <a:t>this</a:t>
            </a:r>
            <a:r>
              <a:rPr lang="fr-FR" dirty="0" smtClean="0"/>
              <a:t> case the </a:t>
            </a:r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result</a:t>
            </a:r>
            <a:r>
              <a:rPr lang="fr-FR" dirty="0" smtClean="0"/>
              <a:t> of a min-UNSAT </a:t>
            </a:r>
            <a:r>
              <a:rPr lang="fr-FR" dirty="0" err="1" smtClean="0"/>
              <a:t>core</a:t>
            </a:r>
            <a:r>
              <a:rPr lang="fr-FR" dirty="0" smtClean="0"/>
              <a:t>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quite</a:t>
            </a:r>
            <a:r>
              <a:rPr lang="fr-FR" dirty="0" smtClean="0"/>
              <a:t> </a:t>
            </a:r>
            <a:r>
              <a:rPr lang="fr-FR" dirty="0" err="1" smtClean="0"/>
              <a:t>arbitrary</a:t>
            </a:r>
            <a:r>
              <a:rPr lang="fr-FR" dirty="0" smtClean="0"/>
              <a:t> and </a:t>
            </a:r>
            <a:r>
              <a:rPr lang="fr-FR" dirty="0" err="1" smtClean="0"/>
              <a:t>often</a:t>
            </a:r>
            <a:r>
              <a:rPr lang="fr-FR" dirty="0" smtClean="0"/>
              <a:t> not relevant.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fr-FR" dirty="0" smtClean="0"/>
              <a:t>-&gt; If the user </a:t>
            </a:r>
            <a:r>
              <a:rPr lang="fr-FR" dirty="0" err="1" smtClean="0"/>
              <a:t>want</a:t>
            </a:r>
            <a:r>
              <a:rPr lang="fr-FR" dirty="0"/>
              <a:t> </a:t>
            </a:r>
            <a:r>
              <a:rPr lang="fr-FR" dirty="0" smtClean="0"/>
              <a:t>a more relevant </a:t>
            </a:r>
            <a:r>
              <a:rPr lang="fr-FR" dirty="0" err="1" smtClean="0"/>
              <a:t>result</a:t>
            </a:r>
            <a:r>
              <a:rPr lang="fr-FR" dirty="0" smtClean="0"/>
              <a:t>, </a:t>
            </a:r>
            <a:r>
              <a:rPr lang="fr-FR" dirty="0" err="1" smtClean="0"/>
              <a:t>he</a:t>
            </a:r>
            <a:r>
              <a:rPr lang="fr-FR" dirty="0" smtClean="0"/>
              <a:t> has to </a:t>
            </a:r>
            <a:r>
              <a:rPr lang="fr-FR" dirty="0" err="1" smtClean="0"/>
              <a:t>highlight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the state incorrect. It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difficult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lot of non-native structures and relations of </a:t>
            </a:r>
            <a:r>
              <a:rPr lang="fr-FR" dirty="0" err="1" smtClean="0"/>
              <a:t>arity</a:t>
            </a:r>
            <a:r>
              <a:rPr lang="fr-FR" dirty="0" smtClean="0"/>
              <a:t> &gt; 2 (</a:t>
            </a:r>
            <a:r>
              <a:rPr lang="fr-FR" dirty="0" err="1" smtClean="0"/>
              <a:t>bad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r>
              <a:rPr lang="fr-FR" dirty="0"/>
              <a:t>)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38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ideas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 This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doesn’t</a:t>
            </a:r>
            <a:r>
              <a:rPr lang="fr-FR" dirty="0" smtClean="0"/>
              <a:t> look at the conjecture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prove</a:t>
            </a:r>
            <a:r>
              <a:rPr lang="fr-FR" dirty="0" smtClean="0"/>
              <a:t>, </a:t>
            </a:r>
            <a:r>
              <a:rPr lang="fr-FR" dirty="0" err="1" smtClean="0"/>
              <a:t>nor</a:t>
            </a:r>
            <a:r>
              <a:rPr lang="fr-FR" dirty="0" smtClean="0"/>
              <a:t> the code of the </a:t>
            </a:r>
            <a:r>
              <a:rPr lang="fr-FR" dirty="0" err="1" smtClean="0"/>
              <a:t>iteration</a:t>
            </a:r>
            <a:r>
              <a:rPr lang="fr-FR" dirty="0" smtClean="0"/>
              <a:t>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possible to have more relevant and user-</a:t>
            </a:r>
            <a:r>
              <a:rPr lang="fr-FR" dirty="0" err="1" smtClean="0"/>
              <a:t>friendly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by </a:t>
            </a:r>
            <a:r>
              <a:rPr lang="fr-FR" dirty="0" err="1" smtClean="0"/>
              <a:t>taking</a:t>
            </a:r>
            <a:r>
              <a:rPr lang="fr-FR" dirty="0" smtClean="0"/>
              <a:t>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help </a:t>
            </a:r>
            <a:r>
              <a:rPr lang="fr-FR" dirty="0" err="1" smtClean="0"/>
              <a:t>Ivy</a:t>
            </a:r>
            <a:r>
              <a:rPr lang="fr-FR" dirty="0" smtClean="0"/>
              <a:t> to </a:t>
            </a:r>
            <a:r>
              <a:rPr lang="fr-FR" dirty="0" err="1" smtClean="0"/>
              <a:t>decide</a:t>
            </a:r>
            <a:r>
              <a:rPr lang="fr-FR" dirty="0" smtClean="0"/>
              <a:t> </a:t>
            </a:r>
            <a:r>
              <a:rPr lang="fr-FR" dirty="0" err="1" smtClean="0"/>
              <a:t>whether</a:t>
            </a:r>
            <a:r>
              <a:rPr lang="fr-FR" dirty="0" smtClean="0"/>
              <a:t> a </a:t>
            </a:r>
            <a:r>
              <a:rPr lang="fr-FR" dirty="0" err="1" smtClean="0"/>
              <a:t>constraint</a:t>
            </a:r>
            <a:r>
              <a:rPr lang="fr-FR" dirty="0" smtClean="0"/>
              <a:t> </a:t>
            </a:r>
            <a:r>
              <a:rPr lang="fr-FR" dirty="0" err="1" smtClean="0"/>
              <a:t>matter</a:t>
            </a:r>
            <a:r>
              <a:rPr lang="fr-FR" dirty="0" smtClean="0"/>
              <a:t> or not).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ask</a:t>
            </a:r>
            <a:r>
              <a:rPr lang="fr-FR" dirty="0" smtClean="0"/>
              <a:t> to the user to « </a:t>
            </a:r>
            <a:r>
              <a:rPr lang="fr-FR" dirty="0" err="1" smtClean="0"/>
              <a:t>fix</a:t>
            </a:r>
            <a:r>
              <a:rPr lang="fr-FR" dirty="0" smtClean="0"/>
              <a:t> » the </a:t>
            </a:r>
            <a:r>
              <a:rPr lang="fr-FR" dirty="0" err="1" smtClean="0"/>
              <a:t>counterexample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able to compare the </a:t>
            </a:r>
            <a:r>
              <a:rPr lang="fr-FR" dirty="0" err="1" smtClean="0"/>
              <a:t>faulty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/</a:t>
            </a:r>
            <a:r>
              <a:rPr lang="fr-FR" dirty="0" err="1" smtClean="0"/>
              <a:t>execution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correct one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almost</a:t>
            </a:r>
            <a:r>
              <a:rPr lang="fr-FR" dirty="0" smtClean="0"/>
              <a:t> </a:t>
            </a:r>
            <a:r>
              <a:rPr lang="fr-FR" dirty="0" err="1" smtClean="0"/>
              <a:t>similar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723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Ivy</a:t>
            </a:r>
            <a:r>
              <a:rPr lang="fr-FR" dirty="0" smtClean="0"/>
              <a:t> </a:t>
            </a:r>
            <a:r>
              <a:rPr lang="fr-FR" dirty="0" err="1" smtClean="0"/>
              <a:t>counterfactual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/>
              <a:t>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266016" y="1532805"/>
            <a:ext cx="3598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Kappa model </a:t>
            </a:r>
            <a:r>
              <a:rPr lang="fr-FR" sz="2800" b="1" dirty="0" err="1" smtClean="0"/>
              <a:t>analysis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7441141" y="1557970"/>
            <a:ext cx="367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/>
              <a:t>Ivy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protocol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analysis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675213" y="2269986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are </a:t>
            </a:r>
            <a:r>
              <a:rPr lang="fr-FR" dirty="0" err="1" smtClean="0"/>
              <a:t>interested</a:t>
            </a:r>
            <a:r>
              <a:rPr lang="fr-FR" dirty="0" smtClean="0"/>
              <a:t> in 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75212" y="3574956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/>
              <a:t> </a:t>
            </a:r>
            <a:r>
              <a:rPr lang="fr-FR" dirty="0" err="1" smtClean="0"/>
              <a:t>compute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75212" y="5041665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: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880" y="2130669"/>
            <a:ext cx="1511300" cy="82957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604682" y="2889122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creation</a:t>
            </a:r>
            <a:r>
              <a:rPr lang="fr-FR" dirty="0" smtClean="0"/>
              <a:t> of </a:t>
            </a:r>
            <a:r>
              <a:rPr lang="fr-FR" dirty="0" err="1" smtClean="0"/>
              <a:t>species</a:t>
            </a:r>
            <a:endParaRPr lang="fr-FR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r="62440" b="82942"/>
          <a:stretch/>
        </p:blipFill>
        <p:spPr>
          <a:xfrm>
            <a:off x="8174565" y="2371332"/>
            <a:ext cx="2633133" cy="17222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382933" y="2708629"/>
            <a:ext cx="434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value of a formula (conjecture)</a:t>
            </a:r>
            <a:br>
              <a:rPr lang="fr-FR" dirty="0" smtClean="0"/>
            </a:br>
            <a:r>
              <a:rPr lang="fr-FR" dirty="0" err="1" smtClean="0"/>
              <a:t>after</a:t>
            </a:r>
            <a:r>
              <a:rPr lang="fr-FR" dirty="0" smtClean="0"/>
              <a:t> one </a:t>
            </a:r>
            <a:r>
              <a:rPr lang="fr-FR" dirty="0" err="1" smtClean="0"/>
              <a:t>iteration</a:t>
            </a:r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3604682" y="3579175"/>
            <a:ext cx="3458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Two</a:t>
            </a:r>
            <a:r>
              <a:rPr lang="fr-FR" dirty="0" smtClean="0"/>
              <a:t> traces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err="1" smtClean="0"/>
              <a:t>quite</a:t>
            </a:r>
            <a:r>
              <a:rPr lang="fr-FR" dirty="0" smtClean="0"/>
              <a:t> close,</a:t>
            </a:r>
          </a:p>
          <a:p>
            <a:r>
              <a:rPr lang="fr-FR" dirty="0" smtClean="0"/>
              <a:t>one </a:t>
            </a:r>
            <a:r>
              <a:rPr lang="fr-FR" dirty="0" err="1" smtClean="0"/>
              <a:t>resulting</a:t>
            </a:r>
            <a:r>
              <a:rPr lang="fr-FR" dirty="0" smtClean="0"/>
              <a:t> on the </a:t>
            </a:r>
            <a:r>
              <a:rPr lang="fr-FR" dirty="0" err="1" smtClean="0"/>
              <a:t>creation</a:t>
            </a:r>
            <a:r>
              <a:rPr lang="fr-FR" dirty="0" smtClean="0"/>
              <a:t> of the </a:t>
            </a:r>
            <a:r>
              <a:rPr lang="fr-FR" dirty="0" err="1" smtClean="0"/>
              <a:t>specie</a:t>
            </a:r>
            <a:r>
              <a:rPr lang="fr-FR" dirty="0"/>
              <a:t> </a:t>
            </a:r>
            <a:r>
              <a:rPr lang="fr-FR" dirty="0" smtClean="0"/>
              <a:t>and the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fails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specie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382933" y="3579174"/>
            <a:ext cx="4555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Two</a:t>
            </a:r>
            <a:r>
              <a:rPr lang="fr-FR" dirty="0" smtClean="0"/>
              <a:t> initial states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err="1" smtClean="0"/>
              <a:t>quite</a:t>
            </a:r>
            <a:r>
              <a:rPr lang="fr-FR" dirty="0" smtClean="0"/>
              <a:t> close (and </a:t>
            </a:r>
            <a:r>
              <a:rPr lang="fr-FR" dirty="0" err="1" smtClean="0"/>
              <a:t>thus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executions</a:t>
            </a:r>
            <a:r>
              <a:rPr lang="fr-FR" dirty="0" smtClean="0"/>
              <a:t> of the </a:t>
            </a:r>
            <a:r>
              <a:rPr lang="fr-FR" dirty="0" err="1" smtClean="0"/>
              <a:t>iteration</a:t>
            </a:r>
            <a:r>
              <a:rPr lang="fr-FR" dirty="0" smtClean="0"/>
              <a:t>),</a:t>
            </a:r>
            <a:br>
              <a:rPr lang="fr-FR" dirty="0" smtClean="0"/>
            </a:br>
            <a:r>
              <a:rPr lang="fr-FR" dirty="0" smtClean="0"/>
              <a:t>one </a:t>
            </a:r>
            <a:r>
              <a:rPr lang="fr-FR" dirty="0" err="1" smtClean="0"/>
              <a:t>satisfying</a:t>
            </a:r>
            <a:r>
              <a:rPr lang="fr-FR" dirty="0" smtClean="0"/>
              <a:t> the formula at the end and the </a:t>
            </a:r>
            <a:r>
              <a:rPr lang="fr-FR" dirty="0" err="1" smtClean="0"/>
              <a:t>other</a:t>
            </a:r>
            <a:r>
              <a:rPr lang="fr-FR" dirty="0" smtClean="0"/>
              <a:t> not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604682" y="5041665"/>
            <a:ext cx="3259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events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are important for the </a:t>
            </a:r>
            <a:r>
              <a:rPr lang="fr-FR" dirty="0" err="1" smtClean="0"/>
              <a:t>creation</a:t>
            </a:r>
            <a:r>
              <a:rPr lang="fr-FR" dirty="0" smtClean="0"/>
              <a:t> of the </a:t>
            </a:r>
            <a:r>
              <a:rPr lang="fr-FR" dirty="0" err="1" smtClean="0"/>
              <a:t>species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7441141" y="5041665"/>
            <a:ext cx="4289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(=invariants) of the good initial state </a:t>
            </a:r>
            <a:r>
              <a:rPr lang="fr-FR" dirty="0" err="1" smtClean="0"/>
              <a:t>that</a:t>
            </a:r>
            <a:r>
              <a:rPr lang="fr-FR" dirty="0" smtClean="0"/>
              <a:t> are important to </a:t>
            </a:r>
            <a:r>
              <a:rPr lang="fr-FR" dirty="0" err="1" smtClean="0"/>
              <a:t>satisfy</a:t>
            </a:r>
            <a:r>
              <a:rPr lang="fr-FR" dirty="0" smtClean="0"/>
              <a:t> the formula at the end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516467" y="4928793"/>
            <a:ext cx="112141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516467" y="3451465"/>
            <a:ext cx="112141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516466" y="2155834"/>
            <a:ext cx="112141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86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Let’s</a:t>
            </a:r>
            <a:r>
              <a:rPr lang="fr-FR" dirty="0" smtClean="0"/>
              <a:t> explore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ideas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03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587446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FR" sz="1400" dirty="0" smtClean="0"/>
              <a:t>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only</a:t>
            </a:r>
            <a:r>
              <a:rPr lang="fr-FR" sz="1400" dirty="0" smtClean="0"/>
              <a:t> </a:t>
            </a:r>
            <a:r>
              <a:rPr lang="fr-FR" sz="1400" dirty="0" err="1" smtClean="0"/>
              <a:t>keep</a:t>
            </a:r>
            <a:r>
              <a:rPr lang="fr-FR" sz="1400" dirty="0" smtClean="0"/>
              <a:t> a (minimal) </a:t>
            </a:r>
            <a:r>
              <a:rPr lang="fr-FR" sz="1400" dirty="0" err="1" smtClean="0"/>
              <a:t>subset</a:t>
            </a:r>
            <a:r>
              <a:rPr lang="fr-FR" sz="1400" dirty="0" smtClean="0"/>
              <a:t> of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sufficient</a:t>
            </a:r>
            <a:r>
              <a:rPr lang="fr-FR" sz="1400" dirty="0" smtClean="0"/>
              <a:t> to </a:t>
            </a:r>
            <a:r>
              <a:rPr lang="fr-FR" sz="1400" dirty="0" err="1" smtClean="0"/>
              <a:t>be</a:t>
            </a:r>
            <a:r>
              <a:rPr lang="fr-FR" sz="1400" dirty="0" smtClean="0"/>
              <a:t> sure </a:t>
            </a:r>
            <a:r>
              <a:rPr lang="fr-FR" sz="1400" dirty="0" err="1" smtClean="0"/>
              <a:t>that</a:t>
            </a:r>
            <a:r>
              <a:rPr lang="fr-FR" sz="1400" dirty="0" smtClean="0"/>
              <a:t>, </a:t>
            </a:r>
            <a:r>
              <a:rPr lang="fr-FR" sz="1400" dirty="0" err="1" smtClean="0"/>
              <a:t>after</a:t>
            </a:r>
            <a:r>
              <a:rPr lang="fr-FR" sz="1400" dirty="0" smtClean="0"/>
              <a:t> the </a:t>
            </a:r>
            <a:r>
              <a:rPr lang="fr-FR" sz="1400" dirty="0" err="1" smtClean="0"/>
              <a:t>execution</a:t>
            </a:r>
            <a:r>
              <a:rPr lang="fr-FR" sz="1400" dirty="0" smtClean="0"/>
              <a:t>, the </a:t>
            </a:r>
            <a:r>
              <a:rPr lang="fr-FR" sz="1400" dirty="0" err="1" smtClean="0"/>
              <a:t>faulty</a:t>
            </a:r>
            <a:r>
              <a:rPr lang="fr-FR" sz="1400" dirty="0" smtClean="0"/>
              <a:t> conjecture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broken</a:t>
            </a:r>
            <a:r>
              <a:rPr lang="fr-F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fr-FR" sz="1400" dirty="0" smtClean="0"/>
          </a:p>
          <a:p>
            <a:pPr>
              <a:lnSpc>
                <a:spcPct val="150000"/>
              </a:lnSpc>
            </a:pPr>
            <a:r>
              <a:rPr lang="fr-FR" sz="1400" dirty="0"/>
              <a:t>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start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the post-</a:t>
            </a:r>
            <a:r>
              <a:rPr lang="fr-FR" sz="1400" dirty="0" err="1" smtClean="0"/>
              <a:t>execution</a:t>
            </a:r>
            <a:r>
              <a:rPr lang="fr-FR" sz="1400" dirty="0" smtClean="0"/>
              <a:t> state and </a:t>
            </a:r>
            <a:r>
              <a:rPr lang="fr-FR" sz="1400" dirty="0" err="1" smtClean="0"/>
              <a:t>highlight</a:t>
            </a:r>
            <a:r>
              <a:rPr lang="fr-FR" sz="1400" dirty="0" smtClean="0"/>
              <a:t> important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allow</a:t>
            </a:r>
            <a:r>
              <a:rPr lang="fr-FR" sz="1400" dirty="0" smtClean="0"/>
              <a:t> us to </a:t>
            </a:r>
            <a:r>
              <a:rPr lang="fr-FR" sz="1400" dirty="0" err="1" smtClean="0"/>
              <a:t>determine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the conjecture </a:t>
            </a:r>
            <a:r>
              <a:rPr lang="fr-FR" sz="1400" dirty="0" err="1" smtClean="0"/>
              <a:t>is</a:t>
            </a:r>
            <a:r>
              <a:rPr lang="fr-FR" sz="1400" dirty="0" smtClean="0"/>
              <a:t> not </a:t>
            </a:r>
            <a:r>
              <a:rPr lang="fr-FR" sz="1400" dirty="0" err="1" smtClean="0"/>
              <a:t>satisfied</a:t>
            </a:r>
            <a:r>
              <a:rPr lang="fr-FR" sz="1400" dirty="0" smtClean="0"/>
              <a:t>.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only</a:t>
            </a:r>
            <a:r>
              <a:rPr lang="fr-FR" sz="1400" dirty="0" smtClean="0"/>
              <a:t> </a:t>
            </a:r>
            <a:r>
              <a:rPr lang="fr-FR" sz="1400" dirty="0" err="1" smtClean="0"/>
              <a:t>consider</a:t>
            </a:r>
            <a:r>
              <a:rPr lang="fr-FR" sz="1400" dirty="0" smtClean="0"/>
              <a:t>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correspond to: variable=value, relation(values)=</a:t>
            </a:r>
            <a:r>
              <a:rPr lang="fr-FR" sz="1400" dirty="0" err="1" smtClean="0"/>
              <a:t>true</a:t>
            </a:r>
            <a:r>
              <a:rPr lang="fr-FR" sz="1400" dirty="0" smtClean="0"/>
              <a:t>/false, </a:t>
            </a:r>
            <a:r>
              <a:rPr lang="fr-FR" sz="1400" dirty="0" err="1" smtClean="0"/>
              <a:t>function</a:t>
            </a:r>
            <a:r>
              <a:rPr lang="fr-FR" sz="1400" dirty="0" smtClean="0"/>
              <a:t>(values)=value, structural </a:t>
            </a:r>
            <a:r>
              <a:rPr lang="fr-FR" sz="1400" dirty="0" err="1" smtClean="0"/>
              <a:t>inequalities</a:t>
            </a:r>
            <a:r>
              <a:rPr lang="fr-FR" sz="1400" dirty="0" smtClean="0"/>
              <a:t> on values.</a:t>
            </a:r>
          </a:p>
          <a:p>
            <a:pPr>
              <a:lnSpc>
                <a:spcPct val="150000"/>
              </a:lnSpc>
            </a:pPr>
            <a:endParaRPr lang="fr-FR" sz="1400" dirty="0" smtClean="0"/>
          </a:p>
          <a:p>
            <a:pPr>
              <a:lnSpc>
                <a:spcPct val="150000"/>
              </a:lnSpc>
            </a:pPr>
            <a:r>
              <a:rPr lang="fr-FR" sz="1400" dirty="0"/>
              <a:t> </a:t>
            </a:r>
            <a:r>
              <a:rPr lang="fr-FR" sz="1400" dirty="0" smtClean="0"/>
              <a:t>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rewind</a:t>
            </a:r>
            <a:r>
              <a:rPr lang="fr-FR" sz="1400" dirty="0" smtClean="0"/>
              <a:t> the </a:t>
            </a:r>
            <a:r>
              <a:rPr lang="fr-FR" sz="1400" dirty="0" err="1" smtClean="0"/>
              <a:t>execution</a:t>
            </a:r>
            <a:r>
              <a:rPr lang="fr-FR" sz="1400" dirty="0" smtClean="0"/>
              <a:t>. At </a:t>
            </a:r>
            <a:r>
              <a:rPr lang="fr-FR" sz="1400" dirty="0" err="1" smtClean="0"/>
              <a:t>each</a:t>
            </a:r>
            <a:r>
              <a:rPr lang="fr-FR" sz="1400" dirty="0" smtClean="0"/>
              <a:t> </a:t>
            </a:r>
            <a:r>
              <a:rPr lang="fr-FR" sz="1400" dirty="0" err="1" smtClean="0"/>
              <a:t>step</a:t>
            </a:r>
            <a:r>
              <a:rPr lang="fr-FR" sz="1400" dirty="0" smtClean="0"/>
              <a:t> </a:t>
            </a:r>
            <a:r>
              <a:rPr lang="fr-FR" sz="1400" dirty="0" err="1" smtClean="0"/>
              <a:t>we</a:t>
            </a:r>
            <a:r>
              <a:rPr lang="fr-FR" sz="1400" dirty="0" smtClean="0"/>
              <a:t> update the </a:t>
            </a:r>
            <a:r>
              <a:rPr lang="fr-FR" sz="1400" dirty="0" err="1" smtClean="0"/>
              <a:t>list</a:t>
            </a:r>
            <a:r>
              <a:rPr lang="fr-FR" sz="1400" dirty="0" smtClean="0"/>
              <a:t> of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and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hightlight</a:t>
            </a:r>
            <a:r>
              <a:rPr lang="fr-FR" sz="1400" dirty="0" smtClean="0"/>
              <a:t> </a:t>
            </a:r>
            <a:r>
              <a:rPr lang="fr-FR" sz="1400" dirty="0" err="1" smtClean="0"/>
              <a:t>some</a:t>
            </a:r>
            <a:r>
              <a:rPr lang="fr-FR" sz="1400" dirty="0" smtClean="0"/>
              <a:t> new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if </a:t>
            </a:r>
            <a:r>
              <a:rPr lang="fr-FR" sz="1400" dirty="0" err="1" smtClean="0"/>
              <a:t>needed</a:t>
            </a:r>
            <a:r>
              <a:rPr lang="fr-F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fr-FR" sz="1400" dirty="0"/>
          </a:p>
          <a:p>
            <a:pPr>
              <a:lnSpc>
                <a:spcPct val="150000"/>
              </a:lnSpc>
            </a:pPr>
            <a:r>
              <a:rPr lang="fr-FR" sz="1400" dirty="0" smtClean="0"/>
              <a:t> If, at </a:t>
            </a:r>
            <a:r>
              <a:rPr lang="fr-FR" sz="1400" dirty="0" err="1" smtClean="0"/>
              <a:t>some</a:t>
            </a:r>
            <a:r>
              <a:rPr lang="fr-FR" sz="1400" dirty="0" smtClean="0"/>
              <a:t> point </a:t>
            </a:r>
            <a:r>
              <a:rPr lang="fr-FR" sz="1400" dirty="0" err="1" smtClean="0"/>
              <a:t>during</a:t>
            </a:r>
            <a:r>
              <a:rPr lang="fr-FR" sz="1400" dirty="0" smtClean="0"/>
              <a:t> the </a:t>
            </a:r>
            <a:r>
              <a:rPr lang="fr-FR" sz="1400" dirty="0" err="1" smtClean="0"/>
              <a:t>rewind</a:t>
            </a:r>
            <a:r>
              <a:rPr lang="fr-FR" sz="1400" dirty="0" smtClean="0"/>
              <a:t>, </a:t>
            </a:r>
            <a:r>
              <a:rPr lang="fr-FR" sz="1400" dirty="0" err="1" smtClean="0"/>
              <a:t>we</a:t>
            </a:r>
            <a:r>
              <a:rPr lang="fr-FR" sz="1400" dirty="0" smtClean="0"/>
              <a:t> have to express a </a:t>
            </a:r>
            <a:r>
              <a:rPr lang="fr-FR" sz="1400" dirty="0" err="1" smtClean="0"/>
              <a:t>non-existance</a:t>
            </a:r>
            <a:r>
              <a:rPr lang="fr-FR" sz="1400" dirty="0" smtClean="0"/>
              <a:t> (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would</a:t>
            </a:r>
            <a:r>
              <a:rPr lang="fr-FR" sz="1400" dirty="0" smtClean="0"/>
              <a:t> </a:t>
            </a:r>
            <a:r>
              <a:rPr lang="fr-FR" sz="1400" dirty="0" err="1" smtClean="0"/>
              <a:t>require</a:t>
            </a:r>
            <a:r>
              <a:rPr lang="fr-FR" sz="1400" dirty="0" smtClean="0"/>
              <a:t> a </a:t>
            </a:r>
            <a:r>
              <a:rPr lang="fr-FR" sz="1400" dirty="0" err="1" smtClean="0"/>
              <a:t>number</a:t>
            </a:r>
            <a:r>
              <a:rPr lang="fr-FR" sz="1400" dirty="0" smtClean="0"/>
              <a:t> of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depends</a:t>
            </a:r>
            <a:r>
              <a:rPr lang="fr-FR" sz="1400" dirty="0" smtClean="0"/>
              <a:t> on the structure), the user </a:t>
            </a:r>
            <a:r>
              <a:rPr lang="fr-FR" sz="1400" dirty="0" err="1" smtClean="0"/>
              <a:t>should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informed</a:t>
            </a:r>
            <a:r>
              <a:rPr lang="fr-FR" sz="1400" dirty="0" smtClean="0"/>
              <a:t> (</a:t>
            </a:r>
            <a:r>
              <a:rPr lang="fr-FR" sz="1400" dirty="0" err="1" smtClean="0"/>
              <a:t>it</a:t>
            </a:r>
            <a:r>
              <a:rPr lang="fr-FR" sz="1400" dirty="0" smtClean="0"/>
              <a:t> </a:t>
            </a:r>
            <a:r>
              <a:rPr lang="fr-FR" sz="1400" dirty="0" err="1" smtClean="0"/>
              <a:t>means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the new conjecture </a:t>
            </a:r>
            <a:r>
              <a:rPr lang="fr-FR" sz="1400" dirty="0" err="1" smtClean="0"/>
              <a:t>would</a:t>
            </a:r>
            <a:r>
              <a:rPr lang="fr-FR" sz="1400" dirty="0" smtClean="0"/>
              <a:t> </a:t>
            </a:r>
            <a:r>
              <a:rPr lang="fr-FR" sz="1400" dirty="0" err="1" smtClean="0"/>
              <a:t>need</a:t>
            </a:r>
            <a:r>
              <a:rPr lang="fr-FR" sz="1400" dirty="0" smtClean="0"/>
              <a:t> quantifier alternation). The user </a:t>
            </a:r>
            <a:r>
              <a:rPr lang="fr-FR" sz="1400" dirty="0" err="1" smtClean="0"/>
              <a:t>can</a:t>
            </a:r>
            <a:r>
              <a:rPr lang="fr-FR" sz="1400" dirty="0" smtClean="0"/>
              <a:t> </a:t>
            </a:r>
            <a:r>
              <a:rPr lang="fr-FR" sz="1400" dirty="0" err="1" smtClean="0"/>
              <a:t>then</a:t>
            </a:r>
            <a:r>
              <a:rPr lang="fr-FR" sz="1400" dirty="0" smtClean="0"/>
              <a:t> « </a:t>
            </a:r>
            <a:r>
              <a:rPr lang="fr-FR" sz="1400" dirty="0" err="1" smtClean="0"/>
              <a:t>fix</a:t>
            </a:r>
            <a:r>
              <a:rPr lang="fr-FR" sz="1400" dirty="0" smtClean="0"/>
              <a:t> » the </a:t>
            </a:r>
            <a:r>
              <a:rPr lang="fr-FR" sz="1400" dirty="0" err="1" smtClean="0"/>
              <a:t>counterexample</a:t>
            </a:r>
            <a:r>
              <a:rPr lang="fr-FR" sz="1400" dirty="0" smtClean="0"/>
              <a:t> in </a:t>
            </a:r>
            <a:r>
              <a:rPr lang="fr-FR" sz="1400" dirty="0" err="1" smtClean="0"/>
              <a:t>order</a:t>
            </a:r>
            <a:r>
              <a:rPr lang="fr-FR" sz="1400" dirty="0" smtClean="0"/>
              <a:t> to help </a:t>
            </a:r>
            <a:r>
              <a:rPr lang="fr-FR" sz="1400" dirty="0" err="1" smtClean="0"/>
              <a:t>Ivy</a:t>
            </a:r>
            <a:r>
              <a:rPr lang="fr-FR" sz="1400" dirty="0" smtClean="0"/>
              <a:t> to express a conjecture.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9190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: a queue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9919"/>
            <a:ext cx="3543300" cy="189819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82907"/>
            <a:ext cx="3565585" cy="294722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/>
          <a:srcRect r="41884"/>
          <a:stretch/>
        </p:blipFill>
        <p:spPr>
          <a:xfrm>
            <a:off x="5313332" y="2417970"/>
            <a:ext cx="6188554" cy="255115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5"/>
          <a:srcRect t="79250" r="1930"/>
          <a:stretch/>
        </p:blipFill>
        <p:spPr>
          <a:xfrm>
            <a:off x="5452253" y="5566525"/>
            <a:ext cx="6453997" cy="9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avec flèche 6"/>
          <p:cNvCxnSpPr/>
          <p:nvPr/>
        </p:nvCxnSpPr>
        <p:spPr>
          <a:xfrm>
            <a:off x="4919133" y="2112431"/>
            <a:ext cx="140023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" name="Groupe 5"/>
          <p:cNvGrpSpPr/>
          <p:nvPr/>
        </p:nvGrpSpPr>
        <p:grpSpPr>
          <a:xfrm>
            <a:off x="4092294" y="4267125"/>
            <a:ext cx="3565585" cy="2121237"/>
            <a:chOff x="4092294" y="4267125"/>
            <a:chExt cx="3565585" cy="2121237"/>
          </a:xfrm>
        </p:grpSpPr>
        <p:grpSp>
          <p:nvGrpSpPr>
            <p:cNvPr id="8" name="Groupe 7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12" name="Image 11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13" name="Ellipse 12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" name="Ellipse 14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Ellipse 15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" name="Ellipse 16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10" name="Image 9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11" name="Image 10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19" name="Ellipse 18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16" y="4324917"/>
            <a:ext cx="2743583" cy="207674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1" y="829733"/>
            <a:ext cx="2651939" cy="286165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20" y="435780"/>
            <a:ext cx="1991003" cy="3572374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512" y="829733"/>
            <a:ext cx="2732355" cy="2813716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67" y="435780"/>
            <a:ext cx="2210108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necteur droit avec flèche 48"/>
          <p:cNvCxnSpPr/>
          <p:nvPr/>
        </p:nvCxnSpPr>
        <p:spPr>
          <a:xfrm>
            <a:off x="348171" y="6369311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7" name="Groupe 46"/>
          <p:cNvGrpSpPr/>
          <p:nvPr/>
        </p:nvGrpSpPr>
        <p:grpSpPr>
          <a:xfrm>
            <a:off x="490956" y="4310845"/>
            <a:ext cx="3565585" cy="2121237"/>
            <a:chOff x="4092294" y="4267125"/>
            <a:chExt cx="3565585" cy="2121237"/>
          </a:xfrm>
        </p:grpSpPr>
        <p:grpSp>
          <p:nvGrpSpPr>
            <p:cNvPr id="48" name="Groupe 47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53" name="Groupe 52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56" name="Image 55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57" name="Ellipse 56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" name="Ellipse 57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" name="Ellipse 58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" name="Ellipse 59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" name="Ellipse 60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54" name="Image 53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55" name="Image 54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52" name="Ellipse 51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4374869" y="4313611"/>
            <a:ext cx="3565585" cy="2121237"/>
            <a:chOff x="4092294" y="4267125"/>
            <a:chExt cx="3565585" cy="2121237"/>
          </a:xfrm>
        </p:grpSpPr>
        <p:grpSp>
          <p:nvGrpSpPr>
            <p:cNvPr id="63" name="Groupe 62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65" name="Groupe 64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68" name="Image 67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69" name="Ellipse 68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" name="Ellipse 69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" name="Ellipse 70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" name="Ellipse 71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" name="Ellipse 72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66" name="Image 65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67" name="Image 66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64" name="Ellipse 63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0" name="Connecteur droit avec flèche 29"/>
          <p:cNvCxnSpPr/>
          <p:nvPr/>
        </p:nvCxnSpPr>
        <p:spPr>
          <a:xfrm>
            <a:off x="4282056" y="5785667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2" name="Groupe 81"/>
          <p:cNvGrpSpPr/>
          <p:nvPr/>
        </p:nvGrpSpPr>
        <p:grpSpPr>
          <a:xfrm>
            <a:off x="8259358" y="4313611"/>
            <a:ext cx="3565585" cy="2121237"/>
            <a:chOff x="4092294" y="4267125"/>
            <a:chExt cx="3565585" cy="2121237"/>
          </a:xfrm>
        </p:grpSpPr>
        <p:grpSp>
          <p:nvGrpSpPr>
            <p:cNvPr id="83" name="Groupe 82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85" name="Groupe 84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88" name="Image 87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89" name="Ellipse 88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" name="Ellipse 89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" name="Ellipse 91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86" name="Image 85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87" name="Image 86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84" name="Ellipse 83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4" name="Connecteur droit avec flèche 93"/>
          <p:cNvCxnSpPr/>
          <p:nvPr/>
        </p:nvCxnSpPr>
        <p:spPr>
          <a:xfrm>
            <a:off x="8166545" y="5557099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713581" y="526356"/>
            <a:ext cx="2345480" cy="3553321"/>
            <a:chOff x="713581" y="526356"/>
            <a:chExt cx="2345480" cy="3553321"/>
          </a:xfrm>
        </p:grpSpPr>
        <p:pic>
          <p:nvPicPr>
            <p:cNvPr id="101" name="Image 10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53" y="526356"/>
              <a:ext cx="2210108" cy="3553321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>
            <a:xfrm>
              <a:off x="732631" y="2127049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32631" y="1723513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32631" y="3723763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32631" y="918770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3581" y="3195245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32631" y="652070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4551891" y="526356"/>
            <a:ext cx="2345480" cy="3553321"/>
            <a:chOff x="4551891" y="526356"/>
            <a:chExt cx="2345480" cy="3553321"/>
          </a:xfrm>
        </p:grpSpPr>
        <p:pic>
          <p:nvPicPr>
            <p:cNvPr id="108" name="Image 10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263" y="526356"/>
              <a:ext cx="2210108" cy="3553321"/>
            </a:xfrm>
            <a:prstGeom prst="rect">
              <a:avLst/>
            </a:prstGeom>
          </p:spPr>
        </p:pic>
        <p:sp>
          <p:nvSpPr>
            <p:cNvPr id="109" name="Rectangle 108"/>
            <p:cNvSpPr/>
            <p:nvPr/>
          </p:nvSpPr>
          <p:spPr>
            <a:xfrm>
              <a:off x="4570941" y="2127049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570941" y="1723513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570941" y="3723763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551891" y="3195245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5" name="Image 1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200" r="95303" b="69511"/>
            <a:stretch/>
          </p:blipFill>
          <p:spPr>
            <a:xfrm>
              <a:off x="4684431" y="928688"/>
              <a:ext cx="103812" cy="152400"/>
            </a:xfrm>
            <a:prstGeom prst="rect">
              <a:avLst/>
            </a:prstGeom>
          </p:spPr>
        </p:pic>
        <p:pic>
          <p:nvPicPr>
            <p:cNvPr id="116" name="Image 1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35" r="95217" b="84791"/>
            <a:stretch/>
          </p:blipFill>
          <p:spPr>
            <a:xfrm>
              <a:off x="4685384" y="796960"/>
              <a:ext cx="105717" cy="144779"/>
            </a:xfrm>
            <a:prstGeom prst="rect">
              <a:avLst/>
            </a:prstGeom>
          </p:spPr>
        </p:pic>
        <p:sp>
          <p:nvSpPr>
            <p:cNvPr id="114" name="Rectangle 113"/>
            <p:cNvSpPr/>
            <p:nvPr/>
          </p:nvSpPr>
          <p:spPr>
            <a:xfrm>
              <a:off x="4570941" y="652070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8525573" y="536887"/>
            <a:ext cx="2345480" cy="3553321"/>
            <a:chOff x="8525573" y="536887"/>
            <a:chExt cx="2345480" cy="3553321"/>
          </a:xfrm>
        </p:grpSpPr>
        <p:grpSp>
          <p:nvGrpSpPr>
            <p:cNvPr id="117" name="Groupe 116"/>
            <p:cNvGrpSpPr/>
            <p:nvPr/>
          </p:nvGrpSpPr>
          <p:grpSpPr>
            <a:xfrm>
              <a:off x="8525573" y="536887"/>
              <a:ext cx="2345480" cy="3553321"/>
              <a:chOff x="4551891" y="526356"/>
              <a:chExt cx="2345480" cy="3553321"/>
            </a:xfrm>
          </p:grpSpPr>
          <p:pic>
            <p:nvPicPr>
              <p:cNvPr id="118" name="Image 11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7263" y="526356"/>
                <a:ext cx="2210108" cy="3553321"/>
              </a:xfrm>
              <a:prstGeom prst="rect">
                <a:avLst/>
              </a:prstGeom>
            </p:spPr>
          </p:pic>
          <p:sp>
            <p:nvSpPr>
              <p:cNvPr id="119" name="Rectangle 118"/>
              <p:cNvSpPr/>
              <p:nvPr/>
            </p:nvSpPr>
            <p:spPr>
              <a:xfrm>
                <a:off x="4570941" y="2127049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570941" y="1723513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570941" y="3723763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551891" y="3195245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23" name="Image 1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4684431" y="928688"/>
                <a:ext cx="103812" cy="152400"/>
              </a:xfrm>
              <a:prstGeom prst="rect">
                <a:avLst/>
              </a:prstGeom>
            </p:spPr>
          </p:pic>
          <p:pic>
            <p:nvPicPr>
              <p:cNvPr id="124" name="Image 1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4685384" y="796960"/>
                <a:ext cx="105717" cy="144779"/>
              </a:xfrm>
              <a:prstGeom prst="rect">
                <a:avLst/>
              </a:prstGeom>
            </p:spPr>
          </p:pic>
          <p:sp>
            <p:nvSpPr>
              <p:cNvPr id="125" name="Rectangle 124"/>
              <p:cNvSpPr/>
              <p:nvPr/>
            </p:nvSpPr>
            <p:spPr>
              <a:xfrm>
                <a:off x="4570941" y="652070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7" name="Rectangle 126"/>
            <p:cNvSpPr/>
            <p:nvPr/>
          </p:nvSpPr>
          <p:spPr>
            <a:xfrm>
              <a:off x="8544623" y="2807442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8971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478492" y="4296678"/>
            <a:ext cx="3565585" cy="2121237"/>
            <a:chOff x="4092294" y="4267125"/>
            <a:chExt cx="3565585" cy="2121237"/>
          </a:xfrm>
        </p:grpSpPr>
        <p:grpSp>
          <p:nvGrpSpPr>
            <p:cNvPr id="4" name="Groupe 3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9" name="Image 8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10" name="Ellipse 9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" name="Ellipse 10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Ellipse 11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" name="Ellipse 12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7" name="Image 6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8" name="Image 7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5" name="Ellipse 4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6" name="Connecteur droit avec flèche 15"/>
          <p:cNvCxnSpPr/>
          <p:nvPr/>
        </p:nvCxnSpPr>
        <p:spPr>
          <a:xfrm>
            <a:off x="385679" y="5392840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>
            <a:off x="4491494" y="4294564"/>
            <a:ext cx="3565585" cy="2121237"/>
            <a:chOff x="4092294" y="4267125"/>
            <a:chExt cx="3565585" cy="2121237"/>
          </a:xfrm>
        </p:grpSpPr>
        <p:grpSp>
          <p:nvGrpSpPr>
            <p:cNvPr id="32" name="Groupe 31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35" name="Groupe 34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38" name="Image 37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39" name="Ellipse 38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Ellipse 39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" name="Ellipse 41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36" name="Image 35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37" name="Image 36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34" name="Ellipse 33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4" name="Connecteur droit avec flèche 43"/>
          <p:cNvCxnSpPr/>
          <p:nvPr/>
        </p:nvCxnSpPr>
        <p:spPr>
          <a:xfrm>
            <a:off x="4398681" y="5254644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5" name="Groupe 44"/>
          <p:cNvGrpSpPr/>
          <p:nvPr/>
        </p:nvGrpSpPr>
        <p:grpSpPr>
          <a:xfrm>
            <a:off x="8412877" y="4294564"/>
            <a:ext cx="3565585" cy="2121237"/>
            <a:chOff x="4092294" y="4267125"/>
            <a:chExt cx="3565585" cy="2121237"/>
          </a:xfrm>
        </p:grpSpPr>
        <p:grpSp>
          <p:nvGrpSpPr>
            <p:cNvPr id="46" name="Groupe 45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48" name="Groupe 47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51" name="Image 50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52" name="Ellipse 51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" name="Ellipse 52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" name="Ellipse 53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Ellipse 54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Ellipse 55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49" name="Image 48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50" name="Image 49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47" name="Ellipse 46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Connecteur droit avec flèche 56"/>
          <p:cNvCxnSpPr/>
          <p:nvPr/>
        </p:nvCxnSpPr>
        <p:spPr>
          <a:xfrm>
            <a:off x="8297779" y="5116532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5" name="Groupe 104"/>
          <p:cNvGrpSpPr/>
          <p:nvPr/>
        </p:nvGrpSpPr>
        <p:grpSpPr>
          <a:xfrm>
            <a:off x="736240" y="460687"/>
            <a:ext cx="2345480" cy="3553321"/>
            <a:chOff x="736240" y="460687"/>
            <a:chExt cx="2345480" cy="3553321"/>
          </a:xfrm>
        </p:grpSpPr>
        <p:grpSp>
          <p:nvGrpSpPr>
            <p:cNvPr id="26" name="Groupe 25"/>
            <p:cNvGrpSpPr/>
            <p:nvPr/>
          </p:nvGrpSpPr>
          <p:grpSpPr>
            <a:xfrm>
              <a:off x="736240" y="460687"/>
              <a:ext cx="2345480" cy="3553321"/>
              <a:chOff x="736240" y="460687"/>
              <a:chExt cx="2345480" cy="3553321"/>
            </a:xfrm>
          </p:grpSpPr>
          <p:pic>
            <p:nvPicPr>
              <p:cNvPr id="61" name="Image 6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612" y="460687"/>
                <a:ext cx="2210108" cy="3553321"/>
              </a:xfrm>
              <a:prstGeom prst="rect">
                <a:avLst/>
              </a:prstGeom>
            </p:spPr>
          </p:pic>
          <p:sp>
            <p:nvSpPr>
              <p:cNvPr id="62" name="Rectangle 61"/>
              <p:cNvSpPr/>
              <p:nvPr/>
            </p:nvSpPr>
            <p:spPr>
              <a:xfrm>
                <a:off x="755290" y="2061380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55290" y="365809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36240" y="3129576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6" name="Image 6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8780" y="863019"/>
                <a:ext cx="103812" cy="152400"/>
              </a:xfrm>
              <a:prstGeom prst="rect">
                <a:avLst/>
              </a:prstGeom>
            </p:spPr>
          </p:pic>
          <p:pic>
            <p:nvPicPr>
              <p:cNvPr id="67" name="Image 6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9733" y="731291"/>
                <a:ext cx="105717" cy="144779"/>
              </a:xfrm>
              <a:prstGeom prst="rect">
                <a:avLst/>
              </a:prstGeom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755290" y="586401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1" name="Image 7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6875" y="1664018"/>
                <a:ext cx="103812" cy="152400"/>
              </a:xfrm>
              <a:prstGeom prst="rect">
                <a:avLst/>
              </a:prstGeom>
            </p:spPr>
          </p:pic>
          <p:sp>
            <p:nvSpPr>
              <p:cNvPr id="60" name="Rectangle 59"/>
              <p:cNvSpPr/>
              <p:nvPr/>
            </p:nvSpPr>
            <p:spPr>
              <a:xfrm>
                <a:off x="755290" y="2731242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0" name="Image 6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6875" y="1264698"/>
                <a:ext cx="105717" cy="144779"/>
              </a:xfrm>
              <a:prstGeom prst="rect">
                <a:avLst/>
              </a:prstGeom>
            </p:spPr>
          </p:pic>
          <p:sp>
            <p:nvSpPr>
              <p:cNvPr id="63" name="Rectangle 62"/>
              <p:cNvSpPr/>
              <p:nvPr/>
            </p:nvSpPr>
            <p:spPr>
              <a:xfrm>
                <a:off x="755290" y="165784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8" name="Rectangle 97"/>
            <p:cNvSpPr/>
            <p:nvPr/>
          </p:nvSpPr>
          <p:spPr>
            <a:xfrm>
              <a:off x="736240" y="3401104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00" name="Connecteur droit avec flèche 99"/>
          <p:cNvCxnSpPr>
            <a:stCxn id="101" idx="1"/>
          </p:cNvCxnSpPr>
          <p:nvPr/>
        </p:nvCxnSpPr>
        <p:spPr>
          <a:xfrm flipH="1">
            <a:off x="2794168" y="3209275"/>
            <a:ext cx="445920" cy="25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3240088" y="2516777"/>
            <a:ext cx="14961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If the </a:t>
            </a:r>
            <a:r>
              <a:rPr lang="fr-FR" sz="1400" dirty="0" err="1" smtClean="0"/>
              <a:t>spec</a:t>
            </a:r>
            <a:r>
              <a:rPr lang="fr-FR" sz="1400" dirty="0" smtClean="0"/>
              <a:t> of </a:t>
            </a:r>
            <a:r>
              <a:rPr lang="fr-FR" sz="1400" dirty="0" err="1" smtClean="0"/>
              <a:t>incr.next</a:t>
            </a:r>
            <a:r>
              <a:rPr lang="fr-FR" sz="1400" dirty="0" smtClean="0"/>
              <a:t> </a:t>
            </a:r>
            <a:r>
              <a:rPr lang="fr-FR" sz="1400" dirty="0" err="1" smtClean="0"/>
              <a:t>was</a:t>
            </a:r>
            <a:r>
              <a:rPr lang="fr-FR" sz="1400" dirty="0" smtClean="0"/>
              <a:t> more </a:t>
            </a:r>
            <a:r>
              <a:rPr lang="fr-FR" sz="1400" dirty="0" err="1" smtClean="0"/>
              <a:t>precise</a:t>
            </a:r>
            <a:r>
              <a:rPr lang="fr-FR" sz="1400" dirty="0" smtClean="0"/>
              <a:t>, </a:t>
            </a:r>
            <a:r>
              <a:rPr lang="fr-FR" sz="1400" dirty="0" err="1" smtClean="0"/>
              <a:t>incr.succ</a:t>
            </a:r>
            <a:r>
              <a:rPr lang="fr-FR" sz="1400" dirty="0" smtClean="0"/>
              <a:t>(0,1) </a:t>
            </a:r>
            <a:r>
              <a:rPr lang="fr-FR" sz="1400" dirty="0" err="1" smtClean="0"/>
              <a:t>should</a:t>
            </a:r>
            <a:r>
              <a:rPr lang="fr-FR" sz="1400" dirty="0" smtClean="0"/>
              <a:t> </a:t>
            </a:r>
            <a:r>
              <a:rPr lang="fr-FR" sz="1400" dirty="0" err="1" smtClean="0"/>
              <a:t>also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highlighted</a:t>
            </a:r>
            <a:r>
              <a:rPr lang="fr-FR" sz="1400" dirty="0" smtClean="0"/>
              <a:t>.</a:t>
            </a:r>
            <a:endParaRPr lang="fr-FR" sz="1400" dirty="0"/>
          </a:p>
        </p:txBody>
      </p:sp>
      <p:grpSp>
        <p:nvGrpSpPr>
          <p:cNvPr id="104" name="Groupe 103"/>
          <p:cNvGrpSpPr/>
          <p:nvPr/>
        </p:nvGrpSpPr>
        <p:grpSpPr>
          <a:xfrm>
            <a:off x="4668516" y="460686"/>
            <a:ext cx="2345480" cy="3553321"/>
            <a:chOff x="4668516" y="460686"/>
            <a:chExt cx="2345480" cy="3553321"/>
          </a:xfrm>
        </p:grpSpPr>
        <p:grpSp>
          <p:nvGrpSpPr>
            <p:cNvPr id="72" name="Groupe 71"/>
            <p:cNvGrpSpPr/>
            <p:nvPr/>
          </p:nvGrpSpPr>
          <p:grpSpPr>
            <a:xfrm>
              <a:off x="4668516" y="460686"/>
              <a:ext cx="2345480" cy="3553321"/>
              <a:chOff x="736240" y="460687"/>
              <a:chExt cx="2345480" cy="3553321"/>
            </a:xfrm>
          </p:grpSpPr>
          <p:pic>
            <p:nvPicPr>
              <p:cNvPr id="73" name="Image 7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612" y="460687"/>
                <a:ext cx="2210108" cy="3553321"/>
              </a:xfrm>
              <a:prstGeom prst="rect">
                <a:avLst/>
              </a:prstGeom>
            </p:spPr>
          </p:pic>
          <p:sp>
            <p:nvSpPr>
              <p:cNvPr id="74" name="Rectangle 73"/>
              <p:cNvSpPr/>
              <p:nvPr/>
            </p:nvSpPr>
            <p:spPr>
              <a:xfrm>
                <a:off x="755290" y="2061380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55290" y="365809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36240" y="3129576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7" name="Image 7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8780" y="863019"/>
                <a:ext cx="103812" cy="152400"/>
              </a:xfrm>
              <a:prstGeom prst="rect">
                <a:avLst/>
              </a:prstGeom>
            </p:spPr>
          </p:pic>
          <p:pic>
            <p:nvPicPr>
              <p:cNvPr id="78" name="Image 7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9733" y="731291"/>
                <a:ext cx="105717" cy="144779"/>
              </a:xfrm>
              <a:prstGeom prst="rect">
                <a:avLst/>
              </a:prstGeom>
            </p:spPr>
          </p:pic>
          <p:sp>
            <p:nvSpPr>
              <p:cNvPr id="79" name="Rectangle 78"/>
              <p:cNvSpPr/>
              <p:nvPr/>
            </p:nvSpPr>
            <p:spPr>
              <a:xfrm>
                <a:off x="755290" y="586401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81" name="Image 8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6875" y="1664018"/>
                <a:ext cx="103812" cy="152400"/>
              </a:xfrm>
              <a:prstGeom prst="rect">
                <a:avLst/>
              </a:prstGeom>
            </p:spPr>
          </p:pic>
          <p:sp>
            <p:nvSpPr>
              <p:cNvPr id="82" name="Rectangle 81"/>
              <p:cNvSpPr/>
              <p:nvPr/>
            </p:nvSpPr>
            <p:spPr>
              <a:xfrm>
                <a:off x="755290" y="2731242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83" name="Image 8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6875" y="1264698"/>
                <a:ext cx="105717" cy="144779"/>
              </a:xfrm>
              <a:prstGeom prst="rect">
                <a:avLst/>
              </a:prstGeom>
            </p:spPr>
          </p:pic>
          <p:sp>
            <p:nvSpPr>
              <p:cNvPr id="84" name="Rectangle 83"/>
              <p:cNvSpPr/>
              <p:nvPr/>
            </p:nvSpPr>
            <p:spPr>
              <a:xfrm>
                <a:off x="755290" y="165784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3" name="Rectangle 102"/>
            <p:cNvSpPr/>
            <p:nvPr/>
          </p:nvSpPr>
          <p:spPr>
            <a:xfrm>
              <a:off x="4687566" y="3396216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" name="Groupe 106"/>
          <p:cNvGrpSpPr/>
          <p:nvPr/>
        </p:nvGrpSpPr>
        <p:grpSpPr>
          <a:xfrm>
            <a:off x="8736164" y="586400"/>
            <a:ext cx="2345480" cy="3553321"/>
            <a:chOff x="8736164" y="586400"/>
            <a:chExt cx="2345480" cy="3553321"/>
          </a:xfrm>
        </p:grpSpPr>
        <p:grpSp>
          <p:nvGrpSpPr>
            <p:cNvPr id="85" name="Groupe 84"/>
            <p:cNvGrpSpPr/>
            <p:nvPr/>
          </p:nvGrpSpPr>
          <p:grpSpPr>
            <a:xfrm>
              <a:off x="8736164" y="586400"/>
              <a:ext cx="2345480" cy="3553321"/>
              <a:chOff x="736240" y="460687"/>
              <a:chExt cx="2345480" cy="3553321"/>
            </a:xfrm>
          </p:grpSpPr>
          <p:pic>
            <p:nvPicPr>
              <p:cNvPr id="86" name="Image 8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612" y="460687"/>
                <a:ext cx="2210108" cy="3553321"/>
              </a:xfrm>
              <a:prstGeom prst="rect">
                <a:avLst/>
              </a:prstGeom>
            </p:spPr>
          </p:pic>
          <p:sp>
            <p:nvSpPr>
              <p:cNvPr id="87" name="Rectangle 86"/>
              <p:cNvSpPr/>
              <p:nvPr/>
            </p:nvSpPr>
            <p:spPr>
              <a:xfrm>
                <a:off x="755290" y="2061380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55290" y="365809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6240" y="3129576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90" name="Image 8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8780" y="863019"/>
                <a:ext cx="103812" cy="152400"/>
              </a:xfrm>
              <a:prstGeom prst="rect">
                <a:avLst/>
              </a:prstGeom>
            </p:spPr>
          </p:pic>
          <p:pic>
            <p:nvPicPr>
              <p:cNvPr id="91" name="Image 9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9733" y="731291"/>
                <a:ext cx="105717" cy="144779"/>
              </a:xfrm>
              <a:prstGeom prst="rect">
                <a:avLst/>
              </a:prstGeom>
            </p:spPr>
          </p:pic>
          <p:sp>
            <p:nvSpPr>
              <p:cNvPr id="92" name="Rectangle 91"/>
              <p:cNvSpPr/>
              <p:nvPr/>
            </p:nvSpPr>
            <p:spPr>
              <a:xfrm>
                <a:off x="755290" y="586401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94" name="Image 9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6875" y="1664018"/>
                <a:ext cx="103812" cy="152400"/>
              </a:xfrm>
              <a:prstGeom prst="rect">
                <a:avLst/>
              </a:prstGeom>
            </p:spPr>
          </p:pic>
          <p:sp>
            <p:nvSpPr>
              <p:cNvPr id="95" name="Rectangle 94"/>
              <p:cNvSpPr/>
              <p:nvPr/>
            </p:nvSpPr>
            <p:spPr>
              <a:xfrm>
                <a:off x="755290" y="2731242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96" name="Image 9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6875" y="1264698"/>
                <a:ext cx="105717" cy="144779"/>
              </a:xfrm>
              <a:prstGeom prst="rect">
                <a:avLst/>
              </a:prstGeom>
            </p:spPr>
          </p:pic>
          <p:sp>
            <p:nvSpPr>
              <p:cNvPr id="97" name="Rectangle 96"/>
              <p:cNvSpPr/>
              <p:nvPr/>
            </p:nvSpPr>
            <p:spPr>
              <a:xfrm>
                <a:off x="755290" y="165784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>
              <a:off x="8736164" y="3515529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08149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Checking</a:t>
            </a:r>
            <a:r>
              <a:rPr lang="fr-FR" dirty="0" smtClean="0"/>
              <a:t> an inductive invariant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Or </a:t>
            </a:r>
            <a:r>
              <a:rPr lang="fr-FR" dirty="0" err="1" smtClean="0"/>
              <a:t>finding</a:t>
            </a:r>
            <a:r>
              <a:rPr lang="fr-FR" dirty="0" smtClean="0"/>
              <a:t> </a:t>
            </a:r>
            <a:r>
              <a:rPr lang="fr-FR" dirty="0"/>
              <a:t>a </a:t>
            </a:r>
            <a:r>
              <a:rPr lang="fr-FR" dirty="0" err="1"/>
              <a:t>counterexample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76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478492" y="4296678"/>
            <a:ext cx="3565585" cy="2121237"/>
            <a:chOff x="4092294" y="4267125"/>
            <a:chExt cx="3565585" cy="2121237"/>
          </a:xfrm>
        </p:grpSpPr>
        <p:grpSp>
          <p:nvGrpSpPr>
            <p:cNvPr id="4" name="Groupe 3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9" name="Image 8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10" name="Ellipse 9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" name="Ellipse 10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Ellipse 11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" name="Ellipse 12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7" name="Image 6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8" name="Image 7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5" name="Ellipse 4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6" name="Connecteur droit avec flèche 15"/>
          <p:cNvCxnSpPr/>
          <p:nvPr/>
        </p:nvCxnSpPr>
        <p:spPr>
          <a:xfrm>
            <a:off x="385679" y="4978420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3136366" y="571228"/>
            <a:ext cx="85560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Finally</a:t>
            </a:r>
            <a:r>
              <a:rPr lang="fr-FR" sz="1600" dirty="0" smtClean="0"/>
              <a:t>, by </a:t>
            </a:r>
            <a:r>
              <a:rPr lang="fr-FR" sz="1600" dirty="0" err="1" smtClean="0"/>
              <a:t>generalizing</a:t>
            </a:r>
            <a:r>
              <a:rPr lang="fr-FR" sz="1600" dirty="0" smtClean="0"/>
              <a:t>, </a:t>
            </a:r>
            <a:r>
              <a:rPr lang="fr-FR" sz="1600" dirty="0" err="1" smtClean="0"/>
              <a:t>we</a:t>
            </a:r>
            <a:r>
              <a:rPr lang="fr-FR" sz="1600" dirty="0" smtClean="0"/>
              <a:t> </a:t>
            </a:r>
            <a:r>
              <a:rPr lang="fr-FR" sz="1600" dirty="0" err="1" smtClean="0"/>
              <a:t>obtain</a:t>
            </a:r>
            <a:r>
              <a:rPr lang="fr-FR" sz="1600" dirty="0" smtClean="0"/>
              <a:t> the </a:t>
            </a:r>
            <a:r>
              <a:rPr lang="fr-FR" sz="1600" dirty="0" err="1" smtClean="0"/>
              <a:t>following</a:t>
            </a:r>
            <a:r>
              <a:rPr lang="fr-FR" sz="1600" dirty="0" smtClean="0"/>
              <a:t> conjecture:</a:t>
            </a:r>
          </a:p>
          <a:p>
            <a:endParaRPr lang="fr-FR" sz="1600" dirty="0"/>
          </a:p>
          <a:p>
            <a:r>
              <a:rPr lang="fr-FR" sz="1600" dirty="0" smtClean="0"/>
              <a:t>∃A,B. content(A,B) &amp; </a:t>
            </a:r>
            <a:r>
              <a:rPr lang="fr-FR" sz="1600" dirty="0" err="1" smtClean="0"/>
              <a:t>content_f</a:t>
            </a:r>
            <a:r>
              <a:rPr lang="fr-FR" sz="1600" dirty="0" smtClean="0"/>
              <a:t>(B)~=A &amp; </a:t>
            </a:r>
            <a:r>
              <a:rPr lang="fr-FR" sz="1600" dirty="0" err="1" smtClean="0"/>
              <a:t>first_e</a:t>
            </a:r>
            <a:r>
              <a:rPr lang="fr-FR" sz="1600" dirty="0" smtClean="0"/>
              <a:t> &lt; </a:t>
            </a:r>
            <a:r>
              <a:rPr lang="fr-FR" sz="1600" dirty="0" err="1" smtClean="0"/>
              <a:t>next_e</a:t>
            </a:r>
            <a:r>
              <a:rPr lang="fr-FR" sz="1600" dirty="0" smtClean="0"/>
              <a:t> &amp; B &lt; </a:t>
            </a:r>
            <a:r>
              <a:rPr lang="fr-FR" sz="1600" dirty="0" err="1" smtClean="0"/>
              <a:t>next_e</a:t>
            </a:r>
            <a:r>
              <a:rPr lang="fr-FR" sz="1600" dirty="0" smtClean="0"/>
              <a:t> &amp; </a:t>
            </a:r>
            <a:r>
              <a:rPr lang="fr-FR" sz="1600" dirty="0" err="1" smtClean="0"/>
              <a:t>first_e</a:t>
            </a:r>
            <a:r>
              <a:rPr lang="fr-FR" sz="1600" dirty="0" smtClean="0"/>
              <a:t> &lt; B</a:t>
            </a:r>
          </a:p>
          <a:p>
            <a:endParaRPr lang="fr-FR" sz="1600" dirty="0" smtClean="0"/>
          </a:p>
          <a:p>
            <a:r>
              <a:rPr lang="fr-FR" sz="1600" dirty="0" err="1" smtClean="0"/>
              <a:t>We</a:t>
            </a:r>
            <a:r>
              <a:rPr lang="fr-FR" sz="1600" dirty="0" smtClean="0"/>
              <a:t> </a:t>
            </a:r>
            <a:r>
              <a:rPr lang="fr-FR" sz="1600" dirty="0" err="1" smtClean="0"/>
              <a:t>negate</a:t>
            </a:r>
            <a:r>
              <a:rPr lang="fr-FR" sz="1600" dirty="0" smtClean="0"/>
              <a:t> </a:t>
            </a:r>
            <a:r>
              <a:rPr lang="fr-FR" sz="1600" dirty="0" err="1" smtClean="0"/>
              <a:t>it</a:t>
            </a:r>
            <a:r>
              <a:rPr lang="fr-FR" sz="1600" dirty="0" smtClean="0"/>
              <a:t>:</a:t>
            </a:r>
          </a:p>
          <a:p>
            <a:endParaRPr lang="fr-FR" sz="1600" dirty="0"/>
          </a:p>
          <a:p>
            <a:r>
              <a:rPr lang="fr-FR" sz="1600" dirty="0" smtClean="0"/>
              <a:t>∀A,B. ~ (content(A,B</a:t>
            </a:r>
            <a:r>
              <a:rPr lang="fr-FR" sz="1600" dirty="0"/>
              <a:t>) &amp;</a:t>
            </a:r>
            <a:r>
              <a:rPr lang="fr-FR" sz="1600" dirty="0" smtClean="0"/>
              <a:t> </a:t>
            </a:r>
            <a:r>
              <a:rPr lang="fr-FR" sz="1600" dirty="0" err="1"/>
              <a:t>content_f</a:t>
            </a:r>
            <a:r>
              <a:rPr lang="fr-FR" sz="1600" dirty="0"/>
              <a:t>(B</a:t>
            </a:r>
            <a:r>
              <a:rPr lang="fr-FR" sz="1600" dirty="0" smtClean="0"/>
              <a:t>)~=</a:t>
            </a:r>
            <a:r>
              <a:rPr lang="fr-FR" sz="1600" dirty="0"/>
              <a:t>A</a:t>
            </a:r>
            <a:r>
              <a:rPr lang="fr-FR" sz="1600" dirty="0" smtClean="0"/>
              <a:t> </a:t>
            </a:r>
            <a:r>
              <a:rPr lang="fr-FR" sz="1600" dirty="0"/>
              <a:t>&amp; </a:t>
            </a:r>
            <a:r>
              <a:rPr lang="fr-FR" sz="1600" dirty="0" err="1"/>
              <a:t>first_e</a:t>
            </a:r>
            <a:r>
              <a:rPr lang="fr-FR" sz="1600" dirty="0"/>
              <a:t> &lt; </a:t>
            </a:r>
            <a:r>
              <a:rPr lang="fr-FR" sz="1600" dirty="0" err="1"/>
              <a:t>next_e</a:t>
            </a:r>
            <a:r>
              <a:rPr lang="fr-FR" sz="1600" dirty="0"/>
              <a:t> &amp; B &lt; </a:t>
            </a:r>
            <a:r>
              <a:rPr lang="fr-FR" sz="1600" dirty="0" err="1"/>
              <a:t>next_e</a:t>
            </a:r>
            <a:r>
              <a:rPr lang="fr-FR" sz="1600" dirty="0"/>
              <a:t> &amp; </a:t>
            </a:r>
            <a:r>
              <a:rPr lang="fr-FR" sz="1600" dirty="0" err="1" smtClean="0"/>
              <a:t>first_e</a:t>
            </a:r>
            <a:r>
              <a:rPr lang="fr-FR" sz="1600" dirty="0" smtClean="0"/>
              <a:t> </a:t>
            </a:r>
            <a:r>
              <a:rPr lang="fr-FR" sz="1600" dirty="0"/>
              <a:t>&lt; </a:t>
            </a:r>
            <a:r>
              <a:rPr lang="fr-FR" sz="1600" dirty="0" smtClean="0"/>
              <a:t>B)</a:t>
            </a:r>
          </a:p>
          <a:p>
            <a:endParaRPr lang="fr-FR" sz="1600" dirty="0"/>
          </a:p>
          <a:p>
            <a:r>
              <a:rPr lang="fr-FR" sz="1600" dirty="0"/>
              <a:t>∀</a:t>
            </a:r>
            <a:r>
              <a:rPr lang="fr-FR" sz="1600" dirty="0" smtClean="0"/>
              <a:t>A,B. </a:t>
            </a:r>
            <a:r>
              <a:rPr lang="fr-FR" sz="1600" dirty="0" err="1" smtClean="0"/>
              <a:t>first_e</a:t>
            </a:r>
            <a:r>
              <a:rPr lang="fr-FR" sz="1600" dirty="0" smtClean="0"/>
              <a:t> &lt; B &amp; B &lt; </a:t>
            </a:r>
            <a:r>
              <a:rPr lang="fr-FR" sz="1600" dirty="0" err="1" smtClean="0"/>
              <a:t>next_e</a:t>
            </a:r>
            <a:r>
              <a:rPr lang="fr-FR" sz="1600" dirty="0" smtClean="0"/>
              <a:t> </a:t>
            </a:r>
            <a:r>
              <a:rPr lang="fr-FR" sz="1600" dirty="0"/>
              <a:t>&amp; content(A,B</a:t>
            </a:r>
            <a:r>
              <a:rPr lang="fr-FR" sz="1600" dirty="0" smtClean="0"/>
              <a:t>) </a:t>
            </a:r>
            <a:r>
              <a:rPr lang="fr-FR" sz="1600" dirty="0"/>
              <a:t>-&gt; </a:t>
            </a:r>
            <a:r>
              <a:rPr lang="fr-FR" sz="1600" dirty="0" err="1"/>
              <a:t>content_f</a:t>
            </a:r>
            <a:r>
              <a:rPr lang="fr-FR" sz="1600" dirty="0"/>
              <a:t>(B) </a:t>
            </a:r>
            <a:r>
              <a:rPr lang="fr-FR" sz="1600" dirty="0" smtClean="0"/>
              <a:t>= </a:t>
            </a:r>
            <a:r>
              <a:rPr lang="fr-FR" sz="1600" dirty="0"/>
              <a:t>A </a:t>
            </a:r>
            <a:endParaRPr lang="fr-FR" sz="1600" dirty="0" smtClean="0"/>
          </a:p>
          <a:p>
            <a:endParaRPr lang="fr-FR" sz="1600" dirty="0"/>
          </a:p>
          <a:p>
            <a:r>
              <a:rPr lang="fr-FR" sz="1600" dirty="0" smtClean="0"/>
              <a:t>This conjecture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true</a:t>
            </a:r>
            <a:r>
              <a:rPr lang="fr-FR" sz="1600" dirty="0" smtClean="0"/>
              <a:t> and </a:t>
            </a:r>
            <a:r>
              <a:rPr lang="fr-FR" sz="1600" dirty="0" err="1" smtClean="0"/>
              <a:t>exclude</a:t>
            </a:r>
            <a:r>
              <a:rPr lang="fr-FR" sz="1600" dirty="0" smtClean="0"/>
              <a:t> all states </a:t>
            </a:r>
            <a:r>
              <a:rPr lang="fr-FR" sz="1600" dirty="0" err="1" smtClean="0"/>
              <a:t>that</a:t>
            </a:r>
            <a:r>
              <a:rPr lang="fr-FR" sz="1600" dirty="0" smtClean="0"/>
              <a:t> </a:t>
            </a:r>
            <a:r>
              <a:rPr lang="fr-FR" sz="1600" dirty="0" err="1" smtClean="0"/>
              <a:t>contain</a:t>
            </a:r>
            <a:r>
              <a:rPr lang="fr-FR" sz="1600" dirty="0" smtClean="0"/>
              <a:t> </a:t>
            </a:r>
            <a:r>
              <a:rPr lang="fr-FR" sz="1600" dirty="0" err="1" smtClean="0"/>
              <a:t>this</a:t>
            </a:r>
            <a:r>
              <a:rPr lang="fr-FR" sz="1600" dirty="0" smtClean="0"/>
              <a:t> </a:t>
            </a:r>
            <a:r>
              <a:rPr lang="fr-FR" sz="1600" dirty="0" err="1" smtClean="0"/>
              <a:t>counterexample</a:t>
            </a:r>
            <a:r>
              <a:rPr lang="fr-FR" sz="1600" dirty="0" smtClean="0"/>
              <a:t>.</a:t>
            </a:r>
            <a:endParaRPr lang="fr-FR" sz="1600" dirty="0"/>
          </a:p>
        </p:txBody>
      </p:sp>
      <p:grpSp>
        <p:nvGrpSpPr>
          <p:cNvPr id="15" name="Groupe 14"/>
          <p:cNvGrpSpPr/>
          <p:nvPr/>
        </p:nvGrpSpPr>
        <p:grpSpPr>
          <a:xfrm>
            <a:off x="655514" y="445514"/>
            <a:ext cx="2345480" cy="3553321"/>
            <a:chOff x="655514" y="445514"/>
            <a:chExt cx="2345480" cy="3553321"/>
          </a:xfrm>
        </p:grpSpPr>
        <p:grpSp>
          <p:nvGrpSpPr>
            <p:cNvPr id="58" name="Groupe 57"/>
            <p:cNvGrpSpPr/>
            <p:nvPr/>
          </p:nvGrpSpPr>
          <p:grpSpPr>
            <a:xfrm>
              <a:off x="655514" y="445514"/>
              <a:ext cx="2345480" cy="3553321"/>
              <a:chOff x="736240" y="460687"/>
              <a:chExt cx="2345480" cy="3553321"/>
            </a:xfrm>
          </p:grpSpPr>
          <p:pic>
            <p:nvPicPr>
              <p:cNvPr id="59" name="Image 5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612" y="460687"/>
                <a:ext cx="2210108" cy="3553321"/>
              </a:xfrm>
              <a:prstGeom prst="rect">
                <a:avLst/>
              </a:prstGeom>
            </p:spPr>
          </p:pic>
          <p:sp>
            <p:nvSpPr>
              <p:cNvPr id="60" name="Rectangle 59"/>
              <p:cNvSpPr/>
              <p:nvPr/>
            </p:nvSpPr>
            <p:spPr>
              <a:xfrm>
                <a:off x="755290" y="2061380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55290" y="365809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36240" y="3129576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3" name="Image 6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8780" y="863019"/>
                <a:ext cx="103812" cy="152400"/>
              </a:xfrm>
              <a:prstGeom prst="rect">
                <a:avLst/>
              </a:prstGeom>
            </p:spPr>
          </p:pic>
          <p:pic>
            <p:nvPicPr>
              <p:cNvPr id="64" name="Image 6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9733" y="731291"/>
                <a:ext cx="105717" cy="144779"/>
              </a:xfrm>
              <a:prstGeom prst="rect">
                <a:avLst/>
              </a:prstGeom>
            </p:spPr>
          </p:pic>
          <p:sp>
            <p:nvSpPr>
              <p:cNvPr id="65" name="Rectangle 64"/>
              <p:cNvSpPr/>
              <p:nvPr/>
            </p:nvSpPr>
            <p:spPr>
              <a:xfrm>
                <a:off x="755290" y="586401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7" name="Image 6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6875" y="1664018"/>
                <a:ext cx="103812" cy="152400"/>
              </a:xfrm>
              <a:prstGeom prst="rect">
                <a:avLst/>
              </a:prstGeom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755290" y="2731242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9" name="Image 6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6875" y="1264698"/>
                <a:ext cx="105717" cy="144779"/>
              </a:xfrm>
              <a:prstGeom prst="rect">
                <a:avLst/>
              </a:prstGeom>
            </p:spPr>
          </p:pic>
          <p:sp>
            <p:nvSpPr>
              <p:cNvPr id="70" name="Rectangle 69"/>
              <p:cNvSpPr/>
              <p:nvPr/>
            </p:nvSpPr>
            <p:spPr>
              <a:xfrm>
                <a:off x="755290" y="165784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3" name="Rectangle 72"/>
            <p:cNvSpPr/>
            <p:nvPr/>
          </p:nvSpPr>
          <p:spPr>
            <a:xfrm>
              <a:off x="674564" y="3371318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674564" y="3510839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3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Let’s</a:t>
            </a:r>
            <a:r>
              <a:rPr lang="fr-FR" dirty="0" smtClean="0"/>
              <a:t> continue…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02" y="1382986"/>
            <a:ext cx="2626379" cy="307894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52" y="1584625"/>
            <a:ext cx="2010056" cy="360095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907" y="1584625"/>
            <a:ext cx="2513353" cy="287730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592" y="1584625"/>
            <a:ext cx="1981477" cy="3610479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5066466" y="3438131"/>
            <a:ext cx="140023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/>
          <p:cNvGrpSpPr/>
          <p:nvPr/>
        </p:nvGrpSpPr>
        <p:grpSpPr>
          <a:xfrm>
            <a:off x="5430027" y="4601166"/>
            <a:ext cx="3565585" cy="2121237"/>
            <a:chOff x="7930869" y="4367569"/>
            <a:chExt cx="3565585" cy="2121237"/>
          </a:xfrm>
        </p:grpSpPr>
        <p:grpSp>
          <p:nvGrpSpPr>
            <p:cNvPr id="13" name="Groupe 12"/>
            <p:cNvGrpSpPr/>
            <p:nvPr/>
          </p:nvGrpSpPr>
          <p:grpSpPr>
            <a:xfrm>
              <a:off x="7930869" y="4639733"/>
              <a:ext cx="3565585" cy="1647997"/>
              <a:chOff x="708803" y="4563533"/>
              <a:chExt cx="3565585" cy="1647997"/>
            </a:xfrm>
          </p:grpSpPr>
          <p:pic>
            <p:nvPicPr>
              <p:cNvPr id="16" name="Image 15"/>
              <p:cNvPicPr>
                <a:picLocks noChangeAspect="1"/>
              </p:cNvPicPr>
              <p:nvPr/>
            </p:nvPicPr>
            <p:blipFill rotWithShape="1">
              <a:blip r:embed="rId6"/>
              <a:srcRect t="44083"/>
              <a:stretch/>
            </p:blipFill>
            <p:spPr>
              <a:xfrm>
                <a:off x="708803" y="4563533"/>
                <a:ext cx="3565585" cy="1647997"/>
              </a:xfrm>
              <a:prstGeom prst="rect">
                <a:avLst/>
              </a:prstGeom>
            </p:spPr>
          </p:pic>
          <p:sp>
            <p:nvSpPr>
              <p:cNvPr id="17" name="Ellipse 16"/>
              <p:cNvSpPr/>
              <p:nvPr/>
            </p:nvSpPr>
            <p:spPr>
              <a:xfrm>
                <a:off x="810683" y="5073650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810683" y="5211762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810683" y="5349874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810683" y="4935538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810683" y="5487986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14" name="Image 13"/>
            <p:cNvPicPr>
              <a:picLocks noChangeAspect="1"/>
            </p:cNvPicPr>
            <p:nvPr/>
          </p:nvPicPr>
          <p:blipFill rotWithShape="1">
            <a:blip r:embed="rId7"/>
            <a:srcRect t="83666" b="4737"/>
            <a:stretch/>
          </p:blipFill>
          <p:spPr>
            <a:xfrm>
              <a:off x="7953154" y="4367569"/>
              <a:ext cx="3543300" cy="220133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 rotWithShape="1">
            <a:blip r:embed="rId8"/>
            <a:srcRect l="3523" t="54895" r="63253" b="39131"/>
            <a:stretch/>
          </p:blipFill>
          <p:spPr>
            <a:xfrm>
              <a:off x="7958556" y="6336405"/>
              <a:ext cx="3537898" cy="152401"/>
            </a:xfrm>
            <a:prstGeom prst="rect">
              <a:avLst/>
            </a:prstGeom>
          </p:spPr>
        </p:pic>
      </p:grpSp>
      <p:pic>
        <p:nvPicPr>
          <p:cNvPr id="22" name="Imag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49" y="4658958"/>
            <a:ext cx="2743583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59" y="497776"/>
            <a:ext cx="1981477" cy="3610479"/>
          </a:xfrm>
          <a:prstGeom prst="rect">
            <a:avLst/>
          </a:prstGeom>
        </p:spPr>
      </p:pic>
      <p:cxnSp>
        <p:nvCxnSpPr>
          <p:cNvPr id="49" name="Connecteur droit avec flèche 48"/>
          <p:cNvCxnSpPr/>
          <p:nvPr/>
        </p:nvCxnSpPr>
        <p:spPr>
          <a:xfrm>
            <a:off x="348171" y="6369311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8" name="Groupe 47"/>
          <p:cNvGrpSpPr/>
          <p:nvPr/>
        </p:nvGrpSpPr>
        <p:grpSpPr>
          <a:xfrm>
            <a:off x="490956" y="4310845"/>
            <a:ext cx="3565585" cy="2121237"/>
            <a:chOff x="7930869" y="4367569"/>
            <a:chExt cx="3565585" cy="2121237"/>
          </a:xfrm>
        </p:grpSpPr>
        <p:grpSp>
          <p:nvGrpSpPr>
            <p:cNvPr id="53" name="Groupe 52"/>
            <p:cNvGrpSpPr/>
            <p:nvPr/>
          </p:nvGrpSpPr>
          <p:grpSpPr>
            <a:xfrm>
              <a:off x="7930869" y="4639733"/>
              <a:ext cx="3565585" cy="1647997"/>
              <a:chOff x="708803" y="4563533"/>
              <a:chExt cx="3565585" cy="1647997"/>
            </a:xfrm>
          </p:grpSpPr>
          <p:pic>
            <p:nvPicPr>
              <p:cNvPr id="56" name="Image 55"/>
              <p:cNvPicPr>
                <a:picLocks noChangeAspect="1"/>
              </p:cNvPicPr>
              <p:nvPr/>
            </p:nvPicPr>
            <p:blipFill rotWithShape="1">
              <a:blip r:embed="rId3"/>
              <a:srcRect t="44083"/>
              <a:stretch/>
            </p:blipFill>
            <p:spPr>
              <a:xfrm>
                <a:off x="708803" y="4563533"/>
                <a:ext cx="3565585" cy="1647997"/>
              </a:xfrm>
              <a:prstGeom prst="rect">
                <a:avLst/>
              </a:prstGeom>
            </p:spPr>
          </p:pic>
          <p:sp>
            <p:nvSpPr>
              <p:cNvPr id="57" name="Ellipse 56"/>
              <p:cNvSpPr/>
              <p:nvPr/>
            </p:nvSpPr>
            <p:spPr>
              <a:xfrm>
                <a:off x="810683" y="5073650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810683" y="5211762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810683" y="5349874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Ellipse 59"/>
              <p:cNvSpPr/>
              <p:nvPr/>
            </p:nvSpPr>
            <p:spPr>
              <a:xfrm>
                <a:off x="810683" y="4935538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Ellipse 60"/>
              <p:cNvSpPr/>
              <p:nvPr/>
            </p:nvSpPr>
            <p:spPr>
              <a:xfrm>
                <a:off x="810683" y="5487986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54" name="Image 53"/>
            <p:cNvPicPr>
              <a:picLocks noChangeAspect="1"/>
            </p:cNvPicPr>
            <p:nvPr/>
          </p:nvPicPr>
          <p:blipFill rotWithShape="1">
            <a:blip r:embed="rId4"/>
            <a:srcRect t="83666" b="4737"/>
            <a:stretch/>
          </p:blipFill>
          <p:spPr>
            <a:xfrm>
              <a:off x="7953154" y="4367569"/>
              <a:ext cx="3543300" cy="220133"/>
            </a:xfrm>
            <a:prstGeom prst="rect">
              <a:avLst/>
            </a:prstGeom>
          </p:spPr>
        </p:pic>
        <p:pic>
          <p:nvPicPr>
            <p:cNvPr id="55" name="Image 54"/>
            <p:cNvPicPr>
              <a:picLocks noChangeAspect="1"/>
            </p:cNvPicPr>
            <p:nvPr/>
          </p:nvPicPr>
          <p:blipFill rotWithShape="1">
            <a:blip r:embed="rId5"/>
            <a:srcRect l="3523" t="54895" r="63253" b="39131"/>
            <a:stretch/>
          </p:blipFill>
          <p:spPr>
            <a:xfrm>
              <a:off x="7958556" y="6336405"/>
              <a:ext cx="3537898" cy="152401"/>
            </a:xfrm>
            <a:prstGeom prst="rect">
              <a:avLst/>
            </a:prstGeom>
          </p:spPr>
        </p:pic>
      </p:grpSp>
      <p:sp>
        <p:nvSpPr>
          <p:cNvPr id="76" name="Rectangle 75"/>
          <p:cNvSpPr/>
          <p:nvPr/>
        </p:nvSpPr>
        <p:spPr>
          <a:xfrm>
            <a:off x="732631" y="2127049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732631" y="1723513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103"/>
          <p:cNvSpPr/>
          <p:nvPr/>
        </p:nvSpPr>
        <p:spPr>
          <a:xfrm>
            <a:off x="732631" y="3723763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/>
          <p:cNvSpPr/>
          <p:nvPr/>
        </p:nvSpPr>
        <p:spPr>
          <a:xfrm>
            <a:off x="732631" y="781941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/>
          <p:cNvSpPr/>
          <p:nvPr/>
        </p:nvSpPr>
        <p:spPr>
          <a:xfrm>
            <a:off x="713581" y="3195245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/>
          <p:cNvSpPr/>
          <p:nvPr/>
        </p:nvSpPr>
        <p:spPr>
          <a:xfrm>
            <a:off x="732631" y="652070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space réservé du contenu 2"/>
          <p:cNvSpPr txBox="1">
            <a:spLocks/>
          </p:cNvSpPr>
          <p:nvPr/>
        </p:nvSpPr>
        <p:spPr>
          <a:xfrm>
            <a:off x="3911600" y="1471914"/>
            <a:ext cx="7907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 This time,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have to express the non-existence of an </a:t>
            </a:r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 smtClean="0"/>
              <a:t>nf</a:t>
            </a:r>
            <a:r>
              <a:rPr lang="fr-FR" dirty="0" smtClean="0"/>
              <a:t> </a:t>
            </a:r>
            <a:r>
              <a:rPr lang="fr-FR" dirty="0" err="1" smtClean="0"/>
              <a:t>such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content(</a:t>
            </a:r>
            <a:r>
              <a:rPr lang="fr-FR" dirty="0" err="1" smtClean="0"/>
              <a:t>nf</a:t>
            </a:r>
            <a:r>
              <a:rPr lang="fr-FR" dirty="0" smtClean="0"/>
              <a:t>, </a:t>
            </a:r>
            <a:r>
              <a:rPr lang="fr-FR" dirty="0" err="1" smtClean="0"/>
              <a:t>first_e</a:t>
            </a:r>
            <a:r>
              <a:rPr lang="fr-FR" dirty="0" smtClean="0"/>
              <a:t>)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  It </a:t>
            </a:r>
            <a:r>
              <a:rPr lang="fr-FR" dirty="0" err="1" smtClean="0"/>
              <a:t>is</a:t>
            </a:r>
            <a:r>
              <a:rPr lang="fr-FR" dirty="0" smtClean="0"/>
              <a:t> not possible </a:t>
            </a:r>
            <a:r>
              <a:rPr lang="fr-FR" dirty="0" err="1" smtClean="0"/>
              <a:t>without</a:t>
            </a:r>
            <a:r>
              <a:rPr lang="fr-FR" dirty="0" smtClean="0"/>
              <a:t> quantifier alternation (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have to </a:t>
            </a:r>
            <a:r>
              <a:rPr lang="fr-FR" dirty="0" err="1" smtClean="0"/>
              <a:t>highlight</a:t>
            </a:r>
            <a:r>
              <a:rPr lang="fr-FR" dirty="0" smtClean="0"/>
              <a:t> a </a:t>
            </a:r>
            <a:r>
              <a:rPr lang="fr-FR" dirty="0" err="1" smtClean="0"/>
              <a:t>potentially</a:t>
            </a:r>
            <a:r>
              <a:rPr lang="fr-FR" dirty="0" smtClean="0"/>
              <a:t> </a:t>
            </a:r>
            <a:r>
              <a:rPr lang="fr-FR" dirty="0" err="1" smtClean="0"/>
              <a:t>infinite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constraints</a:t>
            </a:r>
            <a:r>
              <a:rPr lang="fr-FR" dirty="0" smtClean="0"/>
              <a:t>),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Ignore </a:t>
            </a:r>
            <a:r>
              <a:rPr lang="fr-FR" dirty="0" err="1" smtClean="0"/>
              <a:t>it</a:t>
            </a:r>
            <a:r>
              <a:rPr lang="fr-FR" dirty="0" smtClean="0"/>
              <a:t> for </a:t>
            </a:r>
            <a:r>
              <a:rPr lang="fr-FR" dirty="0" err="1" smtClean="0"/>
              <a:t>now</a:t>
            </a:r>
            <a:r>
              <a:rPr lang="fr-FR" dirty="0" smtClean="0"/>
              <a:t>. </a:t>
            </a:r>
            <a:r>
              <a:rPr lang="fr-FR" dirty="0" err="1" smtClean="0"/>
              <a:t>However</a:t>
            </a:r>
            <a:r>
              <a:rPr lang="fr-FR" dirty="0"/>
              <a:t>, the conjecture 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likely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wrong</a:t>
            </a:r>
            <a:r>
              <a:rPr lang="fr-FR" dirty="0"/>
              <a:t> (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general</a:t>
            </a:r>
            <a:r>
              <a:rPr lang="fr-FR" dirty="0" smtClean="0"/>
              <a:t>). The user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informed</a:t>
            </a:r>
            <a:r>
              <a:rPr lang="fr-FR" dirty="0" smtClean="0"/>
              <a:t> and </a:t>
            </a:r>
            <a:r>
              <a:rPr lang="fr-FR" dirty="0" err="1" smtClean="0"/>
              <a:t>provides</a:t>
            </a:r>
            <a:r>
              <a:rPr lang="fr-FR" dirty="0" smtClean="0"/>
              <a:t> </a:t>
            </a:r>
            <a:r>
              <a:rPr lang="fr-FR" dirty="0" err="1" smtClean="0"/>
              <a:t>Ivy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« </a:t>
            </a:r>
            <a:r>
              <a:rPr lang="fr-FR" dirty="0" err="1" smtClean="0"/>
              <a:t>fix</a:t>
            </a:r>
            <a:r>
              <a:rPr lang="fr-FR" dirty="0" smtClean="0"/>
              <a:t> » of the </a:t>
            </a:r>
            <a:r>
              <a:rPr lang="fr-FR" dirty="0" err="1" smtClean="0"/>
              <a:t>counterexample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refine</a:t>
            </a:r>
            <a:r>
              <a:rPr lang="fr-FR" dirty="0" smtClean="0"/>
              <a:t> the conjecture (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slide).</a:t>
            </a:r>
          </a:p>
          <a:p>
            <a:pPr lvl="1"/>
            <a:endParaRPr lang="fr-FR" dirty="0"/>
          </a:p>
          <a:p>
            <a:pPr marL="914400" lvl="1" indent="-457200">
              <a:buFont typeface="+mj-lt"/>
              <a:buAutoNum type="arabicPeriod" startAt="2"/>
            </a:pPr>
            <a:r>
              <a:rPr lang="fr-FR" dirty="0" smtClean="0"/>
              <a:t>Propose an invariant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quantifiers</a:t>
            </a:r>
            <a:r>
              <a:rPr lang="fr-FR" dirty="0" smtClean="0"/>
              <a:t> alternation.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422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26" y="523889"/>
            <a:ext cx="2010056" cy="360095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54504" y="2138238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354504" y="3729803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54504" y="3191116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54504" y="667644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354504" y="3594477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354504" y="1331812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48171" y="3462050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6" name="Groupe 35"/>
          <p:cNvGrpSpPr/>
          <p:nvPr/>
        </p:nvGrpSpPr>
        <p:grpSpPr>
          <a:xfrm>
            <a:off x="5007590" y="2677651"/>
            <a:ext cx="3565585" cy="2121237"/>
            <a:chOff x="7930869" y="4367569"/>
            <a:chExt cx="3565585" cy="2121237"/>
          </a:xfrm>
        </p:grpSpPr>
        <p:grpSp>
          <p:nvGrpSpPr>
            <p:cNvPr id="37" name="Groupe 36"/>
            <p:cNvGrpSpPr/>
            <p:nvPr/>
          </p:nvGrpSpPr>
          <p:grpSpPr>
            <a:xfrm>
              <a:off x="7930869" y="4639733"/>
              <a:ext cx="3565585" cy="1647997"/>
              <a:chOff x="708803" y="4563533"/>
              <a:chExt cx="3565585" cy="1647997"/>
            </a:xfrm>
          </p:grpSpPr>
          <p:pic>
            <p:nvPicPr>
              <p:cNvPr id="40" name="Image 39"/>
              <p:cNvPicPr>
                <a:picLocks noChangeAspect="1"/>
              </p:cNvPicPr>
              <p:nvPr/>
            </p:nvPicPr>
            <p:blipFill rotWithShape="1">
              <a:blip r:embed="rId3"/>
              <a:srcRect t="44083"/>
              <a:stretch/>
            </p:blipFill>
            <p:spPr>
              <a:xfrm>
                <a:off x="708803" y="4563533"/>
                <a:ext cx="3565585" cy="1647997"/>
              </a:xfrm>
              <a:prstGeom prst="rect">
                <a:avLst/>
              </a:prstGeom>
            </p:spPr>
          </p:pic>
          <p:sp>
            <p:nvSpPr>
              <p:cNvPr id="41" name="Ellipse 40"/>
              <p:cNvSpPr/>
              <p:nvPr/>
            </p:nvSpPr>
            <p:spPr>
              <a:xfrm>
                <a:off x="810683" y="5073650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Ellipse 41"/>
              <p:cNvSpPr/>
              <p:nvPr/>
            </p:nvSpPr>
            <p:spPr>
              <a:xfrm>
                <a:off x="810683" y="5211762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810683" y="5349874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810683" y="4935538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810683" y="5487986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38" name="Image 37"/>
            <p:cNvPicPr>
              <a:picLocks noChangeAspect="1"/>
            </p:cNvPicPr>
            <p:nvPr/>
          </p:nvPicPr>
          <p:blipFill rotWithShape="1">
            <a:blip r:embed="rId4"/>
            <a:srcRect t="83666" b="4737"/>
            <a:stretch/>
          </p:blipFill>
          <p:spPr>
            <a:xfrm>
              <a:off x="7953154" y="4367569"/>
              <a:ext cx="3543300" cy="220133"/>
            </a:xfrm>
            <a:prstGeom prst="rect">
              <a:avLst/>
            </a:prstGeom>
          </p:spPr>
        </p:pic>
        <p:pic>
          <p:nvPicPr>
            <p:cNvPr id="39" name="Image 38"/>
            <p:cNvPicPr>
              <a:picLocks noChangeAspect="1"/>
            </p:cNvPicPr>
            <p:nvPr/>
          </p:nvPicPr>
          <p:blipFill rotWithShape="1">
            <a:blip r:embed="rId5"/>
            <a:srcRect l="3523" t="54895" r="63253" b="39131"/>
            <a:stretch/>
          </p:blipFill>
          <p:spPr>
            <a:xfrm>
              <a:off x="7958556" y="6336405"/>
              <a:ext cx="3537898" cy="152401"/>
            </a:xfrm>
            <a:prstGeom prst="rect">
              <a:avLst/>
            </a:prstGeom>
          </p:spPr>
        </p:pic>
      </p:grpSp>
      <p:cxnSp>
        <p:nvCxnSpPr>
          <p:cNvPr id="35" name="Connecteur droit avec flèche 34"/>
          <p:cNvCxnSpPr/>
          <p:nvPr/>
        </p:nvCxnSpPr>
        <p:spPr>
          <a:xfrm>
            <a:off x="4950041" y="3361507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3655705" y="1688987"/>
            <a:ext cx="759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user </a:t>
            </a:r>
            <a:r>
              <a:rPr lang="fr-FR" dirty="0" err="1" smtClean="0"/>
              <a:t>chooses</a:t>
            </a:r>
            <a:r>
              <a:rPr lang="fr-FR" dirty="0" smtClean="0"/>
              <a:t> to </a:t>
            </a:r>
            <a:r>
              <a:rPr lang="fr-FR" dirty="0" err="1" smtClean="0"/>
              <a:t>fix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by setting content(1,1) to </a:t>
            </a:r>
            <a:r>
              <a:rPr lang="fr-FR" dirty="0" err="1" smtClean="0"/>
              <a:t>true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highlight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ensure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conjecture </a:t>
            </a:r>
            <a:r>
              <a:rPr lang="fr-FR" dirty="0" err="1" smtClean="0"/>
              <a:t>stays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r>
              <a:rPr lang="fr-FR" dirty="0" smtClean="0"/>
              <a:t>.</a:t>
            </a:r>
            <a:endParaRPr lang="fr-FR" dirty="0"/>
          </a:p>
        </p:txBody>
      </p:sp>
      <p:grpSp>
        <p:nvGrpSpPr>
          <p:cNvPr id="49" name="Groupe 48"/>
          <p:cNvGrpSpPr/>
          <p:nvPr/>
        </p:nvGrpSpPr>
        <p:grpSpPr>
          <a:xfrm>
            <a:off x="9004208" y="2601498"/>
            <a:ext cx="2010056" cy="3600953"/>
            <a:chOff x="5689749" y="1579301"/>
            <a:chExt cx="2010056" cy="3600953"/>
          </a:xfrm>
        </p:grpSpPr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749" y="1579301"/>
              <a:ext cx="2010056" cy="360095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5730240" y="3873596"/>
              <a:ext cx="95794" cy="888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8846208" y="4229769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8846208" y="5821334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8846208" y="5282647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8846208" y="5686008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8846208" y="3423343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8839875" y="5553581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8839875" y="4879286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8" name="Groupe 57"/>
          <p:cNvGrpSpPr/>
          <p:nvPr/>
        </p:nvGrpSpPr>
        <p:grpSpPr>
          <a:xfrm>
            <a:off x="643356" y="4463245"/>
            <a:ext cx="3565585" cy="2121237"/>
            <a:chOff x="7930869" y="4367569"/>
            <a:chExt cx="3565585" cy="2121237"/>
          </a:xfrm>
        </p:grpSpPr>
        <p:grpSp>
          <p:nvGrpSpPr>
            <p:cNvPr id="59" name="Groupe 58"/>
            <p:cNvGrpSpPr/>
            <p:nvPr/>
          </p:nvGrpSpPr>
          <p:grpSpPr>
            <a:xfrm>
              <a:off x="7930869" y="4639733"/>
              <a:ext cx="3565585" cy="1647997"/>
              <a:chOff x="708803" y="4563533"/>
              <a:chExt cx="3565585" cy="1647997"/>
            </a:xfrm>
          </p:grpSpPr>
          <p:pic>
            <p:nvPicPr>
              <p:cNvPr id="62" name="Image 61"/>
              <p:cNvPicPr>
                <a:picLocks noChangeAspect="1"/>
              </p:cNvPicPr>
              <p:nvPr/>
            </p:nvPicPr>
            <p:blipFill rotWithShape="1">
              <a:blip r:embed="rId3"/>
              <a:srcRect t="44083"/>
              <a:stretch/>
            </p:blipFill>
            <p:spPr>
              <a:xfrm>
                <a:off x="708803" y="4563533"/>
                <a:ext cx="3565585" cy="1647997"/>
              </a:xfrm>
              <a:prstGeom prst="rect">
                <a:avLst/>
              </a:prstGeom>
            </p:spPr>
          </p:pic>
          <p:sp>
            <p:nvSpPr>
              <p:cNvPr id="63" name="Ellipse 62"/>
              <p:cNvSpPr/>
              <p:nvPr/>
            </p:nvSpPr>
            <p:spPr>
              <a:xfrm>
                <a:off x="810683" y="5073650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Ellipse 63"/>
              <p:cNvSpPr/>
              <p:nvPr/>
            </p:nvSpPr>
            <p:spPr>
              <a:xfrm>
                <a:off x="810683" y="5211762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Ellipse 64"/>
              <p:cNvSpPr/>
              <p:nvPr/>
            </p:nvSpPr>
            <p:spPr>
              <a:xfrm>
                <a:off x="810683" y="5349874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" name="Ellipse 65"/>
              <p:cNvSpPr/>
              <p:nvPr/>
            </p:nvSpPr>
            <p:spPr>
              <a:xfrm>
                <a:off x="810683" y="4935538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810683" y="5487986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/>
            <p:cNvPicPr>
              <a:picLocks noChangeAspect="1"/>
            </p:cNvPicPr>
            <p:nvPr/>
          </p:nvPicPr>
          <p:blipFill rotWithShape="1">
            <a:blip r:embed="rId4"/>
            <a:srcRect t="83666" b="4737"/>
            <a:stretch/>
          </p:blipFill>
          <p:spPr>
            <a:xfrm>
              <a:off x="7953154" y="4367569"/>
              <a:ext cx="3543300" cy="220133"/>
            </a:xfrm>
            <a:prstGeom prst="rect">
              <a:avLst/>
            </a:prstGeom>
          </p:spPr>
        </p:pic>
        <p:pic>
          <p:nvPicPr>
            <p:cNvPr id="61" name="Image 60"/>
            <p:cNvPicPr>
              <a:picLocks noChangeAspect="1"/>
            </p:cNvPicPr>
            <p:nvPr/>
          </p:nvPicPr>
          <p:blipFill rotWithShape="1">
            <a:blip r:embed="rId5"/>
            <a:srcRect l="3523" t="54895" r="63253" b="39131"/>
            <a:stretch/>
          </p:blipFill>
          <p:spPr>
            <a:xfrm>
              <a:off x="7958556" y="6336405"/>
              <a:ext cx="3537898" cy="152401"/>
            </a:xfrm>
            <a:prstGeom prst="rect">
              <a:avLst/>
            </a:prstGeom>
          </p:spPr>
        </p:pic>
      </p:grpSp>
      <p:cxnSp>
        <p:nvCxnSpPr>
          <p:cNvPr id="68" name="Connecteur droit avec flèche 67"/>
          <p:cNvCxnSpPr/>
          <p:nvPr/>
        </p:nvCxnSpPr>
        <p:spPr>
          <a:xfrm>
            <a:off x="543025" y="5147100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48171" y="791604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5109470" y="4133084"/>
            <a:ext cx="75142" cy="7937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3647913" y="823434"/>
            <a:ext cx="675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Option 1: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5879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6" y="2741309"/>
            <a:ext cx="2010056" cy="360095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69744" y="4355658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369744" y="5947223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69744" y="5408536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69744" y="2885064"/>
            <a:ext cx="2038878" cy="143793"/>
          </a:xfrm>
          <a:prstGeom prst="rect">
            <a:avLst/>
          </a:prstGeom>
          <a:solidFill>
            <a:schemeClr val="accent2">
              <a:lumMod val="60000"/>
              <a:lumOff val="40000"/>
              <a:alpha val="25098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369744" y="5811897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369744" y="3549232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63411" y="5679470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507798" y="766305"/>
            <a:ext cx="11066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compare the </a:t>
            </a:r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of the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. If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contradictory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ask</a:t>
            </a:r>
            <a:r>
              <a:rPr lang="fr-FR" dirty="0" smtClean="0"/>
              <a:t> the user an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fix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one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unexploitable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The conjecture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proposed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/>
              <a:t> </a:t>
            </a:r>
            <a:r>
              <a:rPr lang="fr-FR" dirty="0" smtClean="0"/>
              <a:t>of the </a:t>
            </a:r>
            <a:r>
              <a:rPr lang="fr-FR" dirty="0" err="1" smtClean="0"/>
              <a:t>form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smtClean="0"/>
              <a:t>∀ … . </a:t>
            </a:r>
            <a:r>
              <a:rPr lang="fr-FR" dirty="0" err="1" smtClean="0"/>
              <a:t>conjunction</a:t>
            </a:r>
            <a:r>
              <a:rPr lang="fr-FR" dirty="0" smtClean="0"/>
              <a:t> of </a:t>
            </a:r>
            <a:r>
              <a:rPr lang="fr-FR" dirty="0" err="1" smtClean="0"/>
              <a:t>green&amp;red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-&gt; </a:t>
            </a:r>
            <a:r>
              <a:rPr lang="fr-FR" dirty="0"/>
              <a:t>∃ </a:t>
            </a:r>
            <a:r>
              <a:rPr lang="fr-FR" dirty="0" smtClean="0"/>
              <a:t>conjonction </a:t>
            </a:r>
            <a:r>
              <a:rPr lang="fr-FR" dirty="0" smtClean="0"/>
              <a:t>of </a:t>
            </a:r>
            <a:r>
              <a:rPr lang="fr-FR" dirty="0" err="1" smtClean="0"/>
              <a:t>blue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/>
          </a:p>
        </p:txBody>
      </p:sp>
      <p:grpSp>
        <p:nvGrpSpPr>
          <p:cNvPr id="49" name="Groupe 48"/>
          <p:cNvGrpSpPr/>
          <p:nvPr/>
        </p:nvGrpSpPr>
        <p:grpSpPr>
          <a:xfrm>
            <a:off x="3135961" y="2741309"/>
            <a:ext cx="2010056" cy="3600953"/>
            <a:chOff x="5689749" y="1579301"/>
            <a:chExt cx="2010056" cy="3600953"/>
          </a:xfrm>
        </p:grpSpPr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749" y="1579301"/>
              <a:ext cx="2010056" cy="360095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5730240" y="3873596"/>
              <a:ext cx="95794" cy="888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2977961" y="4369580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2977961" y="5961145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2977961" y="5422458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2977961" y="5825819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2977961" y="3563154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2971628" y="5693392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2971628" y="5019097"/>
            <a:ext cx="2038878" cy="143793"/>
          </a:xfrm>
          <a:prstGeom prst="rect">
            <a:avLst/>
          </a:prstGeom>
          <a:solidFill>
            <a:schemeClr val="accent1">
              <a:lumMod val="60000"/>
              <a:lumOff val="40000"/>
              <a:alpha val="25098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5416732" y="3178628"/>
            <a:ext cx="6618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∀A,B</a:t>
            </a:r>
            <a:r>
              <a:rPr lang="fr-FR" dirty="0" smtClean="0"/>
              <a:t>. </a:t>
            </a:r>
            <a:r>
              <a:rPr lang="fr-FR" dirty="0" err="1" smtClean="0"/>
              <a:t>content_f</a:t>
            </a:r>
            <a:r>
              <a:rPr lang="fr-FR" dirty="0" smtClean="0"/>
              <a:t>(B) = A &amp; A ~= first &amp; </a:t>
            </a:r>
            <a:r>
              <a:rPr lang="fr-FR" dirty="0" err="1" smtClean="0"/>
              <a:t>first_e</a:t>
            </a:r>
            <a:r>
              <a:rPr lang="fr-FR" dirty="0" smtClean="0"/>
              <a:t> &lt; B &amp; B &lt; </a:t>
            </a:r>
            <a:r>
              <a:rPr lang="fr-FR" dirty="0" err="1" smtClean="0"/>
              <a:t>next_e</a:t>
            </a:r>
            <a:endParaRPr lang="fr-FR" dirty="0" smtClean="0"/>
          </a:p>
          <a:p>
            <a:r>
              <a:rPr lang="fr-FR" dirty="0" smtClean="0"/>
              <a:t>-&gt; content(A,B)</a:t>
            </a:r>
          </a:p>
          <a:p>
            <a:endParaRPr lang="fr-FR" dirty="0"/>
          </a:p>
          <a:p>
            <a:r>
              <a:rPr lang="fr-FR" dirty="0" smtClean="0"/>
              <a:t>∀B. </a:t>
            </a:r>
            <a:r>
              <a:rPr lang="fr-FR" dirty="0" err="1" smtClean="0"/>
              <a:t>content_f</a:t>
            </a:r>
            <a:r>
              <a:rPr lang="fr-FR" dirty="0" smtClean="0"/>
              <a:t>(B) </a:t>
            </a:r>
            <a:r>
              <a:rPr lang="fr-FR" dirty="0"/>
              <a:t>~= first &amp; </a:t>
            </a:r>
            <a:r>
              <a:rPr lang="fr-FR" dirty="0" err="1"/>
              <a:t>first_e</a:t>
            </a:r>
            <a:r>
              <a:rPr lang="fr-FR" dirty="0"/>
              <a:t> &lt; B &amp; B &lt; </a:t>
            </a:r>
            <a:r>
              <a:rPr lang="fr-FR" dirty="0" err="1"/>
              <a:t>next_e</a:t>
            </a:r>
            <a:endParaRPr lang="fr-FR" dirty="0"/>
          </a:p>
          <a:p>
            <a:r>
              <a:rPr lang="fr-FR" dirty="0"/>
              <a:t>-&gt; </a:t>
            </a:r>
            <a:r>
              <a:rPr lang="fr-FR" dirty="0" smtClean="0"/>
              <a:t>content(</a:t>
            </a:r>
            <a:r>
              <a:rPr lang="fr-FR" dirty="0" err="1"/>
              <a:t>content_f</a:t>
            </a:r>
            <a:r>
              <a:rPr lang="fr-FR" dirty="0"/>
              <a:t>(B)</a:t>
            </a:r>
            <a:r>
              <a:rPr lang="fr-FR" dirty="0" smtClean="0"/>
              <a:t>,</a:t>
            </a:r>
            <a:r>
              <a:rPr lang="fr-FR" dirty="0"/>
              <a:t>B</a:t>
            </a:r>
            <a:r>
              <a:rPr lang="fr-FR" dirty="0" smtClean="0"/>
              <a:t>) </a:t>
            </a:r>
            <a:endParaRPr lang="fr-FR" dirty="0"/>
          </a:p>
          <a:p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363411" y="3018941"/>
            <a:ext cx="2038878" cy="143793"/>
          </a:xfrm>
          <a:prstGeom prst="rect">
            <a:avLst/>
          </a:prstGeom>
          <a:solidFill>
            <a:schemeClr val="accent2">
              <a:lumMod val="60000"/>
              <a:lumOff val="40000"/>
              <a:alpha val="25098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6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26331" y="933500"/>
            <a:ext cx="675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Option 2: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2603822" y="3010622"/>
            <a:ext cx="6667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∀</a:t>
            </a:r>
            <a:r>
              <a:rPr lang="fr-FR" dirty="0" smtClean="0"/>
              <a:t>B,C</a:t>
            </a:r>
            <a:r>
              <a:rPr lang="fr-FR" dirty="0"/>
              <a:t>. </a:t>
            </a:r>
            <a:r>
              <a:rPr lang="fr-FR" dirty="0" err="1"/>
              <a:t>succ</a:t>
            </a:r>
            <a:r>
              <a:rPr lang="fr-FR" dirty="0"/>
              <a:t>(</a:t>
            </a:r>
            <a:r>
              <a:rPr lang="fr-FR" dirty="0" err="1"/>
              <a:t>first_e,C</a:t>
            </a:r>
            <a:r>
              <a:rPr lang="fr-FR" dirty="0"/>
              <a:t>) </a:t>
            </a:r>
            <a:r>
              <a:rPr lang="fr-FR" dirty="0" smtClean="0"/>
              <a:t>&amp; </a:t>
            </a:r>
            <a:r>
              <a:rPr lang="fr-FR" dirty="0" err="1" smtClean="0"/>
              <a:t>content_f</a:t>
            </a:r>
            <a:r>
              <a:rPr lang="fr-FR" dirty="0" smtClean="0"/>
              <a:t>(B</a:t>
            </a:r>
            <a:r>
              <a:rPr lang="fr-FR" dirty="0"/>
              <a:t>) ~= first &amp; </a:t>
            </a:r>
            <a:r>
              <a:rPr lang="fr-FR" dirty="0" err="1"/>
              <a:t>first_e</a:t>
            </a:r>
            <a:r>
              <a:rPr lang="fr-FR" dirty="0"/>
              <a:t> &lt; B &amp; B &lt; </a:t>
            </a:r>
            <a:r>
              <a:rPr lang="fr-FR" dirty="0" err="1"/>
              <a:t>next_e</a:t>
            </a:r>
            <a:endParaRPr lang="fr-FR" dirty="0"/>
          </a:p>
          <a:p>
            <a:r>
              <a:rPr lang="fr-FR" dirty="0"/>
              <a:t>-&gt; </a:t>
            </a:r>
            <a:r>
              <a:rPr lang="fr-FR" dirty="0" smtClean="0"/>
              <a:t>∃A. </a:t>
            </a:r>
            <a:r>
              <a:rPr lang="fr-FR" dirty="0" smtClean="0"/>
              <a:t>content(A,C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26331" y="1892372"/>
            <a:ext cx="1106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Using</a:t>
            </a:r>
            <a:r>
              <a:rPr lang="fr-FR" dirty="0" smtClean="0"/>
              <a:t> the second option, the invariant </a:t>
            </a:r>
            <a:r>
              <a:rPr lang="fr-FR" dirty="0" err="1" smtClean="0"/>
              <a:t>found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675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Weakest</a:t>
            </a:r>
            <a:r>
              <a:rPr lang="fr-FR" dirty="0" smtClean="0"/>
              <a:t> </a:t>
            </a:r>
            <a:r>
              <a:rPr lang="fr-FR" dirty="0" err="1" smtClean="0"/>
              <a:t>preconditions</a:t>
            </a:r>
            <a:r>
              <a:rPr lang="fr-FR" dirty="0" smtClean="0"/>
              <a:t> &amp; Inductive invariant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34154"/>
            <a:ext cx="4538571" cy="289824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941" y="3136371"/>
            <a:ext cx="4539584" cy="209602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445" y="2584979"/>
            <a:ext cx="30765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4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theorems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567" y="3497261"/>
            <a:ext cx="4825937" cy="62600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89567" y="1614488"/>
            <a:ext cx="904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Restrictions: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Quantifier-free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 smtClean="0"/>
              <a:t>Assumes</a:t>
            </a:r>
            <a:r>
              <a:rPr lang="fr-FR" dirty="0" smtClean="0"/>
              <a:t> are </a:t>
            </a:r>
            <a:r>
              <a:rPr lang="fr-FR" dirty="0" err="1" smtClean="0"/>
              <a:t>always</a:t>
            </a:r>
            <a:r>
              <a:rPr lang="fr-FR" dirty="0" smtClean="0"/>
              <a:t> of the </a:t>
            </a:r>
            <a:r>
              <a:rPr lang="fr-FR" dirty="0" err="1" smtClean="0"/>
              <a:t>form</a:t>
            </a:r>
            <a:r>
              <a:rPr lang="fr-FR" dirty="0" smtClean="0"/>
              <a:t> ∃</a:t>
            </a:r>
            <a:r>
              <a:rPr lang="fr-FR" dirty="0"/>
              <a:t>* ∀</a:t>
            </a:r>
            <a:r>
              <a:rPr lang="fr-FR" dirty="0" smtClean="0"/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symbols</a:t>
            </a:r>
            <a:r>
              <a:rPr lang="fr-FR" dirty="0" smtClean="0"/>
              <a:t> are </a:t>
            </a:r>
            <a:r>
              <a:rPr lang="fr-FR" dirty="0" err="1" smtClean="0"/>
              <a:t>stratified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 smtClean="0"/>
              <a:t>Under </a:t>
            </a:r>
            <a:r>
              <a:rPr lang="fr-FR" dirty="0" err="1" smtClean="0"/>
              <a:t>these</a:t>
            </a:r>
            <a:r>
              <a:rPr lang="fr-FR" dirty="0" smtClean="0"/>
              <a:t> conditions, </a:t>
            </a:r>
            <a:r>
              <a:rPr lang="fr-FR" dirty="0" err="1" smtClean="0"/>
              <a:t>we</a:t>
            </a:r>
            <a:r>
              <a:rPr lang="fr-FR" dirty="0" smtClean="0"/>
              <a:t>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38" y="4364947"/>
            <a:ext cx="4533268" cy="12315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256867" y="5492221"/>
            <a:ext cx="5571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So </a:t>
            </a: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can</a:t>
            </a:r>
            <a:r>
              <a:rPr lang="fr-FR" sz="2400" dirty="0" smtClean="0"/>
              <a:t> </a:t>
            </a:r>
            <a:r>
              <a:rPr lang="fr-FR" sz="2400" dirty="0" err="1" smtClean="0"/>
              <a:t>compute</a:t>
            </a:r>
            <a:r>
              <a:rPr lang="fr-FR" sz="2400" dirty="0" smtClean="0"/>
              <a:t> </a:t>
            </a:r>
            <a:r>
              <a:rPr lang="fr-FR" sz="2400" dirty="0" err="1" smtClean="0"/>
              <a:t>weakest</a:t>
            </a:r>
            <a:r>
              <a:rPr lang="fr-FR" sz="2400" dirty="0" smtClean="0"/>
              <a:t> </a:t>
            </a:r>
            <a:r>
              <a:rPr lang="fr-FR" sz="2400" dirty="0" err="1" smtClean="0"/>
              <a:t>preconditions</a:t>
            </a:r>
            <a:r>
              <a:rPr lang="fr-FR" sz="2400" dirty="0" smtClean="0"/>
              <a:t> (</a:t>
            </a:r>
            <a:r>
              <a:rPr lang="fr-FR" sz="2400" dirty="0" err="1" smtClean="0"/>
              <a:t>wp</a:t>
            </a:r>
            <a:r>
              <a:rPr lang="fr-FR" sz="2400" dirty="0" smtClean="0"/>
              <a:t>) for </a:t>
            </a:r>
            <a:r>
              <a:rPr lang="fr-FR" sz="2400" dirty="0"/>
              <a:t>∀</a:t>
            </a:r>
            <a:r>
              <a:rPr lang="fr-FR" sz="2400" dirty="0" smtClean="0"/>
              <a:t>*∃* conjectures!</a:t>
            </a:r>
          </a:p>
        </p:txBody>
      </p:sp>
    </p:spTree>
    <p:extLst>
      <p:ext uri="{BB962C8B-B14F-4D97-AF65-F5344CB8AC3E}">
        <p14:creationId xmlns:p14="http://schemas.microsoft.com/office/powerpoint/2010/main" val="340310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Constraints</a:t>
            </a:r>
            <a:r>
              <a:rPr lang="fr-FR" dirty="0" smtClean="0"/>
              <a:t> on conjectures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an inductive invariant, 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compute</a:t>
            </a:r>
            <a:r>
              <a:rPr lang="fr-FR" dirty="0" smtClean="0"/>
              <a:t> the </a:t>
            </a:r>
            <a:r>
              <a:rPr lang="fr-FR" dirty="0" err="1" smtClean="0"/>
              <a:t>wp</a:t>
            </a:r>
            <a:r>
              <a:rPr lang="fr-FR" dirty="0" smtClean="0"/>
              <a:t> of the </a:t>
            </a:r>
            <a:r>
              <a:rPr lang="fr-FR" dirty="0" err="1" smtClean="0"/>
              <a:t>desired</a:t>
            </a:r>
            <a:r>
              <a:rPr lang="fr-FR" dirty="0" smtClean="0"/>
              <a:t> conjecture </a:t>
            </a:r>
            <a:r>
              <a:rPr lang="fr-FR" dirty="0" err="1" smtClean="0"/>
              <a:t>until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reach</a:t>
            </a:r>
            <a:r>
              <a:rPr lang="fr-FR" dirty="0" smtClean="0"/>
              <a:t> a conjecture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imply</a:t>
            </a:r>
            <a:r>
              <a:rPr lang="fr-FR" dirty="0" smtClean="0"/>
              <a:t> </a:t>
            </a:r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smtClean="0"/>
              <a:t>Can </a:t>
            </a:r>
            <a:r>
              <a:rPr lang="fr-FR" dirty="0" err="1" smtClean="0"/>
              <a:t>take</a:t>
            </a:r>
            <a:r>
              <a:rPr lang="fr-FR" dirty="0" smtClean="0"/>
              <a:t> an </a:t>
            </a:r>
            <a:r>
              <a:rPr lang="fr-FR" dirty="0" err="1" smtClean="0"/>
              <a:t>infinite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iterations</a:t>
            </a:r>
            <a:endParaRPr lang="fr-FR" dirty="0" smtClean="0"/>
          </a:p>
          <a:p>
            <a:pPr lvl="1"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err="1" smtClean="0"/>
              <a:t>Weakest</a:t>
            </a:r>
            <a:r>
              <a:rPr lang="fr-FR" dirty="0" smtClean="0"/>
              <a:t> </a:t>
            </a:r>
            <a:r>
              <a:rPr lang="fr-FR" dirty="0" err="1" smtClean="0"/>
              <a:t>preconditions</a:t>
            </a:r>
            <a:r>
              <a:rPr lang="fr-FR" dirty="0" smtClean="0"/>
              <a:t> are of the </a:t>
            </a:r>
            <a:r>
              <a:rPr lang="fr-FR" dirty="0" err="1" smtClean="0"/>
              <a:t>form</a:t>
            </a:r>
            <a:r>
              <a:rPr lang="fr-FR" dirty="0" smtClean="0"/>
              <a:t> ∀*</a:t>
            </a:r>
            <a:r>
              <a:rPr lang="fr-FR" dirty="0"/>
              <a:t> ∃</a:t>
            </a:r>
            <a:r>
              <a:rPr lang="fr-FR" dirty="0" smtClean="0"/>
              <a:t>*,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decide</a:t>
            </a:r>
            <a:r>
              <a:rPr lang="fr-FR" dirty="0" smtClean="0"/>
              <a:t> the implication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/>
              <a:t>∀* ∃</a:t>
            </a:r>
            <a:r>
              <a:rPr lang="fr-FR" dirty="0" smtClean="0"/>
              <a:t>* formulas (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/>
              <a:t>∀* ∃</a:t>
            </a:r>
            <a:r>
              <a:rPr lang="fr-FR" dirty="0" smtClean="0"/>
              <a:t>* formulas and </a:t>
            </a:r>
            <a:r>
              <a:rPr lang="fr-FR" dirty="0"/>
              <a:t>∃* </a:t>
            </a:r>
            <a:r>
              <a:rPr lang="fr-FR" dirty="0" smtClean="0"/>
              <a:t>∀* formulas)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smtClean="0"/>
              <a:t>So </a:t>
            </a:r>
            <a:r>
              <a:rPr lang="fr-FR" dirty="0" err="1" smtClean="0"/>
              <a:t>we</a:t>
            </a:r>
            <a:r>
              <a:rPr lang="fr-FR" dirty="0" smtClean="0"/>
              <a:t> must have conjectures </a:t>
            </a:r>
            <a:r>
              <a:rPr lang="fr-FR" dirty="0" err="1" smtClean="0"/>
              <a:t>without</a:t>
            </a:r>
            <a:r>
              <a:rPr lang="fr-FR" dirty="0" smtClean="0"/>
              <a:t> quantifier alternation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able to </a:t>
            </a:r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 AND to </a:t>
            </a:r>
            <a:r>
              <a:rPr lang="fr-FR" dirty="0" err="1" smtClean="0"/>
              <a:t>decide</a:t>
            </a:r>
            <a:r>
              <a:rPr lang="fr-FR" dirty="0"/>
              <a:t> </a:t>
            </a:r>
            <a:r>
              <a:rPr lang="fr-FR" dirty="0" smtClean="0"/>
              <a:t>the implication.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43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Generating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 If IVY </a:t>
            </a:r>
            <a:r>
              <a:rPr lang="fr-FR" dirty="0" err="1" smtClean="0"/>
              <a:t>finds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invariant </a:t>
            </a:r>
            <a:r>
              <a:rPr lang="fr-FR" dirty="0" err="1" smtClean="0"/>
              <a:t>implies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,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an inductive invariant.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Otherwise</a:t>
            </a:r>
            <a:r>
              <a:rPr lang="fr-FR" dirty="0" smtClean="0"/>
              <a:t>, IVY </a:t>
            </a:r>
            <a:r>
              <a:rPr lang="fr-FR" dirty="0" err="1" smtClean="0"/>
              <a:t>is</a:t>
            </a:r>
            <a:r>
              <a:rPr lang="fr-FR" dirty="0" smtClean="0"/>
              <a:t> able to </a:t>
            </a:r>
            <a:r>
              <a:rPr lang="fr-FR" dirty="0" err="1" smtClean="0"/>
              <a:t>find</a:t>
            </a:r>
            <a:r>
              <a:rPr lang="fr-FR" dirty="0" smtClean="0"/>
              <a:t> a minimal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satisfy</a:t>
            </a:r>
            <a:r>
              <a:rPr lang="fr-FR" dirty="0" smtClean="0"/>
              <a:t> the invariant but not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shown</a:t>
            </a:r>
            <a:r>
              <a:rPr lang="fr-FR" dirty="0" smtClean="0"/>
              <a:t> to the user.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07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3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?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Ivy</a:t>
            </a:r>
            <a:r>
              <a:rPr lang="fr-FR" dirty="0" smtClean="0"/>
              <a:t> </a:t>
            </a:r>
            <a:r>
              <a:rPr lang="fr-FR" dirty="0" err="1" smtClean="0"/>
              <a:t>try</a:t>
            </a:r>
            <a:r>
              <a:rPr lang="fr-FR" dirty="0" smtClean="0"/>
              <a:t> to </a:t>
            </a:r>
            <a:r>
              <a:rPr lang="fr-FR" dirty="0" err="1" smtClean="0"/>
              <a:t>generalize</a:t>
            </a:r>
            <a:r>
              <a:rPr lang="fr-FR" dirty="0" smtClean="0"/>
              <a:t>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a </a:t>
            </a:r>
            <a:r>
              <a:rPr lang="fr-FR" dirty="0" err="1" smtClean="0"/>
              <a:t>general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 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directly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/>
              <a:t> </a:t>
            </a:r>
            <a:r>
              <a:rPr lang="fr-FR" dirty="0" smtClean="0"/>
              <a:t>?</a:t>
            </a:r>
          </a:p>
          <a:p>
            <a:pPr>
              <a:lnSpc>
                <a:spcPct val="120000"/>
              </a:lnSpc>
            </a:pPr>
            <a:endParaRPr lang="fr-FR" dirty="0" smtClean="0"/>
          </a:p>
          <a:p>
            <a:pPr>
              <a:lnSpc>
                <a:spcPct val="12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seen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directly</a:t>
            </a:r>
            <a:r>
              <a:rPr lang="fr-FR" dirty="0" smtClean="0"/>
              <a:t> use a </a:t>
            </a:r>
            <a:r>
              <a:rPr lang="fr-FR" dirty="0" err="1" smtClean="0"/>
              <a:t>wp</a:t>
            </a:r>
            <a:r>
              <a:rPr lang="fr-FR" dirty="0" smtClean="0"/>
              <a:t> as a new conjecture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strengthen</a:t>
            </a:r>
            <a:r>
              <a:rPr lang="fr-FR" dirty="0" smtClean="0"/>
              <a:t> the invariant,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has not the right </a:t>
            </a:r>
            <a:r>
              <a:rPr lang="fr-FR" dirty="0" err="1" smtClean="0"/>
              <a:t>form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have quantifier alternation).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universally</a:t>
            </a:r>
            <a:r>
              <a:rPr lang="fr-FR" dirty="0" smtClean="0"/>
              <a:t> </a:t>
            </a:r>
            <a:r>
              <a:rPr lang="fr-FR" dirty="0" err="1" smtClean="0"/>
              <a:t>quantified</a:t>
            </a:r>
            <a:r>
              <a:rPr lang="fr-FR" dirty="0" smtClean="0"/>
              <a:t> conjecture,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ban states </a:t>
            </a:r>
            <a:r>
              <a:rPr lang="fr-FR" dirty="0" err="1" smtClean="0"/>
              <a:t>depending</a:t>
            </a:r>
            <a:r>
              <a:rPr lang="fr-FR" dirty="0" smtClean="0"/>
              <a:t> on </a:t>
            </a:r>
            <a:r>
              <a:rPr lang="fr-FR" dirty="0" err="1" smtClean="0"/>
              <a:t>whether</a:t>
            </a:r>
            <a:r>
              <a:rPr lang="fr-FR" dirty="0" smtClean="0"/>
              <a:t> or not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a substructure </a:t>
            </a:r>
            <a:r>
              <a:rPr lang="fr-FR" dirty="0" err="1" smtClean="0"/>
              <a:t>matching</a:t>
            </a:r>
            <a:r>
              <a:rPr lang="fr-FR" dirty="0" smtClean="0"/>
              <a:t> a </a:t>
            </a:r>
            <a:r>
              <a:rPr lang="fr-FR" dirty="0" err="1" smtClean="0"/>
              <a:t>specific</a:t>
            </a:r>
            <a:r>
              <a:rPr lang="fr-FR" dirty="0" smtClean="0"/>
              <a:t> pattern.</a:t>
            </a:r>
            <a:br>
              <a:rPr lang="fr-FR" dirty="0" smtClean="0"/>
            </a:br>
            <a:r>
              <a:rPr lang="fr-FR" dirty="0" smtClean="0"/>
              <a:t>For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reason</a:t>
            </a:r>
            <a:r>
              <a:rPr lang="fr-FR" dirty="0" smtClean="0"/>
              <a:t>, </a:t>
            </a:r>
            <a:r>
              <a:rPr lang="fr-FR" dirty="0" err="1" smtClean="0"/>
              <a:t>reasoning</a:t>
            </a:r>
            <a:r>
              <a:rPr lang="fr-FR" dirty="0" smtClean="0"/>
              <a:t> on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err="1" smtClean="0"/>
              <a:t>is</a:t>
            </a:r>
            <a:r>
              <a:rPr lang="fr-FR" smtClean="0"/>
              <a:t> not </a:t>
            </a:r>
            <a:r>
              <a:rPr lang="fr-FR" dirty="0" smtClean="0"/>
              <a:t>restrictive</a:t>
            </a:r>
            <a:r>
              <a:rPr lang="fr-FR" dirty="0"/>
              <a:t>.</a:t>
            </a:r>
            <a:endParaRPr lang="fr-FR" dirty="0" smtClean="0"/>
          </a:p>
          <a:p>
            <a:pPr>
              <a:lnSpc>
                <a:spcPct val="120000"/>
              </a:lnSpc>
            </a:pPr>
            <a:endParaRPr lang="fr-FR" dirty="0" smtClean="0"/>
          </a:p>
          <a:p>
            <a:pPr>
              <a:lnSpc>
                <a:spcPct val="120000"/>
              </a:lnSpc>
            </a:pPr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dirty="0" err="1" smtClean="0"/>
              <a:t>concrete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more user-</a:t>
            </a:r>
            <a:r>
              <a:rPr lang="fr-FR" dirty="0" err="1" smtClean="0"/>
              <a:t>friendly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an abstract formula, and </a:t>
            </a:r>
            <a:r>
              <a:rPr lang="fr-FR" dirty="0" err="1" smtClean="0"/>
              <a:t>so</a:t>
            </a:r>
            <a:r>
              <a:rPr lang="fr-FR" dirty="0" smtClean="0"/>
              <a:t> the user </a:t>
            </a:r>
            <a:r>
              <a:rPr lang="fr-FR" dirty="0" err="1" smtClean="0"/>
              <a:t>can</a:t>
            </a:r>
            <a:r>
              <a:rPr lang="fr-FR" dirty="0" smtClean="0"/>
              <a:t> help IVY to </a:t>
            </a:r>
            <a:r>
              <a:rPr lang="fr-FR" dirty="0" err="1" smtClean="0"/>
              <a:t>find</a:t>
            </a:r>
            <a:r>
              <a:rPr lang="fr-FR" dirty="0" smtClean="0"/>
              <a:t> the right invariant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02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of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97933" y="1856847"/>
            <a:ext cx="2108200" cy="428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 of </a:t>
            </a:r>
            <a:r>
              <a:rPr lang="fr-FR" dirty="0" err="1" smtClean="0"/>
              <a:t>constraints</a:t>
            </a:r>
            <a:r>
              <a:rPr lang="fr-FR" dirty="0" smtClean="0"/>
              <a:t> on variables, relations and </a:t>
            </a:r>
            <a:r>
              <a:rPr lang="fr-FR" dirty="0" err="1" smtClean="0"/>
              <a:t>functions</a:t>
            </a:r>
            <a:r>
              <a:rPr lang="fr-FR" dirty="0" smtClean="0"/>
              <a:t>.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Specific</a:t>
            </a:r>
            <a:r>
              <a:rPr lang="fr-FR" dirty="0" smtClean="0"/>
              <a:t> to the structure of the </a:t>
            </a:r>
            <a:r>
              <a:rPr lang="fr-FR" dirty="0" err="1" smtClean="0"/>
              <a:t>counterexample</a:t>
            </a:r>
            <a:endParaRPr lang="fr-FR" dirty="0" smtClean="0"/>
          </a:p>
        </p:txBody>
      </p:sp>
      <p:sp>
        <p:nvSpPr>
          <p:cNvPr id="6" name="Rectangle 5"/>
          <p:cNvSpPr/>
          <p:nvPr/>
        </p:nvSpPr>
        <p:spPr>
          <a:xfrm>
            <a:off x="5537200" y="1856846"/>
            <a:ext cx="2108200" cy="428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Generalization</a:t>
            </a:r>
            <a:r>
              <a:rPr lang="fr-FR" dirty="0" smtClean="0"/>
              <a:t> to </a:t>
            </a:r>
            <a:r>
              <a:rPr lang="fr-FR" dirty="0" err="1" smtClean="0"/>
              <a:t>any</a:t>
            </a:r>
            <a:r>
              <a:rPr lang="fr-FR" dirty="0" smtClean="0"/>
              <a:t>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substructure.</a:t>
            </a:r>
          </a:p>
          <a:p>
            <a:pPr algn="ctr"/>
            <a:endParaRPr lang="fr-FR" dirty="0"/>
          </a:p>
          <a:p>
            <a:pPr algn="ctr"/>
            <a:r>
              <a:rPr lang="fr-FR" dirty="0" err="1" smtClean="0"/>
              <a:t>Named</a:t>
            </a:r>
            <a:r>
              <a:rPr lang="fr-FR" dirty="0" smtClean="0"/>
              <a:t> values are </a:t>
            </a:r>
            <a:r>
              <a:rPr lang="fr-FR" dirty="0" err="1" smtClean="0"/>
              <a:t>replaced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an </a:t>
            </a:r>
            <a:r>
              <a:rPr lang="fr-FR" dirty="0" err="1" smtClean="0"/>
              <a:t>existentially</a:t>
            </a:r>
            <a:r>
              <a:rPr lang="fr-FR" dirty="0" smtClean="0"/>
              <a:t> </a:t>
            </a:r>
            <a:r>
              <a:rPr lang="fr-FR" dirty="0" err="1" smtClean="0"/>
              <a:t>quantified</a:t>
            </a:r>
            <a:r>
              <a:rPr lang="fr-FR" dirty="0" smtClean="0"/>
              <a:t> variable.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995" y="1856847"/>
            <a:ext cx="1815293" cy="42899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31579" y="1856847"/>
            <a:ext cx="2108200" cy="428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The </a:t>
            </a:r>
            <a:r>
              <a:rPr lang="fr-FR" dirty="0" err="1" smtClean="0"/>
              <a:t>whole</a:t>
            </a:r>
            <a:r>
              <a:rPr lang="fr-FR" dirty="0" smtClean="0"/>
              <a:t> </a:t>
            </a:r>
            <a:r>
              <a:rPr lang="fr-FR" dirty="0" err="1" smtClean="0"/>
              <a:t>thing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negated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substrcture</a:t>
            </a:r>
            <a:r>
              <a:rPr lang="fr-FR" dirty="0" smtClean="0"/>
              <a:t> to </a:t>
            </a:r>
            <a:r>
              <a:rPr lang="fr-FR" dirty="0" err="1" smtClean="0"/>
              <a:t>exist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r>
              <a:rPr lang="fr-FR" dirty="0" smtClean="0"/>
              <a:t>).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4440738" y="4001822"/>
            <a:ext cx="948266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7721850" y="4001822"/>
            <a:ext cx="1295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1099</Words>
  <Application>Microsoft Office PowerPoint</Application>
  <PresentationFormat>Grand écran</PresentationFormat>
  <Paragraphs>114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Thème Office</vt:lpstr>
      <vt:lpstr>Finding an inductive invariant</vt:lpstr>
      <vt:lpstr>Checking an inductive invariant</vt:lpstr>
      <vt:lpstr>Weakest preconditions &amp; Inductive invariant</vt:lpstr>
      <vt:lpstr>Some theorems</vt:lpstr>
      <vt:lpstr>Constraints on conjectures</vt:lpstr>
      <vt:lpstr>Generating a counterexample</vt:lpstr>
      <vt:lpstr>Counterexample generalization</vt:lpstr>
      <vt:lpstr>Why ? </vt:lpstr>
      <vt:lpstr>Current method of generalization</vt:lpstr>
      <vt:lpstr>Minimization</vt:lpstr>
      <vt:lpstr>Remarks</vt:lpstr>
      <vt:lpstr>Some ideas</vt:lpstr>
      <vt:lpstr>Ivy counterfactual analysis </vt:lpstr>
      <vt:lpstr>Let’s explore these ideas</vt:lpstr>
      <vt:lpstr>Description</vt:lpstr>
      <vt:lpstr>Example: a queue</vt:lpstr>
      <vt:lpstr>Présentation PowerPoint</vt:lpstr>
      <vt:lpstr>Présentation PowerPoint</vt:lpstr>
      <vt:lpstr>Présentation PowerPoint</vt:lpstr>
      <vt:lpstr>Présentation PowerPoint</vt:lpstr>
      <vt:lpstr>Let’s continue…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Counterexample generalization</dc:title>
  <dc:creator>Mickael Laurent</dc:creator>
  <cp:lastModifiedBy>Mickael Laurent</cp:lastModifiedBy>
  <cp:revision>255</cp:revision>
  <dcterms:created xsi:type="dcterms:W3CDTF">2018-03-20T14:21:31Z</dcterms:created>
  <dcterms:modified xsi:type="dcterms:W3CDTF">2018-05-10T14:07:32Z</dcterms:modified>
</cp:coreProperties>
</file>