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64" r:id="rId6"/>
    <p:sldId id="265" r:id="rId7"/>
    <p:sldId id="270" r:id="rId8"/>
    <p:sldId id="271" r:id="rId9"/>
    <p:sldId id="259" r:id="rId10"/>
    <p:sldId id="272" r:id="rId11"/>
    <p:sldId id="273" r:id="rId12"/>
    <p:sldId id="274" r:id="rId13"/>
    <p:sldId id="266" r:id="rId14"/>
    <p:sldId id="276" r:id="rId15"/>
    <p:sldId id="275" r:id="rId16"/>
    <p:sldId id="267" r:id="rId17"/>
    <p:sldId id="277" r:id="rId18"/>
    <p:sldId id="278" r:id="rId19"/>
    <p:sldId id="279" r:id="rId20"/>
    <p:sldId id="280" r:id="rId21"/>
    <p:sldId id="281" r:id="rId22"/>
    <p:sldId id="269" r:id="rId23"/>
    <p:sldId id="26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381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9B397-7B1E-493E-A9A5-08430B316BBA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2172-770D-47A7-82FE-47F9C903DC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635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4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TODO: show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constraint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model-</a:t>
            </a:r>
            <a:r>
              <a:rPr lang="fr-FR" baseline="0" dirty="0" err="1" smtClean="0"/>
              <a:t>dependent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why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32172-770D-47A7-82FE-47F9C903DCB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7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9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45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77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42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1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77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0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40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BB3E-5D50-4F04-8F1B-6C2E8367B5FD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3EE6-FB42-42BB-A961-19E7A74E1E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47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smtClean="0"/>
              <a:t>Generalization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strengthened</a:t>
            </a:r>
            <a:r>
              <a:rPr lang="fr-FR" dirty="0" smtClean="0"/>
              <a:t> invariant </a:t>
            </a:r>
            <a:r>
              <a:rPr lang="fr-FR" dirty="0" err="1" smtClean="0"/>
              <a:t>with</a:t>
            </a:r>
            <a:r>
              <a:rPr lang="fr-FR" dirty="0" smtClean="0"/>
              <a:t> naïve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97183" y="2339588"/>
            <a:ext cx="6079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first </a:t>
            </a:r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automatically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3283250" y="3087746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6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59542" y="2405363"/>
            <a:ext cx="137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2335306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6259" y="2405363"/>
            <a:ext cx="90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elt1=C</a:t>
            </a:r>
          </a:p>
          <a:p>
            <a:r>
              <a:rPr lang="fr-FR" dirty="0" smtClean="0"/>
              <a:t>elt2=B</a:t>
            </a:r>
          </a:p>
          <a:p>
            <a:r>
              <a:rPr lang="fr-FR" dirty="0" smtClean="0"/>
              <a:t>f(A)=E</a:t>
            </a:r>
            <a:br>
              <a:rPr lang="fr-FR" dirty="0" smtClean="0"/>
            </a:br>
            <a:r>
              <a:rPr lang="fr-FR" dirty="0" smtClean="0"/>
              <a:t>f(B)=</a:t>
            </a:r>
            <a:r>
              <a:rPr lang="fr-FR" dirty="0"/>
              <a:t>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f(C)=</a:t>
            </a:r>
            <a:r>
              <a:rPr lang="fr-FR" dirty="0"/>
              <a:t>D</a:t>
            </a:r>
            <a:endParaRPr lang="fr-FR" dirty="0" smtClean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4141694" y="3122756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87621" y="2423335"/>
            <a:ext cx="157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A~=elt1</a:t>
            </a:r>
          </a:p>
          <a:p>
            <a:r>
              <a:rPr lang="fr-FR" dirty="0" smtClean="0"/>
              <a:t>A~=elt2</a:t>
            </a:r>
          </a:p>
          <a:p>
            <a:r>
              <a:rPr lang="fr-FR" dirty="0" smtClean="0"/>
              <a:t>elt1~=elt2</a:t>
            </a:r>
          </a:p>
          <a:p>
            <a:r>
              <a:rPr lang="fr-FR" dirty="0" smtClean="0"/>
              <a:t>f(elt2)=f(A)</a:t>
            </a:r>
          </a:p>
          <a:p>
            <a:r>
              <a:rPr lang="fr-FR" dirty="0" smtClean="0"/>
              <a:t>f(elt1)~=f(A)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90344" y="4196344"/>
            <a:ext cx="590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</a:t>
            </a:r>
            <a:r>
              <a:rPr lang="fr-FR" dirty="0" err="1" smtClean="0">
                <a:solidFill>
                  <a:schemeClr val="dk1"/>
                </a:solidFill>
              </a:rPr>
              <a:t>A:a</a:t>
            </a:r>
            <a:r>
              <a:rPr lang="fr-FR" dirty="0" smtClean="0">
                <a:solidFill>
                  <a:schemeClr val="dk1"/>
                </a:solidFill>
              </a:rPr>
              <a:t>. A~=elt1 &amp; A ~= elt2 &amp; elt1 ~= elt2 &amp; f(elt1)~=f(A)</a:t>
            </a:r>
          </a:p>
          <a:p>
            <a:r>
              <a:rPr lang="fr-FR" dirty="0" smtClean="0">
                <a:solidFill>
                  <a:schemeClr val="dk1"/>
                </a:solidFill>
              </a:rPr>
              <a:t>&amp; f(elt2)=f(A)</a:t>
            </a:r>
          </a:p>
          <a:p>
            <a:endParaRPr lang="fr-FR" dirty="0">
              <a:solidFill>
                <a:schemeClr val="dk1"/>
              </a:solidFill>
            </a:endParaRPr>
          </a:p>
          <a:p>
            <a:r>
              <a:rPr lang="fr-FR" dirty="0" smtClean="0">
                <a:solidFill>
                  <a:schemeClr val="dk1"/>
                </a:solidFill>
              </a:rPr>
              <a:t>That </a:t>
            </a:r>
            <a:r>
              <a:rPr lang="fr-FR" dirty="0" err="1" smtClean="0">
                <a:solidFill>
                  <a:schemeClr val="dk1"/>
                </a:solidFill>
              </a:rPr>
              <a:t>gives</a:t>
            </a:r>
            <a:r>
              <a:rPr lang="fr-FR" dirty="0" smtClean="0">
                <a:solidFill>
                  <a:schemeClr val="dk1"/>
                </a:solidFill>
              </a:rPr>
              <a:t> us the </a:t>
            </a:r>
            <a:r>
              <a:rPr lang="fr-FR" dirty="0" err="1" smtClean="0">
                <a:solidFill>
                  <a:schemeClr val="dk1"/>
                </a:solidFill>
              </a:rPr>
              <a:t>following</a:t>
            </a:r>
            <a:r>
              <a:rPr lang="fr-FR" dirty="0" smtClean="0">
                <a:solidFill>
                  <a:schemeClr val="dk1"/>
                </a:solidFill>
              </a:rPr>
              <a:t> invariant: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961" y="1712511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11730" t="-28571"/>
          <a:stretch/>
        </p:blipFill>
        <p:spPr>
          <a:xfrm>
            <a:off x="666749" y="5538876"/>
            <a:ext cx="7096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38200" y="1690688"/>
            <a:ext cx="694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computing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generalizing</a:t>
            </a:r>
            <a:r>
              <a:rPr lang="fr-FR" dirty="0" smtClean="0"/>
              <a:t>, </a:t>
            </a:r>
            <a:r>
              <a:rPr lang="fr-FR" dirty="0" err="1" smtClean="0"/>
              <a:t>sthrenghtening</a:t>
            </a:r>
            <a:r>
              <a:rPr lang="fr-FR" dirty="0" smtClean="0"/>
              <a:t> invariants),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finally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l="12262"/>
          <a:stretch/>
        </p:blipFill>
        <p:spPr>
          <a:xfrm>
            <a:off x="778948" y="3225463"/>
            <a:ext cx="7061667" cy="4953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8199" y="4061012"/>
            <a:ext cx="676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All </a:t>
            </a:r>
            <a:r>
              <a:rPr lang="fr-FR" dirty="0" err="1" smtClean="0"/>
              <a:t>these</a:t>
            </a:r>
            <a:r>
              <a:rPr lang="fr-FR" dirty="0" smtClean="0"/>
              <a:t> invariants </a:t>
            </a:r>
            <a:r>
              <a:rPr lang="fr-FR" dirty="0" err="1" smtClean="0"/>
              <a:t>together</a:t>
            </a:r>
            <a:r>
              <a:rPr lang="fr-FR" dirty="0" smtClean="0"/>
              <a:t> are </a:t>
            </a:r>
            <a:r>
              <a:rPr lang="fr-FR" dirty="0" err="1" smtClean="0"/>
              <a:t>equivalent</a:t>
            </a:r>
            <a:r>
              <a:rPr lang="fr-FR" dirty="0" smtClean="0"/>
              <a:t> to the invariant </a:t>
            </a:r>
            <a:r>
              <a:rPr lang="fr-FR" dirty="0" err="1" smtClean="0"/>
              <a:t>needed</a:t>
            </a:r>
            <a:r>
              <a:rPr lang="fr-FR" dirty="0" smtClean="0"/>
              <a:t>, but are more </a:t>
            </a:r>
            <a:r>
              <a:rPr lang="fr-FR" dirty="0" err="1" smtClean="0"/>
              <a:t>complicated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95" y="5047592"/>
            <a:ext cx="4590228" cy="192328"/>
          </a:xfrm>
          <a:prstGeom prst="rect">
            <a:avLst/>
          </a:prstGeom>
        </p:spPr>
      </p:pic>
      <p:pic>
        <p:nvPicPr>
          <p:cNvPr id="9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703728" y="2766618"/>
            <a:ext cx="3000040" cy="2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" y="1690688"/>
            <a:ext cx="4612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partial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 </a:t>
            </a:r>
            <a:r>
              <a:rPr lang="fr-FR" dirty="0" err="1" smtClean="0"/>
              <a:t>represented</a:t>
            </a:r>
            <a:r>
              <a:rPr lang="fr-FR" dirty="0" smtClean="0"/>
              <a:t> by a relation </a:t>
            </a:r>
            <a:r>
              <a:rPr lang="fr-FR" i="1" dirty="0" smtClean="0"/>
              <a:t>f(</a:t>
            </a:r>
            <a:r>
              <a:rPr lang="fr-FR" i="1" dirty="0" err="1" smtClean="0"/>
              <a:t>X:a,Y:b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domain</a:t>
            </a:r>
            <a:r>
              <a:rPr lang="fr-FR" dirty="0" smtClean="0"/>
              <a:t> of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represented</a:t>
            </a:r>
            <a:r>
              <a:rPr lang="fr-FR" dirty="0" smtClean="0"/>
              <a:t> by the relation </a:t>
            </a:r>
            <a:r>
              <a:rPr lang="fr-FR" i="1" dirty="0" smtClean="0"/>
              <a:t>dom(</a:t>
            </a:r>
            <a:r>
              <a:rPr lang="fr-FR" i="1" dirty="0" err="1" smtClean="0"/>
              <a:t>X:a</a:t>
            </a:r>
            <a:r>
              <a:rPr lang="fr-FR" i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variable </a:t>
            </a:r>
            <a:r>
              <a:rPr lang="fr-FR" i="1" dirty="0" err="1" smtClean="0"/>
              <a:t>elt</a:t>
            </a:r>
            <a:r>
              <a:rPr lang="fr-FR" dirty="0" smtClean="0"/>
              <a:t> in </a:t>
            </a:r>
            <a:r>
              <a:rPr lang="fr-FR" i="1" dirty="0" smtClean="0"/>
              <a:t>a</a:t>
            </a:r>
            <a:r>
              <a:rPr lang="fr-FR" dirty="0" smtClean="0"/>
              <a:t> and </a:t>
            </a:r>
            <a:r>
              <a:rPr lang="fr-FR" i="1" dirty="0" err="1" smtClean="0"/>
              <a:t>res</a:t>
            </a:r>
            <a:r>
              <a:rPr lang="fr-FR" dirty="0" smtClean="0"/>
              <a:t> in </a:t>
            </a:r>
            <a:r>
              <a:rPr lang="fr-FR" i="1" dirty="0" smtClean="0"/>
              <a:t>b.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t="92230"/>
          <a:stretch/>
        </p:blipFill>
        <p:spPr>
          <a:xfrm>
            <a:off x="1965453" y="3817960"/>
            <a:ext cx="3272235" cy="30479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2" y="5017175"/>
            <a:ext cx="4114800" cy="20002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38200" y="4273059"/>
            <a:ext cx="4389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have an inductive set of invariants,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/>
              <a:t>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27612" y="5367450"/>
            <a:ext cx="460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conjecture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,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an incorrect invariant.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97656" y="1481118"/>
            <a:ext cx="6079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found</a:t>
            </a:r>
            <a:r>
              <a:rPr lang="fr-FR" dirty="0" smtClean="0"/>
              <a:t>:</a:t>
            </a:r>
          </a:p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err="1"/>
              <a:t>concrete</a:t>
            </a:r>
            <a:r>
              <a:rPr lang="fr-FR" dirty="0"/>
              <a:t> values are not </a:t>
            </a:r>
            <a:r>
              <a:rPr lang="fr-FR" dirty="0" err="1"/>
              <a:t>shown</a:t>
            </a:r>
            <a:r>
              <a:rPr lang="fr-FR" dirty="0"/>
              <a:t>)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err="1" smtClean="0"/>
              <a:t>elt</a:t>
            </a:r>
            <a:r>
              <a:rPr lang="fr-FR" dirty="0" smtClean="0"/>
              <a:t>=0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=0</a:t>
            </a:r>
          </a:p>
          <a:p>
            <a:r>
              <a:rPr lang="fr-FR" dirty="0" smtClean="0"/>
              <a:t>~dom(0)</a:t>
            </a:r>
          </a:p>
          <a:p>
            <a:r>
              <a:rPr lang="fr-FR" dirty="0" smtClean="0"/>
              <a:t>dom(1)</a:t>
            </a:r>
          </a:p>
          <a:p>
            <a:r>
              <a:rPr lang="fr-FR" dirty="0" smtClean="0"/>
              <a:t>~f(0,0)</a:t>
            </a:r>
          </a:p>
          <a:p>
            <a:r>
              <a:rPr lang="fr-FR" dirty="0"/>
              <a:t>~</a:t>
            </a:r>
            <a:r>
              <a:rPr lang="fr-FR" dirty="0" smtClean="0"/>
              <a:t>f(1,0</a:t>
            </a:r>
            <a:r>
              <a:rPr lang="fr-FR" dirty="0"/>
              <a:t>)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</a:t>
            </a:r>
            <a:r>
              <a:rPr lang="fr-FR" dirty="0" err="1" smtClean="0"/>
              <a:t>set_elt</a:t>
            </a:r>
            <a:r>
              <a:rPr lang="fr-FR" dirty="0" smtClean="0"/>
              <a:t>(1),</a:t>
            </a:r>
            <a:br>
              <a:rPr lang="fr-FR" dirty="0" smtClean="0"/>
            </a:br>
            <a:r>
              <a:rPr lang="fr-FR" dirty="0" smtClean="0"/>
              <a:t>dom(</a:t>
            </a:r>
            <a:r>
              <a:rPr lang="fr-FR" dirty="0" err="1" smtClean="0"/>
              <a:t>elt</a:t>
            </a:r>
            <a:r>
              <a:rPr lang="fr-FR" dirty="0" smtClean="0"/>
              <a:t>)=dom(1)=</a:t>
            </a:r>
            <a:r>
              <a:rPr lang="fr-FR" dirty="0" err="1" smtClean="0"/>
              <a:t>true</a:t>
            </a:r>
            <a:r>
              <a:rPr lang="fr-FR" dirty="0" smtClean="0"/>
              <a:t>, and</a:t>
            </a:r>
          </a:p>
          <a:p>
            <a:r>
              <a:rPr lang="fr-FR" dirty="0"/>
              <a:t>f</a:t>
            </a:r>
            <a:r>
              <a:rPr lang="fr-FR" dirty="0" smtClean="0"/>
              <a:t>(</a:t>
            </a:r>
            <a:r>
              <a:rPr lang="fr-FR" dirty="0" err="1" smtClean="0"/>
              <a:t>elt,res</a:t>
            </a:r>
            <a:r>
              <a:rPr lang="fr-FR" dirty="0" smtClean="0"/>
              <a:t>)=f(1,0)=false  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771787" y="2395914"/>
            <a:ext cx="3259290" cy="2197001"/>
            <a:chOff x="3350534" y="2813466"/>
            <a:chExt cx="3479956" cy="2452412"/>
          </a:xfrm>
        </p:grpSpPr>
        <p:grpSp>
          <p:nvGrpSpPr>
            <p:cNvPr id="16" name="Groupe 1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3655361" y="4494877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dom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59997" y="3221348"/>
              <a:ext cx="798036" cy="1154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elt</a:t>
              </a:r>
              <a:endParaRPr lang="fr-FR" dirty="0" smtClean="0"/>
            </a:p>
            <a:p>
              <a:pPr algn="ctr"/>
              <a:r>
                <a:rPr lang="fr-FR" dirty="0" smtClean="0"/>
                <a:t>~dom</a:t>
              </a:r>
            </a:p>
          </p:txBody>
        </p:sp>
        <p:grpSp>
          <p:nvGrpSpPr>
            <p:cNvPr id="19" name="Groupe 18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762412" y="3905937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  <a:p>
              <a:pPr algn="ctr"/>
              <a:r>
                <a:rPr lang="fr-FR" dirty="0" smtClean="0"/>
                <a:t>= </a:t>
              </a:r>
              <a:r>
                <a:rPr lang="fr-FR" dirty="0" err="1" smtClean="0"/>
                <a:t>res</a:t>
              </a:r>
              <a:endParaRPr lang="fr-FR" dirty="0" smtClean="0"/>
            </a:p>
          </p:txBody>
        </p:sp>
        <p:cxnSp>
          <p:nvCxnSpPr>
            <p:cNvPr id="26" name="Connecteur droit avec flèche 25"/>
            <p:cNvCxnSpPr>
              <a:stCxn id="18" idx="3"/>
              <a:endCxn id="20" idx="1"/>
            </p:cNvCxnSpPr>
            <p:nvPr/>
          </p:nvCxnSpPr>
          <p:spPr>
            <a:xfrm>
              <a:off x="4458033" y="3798514"/>
              <a:ext cx="1304378" cy="38541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4681928" y="3645260"/>
              <a:ext cx="920898" cy="412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~f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7" idx="3"/>
            <a:endCxn id="20" idx="1"/>
          </p:cNvCxnSpPr>
          <p:nvPr/>
        </p:nvCxnSpPr>
        <p:spPr>
          <a:xfrm flipV="1">
            <a:off x="3804717" y="3623647"/>
            <a:ext cx="1226009" cy="56399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032724" y="3842801"/>
            <a:ext cx="8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~f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12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47" y="746032"/>
            <a:ext cx="2447163" cy="5181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950" y="1375523"/>
            <a:ext cx="3272235" cy="392261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42587" y="2188276"/>
            <a:ext cx="137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elt</a:t>
            </a:r>
            <a:r>
              <a:rPr lang="fr-FR" dirty="0"/>
              <a:t>=0</a:t>
            </a:r>
          </a:p>
          <a:p>
            <a:r>
              <a:rPr lang="fr-FR" dirty="0" err="1"/>
              <a:t>res</a:t>
            </a:r>
            <a:r>
              <a:rPr lang="fr-FR" dirty="0"/>
              <a:t>=0</a:t>
            </a:r>
          </a:p>
          <a:p>
            <a:r>
              <a:rPr lang="fr-FR" dirty="0"/>
              <a:t>~dom(0)</a:t>
            </a:r>
          </a:p>
          <a:p>
            <a:r>
              <a:rPr lang="fr-FR" dirty="0"/>
              <a:t>dom(1)</a:t>
            </a:r>
          </a:p>
          <a:p>
            <a:r>
              <a:rPr lang="fr-FR" dirty="0"/>
              <a:t>~f(0,0)</a:t>
            </a:r>
          </a:p>
          <a:p>
            <a:r>
              <a:rPr lang="fr-FR" dirty="0"/>
              <a:t>~f(1,0)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818351" y="299091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46844" y="2188276"/>
            <a:ext cx="1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elt</a:t>
            </a:r>
            <a:r>
              <a:rPr lang="fr-FR" dirty="0" smtClean="0"/>
              <a:t>=A</a:t>
            </a:r>
          </a:p>
          <a:p>
            <a:r>
              <a:rPr lang="fr-FR" dirty="0" err="1" smtClean="0"/>
              <a:t>res</a:t>
            </a:r>
            <a:r>
              <a:rPr lang="fr-FR" dirty="0" smtClean="0"/>
              <a:t>=C</a:t>
            </a:r>
          </a:p>
          <a:p>
            <a:r>
              <a:rPr lang="fr-FR" dirty="0" smtClean="0"/>
              <a:t>~dom(A)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~f(A,C)</a:t>
            </a:r>
          </a:p>
          <a:p>
            <a:r>
              <a:rPr lang="fr-FR" dirty="0" smtClean="0"/>
              <a:t>~f(B,C)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2486" y="1632426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inequalities</a:t>
            </a:r>
            <a:r>
              <a:rPr lang="fr-FR" dirty="0"/>
              <a:t> over </a:t>
            </a:r>
            <a:r>
              <a:rPr lang="fr-FR" dirty="0" smtClean="0"/>
              <a:t>values/variables </a:t>
            </a:r>
            <a:r>
              <a:rPr lang="fr-FR" dirty="0"/>
              <a:t>are not </a:t>
            </a:r>
            <a:r>
              <a:rPr lang="fr-FR" dirty="0" err="1"/>
              <a:t>shown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646843" y="3612333"/>
            <a:ext cx="1056351" cy="3302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3703923" y="2989265"/>
            <a:ext cx="600635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68644" y="2333341"/>
            <a:ext cx="1259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B~=</a:t>
            </a:r>
            <a:r>
              <a:rPr lang="fr-FR" dirty="0" err="1" smtClean="0"/>
              <a:t>elt</a:t>
            </a:r>
            <a:endParaRPr lang="fr-FR" dirty="0" smtClean="0"/>
          </a:p>
          <a:p>
            <a:r>
              <a:rPr lang="fr-FR" dirty="0" smtClean="0"/>
              <a:t>~dom(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dom(B)</a:t>
            </a:r>
            <a:br>
              <a:rPr lang="fr-FR" dirty="0" smtClean="0"/>
            </a:br>
            <a:r>
              <a:rPr lang="fr-FR" dirty="0" smtClean="0"/>
              <a:t>~f(</a:t>
            </a:r>
            <a:r>
              <a:rPr lang="fr-FR" dirty="0" err="1" smtClean="0"/>
              <a:t>elt,res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~f(</a:t>
            </a:r>
            <a:r>
              <a:rPr lang="fr-FR" dirty="0" err="1" smtClean="0"/>
              <a:t>B,res</a:t>
            </a:r>
            <a:r>
              <a:rPr lang="fr-FR" dirty="0" smtClean="0"/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4728" y="3510714"/>
            <a:ext cx="1056351" cy="31957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588476" y="5063476"/>
            <a:ext cx="50426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too</a:t>
            </a:r>
            <a:r>
              <a:rPr lang="fr-FR" dirty="0" smtClean="0"/>
              <a:t> </a:t>
            </a:r>
            <a:r>
              <a:rPr lang="fr-FR" dirty="0" err="1" smtClean="0"/>
              <a:t>strong</a:t>
            </a:r>
            <a:r>
              <a:rPr lang="fr-FR" dirty="0" smtClean="0"/>
              <a:t>: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structures do not </a:t>
            </a:r>
            <a:r>
              <a:rPr lang="fr-FR" dirty="0" err="1" smtClean="0"/>
              <a:t>satisfy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Indeed</a:t>
            </a:r>
            <a:r>
              <a:rPr lang="fr-FR" dirty="0" smtClean="0"/>
              <a:t>, </a:t>
            </a:r>
            <a:r>
              <a:rPr lang="fr-FR" dirty="0" err="1" smtClean="0"/>
              <a:t>this</a:t>
            </a:r>
            <a:r>
              <a:rPr lang="fr-FR" dirty="0" smtClean="0"/>
              <a:t> formula </a:t>
            </a:r>
            <a:r>
              <a:rPr lang="fr-FR" dirty="0" err="1" smtClean="0"/>
              <a:t>is</a:t>
            </a:r>
            <a:r>
              <a:rPr lang="fr-FR" dirty="0" smtClean="0"/>
              <a:t> correct </a:t>
            </a:r>
            <a:r>
              <a:rPr lang="fr-FR" dirty="0" err="1" smtClean="0"/>
              <a:t>only</a:t>
            </a:r>
            <a:r>
              <a:rPr lang="fr-FR" dirty="0" smtClean="0"/>
              <a:t> if </a:t>
            </a:r>
            <a:r>
              <a:rPr lang="fr-FR" i="1" dirty="0" smtClean="0"/>
              <a:t>b </a:t>
            </a:r>
            <a:r>
              <a:rPr lang="fr-FR" dirty="0" smtClean="0"/>
              <a:t>has </a:t>
            </a:r>
            <a:r>
              <a:rPr lang="fr-FR" dirty="0" err="1" smtClean="0"/>
              <a:t>only</a:t>
            </a:r>
            <a:r>
              <a:rPr lang="fr-FR" dirty="0" smtClean="0"/>
              <a:t> one </a:t>
            </a:r>
            <a:r>
              <a:rPr lang="fr-FR" dirty="0" err="1" smtClean="0"/>
              <a:t>element</a:t>
            </a:r>
            <a:r>
              <a:rPr lang="fr-FR" dirty="0" smtClean="0"/>
              <a:t> (</a:t>
            </a:r>
            <a:r>
              <a:rPr lang="fr-FR" dirty="0" err="1" smtClean="0"/>
              <a:t>here</a:t>
            </a:r>
            <a:r>
              <a:rPr lang="fr-FR" dirty="0" smtClean="0"/>
              <a:t>, the value of </a:t>
            </a:r>
            <a:r>
              <a:rPr lang="fr-FR" i="1" dirty="0" err="1" smtClean="0"/>
              <a:t>res</a:t>
            </a:r>
            <a:r>
              <a:rPr lang="fr-FR" dirty="0" smtClean="0"/>
              <a:t>):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say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proposition of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i="1" dirty="0" smtClean="0"/>
              <a:t>model-</a:t>
            </a:r>
            <a:r>
              <a:rPr lang="fr-FR" b="1" i="1" dirty="0" err="1" smtClean="0"/>
              <a:t>dependent</a:t>
            </a:r>
            <a:r>
              <a:rPr lang="fr-FR" i="1" dirty="0" smtClean="0"/>
              <a:t>.</a:t>
            </a:r>
            <a:endParaRPr lang="fr-FR" dirty="0"/>
          </a:p>
        </p:txBody>
      </p:sp>
      <p:cxnSp>
        <p:nvCxnSpPr>
          <p:cNvPr id="27" name="Connecteur droit 26"/>
          <p:cNvCxnSpPr>
            <a:stCxn id="8" idx="3"/>
          </p:cNvCxnSpPr>
          <p:nvPr/>
        </p:nvCxnSpPr>
        <p:spPr>
          <a:xfrm>
            <a:off x="3703194" y="3777467"/>
            <a:ext cx="2923943" cy="24965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22" idx="2"/>
          </p:cNvCxnSpPr>
          <p:nvPr/>
        </p:nvCxnSpPr>
        <p:spPr>
          <a:xfrm>
            <a:off x="5102904" y="3830287"/>
            <a:ext cx="1524233" cy="24437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627137" y="6003705"/>
            <a:ext cx="45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an </a:t>
            </a:r>
            <a:r>
              <a:rPr lang="fr-FR" dirty="0" err="1" smtClean="0"/>
              <a:t>other</a:t>
            </a:r>
            <a:r>
              <a:rPr lang="fr-FR" dirty="0" smtClean="0"/>
              <a:t> value </a:t>
            </a:r>
            <a:r>
              <a:rPr lang="fr-FR" i="1" dirty="0" smtClean="0"/>
              <a:t>D</a:t>
            </a:r>
            <a:r>
              <a:rPr lang="fr-FR" dirty="0" smtClean="0"/>
              <a:t> in </a:t>
            </a:r>
            <a:r>
              <a:rPr lang="fr-FR" i="1" dirty="0" smtClean="0"/>
              <a:t>b</a:t>
            </a:r>
            <a:r>
              <a:rPr lang="fr-FR" dirty="0" smtClean="0"/>
              <a:t>, the </a:t>
            </a:r>
            <a:r>
              <a:rPr lang="fr-FR" dirty="0" err="1" smtClean="0"/>
              <a:t>constraint</a:t>
            </a:r>
            <a:r>
              <a:rPr lang="fr-FR" dirty="0" smtClean="0"/>
              <a:t> ~f(B,D)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5"/>
          <a:srcRect l="14091" t="-12015" b="-1"/>
          <a:stretch/>
        </p:blipFill>
        <p:spPr>
          <a:xfrm>
            <a:off x="325925" y="4671423"/>
            <a:ext cx="5948953" cy="23472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51284" y="4140796"/>
            <a:ext cx="47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formula: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7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keeping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</a:t>
            </a:r>
            <a:r>
              <a:rPr lang="fr-FR" dirty="0" err="1" smtClean="0"/>
              <a:t>constraint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characterizes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analyze</a:t>
            </a:r>
            <a:r>
              <a:rPr lang="fr-FR" dirty="0" smtClean="0"/>
              <a:t> the code to </a:t>
            </a:r>
            <a:r>
              <a:rPr lang="fr-FR" dirty="0" err="1" smtClean="0"/>
              <a:t>determine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lvl="1"/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reproduce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and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are </a:t>
            </a:r>
            <a:r>
              <a:rPr lang="fr-FR" dirty="0" err="1" smtClean="0"/>
              <a:t>unnecessary</a:t>
            </a:r>
            <a:r>
              <a:rPr lang="fr-FR" dirty="0" smtClean="0"/>
              <a:t>. It </a:t>
            </a:r>
            <a:r>
              <a:rPr lang="fr-FR" dirty="0" err="1" smtClean="0"/>
              <a:t>will</a:t>
            </a:r>
            <a:r>
              <a:rPr lang="fr-FR" dirty="0" smtClean="0"/>
              <a:t> permit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shorter</a:t>
            </a:r>
            <a:r>
              <a:rPr lang="fr-FR" dirty="0" smtClean="0"/>
              <a:t> and more </a:t>
            </a:r>
            <a:r>
              <a:rPr lang="fr-FR" dirty="0" err="1" smtClean="0"/>
              <a:t>general</a:t>
            </a:r>
            <a:r>
              <a:rPr lang="fr-FR" dirty="0" smtClean="0"/>
              <a:t> invariants.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If the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of the model or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i="1" dirty="0" smtClean="0"/>
              <a:t>model-</a:t>
            </a:r>
            <a:r>
              <a:rPr lang="fr-FR" i="1" dirty="0" err="1" smtClean="0"/>
              <a:t>dependent</a:t>
            </a:r>
            <a:r>
              <a:rPr lang="fr-FR" dirty="0" smtClean="0"/>
              <a:t>, and in </a:t>
            </a:r>
            <a:r>
              <a:rPr lang="fr-FR" dirty="0" err="1" smtClean="0"/>
              <a:t>this</a:t>
            </a:r>
            <a:r>
              <a:rPr lang="fr-FR" dirty="0" smtClean="0"/>
              <a:t> case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depend</a:t>
            </a:r>
            <a:r>
              <a:rPr lang="fr-FR" dirty="0" smtClean="0"/>
              <a:t> on the model. It </a:t>
            </a:r>
            <a:r>
              <a:rPr lang="fr-FR" dirty="0" err="1" smtClean="0"/>
              <a:t>will</a:t>
            </a:r>
            <a:r>
              <a:rPr lang="fr-FR" dirty="0" smtClean="0"/>
              <a:t> permit to know </a:t>
            </a:r>
            <a:r>
              <a:rPr lang="fr-FR" dirty="0" err="1" smtClean="0"/>
              <a:t>whether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an invariant of the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dk1"/>
                </a:solidFill>
              </a:rPr>
              <a:t>∀∃ or not</a:t>
            </a:r>
            <a:r>
              <a:rPr lang="fr-FR" dirty="0" smtClean="0"/>
              <a:t>, and,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additional</a:t>
            </a:r>
            <a:r>
              <a:rPr lang="fr-FR" dirty="0" smtClean="0"/>
              <a:t> analyses, to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invariant</a:t>
            </a:r>
            <a:r>
              <a:rPr lang="fr-FR" dirty="0" smtClean="0">
                <a:solidFill>
                  <a:schemeClr val="dk1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4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1542472"/>
            <a:ext cx="619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Let’s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how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first </a:t>
            </a:r>
            <a:r>
              <a:rPr lang="fr-FR" dirty="0" err="1" smtClean="0"/>
              <a:t>example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41628" y="2442389"/>
            <a:ext cx="6079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Initial </a:t>
            </a:r>
            <a:r>
              <a:rPr lang="fr-FR" dirty="0" err="1" smtClean="0"/>
              <a:t>environment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 smtClean="0"/>
              <a:t>elt1=2</a:t>
            </a:r>
          </a:p>
          <a:p>
            <a:r>
              <a:rPr lang="fr-FR" dirty="0" smtClean="0"/>
              <a:t>elt2=1</a:t>
            </a:r>
          </a:p>
          <a:p>
            <a:r>
              <a:rPr lang="fr-FR" dirty="0"/>
              <a:t>f</a:t>
            </a:r>
            <a:r>
              <a:rPr lang="fr-FR" dirty="0" smtClean="0"/>
              <a:t>(0)=1</a:t>
            </a:r>
            <a:br>
              <a:rPr lang="fr-FR" dirty="0" smtClean="0"/>
            </a:br>
            <a:r>
              <a:rPr lang="fr-FR" dirty="0" smtClean="0"/>
              <a:t>f(1)=1</a:t>
            </a:r>
            <a:br>
              <a:rPr lang="fr-FR" dirty="0" smtClean="0"/>
            </a:br>
            <a:r>
              <a:rPr lang="fr-FR" dirty="0" smtClean="0"/>
              <a:t>f(2)=0</a:t>
            </a:r>
          </a:p>
          <a:p>
            <a:endParaRPr lang="fr-FR" dirty="0" smtClean="0"/>
          </a:p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executing</a:t>
            </a:r>
            <a:r>
              <a:rPr lang="fr-FR" dirty="0" smtClean="0"/>
              <a:t> change_elt1(0),</a:t>
            </a:r>
            <a:br>
              <a:rPr lang="fr-FR" dirty="0" smtClean="0"/>
            </a:br>
            <a:r>
              <a:rPr lang="fr-FR" dirty="0" smtClean="0"/>
              <a:t>f(elt1)=f(0)=1=f(1)=f(elt2)                   (the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broken</a:t>
            </a:r>
            <a:r>
              <a:rPr lang="fr-FR" dirty="0" smtClean="0"/>
              <a:t>)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4169872" y="2788982"/>
            <a:ext cx="3259290" cy="2197001"/>
            <a:chOff x="3350534" y="2813466"/>
            <a:chExt cx="3479956" cy="2452412"/>
          </a:xfrm>
        </p:grpSpPr>
        <p:grpSp>
          <p:nvGrpSpPr>
            <p:cNvPr id="6" name="Groupe 5"/>
            <p:cNvGrpSpPr/>
            <p:nvPr/>
          </p:nvGrpSpPr>
          <p:grpSpPr>
            <a:xfrm>
              <a:off x="3350534" y="2813466"/>
              <a:ext cx="1501929" cy="2452412"/>
              <a:chOff x="1075765" y="2796989"/>
              <a:chExt cx="4222377" cy="282416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a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649825" y="3840021"/>
              <a:ext cx="798036" cy="63722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  <a:p>
              <a:pPr algn="ctr"/>
              <a:r>
                <a:rPr lang="fr-FR" dirty="0" smtClean="0"/>
                <a:t>= elt2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9447" y="3197595"/>
              <a:ext cx="798036" cy="555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5425738" y="2813466"/>
              <a:ext cx="1404752" cy="2452412"/>
              <a:chOff x="1075765" y="2796989"/>
              <a:chExt cx="4222377" cy="282416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75765" y="3164541"/>
                <a:ext cx="4222377" cy="24566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75765" y="2796989"/>
                <a:ext cx="4222377" cy="3675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smtClean="0"/>
                  <a:t>Type </a:t>
                </a:r>
                <a:r>
                  <a:rPr lang="fr-FR" dirty="0"/>
                  <a:t>b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776198" y="4583172"/>
              <a:ext cx="699983" cy="55598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0</a:t>
              </a:r>
            </a:p>
          </p:txBody>
        </p:sp>
        <p:cxnSp>
          <p:nvCxnSpPr>
            <p:cNvPr id="18" name="Connecteur droit avec flèche 17"/>
            <p:cNvCxnSpPr>
              <a:stCxn id="13" idx="3"/>
            </p:cNvCxnSpPr>
            <p:nvPr/>
          </p:nvCxnSpPr>
          <p:spPr>
            <a:xfrm>
              <a:off x="4457483" y="3475586"/>
              <a:ext cx="1318715" cy="69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643534" y="3459223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8231" y="4566525"/>
              <a:ext cx="798035" cy="6212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  <a:endParaRPr lang="fr-FR" dirty="0" smtClean="0"/>
            </a:p>
            <a:p>
              <a:pPr algn="ctr"/>
              <a:r>
                <a:rPr lang="fr-FR" dirty="0" smtClean="0"/>
                <a:t>= elt1</a:t>
              </a:r>
              <a:endParaRPr lang="fr-FR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76198" y="3857904"/>
              <a:ext cx="699983" cy="5559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</a:t>
              </a:r>
            </a:p>
          </p:txBody>
        </p:sp>
        <p:cxnSp>
          <p:nvCxnSpPr>
            <p:cNvPr id="32" name="Connecteur droit avec flèche 31"/>
            <p:cNvCxnSpPr>
              <a:stCxn id="12" idx="3"/>
              <a:endCxn id="29" idx="1"/>
            </p:cNvCxnSpPr>
            <p:nvPr/>
          </p:nvCxnSpPr>
          <p:spPr>
            <a:xfrm flipV="1">
              <a:off x="4447861" y="4135895"/>
              <a:ext cx="1328337" cy="2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20" idx="3"/>
              <a:endCxn id="17" idx="1"/>
            </p:cNvCxnSpPr>
            <p:nvPr/>
          </p:nvCxnSpPr>
          <p:spPr>
            <a:xfrm flipV="1">
              <a:off x="4456266" y="4861163"/>
              <a:ext cx="1319932" cy="15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4651580" y="3815159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4654349" y="4517962"/>
              <a:ext cx="92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</a:t>
              </a:r>
              <a:endParaRPr lang="fr-FR" dirty="0"/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723910" y="3550384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5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90566"/>
            <a:ext cx="643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analyse the conjecture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highlight</a:t>
            </a:r>
            <a:r>
              <a:rPr lang="fr-FR" dirty="0" smtClean="0"/>
              <a:t> a set of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sufficient</a:t>
            </a:r>
            <a:r>
              <a:rPr lang="fr-FR" dirty="0" smtClean="0"/>
              <a:t> to break </a:t>
            </a:r>
            <a:r>
              <a:rPr lang="fr-FR" dirty="0" err="1" smtClean="0"/>
              <a:t>it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as few </a:t>
            </a:r>
            <a:r>
              <a:rPr lang="fr-FR" dirty="0" err="1" smtClean="0"/>
              <a:t>constraints</a:t>
            </a:r>
            <a:r>
              <a:rPr lang="fr-FR" dirty="0" smtClean="0"/>
              <a:t> as possible).</a:t>
            </a:r>
          </a:p>
          <a:p>
            <a:endParaRPr lang="fr-FR" dirty="0"/>
          </a:p>
          <a:p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after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f(2)=0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roll back </a:t>
            </a:r>
            <a:r>
              <a:rPr lang="fr-FR" dirty="0" err="1" smtClean="0"/>
              <a:t>through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of change_elt1(0) and </a:t>
            </a:r>
            <a:r>
              <a:rPr lang="fr-FR" dirty="0" err="1" smtClean="0"/>
              <a:t>we</a:t>
            </a:r>
            <a:r>
              <a:rPr lang="fr-FR" dirty="0" smtClean="0"/>
              <a:t> update </a:t>
            </a:r>
            <a:r>
              <a:rPr lang="fr-FR" dirty="0" err="1" smtClean="0"/>
              <a:t>this</a:t>
            </a:r>
            <a:r>
              <a:rPr lang="fr-FR" dirty="0" smtClean="0"/>
              <a:t> set of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943035" y="3298290"/>
            <a:ext cx="12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0:a~=1:a</a:t>
            </a:r>
          </a:p>
          <a:p>
            <a:r>
              <a:rPr lang="fr-FR" dirty="0" smtClean="0"/>
              <a:t>0:a~=2:a</a:t>
            </a:r>
          </a:p>
          <a:p>
            <a:r>
              <a:rPr lang="fr-FR" dirty="0" smtClean="0"/>
              <a:t>1:a~=2:a</a:t>
            </a:r>
          </a:p>
          <a:p>
            <a:r>
              <a:rPr lang="fr-FR" dirty="0" smtClean="0"/>
              <a:t>0:b~=1:b</a:t>
            </a:r>
            <a:endParaRPr lang="fr-FR" dirty="0"/>
          </a:p>
        </p:txBody>
      </p:sp>
      <p:pic>
        <p:nvPicPr>
          <p:cNvPr id="25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3357284" y="3575725"/>
            <a:ext cx="4081938" cy="32273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47252" y="3232087"/>
            <a:ext cx="764263" cy="12038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38200" y="1533506"/>
            <a:ext cx="9091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elt1=0</a:t>
            </a:r>
            <a:endParaRPr lang="fr-FR" dirty="0"/>
          </a:p>
          <a:p>
            <a:r>
              <a:rPr lang="fr-FR" dirty="0"/>
              <a:t>elt2=1</a:t>
            </a:r>
          </a:p>
          <a:p>
            <a:r>
              <a:rPr lang="fr-FR" dirty="0"/>
              <a:t>f(0)=1</a:t>
            </a:r>
            <a:br>
              <a:rPr lang="fr-FR" dirty="0"/>
            </a:br>
            <a:r>
              <a:rPr lang="fr-FR" dirty="0"/>
              <a:t>f(1)=1</a:t>
            </a:r>
            <a:br>
              <a:rPr lang="fr-FR" dirty="0"/>
            </a:br>
            <a:r>
              <a:rPr lang="fr-FR" dirty="0"/>
              <a:t>f(2)=</a:t>
            </a:r>
            <a:r>
              <a:rPr lang="fr-FR" dirty="0" smtClean="0"/>
              <a:t>0</a:t>
            </a:r>
          </a:p>
          <a:p>
            <a:r>
              <a:rPr lang="fr-FR" dirty="0" err="1"/>
              <a:t>e</a:t>
            </a:r>
            <a:r>
              <a:rPr lang="fr-FR" dirty="0" err="1" smtClean="0"/>
              <a:t>lt</a:t>
            </a:r>
            <a:r>
              <a:rPr lang="fr-FR" dirty="0" smtClean="0"/>
              <a:t>=0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grpSp>
        <p:nvGrpSpPr>
          <p:cNvPr id="13" name="Groupe 12"/>
          <p:cNvGrpSpPr/>
          <p:nvPr/>
        </p:nvGrpSpPr>
        <p:grpSpPr>
          <a:xfrm>
            <a:off x="838201" y="1866437"/>
            <a:ext cx="2345159" cy="1385182"/>
            <a:chOff x="838201" y="1866437"/>
            <a:chExt cx="2345159" cy="1385182"/>
          </a:xfrm>
        </p:grpSpPr>
        <p:sp>
          <p:nvSpPr>
            <p:cNvPr id="24" name="ZoneTexte 23"/>
            <p:cNvSpPr txBox="1"/>
            <p:nvPr/>
          </p:nvSpPr>
          <p:spPr>
            <a:xfrm>
              <a:off x="1888714" y="2051290"/>
              <a:ext cx="12946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0:a~=1:a</a:t>
              </a:r>
            </a:p>
            <a:p>
              <a:r>
                <a:rPr lang="fr-FR" dirty="0" smtClean="0"/>
                <a:t>0:a~=2:a</a:t>
              </a:r>
            </a:p>
            <a:p>
              <a:r>
                <a:rPr lang="fr-FR" dirty="0" smtClean="0"/>
                <a:t>1:a~=2:a</a:t>
              </a:r>
            </a:p>
            <a:p>
              <a:r>
                <a:rPr lang="fr-FR" dirty="0" smtClean="0"/>
                <a:t>0:b~=1:b</a:t>
              </a:r>
              <a:endParaRPr lang="fr-FR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38201" y="1866437"/>
              <a:ext cx="764263" cy="1031365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" name="Espace réservé du contenu 3"/>
          <p:cNvPicPr>
            <a:picLocks noChangeAspect="1"/>
          </p:cNvPicPr>
          <p:nvPr/>
        </p:nvPicPr>
        <p:blipFill rotWithShape="1">
          <a:blip r:embed="rId2"/>
          <a:srcRect l="6960" t="63341" r="68236" b="33452"/>
          <a:stretch/>
        </p:blipFill>
        <p:spPr>
          <a:xfrm>
            <a:off x="3306074" y="2803786"/>
            <a:ext cx="1466661" cy="2172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 flipV="1">
            <a:off x="1508612" y="3417513"/>
            <a:ext cx="1135000" cy="32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522457" y="3591843"/>
            <a:ext cx="252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Argument of the action</a:t>
            </a:r>
          </a:p>
        </p:txBody>
      </p:sp>
      <p:cxnSp>
        <p:nvCxnSpPr>
          <p:cNvPr id="11" name="Connecteur droit avec flèche 10"/>
          <p:cNvCxnSpPr>
            <a:endCxn id="24" idx="3"/>
          </p:cNvCxnSpPr>
          <p:nvPr/>
        </p:nvCxnSpPr>
        <p:spPr>
          <a:xfrm flipH="1" flipV="1">
            <a:off x="3183360" y="2651455"/>
            <a:ext cx="1859420" cy="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Espace réservé du contenu 3"/>
          <p:cNvPicPr>
            <a:picLocks noChangeAspect="1"/>
          </p:cNvPicPr>
          <p:nvPr/>
        </p:nvPicPr>
        <p:blipFill rotWithShape="1">
          <a:blip r:embed="rId2"/>
          <a:srcRect l="7833" t="60070" r="50369" b="36726"/>
          <a:stretch/>
        </p:blipFill>
        <p:spPr>
          <a:xfrm>
            <a:off x="2909025" y="5335121"/>
            <a:ext cx="2471595" cy="217285"/>
          </a:xfrm>
          <a:prstGeom prst="rect">
            <a:avLst/>
          </a:prstGeom>
        </p:spPr>
      </p:pic>
      <p:cxnSp>
        <p:nvCxnSpPr>
          <p:cNvPr id="64" name="Connecteur droit avec flèche 63"/>
          <p:cNvCxnSpPr/>
          <p:nvPr/>
        </p:nvCxnSpPr>
        <p:spPr>
          <a:xfrm flipH="1" flipV="1">
            <a:off x="2994804" y="5172103"/>
            <a:ext cx="1859420" cy="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/>
          <p:cNvGrpSpPr/>
          <p:nvPr/>
        </p:nvGrpSpPr>
        <p:grpSpPr>
          <a:xfrm>
            <a:off x="5236164" y="1566826"/>
            <a:ext cx="2345160" cy="2585323"/>
            <a:chOff x="5236164" y="1566826"/>
            <a:chExt cx="2345160" cy="2585323"/>
          </a:xfrm>
        </p:grpSpPr>
        <p:grpSp>
          <p:nvGrpSpPr>
            <p:cNvPr id="44" name="Groupe 43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692022" y="4005526"/>
            <a:ext cx="2345160" cy="2585323"/>
            <a:chOff x="5236164" y="1566826"/>
            <a:chExt cx="2345160" cy="2585323"/>
          </a:xfrm>
        </p:grpSpPr>
        <p:grpSp>
          <p:nvGrpSpPr>
            <p:cNvPr id="70" name="Groupe 69"/>
            <p:cNvGrpSpPr/>
            <p:nvPr/>
          </p:nvGrpSpPr>
          <p:grpSpPr>
            <a:xfrm>
              <a:off x="5236164" y="1566826"/>
              <a:ext cx="2345160" cy="2585323"/>
              <a:chOff x="813723" y="4193611"/>
              <a:chExt cx="2345160" cy="2585323"/>
            </a:xfrm>
          </p:grpSpPr>
          <p:sp>
            <p:nvSpPr>
              <p:cNvPr id="72" name="ZoneTexte 71"/>
              <p:cNvSpPr txBox="1"/>
              <p:nvPr/>
            </p:nvSpPr>
            <p:spPr>
              <a:xfrm>
                <a:off x="813723" y="4193611"/>
                <a:ext cx="90911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</a:p>
              <a:p>
                <a:r>
                  <a:rPr lang="fr-FR" dirty="0" err="1" smtClean="0"/>
                  <a:t>elt</a:t>
                </a:r>
                <a:r>
                  <a:rPr lang="fr-FR" dirty="0" smtClean="0"/>
                  <a:t>=0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36164" y="3244082"/>
              <a:ext cx="764263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5252805" y="4042459"/>
            <a:ext cx="2345160" cy="2585323"/>
            <a:chOff x="5252805" y="4042459"/>
            <a:chExt cx="2345160" cy="2585323"/>
          </a:xfrm>
        </p:grpSpPr>
        <p:grpSp>
          <p:nvGrpSpPr>
            <p:cNvPr id="75" name="Groupe 74"/>
            <p:cNvGrpSpPr/>
            <p:nvPr/>
          </p:nvGrpSpPr>
          <p:grpSpPr>
            <a:xfrm>
              <a:off x="5252805" y="4042459"/>
              <a:ext cx="2345160" cy="2585323"/>
              <a:chOff x="5236164" y="1566826"/>
              <a:chExt cx="2345160" cy="2585323"/>
            </a:xfrm>
          </p:grpSpPr>
          <p:grpSp>
            <p:nvGrpSpPr>
              <p:cNvPr id="76" name="Groupe 75"/>
              <p:cNvGrpSpPr/>
              <p:nvPr/>
            </p:nvGrpSpPr>
            <p:grpSpPr>
              <a:xfrm>
                <a:off x="5236164" y="1566826"/>
                <a:ext cx="2345160" cy="2585323"/>
                <a:chOff x="813723" y="4193611"/>
                <a:chExt cx="2345160" cy="2585323"/>
              </a:xfrm>
            </p:grpSpPr>
            <p:sp>
              <p:nvSpPr>
                <p:cNvPr id="78" name="ZoneTexte 77"/>
                <p:cNvSpPr txBox="1"/>
                <p:nvPr/>
              </p:nvSpPr>
              <p:spPr>
                <a:xfrm>
                  <a:off x="813723" y="4193611"/>
                  <a:ext cx="90911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fr-FR" dirty="0" smtClean="0"/>
                </a:p>
                <a:p>
                  <a:r>
                    <a:rPr lang="fr-FR" dirty="0" smtClean="0"/>
                    <a:t>elt1=2</a:t>
                  </a:r>
                  <a:endParaRPr lang="fr-FR" dirty="0"/>
                </a:p>
                <a:p>
                  <a:r>
                    <a:rPr lang="fr-FR" dirty="0"/>
                    <a:t>elt2=1</a:t>
                  </a:r>
                </a:p>
                <a:p>
                  <a:r>
                    <a:rPr lang="fr-FR" dirty="0"/>
                    <a:t>f(0)=1</a:t>
                  </a:r>
                  <a:br>
                    <a:rPr lang="fr-FR" dirty="0"/>
                  </a:br>
                  <a:r>
                    <a:rPr lang="fr-FR" dirty="0"/>
                    <a:t>f(1)=1</a:t>
                  </a:r>
                  <a:br>
                    <a:rPr lang="fr-FR" dirty="0"/>
                  </a:br>
                  <a:r>
                    <a:rPr lang="fr-FR" dirty="0"/>
                    <a:t>f(2)=</a:t>
                  </a:r>
                  <a:r>
                    <a:rPr lang="fr-FR" dirty="0" smtClean="0"/>
                    <a:t>0</a:t>
                  </a:r>
                </a:p>
                <a:p>
                  <a:r>
                    <a:rPr lang="fr-FR" dirty="0" err="1" smtClean="0"/>
                    <a:t>elt</a:t>
                  </a:r>
                  <a:r>
                    <a:rPr lang="fr-FR" dirty="0" smtClean="0"/>
                    <a:t>=0</a:t>
                  </a:r>
                  <a:endParaRPr lang="fr-FR" dirty="0"/>
                </a:p>
                <a:p>
                  <a:endParaRPr lang="fr-FR" dirty="0" smtClean="0"/>
                </a:p>
                <a:p>
                  <a:endParaRPr lang="fr-FR" dirty="0" smtClean="0"/>
                </a:p>
              </p:txBody>
            </p:sp>
            <p:sp>
              <p:nvSpPr>
                <p:cNvPr id="79" name="ZoneTexte 78"/>
                <p:cNvSpPr txBox="1"/>
                <p:nvPr/>
              </p:nvSpPr>
              <p:spPr>
                <a:xfrm>
                  <a:off x="1864237" y="4711395"/>
                  <a:ext cx="129464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0:a~=1:a</a:t>
                  </a:r>
                </a:p>
                <a:p>
                  <a:r>
                    <a:rPr lang="fr-FR" dirty="0" smtClean="0"/>
                    <a:t>0:a~=2:a</a:t>
                  </a:r>
                </a:p>
                <a:p>
                  <a:r>
                    <a:rPr lang="fr-FR" dirty="0" smtClean="0"/>
                    <a:t>1:a~=2:a</a:t>
                  </a:r>
                </a:p>
                <a:p>
                  <a:r>
                    <a:rPr lang="fr-FR" dirty="0" smtClean="0"/>
                    <a:t>0:b~=1:b</a:t>
                  </a:r>
                  <a:endParaRPr lang="fr-FR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13723" y="4811607"/>
                  <a:ext cx="764263" cy="8212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236164" y="3244082"/>
                <a:ext cx="764263" cy="337223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338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strengthen</a:t>
            </a:r>
            <a:r>
              <a:rPr lang="fr-FR" dirty="0" smtClean="0"/>
              <a:t> the set of invariants (and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inductive),</a:t>
            </a:r>
            <a:br>
              <a:rPr lang="fr-FR" dirty="0" smtClean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do the </a:t>
            </a:r>
            <a:r>
              <a:rPr lang="fr-FR" dirty="0" err="1" smtClean="0"/>
              <a:t>following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r>
              <a:rPr lang="fr-FR" dirty="0" err="1" smtClean="0"/>
              <a:t>Stay</a:t>
            </a:r>
            <a:r>
              <a:rPr lang="fr-FR" dirty="0" smtClean="0"/>
              <a:t> in a </a:t>
            </a:r>
            <a:r>
              <a:rPr lang="fr-FR" b="1" dirty="0" err="1" smtClean="0"/>
              <a:t>general</a:t>
            </a:r>
            <a:r>
              <a:rPr lang="fr-FR" dirty="0" smtClean="0"/>
              <a:t> </a:t>
            </a:r>
            <a:r>
              <a:rPr lang="fr-FR" b="1" dirty="0" smtClean="0"/>
              <a:t>abstract </a:t>
            </a:r>
            <a:r>
              <a:rPr lang="fr-FR" b="1" dirty="0" err="1" smtClean="0"/>
              <a:t>domain</a:t>
            </a:r>
            <a:r>
              <a:rPr lang="fr-FR" b="1" dirty="0" smtClean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directly</a:t>
            </a:r>
            <a:r>
              <a:rPr lang="fr-FR" dirty="0" smtClean="0"/>
              <a:t> </a:t>
            </a:r>
            <a:r>
              <a:rPr lang="fr-FR" dirty="0" err="1" smtClean="0"/>
              <a:t>compute</a:t>
            </a:r>
            <a:r>
              <a:rPr lang="fr-FR" dirty="0" smtClean="0"/>
              <a:t> the </a:t>
            </a:r>
            <a:r>
              <a:rPr lang="fr-FR" b="1" dirty="0" err="1" smtClean="0"/>
              <a:t>weakest</a:t>
            </a:r>
            <a:r>
              <a:rPr lang="fr-FR" b="1" dirty="0" smtClean="0"/>
              <a:t> </a:t>
            </a:r>
            <a:r>
              <a:rPr lang="fr-FR" b="1" dirty="0" err="1" smtClean="0"/>
              <a:t>precondition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wpr</a:t>
            </a:r>
            <a:r>
              <a:rPr lang="fr-FR" dirty="0" smtClean="0"/>
              <a:t>) of the set of invariants.</a:t>
            </a:r>
          </a:p>
          <a:p>
            <a:endParaRPr lang="fr-FR" dirty="0"/>
          </a:p>
          <a:p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b="1" dirty="0" err="1" smtClean="0"/>
              <a:t>finite</a:t>
            </a:r>
            <a:r>
              <a:rPr lang="fr-FR" b="1" dirty="0" smtClean="0"/>
              <a:t> </a:t>
            </a:r>
            <a:r>
              <a:rPr lang="fr-FR" b="1" dirty="0" err="1" smtClean="0"/>
              <a:t>counterexample</a:t>
            </a:r>
            <a:r>
              <a:rPr lang="fr-FR" b="1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finite</a:t>
            </a:r>
            <a:r>
              <a:rPr lang="fr-FR" dirty="0" smtClean="0"/>
              <a:t> model </a:t>
            </a:r>
            <a:r>
              <a:rPr lang="fr-FR" dirty="0" err="1" smtClean="0"/>
              <a:t>property</a:t>
            </a:r>
            <a:r>
              <a:rPr lang="fr-FR" dirty="0" smtClean="0"/>
              <a:t> and the </a:t>
            </a:r>
            <a:r>
              <a:rPr lang="fr-FR" dirty="0" err="1" smtClean="0"/>
              <a:t>decidability</a:t>
            </a:r>
            <a:r>
              <a:rPr lang="fr-FR" dirty="0" smtClean="0"/>
              <a:t> of EPR. </a:t>
            </a:r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generate</a:t>
            </a:r>
            <a:r>
              <a:rPr lang="fr-FR" dirty="0" smtClean="0"/>
              <a:t> an invariant of a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form</a:t>
            </a:r>
            <a:r>
              <a:rPr lang="fr-FR" dirty="0" smtClean="0"/>
              <a:t> by </a:t>
            </a:r>
            <a:r>
              <a:rPr lang="fr-FR" b="1" dirty="0" err="1" smtClean="0"/>
              <a:t>generalizing</a:t>
            </a:r>
            <a:r>
              <a:rPr lang="fr-FR" b="1" dirty="0" smtClean="0"/>
              <a:t> the </a:t>
            </a:r>
            <a:r>
              <a:rPr lang="fr-FR" b="1" dirty="0" err="1" smtClean="0"/>
              <a:t>counterexample</a:t>
            </a:r>
            <a:r>
              <a:rPr lang="fr-FR" dirty="0" smtClean="0"/>
              <a:t>.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generate</a:t>
            </a:r>
            <a:r>
              <a:rPr lang="fr-FR" dirty="0" smtClean="0"/>
              <a:t> formulas </a:t>
            </a:r>
            <a:r>
              <a:rPr lang="fr-FR" dirty="0" err="1" smtClean="0"/>
              <a:t>that</a:t>
            </a:r>
            <a:r>
              <a:rPr lang="fr-FR" dirty="0" smtClean="0"/>
              <a:t> are more </a:t>
            </a:r>
            <a:r>
              <a:rPr lang="fr-FR" dirty="0" err="1" smtClean="0"/>
              <a:t>focused</a:t>
            </a:r>
            <a:r>
              <a:rPr lang="fr-FR" dirty="0" smtClean="0"/>
              <a:t>, simple and intuitive </a:t>
            </a:r>
            <a:r>
              <a:rPr lang="fr-FR" dirty="0" err="1" smtClean="0"/>
              <a:t>than</a:t>
            </a:r>
            <a:r>
              <a:rPr lang="fr-FR" dirty="0" smtClean="0"/>
              <a:t> 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wpr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1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grpSp>
        <p:nvGrpSpPr>
          <p:cNvPr id="34" name="Groupe 33"/>
          <p:cNvGrpSpPr/>
          <p:nvPr/>
        </p:nvGrpSpPr>
        <p:grpSpPr>
          <a:xfrm>
            <a:off x="2986862" y="1344527"/>
            <a:ext cx="2345160" cy="2308324"/>
            <a:chOff x="5252805" y="4042459"/>
            <a:chExt cx="2345160" cy="2308324"/>
          </a:xfrm>
        </p:grpSpPr>
        <p:grpSp>
          <p:nvGrpSpPr>
            <p:cNvPr id="37" name="Groupe 36"/>
            <p:cNvGrpSpPr/>
            <p:nvPr/>
          </p:nvGrpSpPr>
          <p:grpSpPr>
            <a:xfrm>
              <a:off x="5252805" y="4042459"/>
              <a:ext cx="2345160" cy="2308324"/>
              <a:chOff x="813723" y="4193611"/>
              <a:chExt cx="2345160" cy="2308324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813723" y="4193611"/>
                <a:ext cx="9091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dirty="0" smtClean="0"/>
              </a:p>
              <a:p>
                <a:r>
                  <a:rPr lang="fr-FR" dirty="0" smtClean="0"/>
                  <a:t>elt1=2</a:t>
                </a:r>
                <a:endParaRPr lang="fr-FR" dirty="0"/>
              </a:p>
              <a:p>
                <a:r>
                  <a:rPr lang="fr-FR" dirty="0"/>
                  <a:t>elt2=1</a:t>
                </a:r>
              </a:p>
              <a:p>
                <a:r>
                  <a:rPr lang="fr-FR" dirty="0"/>
                  <a:t>f(0)=1</a:t>
                </a:r>
                <a:br>
                  <a:rPr lang="fr-FR" dirty="0"/>
                </a:br>
                <a:r>
                  <a:rPr lang="fr-FR" dirty="0"/>
                  <a:t>f(1)=1</a:t>
                </a:r>
                <a:br>
                  <a:rPr lang="fr-FR" dirty="0"/>
                </a:br>
                <a:r>
                  <a:rPr lang="fr-FR" dirty="0"/>
                  <a:t>f(2)=</a:t>
                </a:r>
                <a:r>
                  <a:rPr lang="fr-FR" dirty="0" smtClean="0"/>
                  <a:t>0</a:t>
                </a:r>
                <a:endParaRPr lang="fr-FR" dirty="0"/>
              </a:p>
              <a:p>
                <a:endParaRPr lang="fr-FR" dirty="0" smtClean="0"/>
              </a:p>
              <a:p>
                <a:endParaRPr lang="fr-FR" dirty="0" smtClean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864237" y="4711395"/>
                <a:ext cx="12946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0:a~=1:a</a:t>
                </a:r>
              </a:p>
              <a:p>
                <a:r>
                  <a:rPr lang="fr-FR" dirty="0" smtClean="0"/>
                  <a:t>0:a~=2:a</a:t>
                </a:r>
              </a:p>
              <a:p>
                <a:r>
                  <a:rPr lang="fr-FR" dirty="0" smtClean="0"/>
                  <a:t>1:a~=2:a</a:t>
                </a:r>
              </a:p>
              <a:p>
                <a:r>
                  <a:rPr lang="fr-FR" dirty="0" smtClean="0"/>
                  <a:t>0:b~=1:b</a:t>
                </a:r>
                <a:endParaRPr lang="fr-FR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3723" y="4811607"/>
                <a:ext cx="764263" cy="82123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26808" y="4560243"/>
              <a:ext cx="970285" cy="33722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802902" y="1744397"/>
            <a:ext cx="20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Finally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38200" y="3388184"/>
            <a:ext cx="447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generalizing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for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</a:t>
            </a:r>
            <a:r>
              <a:rPr lang="fr-FR" dirty="0" smtClean="0"/>
              <a:t> the </a:t>
            </a:r>
            <a:r>
              <a:rPr lang="fr-FR" dirty="0" err="1" smtClean="0"/>
              <a:t>following</a:t>
            </a:r>
            <a:r>
              <a:rPr lang="fr-FR" dirty="0" smtClean="0"/>
              <a:t> invariant: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83"/>
          <a:stretch/>
        </p:blipFill>
        <p:spPr>
          <a:xfrm>
            <a:off x="838200" y="5024417"/>
            <a:ext cx="6258798" cy="65186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t="36846" r="30694" b="34300"/>
          <a:stretch/>
        </p:blipFill>
        <p:spPr>
          <a:xfrm>
            <a:off x="2147324" y="4434323"/>
            <a:ext cx="3780103" cy="16473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29" r="4990" b="3185"/>
          <a:stretch/>
        </p:blipFill>
        <p:spPr>
          <a:xfrm>
            <a:off x="191681" y="6009010"/>
            <a:ext cx="7738367" cy="4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02902" y="1744397"/>
            <a:ext cx="46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By </a:t>
            </a:r>
            <a:r>
              <a:rPr lang="fr-FR" dirty="0" err="1" smtClean="0"/>
              <a:t>continuing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a </a:t>
            </a:r>
            <a:r>
              <a:rPr lang="fr-FR" dirty="0" err="1" smtClean="0"/>
              <a:t>fixpoint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l="-1" t="1084" r="171" b="2183"/>
          <a:stretch/>
        </p:blipFill>
        <p:spPr>
          <a:xfrm>
            <a:off x="838200" y="2236206"/>
            <a:ext cx="5444905" cy="5522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l="12262"/>
          <a:stretch/>
        </p:blipFill>
        <p:spPr>
          <a:xfrm>
            <a:off x="652199" y="4104616"/>
            <a:ext cx="7061667" cy="495300"/>
          </a:xfrm>
          <a:prstGeom prst="rect">
            <a:avLst/>
          </a:prstGeom>
        </p:spPr>
      </p:pic>
      <p:pic>
        <p:nvPicPr>
          <p:cNvPr id="17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596826" y="3835395"/>
            <a:ext cx="3000040" cy="23719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96826" y="3103781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simpler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one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18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652199" y="5566397"/>
            <a:ext cx="3000040" cy="237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/>
          <a:srcRect l="28269" t="1" b="450"/>
          <a:stretch/>
        </p:blipFill>
        <p:spPr>
          <a:xfrm>
            <a:off x="652199" y="5803589"/>
            <a:ext cx="2480150" cy="161194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552435" y="4976896"/>
            <a:ext cx="726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But </a:t>
            </a:r>
            <a:r>
              <a:rPr lang="fr-FR" dirty="0" err="1" smtClean="0"/>
              <a:t>still</a:t>
            </a:r>
            <a:r>
              <a:rPr lang="fr-FR" dirty="0" smtClean="0"/>
              <a:t> more </a:t>
            </a:r>
            <a:r>
              <a:rPr lang="fr-FR" dirty="0" err="1" smtClean="0"/>
              <a:t>complicated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invariant: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43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Guarantees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Correctness</a:t>
            </a:r>
            <a:r>
              <a:rPr lang="fr-FR" dirty="0" smtClean="0"/>
              <a:t>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any</a:t>
            </a:r>
            <a:r>
              <a:rPr lang="fr-FR" dirty="0" smtClean="0"/>
              <a:t>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correct, in the </a:t>
            </a:r>
            <a:r>
              <a:rPr lang="fr-FR" dirty="0" err="1" smtClean="0"/>
              <a:t>sense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satisfied</a:t>
            </a:r>
            <a:r>
              <a:rPr lang="fr-FR" dirty="0" smtClean="0"/>
              <a:t> in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execution</a:t>
            </a:r>
            <a:r>
              <a:rPr lang="fr-FR" dirty="0" smtClean="0"/>
              <a:t> (</a:t>
            </a:r>
            <a:r>
              <a:rPr lang="fr-FR" dirty="0" err="1" smtClean="0"/>
              <a:t>assuming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correct).</a:t>
            </a:r>
          </a:p>
          <a:p>
            <a:endParaRPr lang="fr-FR" dirty="0"/>
          </a:p>
          <a:p>
            <a:r>
              <a:rPr lang="fr-FR" i="1" dirty="0" err="1" smtClean="0"/>
              <a:t>Completeness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invariant </a:t>
            </a:r>
            <a:r>
              <a:rPr lang="fr-FR" dirty="0" err="1" smtClean="0"/>
              <a:t>exist</a:t>
            </a:r>
            <a:r>
              <a:rPr lang="fr-FR" dirty="0" smtClean="0"/>
              <a:t>, one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proposed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If a </a:t>
            </a:r>
            <a:r>
              <a:rPr lang="fr-FR" dirty="0" smtClean="0">
                <a:solidFill>
                  <a:schemeClr val="dk1"/>
                </a:solidFill>
              </a:rPr>
              <a:t>∀∃ formula </a:t>
            </a:r>
            <a:r>
              <a:rPr lang="fr-FR" dirty="0" err="1" smtClean="0">
                <a:solidFill>
                  <a:schemeClr val="dk1"/>
                </a:solidFill>
              </a:rPr>
              <a:t>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needed</a:t>
            </a:r>
            <a:r>
              <a:rPr lang="fr-FR" dirty="0" smtClean="0">
                <a:solidFill>
                  <a:schemeClr val="dk1"/>
                </a:solidFill>
              </a:rPr>
              <a:t>, one </a:t>
            </a:r>
            <a:r>
              <a:rPr lang="fr-FR" dirty="0" err="1" smtClean="0">
                <a:solidFill>
                  <a:schemeClr val="dk1"/>
                </a:solidFill>
              </a:rPr>
              <a:t>may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proposed</a:t>
            </a:r>
            <a:r>
              <a:rPr lang="fr-FR" dirty="0" smtClean="0">
                <a:solidFill>
                  <a:schemeClr val="dk1"/>
                </a:solidFill>
              </a:rPr>
              <a:t> (</a:t>
            </a:r>
            <a:r>
              <a:rPr lang="fr-FR" dirty="0" err="1" smtClean="0">
                <a:solidFill>
                  <a:schemeClr val="dk1"/>
                </a:solidFill>
              </a:rPr>
              <a:t>still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need</a:t>
            </a:r>
            <a:r>
              <a:rPr lang="fr-FR" dirty="0" smtClean="0">
                <a:solidFill>
                  <a:schemeClr val="dk1"/>
                </a:solidFill>
              </a:rPr>
              <a:t> to </a:t>
            </a:r>
            <a:r>
              <a:rPr lang="fr-FR" dirty="0" err="1" smtClean="0">
                <a:solidFill>
                  <a:schemeClr val="dk1"/>
                </a:solidFill>
              </a:rPr>
              <a:t>be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characterized</a:t>
            </a:r>
            <a:r>
              <a:rPr lang="fr-FR" dirty="0" smtClean="0">
                <a:solidFill>
                  <a:schemeClr val="dk1"/>
                </a:solidFill>
              </a:rPr>
              <a:t>).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Guarantees</a:t>
            </a:r>
            <a:r>
              <a:rPr lang="fr-FR" dirty="0" smtClean="0"/>
              <a:t> on the </a:t>
            </a:r>
            <a:r>
              <a:rPr lang="fr-FR" dirty="0" err="1" smtClean="0"/>
              <a:t>generality</a:t>
            </a:r>
            <a:r>
              <a:rPr lang="fr-FR" dirty="0" smtClean="0"/>
              <a:t> of the invariant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characterized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470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Counterexample</a:t>
            </a:r>
            <a:r>
              <a:rPr lang="fr-FR" dirty="0" smtClean="0"/>
              <a:t>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854824"/>
            <a:ext cx="10515600" cy="261769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compare 3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generalizing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r>
              <a:rPr lang="fr-FR" dirty="0" smtClean="0"/>
              <a:t>:</a:t>
            </a:r>
          </a:p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 smtClean="0"/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minimization</a:t>
            </a:r>
            <a:r>
              <a:rPr lang="fr-FR" dirty="0" smtClean="0"/>
              <a:t> of the </a:t>
            </a:r>
            <a:r>
              <a:rPr lang="fr-FR" dirty="0" err="1" smtClean="0"/>
              <a:t>constraints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minSAT</a:t>
            </a:r>
            <a:r>
              <a:rPr lang="fr-FR" dirty="0" smtClean="0"/>
              <a:t> and model </a:t>
            </a:r>
            <a:r>
              <a:rPr lang="fr-FR" dirty="0" err="1" smtClean="0"/>
              <a:t>checking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Generalization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code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38200" y="1678080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437529" y="1690688"/>
            <a:ext cx="3316942" cy="1317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(types, variables, </a:t>
            </a:r>
            <a:r>
              <a:rPr lang="fr-FR" dirty="0" err="1" smtClean="0"/>
              <a:t>functions</a:t>
            </a:r>
            <a:r>
              <a:rPr lang="fr-FR" dirty="0" smtClean="0"/>
              <a:t> and relations are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values)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85093" y="1678079"/>
            <a:ext cx="2868707" cy="131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General abstract </a:t>
            </a:r>
            <a:r>
              <a:rPr lang="fr-FR" dirty="0" err="1" smtClean="0"/>
              <a:t>domain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(no </a:t>
            </a:r>
            <a:r>
              <a:rPr lang="fr-FR" dirty="0" err="1" smtClean="0"/>
              <a:t>fixed</a:t>
            </a:r>
            <a:r>
              <a:rPr lang="fr-FR" dirty="0" smtClean="0"/>
              <a:t> model, no </a:t>
            </a:r>
            <a:r>
              <a:rPr lang="fr-FR" dirty="0" err="1" smtClean="0"/>
              <a:t>concrete</a:t>
            </a:r>
            <a:r>
              <a:rPr lang="fr-FR" dirty="0" smtClean="0"/>
              <a:t> value, no </a:t>
            </a:r>
            <a:r>
              <a:rPr lang="fr-FR" dirty="0" err="1" smtClean="0"/>
              <a:t>environment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5" idx="1"/>
          </p:cNvCxnSpPr>
          <p:nvPr/>
        </p:nvCxnSpPr>
        <p:spPr>
          <a:xfrm>
            <a:off x="3706907" y="2336986"/>
            <a:ext cx="730622" cy="12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3"/>
            <a:endCxn id="6" idx="1"/>
          </p:cNvCxnSpPr>
          <p:nvPr/>
        </p:nvCxnSpPr>
        <p:spPr>
          <a:xfrm flipV="1">
            <a:off x="7754471" y="2336985"/>
            <a:ext cx="730622" cy="12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00401" y="3003643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Finding</a:t>
            </a:r>
            <a:r>
              <a:rPr lang="fr-FR" dirty="0" smtClean="0"/>
              <a:t> a </a:t>
            </a:r>
            <a:r>
              <a:rPr lang="fr-FR" dirty="0" err="1" smtClean="0"/>
              <a:t>counterexample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7965" y="3014786"/>
            <a:ext cx="174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Generalizing</a:t>
            </a:r>
            <a:r>
              <a:rPr lang="fr-FR" dirty="0" smtClean="0"/>
              <a:t> the </a:t>
            </a:r>
            <a:r>
              <a:rPr lang="fr-FR" dirty="0" err="1" smtClean="0"/>
              <a:t>counterexample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0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6319"/>
              </p:ext>
            </p:extLst>
          </p:nvPr>
        </p:nvGraphicFramePr>
        <p:xfrm>
          <a:off x="838200" y="1430711"/>
          <a:ext cx="10515600" cy="520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53">
                  <a:extLst>
                    <a:ext uri="{9D8B030D-6E8A-4147-A177-3AD203B41FA5}">
                      <a16:colId xmlns:a16="http://schemas.microsoft.com/office/drawing/2014/main" val="2121716064"/>
                    </a:ext>
                  </a:extLst>
                </a:gridCol>
                <a:gridCol w="2011141">
                  <a:extLst>
                    <a:ext uri="{9D8B030D-6E8A-4147-A177-3AD203B41FA5}">
                      <a16:colId xmlns:a16="http://schemas.microsoft.com/office/drawing/2014/main" val="30834965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7587835"/>
                    </a:ext>
                  </a:extLst>
                </a:gridCol>
                <a:gridCol w="2530380">
                  <a:extLst>
                    <a:ext uri="{9D8B030D-6E8A-4147-A177-3AD203B41FA5}">
                      <a16:colId xmlns:a16="http://schemas.microsoft.com/office/drawing/2014/main" val="834355560"/>
                    </a:ext>
                  </a:extLst>
                </a:gridCol>
                <a:gridCol w="2395726">
                  <a:extLst>
                    <a:ext uri="{9D8B030D-6E8A-4147-A177-3AD203B41FA5}">
                      <a16:colId xmlns:a16="http://schemas.microsoft.com/office/drawing/2014/main" val="125178498"/>
                    </a:ext>
                  </a:extLst>
                </a:gridCol>
              </a:tblGrid>
              <a:tr h="63420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Weakest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precondition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Naïve CG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minSAT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CG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code </a:t>
                      </a:r>
                      <a:r>
                        <a:rPr lang="fr-FR" dirty="0" err="1" smtClean="0"/>
                        <a:t>analysis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022"/>
                  </a:ext>
                </a:extLst>
              </a:tr>
              <a:tr h="91284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Form</a:t>
                      </a:r>
                      <a:r>
                        <a:rPr lang="fr-FR" baseline="0" dirty="0" smtClean="0"/>
                        <a:t> of the formulas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stable for ∀∃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fr-FR" dirty="0" smtClean="0"/>
                        <a:t>ormulas)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possible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fr-F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264"/>
                  </a:ext>
                </a:extLst>
              </a:tr>
              <a:tr h="100165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Simplicity</a:t>
                      </a:r>
                      <a:r>
                        <a:rPr lang="fr-FR" dirty="0" smtClean="0"/>
                        <a:t> of</a:t>
                      </a:r>
                      <a:r>
                        <a:rPr lang="fr-FR" baseline="0" dirty="0" smtClean="0"/>
                        <a:t> the formula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</a:t>
                      </a:r>
                      <a:r>
                        <a:rPr lang="fr-FR" baseline="0" dirty="0" smtClean="0"/>
                        <a:t> and not intuitive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 and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often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Short and </a:t>
                      </a:r>
                      <a:r>
                        <a:rPr lang="fr-FR" dirty="0" err="1" smtClean="0"/>
                        <a:t>quite</a:t>
                      </a:r>
                      <a:r>
                        <a:rPr lang="fr-FR" dirty="0" smtClean="0"/>
                        <a:t> intuitive, </a:t>
                      </a:r>
                      <a:r>
                        <a:rPr lang="fr-FR" dirty="0" err="1" smtClean="0"/>
                        <a:t>sometimes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too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specific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54587"/>
                  </a:ext>
                </a:extLst>
              </a:tr>
              <a:tr h="936824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Level</a:t>
                      </a:r>
                      <a:r>
                        <a:rPr lang="fr-FR" dirty="0" smtClean="0"/>
                        <a:t> of automation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Fully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User </a:t>
                      </a:r>
                      <a:r>
                        <a:rPr lang="fr-FR" dirty="0" err="1" smtClean="0"/>
                        <a:t>need</a:t>
                      </a:r>
                      <a:r>
                        <a:rPr lang="fr-FR" dirty="0" smtClean="0"/>
                        <a:t> to </a:t>
                      </a:r>
                      <a:r>
                        <a:rPr lang="fr-FR" dirty="0" err="1" smtClean="0"/>
                        <a:t>specify</a:t>
                      </a:r>
                      <a:r>
                        <a:rPr lang="fr-FR" dirty="0" smtClean="0"/>
                        <a:t> a</a:t>
                      </a:r>
                      <a:r>
                        <a:rPr lang="fr-FR" baseline="0" dirty="0" smtClean="0"/>
                        <a:t> maximum </a:t>
                      </a:r>
                      <a:r>
                        <a:rPr lang="fr-FR" baseline="0" dirty="0" err="1" smtClean="0"/>
                        <a:t>number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steps</a:t>
                      </a:r>
                      <a:r>
                        <a:rPr lang="fr-FR" baseline="0" dirty="0" smtClean="0"/>
                        <a:t> (transitions) for the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fully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automated</a:t>
                      </a:r>
                      <a:r>
                        <a:rPr lang="fr-FR" baseline="0" dirty="0" smtClean="0"/>
                        <a:t>.</a:t>
                      </a:r>
                    </a:p>
                    <a:p>
                      <a:r>
                        <a:rPr lang="fr-FR" baseline="0" dirty="0" smtClean="0"/>
                        <a:t>(</a:t>
                      </a:r>
                      <a:r>
                        <a:rPr lang="fr-FR" baseline="0" dirty="0" err="1" smtClean="0"/>
                        <a:t>currently</a:t>
                      </a:r>
                      <a:r>
                        <a:rPr lang="fr-FR" baseline="0" dirty="0" smtClean="0"/>
                        <a:t>, </a:t>
                      </a:r>
                      <a:r>
                        <a:rPr lang="fr-FR" baseline="0" dirty="0" err="1" smtClean="0"/>
                        <a:t>need</a:t>
                      </a:r>
                      <a:r>
                        <a:rPr lang="fr-FR" baseline="0" dirty="0" smtClean="0"/>
                        <a:t> help for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∀∃ formulas)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56587"/>
                  </a:ext>
                </a:extLst>
              </a:tr>
              <a:tr h="13500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Correctness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Always</a:t>
                      </a:r>
                      <a:r>
                        <a:rPr lang="fr-FR" dirty="0" smtClean="0"/>
                        <a:t> propose</a:t>
                      </a:r>
                      <a:r>
                        <a:rPr lang="fr-FR" baseline="0" dirty="0" smtClean="0"/>
                        <a:t> a </a:t>
                      </a:r>
                      <a:r>
                        <a:rPr lang="fr-FR" baseline="0" dirty="0" err="1" smtClean="0"/>
                        <a:t>valid</a:t>
                      </a:r>
                      <a:r>
                        <a:rPr lang="fr-FR" baseline="0" dirty="0" smtClean="0"/>
                        <a:t> invariant (</a:t>
                      </a:r>
                      <a:r>
                        <a:rPr lang="fr-FR" baseline="0" dirty="0" err="1" smtClean="0"/>
                        <a:t>under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constraints</a:t>
                      </a:r>
                      <a:r>
                        <a:rPr lang="fr-FR" baseline="0" dirty="0" smtClean="0"/>
                        <a:t> on the code)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Propose a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wrong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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Fail </a:t>
                      </a:r>
                      <a:r>
                        <a:rPr lang="fr-FR" dirty="0" err="1" smtClean="0"/>
                        <a:t>when</a:t>
                      </a:r>
                      <a:r>
                        <a:rPr lang="fr-FR" dirty="0" smtClean="0"/>
                        <a:t> no </a:t>
                      </a:r>
                      <a:r>
                        <a:rPr lang="fr-FR" dirty="0" err="1" smtClean="0"/>
                        <a:t>universal</a:t>
                      </a:r>
                      <a:r>
                        <a:rPr lang="fr-FR" dirty="0" smtClean="0"/>
                        <a:t> invariant </a:t>
                      </a:r>
                      <a:r>
                        <a:rPr lang="fr-FR" dirty="0" err="1" smtClean="0"/>
                        <a:t>exists</a:t>
                      </a:r>
                      <a:r>
                        <a:rPr lang="fr-FR" dirty="0" smtClean="0"/>
                        <a:t>.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generated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is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checked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with</a:t>
                      </a:r>
                      <a:r>
                        <a:rPr lang="fr-FR" baseline="0" dirty="0" smtClean="0"/>
                        <a:t> model </a:t>
                      </a:r>
                      <a:r>
                        <a:rPr lang="fr-FR" baseline="0" dirty="0" err="1" smtClean="0"/>
                        <a:t>checking</a:t>
                      </a:r>
                      <a:r>
                        <a:rPr lang="fr-FR" baseline="0" dirty="0" smtClean="0"/>
                        <a:t>.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Can </a:t>
                      </a:r>
                      <a:r>
                        <a:rPr lang="fr-FR" dirty="0" err="1" smtClean="0"/>
                        <a:t>fail</a:t>
                      </a:r>
                      <a:r>
                        <a:rPr lang="fr-FR" dirty="0" smtClean="0"/>
                        <a:t> in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some</a:t>
                      </a:r>
                      <a:r>
                        <a:rPr lang="fr-FR" baseline="0" dirty="0" smtClean="0"/>
                        <a:t> cases </a:t>
                      </a:r>
                      <a:r>
                        <a:rPr lang="fr-FR" baseline="0" dirty="0" err="1" smtClean="0"/>
                        <a:t>when</a:t>
                      </a:r>
                      <a:r>
                        <a:rPr lang="fr-FR" baseline="0" dirty="0" smtClean="0"/>
                        <a:t> no </a:t>
                      </a:r>
                      <a:r>
                        <a:rPr lang="fr-FR" baseline="0" dirty="0" err="1" smtClean="0"/>
                        <a:t>universal</a:t>
                      </a:r>
                      <a:r>
                        <a:rPr lang="fr-FR" baseline="0" dirty="0" smtClean="0"/>
                        <a:t> invariant </a:t>
                      </a:r>
                      <a:r>
                        <a:rPr lang="fr-FR" baseline="0" dirty="0" err="1" smtClean="0"/>
                        <a:t>exists</a:t>
                      </a:r>
                      <a:r>
                        <a:rPr lang="fr-FR" baseline="0" dirty="0" smtClean="0"/>
                        <a:t> (not </a:t>
                      </a:r>
                      <a:r>
                        <a:rPr lang="fr-FR" baseline="0" dirty="0" err="1" smtClean="0"/>
                        <a:t>characterized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yet</a:t>
                      </a:r>
                      <a:r>
                        <a:rPr lang="fr-FR" baseline="0" dirty="0" smtClean="0"/>
                        <a:t>).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Limits</a:t>
            </a:r>
            <a:r>
              <a:rPr lang="fr-FR" dirty="0" smtClean="0"/>
              <a:t> of </a:t>
            </a:r>
            <a:r>
              <a:rPr lang="fr-FR" dirty="0" err="1" smtClean="0"/>
              <a:t>automated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invariant, </a:t>
            </a:r>
            <a:r>
              <a:rPr lang="fr-FR" dirty="0" err="1" smtClean="0"/>
              <a:t>we</a:t>
            </a:r>
            <a:r>
              <a:rPr lang="fr-FR" dirty="0" smtClean="0"/>
              <a:t> must continue </a:t>
            </a:r>
            <a:r>
              <a:rPr lang="fr-FR" dirty="0" err="1" smtClean="0"/>
              <a:t>strenghtening</a:t>
            </a:r>
            <a:r>
              <a:rPr lang="fr-FR" dirty="0" smtClean="0"/>
              <a:t> the initial set of invariants </a:t>
            </a:r>
            <a:r>
              <a:rPr lang="fr-FR" dirty="0" err="1" smtClean="0"/>
              <a:t>until</a:t>
            </a:r>
            <a:r>
              <a:rPr lang="fr-FR" dirty="0" smtClean="0"/>
              <a:t> a </a:t>
            </a:r>
            <a:r>
              <a:rPr lang="fr-FR" b="1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reached</a:t>
            </a:r>
            <a:r>
              <a:rPr lang="fr-FR" dirty="0" smtClean="0"/>
              <a:t> (=</a:t>
            </a:r>
            <a:r>
              <a:rPr lang="fr-FR" dirty="0" err="1" smtClean="0"/>
              <a:t>until</a:t>
            </a:r>
            <a:r>
              <a:rPr lang="fr-FR" dirty="0" smtClean="0"/>
              <a:t> the </a:t>
            </a:r>
            <a:r>
              <a:rPr lang="fr-FR" dirty="0" err="1" smtClean="0"/>
              <a:t>strenghtened</a:t>
            </a:r>
            <a:r>
              <a:rPr lang="fr-FR" dirty="0" smtClean="0"/>
              <a:t> set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implied</a:t>
            </a:r>
            <a:r>
              <a:rPr lang="fr-FR" dirty="0" smtClean="0"/>
              <a:t> by the </a:t>
            </a:r>
            <a:r>
              <a:rPr lang="fr-FR" dirty="0" err="1" smtClean="0"/>
              <a:t>previous</a:t>
            </a:r>
            <a:r>
              <a:rPr lang="fr-FR" dirty="0" smtClean="0"/>
              <a:t> set).</a:t>
            </a:r>
          </a:p>
          <a:p>
            <a:endParaRPr lang="fr-FR" dirty="0"/>
          </a:p>
          <a:p>
            <a:r>
              <a:rPr lang="fr-FR" dirty="0" smtClean="0"/>
              <a:t>This </a:t>
            </a:r>
            <a:r>
              <a:rPr lang="fr-FR" dirty="0" err="1" smtClean="0"/>
              <a:t>fixpoint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b="1" dirty="0" err="1" smtClean="0"/>
              <a:t>never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reached</a:t>
            </a:r>
            <a:r>
              <a:rPr lang="fr-FR" dirty="0" smtClean="0"/>
              <a:t> in a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steps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dirty="0" smtClean="0"/>
              <a:t>As a </a:t>
            </a:r>
            <a:r>
              <a:rPr lang="fr-FR" dirty="0" err="1" smtClean="0"/>
              <a:t>result</a:t>
            </a:r>
            <a:r>
              <a:rPr lang="fr-FR" dirty="0" smtClean="0"/>
              <a:t>, none of the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seen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an inductive invariant </a:t>
            </a:r>
            <a:r>
              <a:rPr lang="fr-FR" dirty="0" err="1" smtClean="0"/>
              <a:t>automatically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err="1" smtClean="0"/>
              <a:t>Synthetizing</a:t>
            </a:r>
            <a:r>
              <a:rPr lang="fr-FR" dirty="0" smtClean="0"/>
              <a:t> an inductive invariant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err="1" smtClean="0"/>
              <a:t>undecidable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can’t</a:t>
            </a:r>
            <a:r>
              <a:rPr lang="fr-FR" dirty="0" smtClean="0"/>
              <a:t> </a:t>
            </a:r>
            <a:r>
              <a:rPr lang="fr-FR" dirty="0" err="1" smtClean="0"/>
              <a:t>expect</a:t>
            </a:r>
            <a:r>
              <a:rPr lang="fr-FR" dirty="0" smtClean="0"/>
              <a:t> a </a:t>
            </a:r>
            <a:r>
              <a:rPr lang="fr-FR" dirty="0" err="1" smtClean="0"/>
              <a:t>fully</a:t>
            </a:r>
            <a:r>
              <a:rPr lang="fr-FR" dirty="0" smtClean="0"/>
              <a:t> 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terminates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7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30"/>
            <a:ext cx="10515600" cy="989294"/>
          </a:xfrm>
        </p:spPr>
        <p:txBody>
          <a:bodyPr/>
          <a:lstStyle/>
          <a:p>
            <a:r>
              <a:rPr lang="fr-FR" dirty="0" smtClean="0"/>
              <a:t>First,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write</a:t>
            </a:r>
            <a:r>
              <a:rPr lang="fr-FR" dirty="0" smtClean="0"/>
              <a:t> all </a:t>
            </a:r>
            <a:r>
              <a:rPr lang="fr-FR" dirty="0" err="1" smtClean="0"/>
              <a:t>constraints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characterize</a:t>
            </a:r>
            <a:r>
              <a:rPr lang="fr-FR" dirty="0" smtClean="0"/>
              <a:t> the model and the </a:t>
            </a:r>
            <a:r>
              <a:rPr lang="fr-FR" dirty="0" err="1" smtClean="0"/>
              <a:t>environment</a:t>
            </a:r>
            <a:r>
              <a:rPr lang="fr-FR" dirty="0" smtClean="0"/>
              <a:t> of the </a:t>
            </a:r>
            <a:r>
              <a:rPr lang="fr-FR" dirty="0" err="1" smtClean="0"/>
              <a:t>counterexample</a:t>
            </a:r>
            <a:r>
              <a:rPr lang="fr-FR" dirty="0" smtClean="0"/>
              <a:t>.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528482" y="3254189"/>
            <a:ext cx="1649506" cy="2814916"/>
            <a:chOff x="1075765" y="2796989"/>
            <a:chExt cx="4222377" cy="2824162"/>
          </a:xfrm>
        </p:grpSpPr>
        <p:sp>
          <p:nvSpPr>
            <p:cNvPr id="4" name="Rectangle 3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t1</a:t>
              </a:r>
              <a:endParaRPr lang="fr-FR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788452" y="4919222"/>
            <a:ext cx="1165412" cy="977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= var2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452" y="3772939"/>
            <a:ext cx="1165412" cy="977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FR" dirty="0" smtClean="0"/>
          </a:p>
          <a:p>
            <a:pPr algn="ctr"/>
            <a:r>
              <a:rPr lang="fr-FR" dirty="0" smtClean="0"/>
              <a:t>= var1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3850342" y="3254189"/>
            <a:ext cx="1613639" cy="2814916"/>
            <a:chOff x="1075765" y="2796989"/>
            <a:chExt cx="4222377" cy="2824162"/>
          </a:xfrm>
        </p:grpSpPr>
        <p:sp>
          <p:nvSpPr>
            <p:cNvPr id="11" name="Rectangle 10"/>
            <p:cNvSpPr/>
            <p:nvPr/>
          </p:nvSpPr>
          <p:spPr>
            <a:xfrm>
              <a:off x="1075765" y="3164541"/>
              <a:ext cx="4222377" cy="24566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5765" y="2796989"/>
              <a:ext cx="4222377" cy="3675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Type t2</a:t>
              </a:r>
              <a:endParaRPr lang="fr-FR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56529" y="3789667"/>
            <a:ext cx="1165412" cy="9771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</a:t>
            </a:r>
          </a:p>
          <a:p>
            <a:pPr algn="ctr"/>
            <a:r>
              <a:rPr lang="fr-FR" dirty="0" smtClean="0"/>
              <a:t>~rel1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9" idx="3"/>
          </p:cNvCxnSpPr>
          <p:nvPr/>
        </p:nvCxnSpPr>
        <p:spPr>
          <a:xfrm flipH="1" flipV="1">
            <a:off x="2953864" y="4261516"/>
            <a:ext cx="1102665" cy="16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953864" y="4261515"/>
            <a:ext cx="105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fun1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817223" y="3930470"/>
            <a:ext cx="2169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24" name="Flèche droite 23"/>
          <p:cNvSpPr/>
          <p:nvPr/>
        </p:nvSpPr>
        <p:spPr>
          <a:xfrm>
            <a:off x="6035484" y="4446181"/>
            <a:ext cx="1210235" cy="43421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1670611"/>
          </a:xfrm>
        </p:spPr>
        <p:txBody>
          <a:bodyPr>
            <a:normAutofit/>
          </a:bodyPr>
          <a:lstStyle/>
          <a:p>
            <a:r>
              <a:rPr lang="fr-FR" dirty="0" err="1" smtClean="0"/>
              <a:t>Then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replace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 by a variable,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a formula </a:t>
            </a:r>
            <a:r>
              <a:rPr lang="fr-FR" dirty="0" err="1" smtClean="0"/>
              <a:t>existentially</a:t>
            </a:r>
            <a:r>
              <a:rPr lang="fr-FR" dirty="0" smtClean="0"/>
              <a:t> </a:t>
            </a:r>
            <a:r>
              <a:rPr lang="fr-FR" dirty="0" err="1" smtClean="0"/>
              <a:t>quantified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r>
              <a:rPr lang="fr-FR" dirty="0" smtClean="0"/>
              <a:t>.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eliminate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variables </a:t>
            </a:r>
            <a:r>
              <a:rPr lang="fr-FR" dirty="0" err="1" smtClean="0"/>
              <a:t>with</a:t>
            </a:r>
            <a:r>
              <a:rPr lang="fr-FR" dirty="0" smtClean="0"/>
              <a:t> simplifications.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13011" y="4136659"/>
            <a:ext cx="1649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0:t1 ~= 1:t1</a:t>
            </a:r>
          </a:p>
          <a:p>
            <a:r>
              <a:rPr lang="fr-FR" dirty="0" smtClean="0"/>
              <a:t>var1 = 1:t1</a:t>
            </a:r>
            <a:br>
              <a:rPr lang="fr-FR" dirty="0" smtClean="0"/>
            </a:br>
            <a:r>
              <a:rPr lang="fr-FR" dirty="0" smtClean="0"/>
              <a:t>var2 = 0:t1</a:t>
            </a:r>
            <a:br>
              <a:rPr lang="fr-FR" dirty="0" smtClean="0"/>
            </a:br>
            <a:r>
              <a:rPr lang="fr-FR" dirty="0" smtClean="0"/>
              <a:t>~rel1(0:t2)</a:t>
            </a:r>
            <a:br>
              <a:rPr lang="fr-FR" dirty="0" smtClean="0"/>
            </a:br>
            <a:r>
              <a:rPr lang="fr-FR" dirty="0" smtClean="0"/>
              <a:t>fun1(0:t2)=1:t1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684494" y="4136659"/>
            <a:ext cx="1461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~= B</a:t>
            </a:r>
          </a:p>
          <a:p>
            <a:r>
              <a:rPr lang="fr-FR" dirty="0" smtClean="0"/>
              <a:t>var1 = B</a:t>
            </a:r>
            <a:br>
              <a:rPr lang="fr-FR" dirty="0" smtClean="0"/>
            </a:br>
            <a:r>
              <a:rPr lang="fr-FR" dirty="0" smtClean="0"/>
              <a:t>var2 = A</a:t>
            </a:r>
            <a:br>
              <a:rPr lang="fr-FR" dirty="0" smtClean="0"/>
            </a:br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fun1(C)=B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934631" y="4382281"/>
            <a:ext cx="146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var2 ~= var1</a:t>
            </a:r>
          </a:p>
          <a:p>
            <a:r>
              <a:rPr lang="fr-FR" dirty="0" smtClean="0"/>
              <a:t>~rel1(C)</a:t>
            </a:r>
            <a:br>
              <a:rPr lang="fr-FR" dirty="0" smtClean="0"/>
            </a:br>
            <a:r>
              <a:rPr lang="fr-FR" dirty="0" smtClean="0"/>
              <a:t>fun1(C)=var1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2662518" y="4812570"/>
            <a:ext cx="1021976" cy="709084"/>
            <a:chOff x="2662518" y="4812570"/>
            <a:chExt cx="1021976" cy="709084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Adding</a:t>
              </a:r>
              <a:r>
                <a:rPr lang="fr-FR" dirty="0" smtClean="0"/>
                <a:t> vars</a:t>
              </a:r>
              <a:endParaRPr lang="fr-FR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4831977" y="4843946"/>
            <a:ext cx="1021976" cy="709084"/>
            <a:chOff x="2662518" y="4812570"/>
            <a:chExt cx="1021976" cy="709084"/>
          </a:xfrm>
        </p:grpSpPr>
        <p:cxnSp>
          <p:nvCxnSpPr>
            <p:cNvPr id="31" name="Connecteur droit avec flèche 30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680447" y="4875323"/>
              <a:ext cx="932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A-&gt;var2</a:t>
              </a:r>
            </a:p>
            <a:p>
              <a:pPr algn="ctr"/>
              <a:r>
                <a:rPr lang="fr-FR" dirty="0" smtClean="0"/>
                <a:t>B-&gt;var1</a:t>
              </a:r>
              <a:endParaRPr lang="fr-FR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360025" y="4843946"/>
            <a:ext cx="1021976" cy="432085"/>
            <a:chOff x="2662518" y="4812570"/>
            <a:chExt cx="1021976" cy="432085"/>
          </a:xfrm>
        </p:grpSpPr>
        <p:cxnSp>
          <p:nvCxnSpPr>
            <p:cNvPr id="34" name="Connecteur droit avec flèche 33"/>
            <p:cNvCxnSpPr/>
            <p:nvPr/>
          </p:nvCxnSpPr>
          <p:spPr>
            <a:xfrm>
              <a:off x="2662518" y="4812570"/>
              <a:ext cx="10219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2680447" y="4875323"/>
              <a:ext cx="1004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Formula</a:t>
              </a:r>
              <a:endParaRPr lang="fr-FR" dirty="0"/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8451483" y="4489404"/>
            <a:ext cx="274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dk1"/>
                </a:solidFill>
              </a:rPr>
              <a:t>∃C:t2. var2~=var1</a:t>
            </a:r>
            <a:br>
              <a:rPr lang="fr-FR" dirty="0" smtClean="0">
                <a:solidFill>
                  <a:schemeClr val="dk1"/>
                </a:solidFill>
              </a:rPr>
            </a:br>
            <a:r>
              <a:rPr lang="fr-FR" dirty="0" smtClean="0">
                <a:solidFill>
                  <a:schemeClr val="dk1"/>
                </a:solidFill>
              </a:rPr>
              <a:t>&amp; ~rel1(C) &amp; fun1(C)=var1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2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Naïve </a:t>
            </a:r>
            <a:r>
              <a:rPr lang="fr-FR" dirty="0" err="1" smtClean="0"/>
              <a:t>generalization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98729"/>
            <a:ext cx="10515600" cy="255159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This formula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true</a:t>
            </a:r>
            <a:r>
              <a:rPr lang="fr-FR" dirty="0" smtClean="0"/>
              <a:t> for </a:t>
            </a:r>
            <a:r>
              <a:rPr lang="fr-FR" dirty="0" err="1" smtClean="0"/>
              <a:t>any</a:t>
            </a:r>
            <a:r>
              <a:rPr lang="fr-FR" dirty="0" smtClean="0"/>
              <a:t> model/</a:t>
            </a:r>
            <a:r>
              <a:rPr lang="fr-FR" dirty="0" err="1" smtClean="0"/>
              <a:t>environment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a substructure </a:t>
            </a:r>
            <a:r>
              <a:rPr lang="fr-FR" dirty="0" err="1" smtClean="0"/>
              <a:t>similar</a:t>
            </a:r>
            <a:r>
              <a:rPr lang="fr-FR" dirty="0" smtClean="0"/>
              <a:t> to the structure of the </a:t>
            </a:r>
            <a:r>
              <a:rPr lang="fr-FR" dirty="0" err="1" smtClean="0"/>
              <a:t>counterexample</a:t>
            </a:r>
            <a:r>
              <a:rPr lang="fr-FR" dirty="0" smtClean="0"/>
              <a:t>, modulo </a:t>
            </a:r>
            <a:r>
              <a:rPr lang="fr-FR" dirty="0" err="1" smtClean="0"/>
              <a:t>renaming</a:t>
            </a:r>
            <a:r>
              <a:rPr lang="fr-FR" dirty="0" smtClean="0"/>
              <a:t> of </a:t>
            </a:r>
            <a:r>
              <a:rPr lang="fr-FR" dirty="0" err="1" smtClean="0"/>
              <a:t>concrete</a:t>
            </a:r>
            <a:r>
              <a:rPr lang="fr-FR" dirty="0" smtClean="0"/>
              <a:t> values.</a:t>
            </a:r>
          </a:p>
          <a:p>
            <a:endParaRPr lang="fr-FR" dirty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have to </a:t>
            </a:r>
            <a:r>
              <a:rPr lang="fr-FR" dirty="0" err="1" smtClean="0"/>
              <a:t>negate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formula in </a:t>
            </a:r>
            <a:r>
              <a:rPr lang="fr-FR" dirty="0" err="1" smtClean="0"/>
              <a:t>order</a:t>
            </a:r>
            <a:r>
              <a:rPr lang="fr-FR" dirty="0" smtClean="0"/>
              <a:t> to have a new invariant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the </a:t>
            </a:r>
            <a:r>
              <a:rPr lang="fr-FR" dirty="0" err="1" smtClean="0"/>
              <a:t>previous</a:t>
            </a:r>
            <a:r>
              <a:rPr lang="fr-FR" dirty="0" smtClean="0"/>
              <a:t> set of invariants.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81083" y="5634940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∀C:t2. ~( var2~=var1 &amp; ~rel1(C) &amp; fun1(C)=var1 ) </a:t>
            </a:r>
            <a:endParaRPr lang="fr-FR" sz="20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5553772" y="5114144"/>
            <a:ext cx="787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370730" y="4736638"/>
            <a:ext cx="5649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dk1"/>
                </a:solidFill>
              </a:rPr>
              <a:t>∃C:t2. var2~=var1 &amp; ~rel1(C) &amp; fun1(C)=var1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56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1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05" b="8304"/>
          <a:stretch/>
        </p:blipFill>
        <p:spPr>
          <a:xfrm>
            <a:off x="8036859" y="365125"/>
            <a:ext cx="3316941" cy="621597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38200" y="1690688"/>
            <a:ext cx="461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a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</a:t>
            </a:r>
            <a:r>
              <a:rPr lang="fr-FR" dirty="0" smtClean="0"/>
              <a:t> : </a:t>
            </a:r>
            <a:r>
              <a:rPr lang="fr-FR" i="1" dirty="0" smtClean="0"/>
              <a:t>a</a:t>
            </a:r>
            <a:r>
              <a:rPr lang="fr-FR" dirty="0" smtClean="0"/>
              <a:t> -&gt; </a:t>
            </a:r>
            <a:r>
              <a:rPr lang="fr-FR" i="1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i="1" dirty="0" smtClean="0"/>
              <a:t>elt1</a:t>
            </a:r>
            <a:r>
              <a:rPr lang="fr-FR" dirty="0" smtClean="0"/>
              <a:t> and </a:t>
            </a:r>
            <a:r>
              <a:rPr lang="fr-FR" i="1" dirty="0" smtClean="0"/>
              <a:t>elt2</a:t>
            </a:r>
            <a:r>
              <a:rPr lang="fr-FR" dirty="0" smtClean="0"/>
              <a:t>, </a:t>
            </a:r>
            <a:r>
              <a:rPr lang="fr-FR" dirty="0" err="1" smtClean="0"/>
              <a:t>two</a:t>
            </a:r>
            <a:r>
              <a:rPr lang="fr-FR" dirty="0" smtClean="0"/>
              <a:t> variables in </a:t>
            </a:r>
            <a:r>
              <a:rPr lang="fr-FR" i="1" dirty="0" smtClean="0"/>
              <a:t>a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i="1" dirty="0" smtClean="0"/>
              <a:t>elt1</a:t>
            </a:r>
            <a:r>
              <a:rPr lang="fr-FR" dirty="0" smtClean="0"/>
              <a:t> ~= </a:t>
            </a:r>
            <a:r>
              <a:rPr lang="fr-FR" i="1" dirty="0" smtClean="0"/>
              <a:t>elt2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value of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variables, but </a:t>
            </a:r>
            <a:r>
              <a:rPr lang="fr-FR" dirty="0" err="1" smtClean="0"/>
              <a:t>they</a:t>
            </a:r>
            <a:r>
              <a:rPr lang="fr-FR" dirty="0"/>
              <a:t> </a:t>
            </a:r>
            <a:r>
              <a:rPr lang="fr-FR" dirty="0" smtClean="0"/>
              <a:t>must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swap </a:t>
            </a:r>
            <a:r>
              <a:rPr lang="fr-FR" dirty="0" err="1" smtClean="0"/>
              <a:t>two</a:t>
            </a:r>
            <a:r>
              <a:rPr lang="fr-FR" dirty="0" smtClean="0"/>
              <a:t> values of </a:t>
            </a:r>
            <a:r>
              <a:rPr lang="fr-FR" i="1" dirty="0" smtClean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guarantee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property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 rotWithShape="1">
          <a:blip r:embed="rId2"/>
          <a:srcRect t="87543" r="41773" b="8441"/>
          <a:stretch/>
        </p:blipFill>
        <p:spPr>
          <a:xfrm>
            <a:off x="1160929" y="4294094"/>
            <a:ext cx="4081938" cy="32273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199" y="4809152"/>
            <a:ext cx="461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invariant to </a:t>
            </a:r>
            <a:r>
              <a:rPr lang="fr-FR" dirty="0" err="1" smtClean="0"/>
              <a:t>be</a:t>
            </a:r>
            <a:r>
              <a:rPr lang="fr-FR" dirty="0" smtClean="0"/>
              <a:t> inductive, </a:t>
            </a:r>
            <a:r>
              <a:rPr lang="fr-FR" dirty="0" err="1" smtClean="0"/>
              <a:t>we</a:t>
            </a:r>
            <a:r>
              <a:rPr lang="fr-FR" dirty="0" smtClean="0"/>
              <a:t> must </a:t>
            </a:r>
            <a:r>
              <a:rPr lang="fr-FR" dirty="0" err="1" smtClean="0"/>
              <a:t>also</a:t>
            </a:r>
            <a:r>
              <a:rPr lang="fr-FR" dirty="0" smtClean="0"/>
              <a:t> state the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i="1" dirty="0" smtClean="0"/>
              <a:t>f </a:t>
            </a:r>
            <a:r>
              <a:rPr lang="fr-FR" dirty="0" smtClean="0"/>
              <a:t>to </a:t>
            </a:r>
            <a:r>
              <a:rPr lang="fr-FR" dirty="0" err="1" smtClean="0"/>
              <a:t>be</a:t>
            </a:r>
            <a:r>
              <a:rPr lang="fr-FR" dirty="0" smtClean="0"/>
              <a:t> injective,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29" y="5967786"/>
            <a:ext cx="4590228" cy="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1219</Words>
  <Application>Microsoft Office PowerPoint</Application>
  <PresentationFormat>Grand écran</PresentationFormat>
  <Paragraphs>297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Thème Office</vt:lpstr>
      <vt:lpstr>Invariant Synthesis</vt:lpstr>
      <vt:lpstr>Two approaches</vt:lpstr>
      <vt:lpstr>Counterexample generalization</vt:lpstr>
      <vt:lpstr>Comparison of different methods</vt:lpstr>
      <vt:lpstr>Limits of automated invariant synthesis</vt:lpstr>
      <vt:lpstr>Naïve generalization</vt:lpstr>
      <vt:lpstr>Naïve generalization</vt:lpstr>
      <vt:lpstr>Naïve generalization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Generalization with code analysis</vt:lpstr>
      <vt:lpstr>Example 1</vt:lpstr>
      <vt:lpstr>Example 1</vt:lpstr>
      <vt:lpstr>Example 1</vt:lpstr>
      <vt:lpstr>Example 1</vt:lpstr>
      <vt:lpstr>Example 1</vt:lpstr>
      <vt:lpstr>Example 2</vt:lpstr>
      <vt:lpstr>Guarantees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Mickael Laurent</dc:creator>
  <cp:lastModifiedBy>Mickael Laurent</cp:lastModifiedBy>
  <cp:revision>146</cp:revision>
  <dcterms:created xsi:type="dcterms:W3CDTF">2018-05-27T14:27:33Z</dcterms:created>
  <dcterms:modified xsi:type="dcterms:W3CDTF">2018-06-18T14:45:56Z</dcterms:modified>
</cp:coreProperties>
</file>