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70" r:id="rId4"/>
    <p:sldId id="271" r:id="rId5"/>
    <p:sldId id="266" r:id="rId6"/>
    <p:sldId id="269" r:id="rId7"/>
    <p:sldId id="264" r:id="rId8"/>
    <p:sldId id="268" r:id="rId9"/>
    <p:sldId id="257" r:id="rId10"/>
    <p:sldId id="258" r:id="rId11"/>
    <p:sldId id="259" r:id="rId12"/>
    <p:sldId id="260" r:id="rId13"/>
    <p:sldId id="261" r:id="rId14"/>
    <p:sldId id="263" r:id="rId15"/>
    <p:sldId id="275" r:id="rId16"/>
    <p:sldId id="272" r:id="rId17"/>
    <p:sldId id="276" r:id="rId18"/>
    <p:sldId id="274" r:id="rId19"/>
    <p:sldId id="277" r:id="rId20"/>
    <p:sldId id="278" r:id="rId21"/>
    <p:sldId id="280" r:id="rId22"/>
    <p:sldId id="281" r:id="rId23"/>
    <p:sldId id="279" r:id="rId24"/>
    <p:sldId id="282" r:id="rId25"/>
    <p:sldId id="283" r:id="rId2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AD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90" d="100"/>
          <a:sy n="190" d="100"/>
        </p:scale>
        <p:origin x="-1626" y="-13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B62AB-347D-4921-8B90-41F43B961539}" type="datetimeFigureOut">
              <a:rPr lang="fr-FR" smtClean="0"/>
              <a:t>28/03/2018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BB263-173C-462D-A126-9DC089CD1A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358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B62AB-347D-4921-8B90-41F43B961539}" type="datetimeFigureOut">
              <a:rPr lang="fr-FR" smtClean="0"/>
              <a:t>28/03/2018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BB263-173C-462D-A126-9DC089CD1A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1397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B62AB-347D-4921-8B90-41F43B961539}" type="datetimeFigureOut">
              <a:rPr lang="fr-FR" smtClean="0"/>
              <a:t>28/03/2018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BB263-173C-462D-A126-9DC089CD1A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1674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B62AB-347D-4921-8B90-41F43B961539}" type="datetimeFigureOut">
              <a:rPr lang="fr-FR" smtClean="0"/>
              <a:t>28/03/2018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BB263-173C-462D-A126-9DC089CD1A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8740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B62AB-347D-4921-8B90-41F43B961539}" type="datetimeFigureOut">
              <a:rPr lang="fr-FR" smtClean="0"/>
              <a:t>28/03/2018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BB263-173C-462D-A126-9DC089CD1A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1436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B62AB-347D-4921-8B90-41F43B961539}" type="datetimeFigureOut">
              <a:rPr lang="fr-FR" smtClean="0"/>
              <a:t>28/03/2018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BB263-173C-462D-A126-9DC089CD1A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5623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B62AB-347D-4921-8B90-41F43B961539}" type="datetimeFigureOut">
              <a:rPr lang="fr-FR" smtClean="0"/>
              <a:t>28/03/2018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BB263-173C-462D-A126-9DC089CD1A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911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B62AB-347D-4921-8B90-41F43B961539}" type="datetimeFigureOut">
              <a:rPr lang="fr-FR" smtClean="0"/>
              <a:t>28/03/2018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BB263-173C-462D-A126-9DC089CD1A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8484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B62AB-347D-4921-8B90-41F43B961539}" type="datetimeFigureOut">
              <a:rPr lang="fr-FR" smtClean="0"/>
              <a:t>28/03/2018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BB263-173C-462D-A126-9DC089CD1A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6682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B62AB-347D-4921-8B90-41F43B961539}" type="datetimeFigureOut">
              <a:rPr lang="fr-FR" smtClean="0"/>
              <a:t>28/03/2018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BB263-173C-462D-A126-9DC089CD1A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4337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B62AB-347D-4921-8B90-41F43B961539}" type="datetimeFigureOut">
              <a:rPr lang="fr-FR" smtClean="0"/>
              <a:t>28/03/2018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BB263-173C-462D-A126-9DC089CD1A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6633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5B62AB-347D-4921-8B90-41F43B961539}" type="datetimeFigureOut">
              <a:rPr lang="fr-FR" smtClean="0"/>
              <a:t>28/03/2018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4BB263-173C-462D-A126-9DC089CD1A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8452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1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3.png"/><Relationship Id="rId9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21.PNG"/><Relationship Id="rId7" Type="http://schemas.openxmlformats.org/officeDocument/2006/relationships/image" Target="../media/image1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Finding</a:t>
            </a:r>
            <a:r>
              <a:rPr lang="fr-FR" dirty="0" smtClean="0"/>
              <a:t> an inductive invariant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For </a:t>
            </a:r>
            <a:r>
              <a:rPr lang="fr-FR" dirty="0" err="1" smtClean="0"/>
              <a:t>protocols</a:t>
            </a:r>
            <a:r>
              <a:rPr lang="fr-FR" dirty="0" smtClean="0"/>
              <a:t> in IVY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17028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Minimization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422" y="2425837"/>
            <a:ext cx="10320495" cy="658755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647422" y="1770895"/>
            <a:ext cx="64685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It </a:t>
            </a:r>
            <a:r>
              <a:rPr lang="fr-FR" sz="2400" dirty="0" err="1" smtClean="0"/>
              <a:t>gives</a:t>
            </a:r>
            <a:r>
              <a:rPr lang="fr-FR" sz="2400" dirty="0" smtClean="0"/>
              <a:t> us the </a:t>
            </a:r>
            <a:r>
              <a:rPr lang="fr-FR" sz="2400" dirty="0" err="1" smtClean="0"/>
              <a:t>following</a:t>
            </a:r>
            <a:r>
              <a:rPr lang="fr-FR" sz="2400" dirty="0" smtClean="0"/>
              <a:t> formula :</a:t>
            </a:r>
            <a:endParaRPr lang="fr-FR" sz="2400" dirty="0"/>
          </a:p>
        </p:txBody>
      </p:sp>
      <p:sp>
        <p:nvSpPr>
          <p:cNvPr id="6" name="ZoneTexte 5"/>
          <p:cNvSpPr txBox="1"/>
          <p:nvPr/>
        </p:nvSpPr>
        <p:spPr>
          <a:xfrm>
            <a:off x="647422" y="3439554"/>
            <a:ext cx="1082067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Then, Ivy will use </a:t>
            </a:r>
            <a:r>
              <a:rPr lang="en-US" sz="2000" b="1" dirty="0" smtClean="0"/>
              <a:t>model checking </a:t>
            </a:r>
            <a:r>
              <a:rPr lang="en-US" sz="2000" dirty="0" smtClean="0"/>
              <a:t>to check that this formula is always satisfied with a given number of iterations (and unbounded space).</a:t>
            </a:r>
          </a:p>
          <a:p>
            <a:endParaRPr lang="en-US" sz="2000" dirty="0" smtClean="0"/>
          </a:p>
          <a:p>
            <a:r>
              <a:rPr lang="en-US" sz="2000" dirty="0" smtClean="0"/>
              <a:t>If it succeed, it will </a:t>
            </a:r>
            <a:r>
              <a:rPr lang="en-US" sz="2000" dirty="0"/>
              <a:t>automatically suggests a stronger generalization, based on a minimal </a:t>
            </a:r>
            <a:r>
              <a:rPr lang="en-US" sz="2000" dirty="0" smtClean="0"/>
              <a:t>(UN)SAT core.</a:t>
            </a:r>
            <a:br>
              <a:rPr lang="en-US" sz="2000" dirty="0" smtClean="0"/>
            </a:br>
            <a:r>
              <a:rPr lang="en-US" sz="2000" dirty="0" smtClean="0"/>
              <a:t>This is the </a:t>
            </a:r>
            <a:r>
              <a:rPr lang="en-US" sz="2000" b="1" i="1" dirty="0" smtClean="0"/>
              <a:t>minimization</a:t>
            </a:r>
            <a:r>
              <a:rPr lang="en-US" sz="2000" dirty="0" smtClean="0"/>
              <a:t>.</a:t>
            </a:r>
            <a:endParaRPr lang="fr-FR" sz="2000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3"/>
          <a:srcRect l="363" r="1"/>
          <a:stretch/>
        </p:blipFill>
        <p:spPr>
          <a:xfrm>
            <a:off x="647422" y="5425732"/>
            <a:ext cx="6173304" cy="250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072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Remarks</a:t>
            </a:r>
            <a:endParaRPr lang="fr-FR" dirty="0"/>
          </a:p>
        </p:txBody>
      </p:sp>
      <p:sp>
        <p:nvSpPr>
          <p:cNvPr id="12" name="Espace réservé du contenu 11"/>
          <p:cNvSpPr>
            <a:spLocks noGrp="1"/>
          </p:cNvSpPr>
          <p:nvPr>
            <p:ph idx="1"/>
          </p:nvPr>
        </p:nvSpPr>
        <p:spPr>
          <a:xfrm>
            <a:off x="838200" y="1828800"/>
            <a:ext cx="10515600" cy="4758267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60000"/>
              </a:lnSpc>
            </a:pPr>
            <a:r>
              <a:rPr lang="fr-FR" dirty="0" smtClean="0"/>
              <a:t> General </a:t>
            </a:r>
            <a:r>
              <a:rPr lang="fr-FR" dirty="0" err="1" smtClean="0"/>
              <a:t>method</a:t>
            </a:r>
            <a:r>
              <a:rPr lang="fr-FR" dirty="0" smtClean="0"/>
              <a:t>, but </a:t>
            </a:r>
            <a:r>
              <a:rPr lang="fr-FR" dirty="0" err="1" smtClean="0"/>
              <a:t>can’t</a:t>
            </a:r>
            <a:r>
              <a:rPr lang="fr-FR" dirty="0" smtClean="0"/>
              <a:t> </a:t>
            </a:r>
            <a:r>
              <a:rPr lang="fr-FR" dirty="0" err="1" smtClean="0"/>
              <a:t>generate</a:t>
            </a:r>
            <a:r>
              <a:rPr lang="fr-FR" dirty="0" smtClean="0"/>
              <a:t> existential conjectures</a:t>
            </a:r>
            <a:br>
              <a:rPr lang="fr-FR" dirty="0" smtClean="0"/>
            </a:br>
            <a:r>
              <a:rPr lang="fr-FR" dirty="0" smtClean="0"/>
              <a:t>(</a:t>
            </a:r>
            <a:r>
              <a:rPr lang="fr-FR" dirty="0" err="1" smtClean="0"/>
              <a:t>it</a:t>
            </a:r>
            <a:r>
              <a:rPr lang="fr-FR" dirty="0" smtClean="0"/>
              <a:t> bans EVERY structure </a:t>
            </a:r>
            <a:r>
              <a:rPr lang="fr-FR" dirty="0" err="1" smtClean="0"/>
              <a:t>that</a:t>
            </a:r>
            <a:r>
              <a:rPr lang="fr-FR" dirty="0" smtClean="0"/>
              <a:t> </a:t>
            </a:r>
            <a:r>
              <a:rPr lang="fr-FR" dirty="0" err="1" smtClean="0"/>
              <a:t>contains</a:t>
            </a:r>
            <a:r>
              <a:rPr lang="fr-FR" dirty="0" smtClean="0"/>
              <a:t> a substructure </a:t>
            </a:r>
            <a:r>
              <a:rPr lang="fr-FR" dirty="0" err="1" smtClean="0"/>
              <a:t>matching</a:t>
            </a:r>
            <a:r>
              <a:rPr lang="fr-FR" dirty="0" smtClean="0"/>
              <a:t> </a:t>
            </a:r>
            <a:r>
              <a:rPr lang="fr-FR" dirty="0" err="1" smtClean="0"/>
              <a:t>some</a:t>
            </a:r>
            <a:r>
              <a:rPr lang="fr-FR" dirty="0" smtClean="0"/>
              <a:t> </a:t>
            </a:r>
            <a:r>
              <a:rPr lang="fr-FR" dirty="0" err="1" smtClean="0"/>
              <a:t>constraints</a:t>
            </a:r>
            <a:r>
              <a:rPr lang="fr-FR" dirty="0" smtClean="0"/>
              <a:t>).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fr-FR" dirty="0" smtClean="0"/>
              <a:t>-&gt; For existential conjectures, </a:t>
            </a:r>
            <a:r>
              <a:rPr lang="fr-FR" dirty="0" err="1" smtClean="0"/>
              <a:t>it</a:t>
            </a:r>
            <a:r>
              <a:rPr lang="fr-FR" dirty="0" smtClean="0"/>
              <a:t> </a:t>
            </a:r>
            <a:r>
              <a:rPr lang="fr-FR" dirty="0" err="1" smtClean="0"/>
              <a:t>should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possible to </a:t>
            </a:r>
            <a:r>
              <a:rPr lang="fr-FR" dirty="0" err="1" smtClean="0"/>
              <a:t>perform</a:t>
            </a:r>
            <a:r>
              <a:rPr lang="fr-FR" dirty="0" smtClean="0"/>
              <a:t> the dual : </a:t>
            </a:r>
            <a:r>
              <a:rPr lang="fr-FR" dirty="0" err="1" smtClean="0"/>
              <a:t>banning</a:t>
            </a:r>
            <a:r>
              <a:rPr lang="fr-FR" dirty="0" smtClean="0"/>
              <a:t> </a:t>
            </a:r>
            <a:r>
              <a:rPr lang="fr-FR" dirty="0" err="1" smtClean="0"/>
              <a:t>every</a:t>
            </a:r>
            <a:r>
              <a:rPr lang="fr-FR" dirty="0" smtClean="0"/>
              <a:t> structure </a:t>
            </a:r>
            <a:r>
              <a:rPr lang="fr-FR" dirty="0" err="1" smtClean="0"/>
              <a:t>that</a:t>
            </a:r>
            <a:r>
              <a:rPr lang="fr-FR" dirty="0" smtClean="0"/>
              <a:t> </a:t>
            </a:r>
            <a:r>
              <a:rPr lang="fr-FR" dirty="0" err="1" smtClean="0"/>
              <a:t>doesn’t</a:t>
            </a:r>
            <a:r>
              <a:rPr lang="fr-FR" dirty="0" smtClean="0"/>
              <a:t> </a:t>
            </a:r>
            <a:r>
              <a:rPr lang="fr-FR" dirty="0" err="1" smtClean="0"/>
              <a:t>own</a:t>
            </a:r>
            <a:r>
              <a:rPr lang="fr-FR" dirty="0" smtClean="0"/>
              <a:t> a substructure </a:t>
            </a:r>
            <a:r>
              <a:rPr lang="fr-FR" dirty="0" err="1" smtClean="0"/>
              <a:t>matching</a:t>
            </a:r>
            <a:r>
              <a:rPr lang="fr-FR" dirty="0" smtClean="0"/>
              <a:t> </a:t>
            </a:r>
            <a:r>
              <a:rPr lang="fr-FR" dirty="0" err="1" smtClean="0"/>
              <a:t>some</a:t>
            </a:r>
            <a:r>
              <a:rPr lang="fr-FR" dirty="0" smtClean="0"/>
              <a:t> </a:t>
            </a:r>
            <a:r>
              <a:rPr lang="fr-FR" dirty="0" err="1" smtClean="0"/>
              <a:t>constraints</a:t>
            </a:r>
            <a:r>
              <a:rPr lang="fr-FR" dirty="0" smtClean="0"/>
              <a:t>.</a:t>
            </a:r>
          </a:p>
          <a:p>
            <a:pPr>
              <a:lnSpc>
                <a:spcPct val="160000"/>
              </a:lnSpc>
            </a:pPr>
            <a:endParaRPr lang="fr-FR" dirty="0"/>
          </a:p>
          <a:p>
            <a:pPr>
              <a:lnSpc>
                <a:spcPct val="160000"/>
              </a:lnSpc>
            </a:pPr>
            <a:r>
              <a:rPr lang="fr-FR" dirty="0"/>
              <a:t> </a:t>
            </a:r>
            <a:r>
              <a:rPr lang="fr-FR" dirty="0" smtClean="0"/>
              <a:t>Can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used</a:t>
            </a:r>
            <a:r>
              <a:rPr lang="fr-FR" dirty="0" smtClean="0"/>
              <a:t> </a:t>
            </a:r>
            <a:r>
              <a:rPr lang="fr-FR" dirty="0" err="1" smtClean="0"/>
              <a:t>without</a:t>
            </a:r>
            <a:r>
              <a:rPr lang="fr-FR" dirty="0" smtClean="0"/>
              <a:t> </a:t>
            </a:r>
            <a:r>
              <a:rPr lang="fr-FR" dirty="0" err="1" smtClean="0"/>
              <a:t>any</a:t>
            </a:r>
            <a:r>
              <a:rPr lang="fr-FR" dirty="0" smtClean="0"/>
              <a:t> help of the user, but in </a:t>
            </a:r>
            <a:r>
              <a:rPr lang="fr-FR" dirty="0" err="1" smtClean="0"/>
              <a:t>this</a:t>
            </a:r>
            <a:r>
              <a:rPr lang="fr-FR" dirty="0" smtClean="0"/>
              <a:t> case the </a:t>
            </a:r>
            <a:r>
              <a:rPr lang="fr-FR" dirty="0" err="1" smtClean="0"/>
              <a:t>generalization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the </a:t>
            </a:r>
            <a:r>
              <a:rPr lang="fr-FR" dirty="0" err="1" smtClean="0"/>
              <a:t>result</a:t>
            </a:r>
            <a:r>
              <a:rPr lang="fr-FR" dirty="0" smtClean="0"/>
              <a:t> of a min-UNSAT </a:t>
            </a:r>
            <a:r>
              <a:rPr lang="fr-FR" dirty="0" err="1" smtClean="0"/>
              <a:t>core</a:t>
            </a:r>
            <a:r>
              <a:rPr lang="fr-FR" dirty="0" smtClean="0"/>
              <a:t>, </a:t>
            </a:r>
            <a:r>
              <a:rPr lang="fr-FR" dirty="0" err="1" smtClean="0"/>
              <a:t>which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quite</a:t>
            </a:r>
            <a:r>
              <a:rPr lang="fr-FR" dirty="0" smtClean="0"/>
              <a:t> </a:t>
            </a:r>
            <a:r>
              <a:rPr lang="fr-FR" dirty="0" err="1" smtClean="0"/>
              <a:t>arbitrary</a:t>
            </a:r>
            <a:r>
              <a:rPr lang="fr-FR" dirty="0" smtClean="0"/>
              <a:t> and </a:t>
            </a:r>
            <a:r>
              <a:rPr lang="fr-FR" dirty="0" err="1" smtClean="0"/>
              <a:t>often</a:t>
            </a:r>
            <a:r>
              <a:rPr lang="fr-FR" dirty="0" smtClean="0"/>
              <a:t> not relevant.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fr-FR" dirty="0" smtClean="0"/>
              <a:t>-&gt; If the user </a:t>
            </a:r>
            <a:r>
              <a:rPr lang="fr-FR" dirty="0" err="1" smtClean="0"/>
              <a:t>want</a:t>
            </a:r>
            <a:r>
              <a:rPr lang="fr-FR" dirty="0"/>
              <a:t> </a:t>
            </a:r>
            <a:r>
              <a:rPr lang="fr-FR" dirty="0" smtClean="0"/>
              <a:t>a more relevant </a:t>
            </a:r>
            <a:r>
              <a:rPr lang="fr-FR" dirty="0" err="1" smtClean="0"/>
              <a:t>result</a:t>
            </a:r>
            <a:r>
              <a:rPr lang="fr-FR" dirty="0" smtClean="0"/>
              <a:t>, </a:t>
            </a:r>
            <a:r>
              <a:rPr lang="fr-FR" dirty="0" err="1" smtClean="0"/>
              <a:t>he</a:t>
            </a:r>
            <a:r>
              <a:rPr lang="fr-FR" dirty="0" smtClean="0"/>
              <a:t> has to </a:t>
            </a:r>
            <a:r>
              <a:rPr lang="fr-FR" dirty="0" err="1" smtClean="0"/>
              <a:t>highlight</a:t>
            </a:r>
            <a:r>
              <a:rPr lang="fr-FR" dirty="0" smtClean="0"/>
              <a:t> </a:t>
            </a:r>
            <a:r>
              <a:rPr lang="fr-FR" dirty="0" err="1" smtClean="0"/>
              <a:t>constraints</a:t>
            </a:r>
            <a:r>
              <a:rPr lang="fr-FR" dirty="0" smtClean="0"/>
              <a:t> </a:t>
            </a:r>
            <a:r>
              <a:rPr lang="fr-FR" dirty="0" err="1" smtClean="0"/>
              <a:t>that</a:t>
            </a:r>
            <a:r>
              <a:rPr lang="fr-FR" dirty="0" smtClean="0"/>
              <a:t> </a:t>
            </a:r>
            <a:r>
              <a:rPr lang="fr-FR" dirty="0" err="1" smtClean="0"/>
              <a:t>make</a:t>
            </a:r>
            <a:r>
              <a:rPr lang="fr-FR" dirty="0" smtClean="0"/>
              <a:t> the state incorrect. It </a:t>
            </a:r>
            <a:r>
              <a:rPr lang="fr-FR" dirty="0" err="1" smtClean="0"/>
              <a:t>can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difficult</a:t>
            </a:r>
            <a:r>
              <a:rPr lang="fr-FR" dirty="0" smtClean="0"/>
              <a:t> </a:t>
            </a:r>
            <a:r>
              <a:rPr lang="fr-FR" dirty="0" err="1" smtClean="0"/>
              <a:t>when</a:t>
            </a:r>
            <a:r>
              <a:rPr lang="fr-FR" dirty="0" smtClean="0"/>
              <a:t> </a:t>
            </a:r>
            <a:r>
              <a:rPr lang="fr-FR" dirty="0" err="1" smtClean="0"/>
              <a:t>there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a lot of non-native structures and relations of </a:t>
            </a:r>
            <a:r>
              <a:rPr lang="fr-FR" dirty="0" err="1" smtClean="0"/>
              <a:t>arity</a:t>
            </a:r>
            <a:r>
              <a:rPr lang="fr-FR" dirty="0" smtClean="0"/>
              <a:t> &gt; 2 (</a:t>
            </a:r>
            <a:r>
              <a:rPr lang="fr-FR" dirty="0" err="1" smtClean="0"/>
              <a:t>bad</a:t>
            </a:r>
            <a:r>
              <a:rPr lang="fr-FR" dirty="0" smtClean="0"/>
              <a:t> </a:t>
            </a:r>
            <a:r>
              <a:rPr lang="fr-FR" dirty="0" err="1" smtClean="0"/>
              <a:t>representation</a:t>
            </a:r>
            <a:r>
              <a:rPr lang="fr-FR" dirty="0"/>
              <a:t>)</a:t>
            </a:r>
            <a:r>
              <a:rPr lang="fr-FR" dirty="0" smtClean="0"/>
              <a:t>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85382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Some</a:t>
            </a:r>
            <a:r>
              <a:rPr lang="fr-FR" dirty="0" smtClean="0"/>
              <a:t> </a:t>
            </a:r>
            <a:r>
              <a:rPr lang="fr-FR" dirty="0" err="1" smtClean="0"/>
              <a:t>ideas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fr-FR" dirty="0" smtClean="0"/>
              <a:t> This </a:t>
            </a:r>
            <a:r>
              <a:rPr lang="fr-FR" dirty="0" err="1" smtClean="0"/>
              <a:t>method</a:t>
            </a:r>
            <a:r>
              <a:rPr lang="fr-FR" dirty="0" smtClean="0"/>
              <a:t> </a:t>
            </a:r>
            <a:r>
              <a:rPr lang="fr-FR" dirty="0" err="1" smtClean="0"/>
              <a:t>doesn’t</a:t>
            </a:r>
            <a:r>
              <a:rPr lang="fr-FR" dirty="0" smtClean="0"/>
              <a:t> look at the conjecture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want</a:t>
            </a:r>
            <a:r>
              <a:rPr lang="fr-FR" dirty="0" smtClean="0"/>
              <a:t> to </a:t>
            </a:r>
            <a:r>
              <a:rPr lang="fr-FR" dirty="0" err="1" smtClean="0"/>
              <a:t>prove</a:t>
            </a:r>
            <a:r>
              <a:rPr lang="fr-FR" dirty="0" smtClean="0"/>
              <a:t>, </a:t>
            </a:r>
            <a:r>
              <a:rPr lang="fr-FR" dirty="0" err="1" smtClean="0"/>
              <a:t>nor</a:t>
            </a:r>
            <a:r>
              <a:rPr lang="fr-FR" dirty="0" smtClean="0"/>
              <a:t> the code of the </a:t>
            </a:r>
            <a:r>
              <a:rPr lang="fr-FR" dirty="0" err="1" smtClean="0"/>
              <a:t>iteration</a:t>
            </a:r>
            <a:r>
              <a:rPr lang="fr-FR" dirty="0" smtClean="0"/>
              <a:t>: </a:t>
            </a:r>
            <a:r>
              <a:rPr lang="fr-FR" dirty="0" err="1" smtClean="0"/>
              <a:t>it</a:t>
            </a:r>
            <a:r>
              <a:rPr lang="fr-FR" dirty="0" smtClean="0"/>
              <a:t> </a:t>
            </a:r>
            <a:r>
              <a:rPr lang="fr-FR" dirty="0" err="1" smtClean="0"/>
              <a:t>could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possible to have more relevant and user-</a:t>
            </a:r>
            <a:r>
              <a:rPr lang="fr-FR" dirty="0" err="1" smtClean="0"/>
              <a:t>friendly</a:t>
            </a:r>
            <a:r>
              <a:rPr lang="fr-FR" dirty="0" smtClean="0"/>
              <a:t> </a:t>
            </a:r>
            <a:r>
              <a:rPr lang="fr-FR" dirty="0" err="1" smtClean="0"/>
              <a:t>results</a:t>
            </a:r>
            <a:r>
              <a:rPr lang="fr-FR" dirty="0" smtClean="0"/>
              <a:t> by </a:t>
            </a:r>
            <a:r>
              <a:rPr lang="fr-FR" dirty="0" err="1" smtClean="0"/>
              <a:t>taking</a:t>
            </a:r>
            <a:r>
              <a:rPr lang="fr-FR" dirty="0" smtClean="0"/>
              <a:t> </a:t>
            </a:r>
            <a:r>
              <a:rPr lang="fr-FR" dirty="0" err="1" smtClean="0"/>
              <a:t>those</a:t>
            </a:r>
            <a:r>
              <a:rPr lang="fr-FR" dirty="0" smtClean="0"/>
              <a:t> </a:t>
            </a:r>
            <a:r>
              <a:rPr lang="fr-FR" dirty="0" err="1" smtClean="0"/>
              <a:t>into</a:t>
            </a:r>
            <a:r>
              <a:rPr lang="fr-FR" dirty="0" smtClean="0"/>
              <a:t> </a:t>
            </a:r>
            <a:r>
              <a:rPr lang="fr-FR" dirty="0" err="1" smtClean="0"/>
              <a:t>account</a:t>
            </a:r>
            <a:r>
              <a:rPr lang="fr-FR" dirty="0" smtClean="0"/>
              <a:t> (</a:t>
            </a:r>
            <a:r>
              <a:rPr lang="fr-FR" dirty="0" err="1" smtClean="0"/>
              <a:t>it</a:t>
            </a:r>
            <a:r>
              <a:rPr lang="fr-FR" dirty="0" smtClean="0"/>
              <a:t> </a:t>
            </a:r>
            <a:r>
              <a:rPr lang="fr-FR" dirty="0" err="1" smtClean="0"/>
              <a:t>could</a:t>
            </a:r>
            <a:r>
              <a:rPr lang="fr-FR" dirty="0" smtClean="0"/>
              <a:t> help </a:t>
            </a:r>
            <a:r>
              <a:rPr lang="fr-FR" dirty="0" err="1" smtClean="0"/>
              <a:t>Ivy</a:t>
            </a:r>
            <a:r>
              <a:rPr lang="fr-FR" dirty="0" smtClean="0"/>
              <a:t> to </a:t>
            </a:r>
            <a:r>
              <a:rPr lang="fr-FR" dirty="0" err="1" smtClean="0"/>
              <a:t>decide</a:t>
            </a:r>
            <a:r>
              <a:rPr lang="fr-FR" dirty="0" smtClean="0"/>
              <a:t> </a:t>
            </a:r>
            <a:r>
              <a:rPr lang="fr-FR" dirty="0" err="1" smtClean="0"/>
              <a:t>whether</a:t>
            </a:r>
            <a:r>
              <a:rPr lang="fr-FR" dirty="0" smtClean="0"/>
              <a:t> a </a:t>
            </a:r>
            <a:r>
              <a:rPr lang="fr-FR" dirty="0" err="1" smtClean="0"/>
              <a:t>constraint</a:t>
            </a:r>
            <a:r>
              <a:rPr lang="fr-FR" dirty="0" smtClean="0"/>
              <a:t> </a:t>
            </a:r>
            <a:r>
              <a:rPr lang="fr-FR" dirty="0" err="1" smtClean="0"/>
              <a:t>matter</a:t>
            </a:r>
            <a:r>
              <a:rPr lang="fr-FR" dirty="0" smtClean="0"/>
              <a:t> or not).</a:t>
            </a:r>
          </a:p>
          <a:p>
            <a:pPr>
              <a:lnSpc>
                <a:spcPct val="150000"/>
              </a:lnSpc>
            </a:pPr>
            <a:endParaRPr lang="fr-FR" dirty="0"/>
          </a:p>
          <a:p>
            <a:pPr>
              <a:lnSpc>
                <a:spcPct val="150000"/>
              </a:lnSpc>
            </a:pP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could</a:t>
            </a:r>
            <a:r>
              <a:rPr lang="fr-FR" dirty="0" smtClean="0"/>
              <a:t> </a:t>
            </a:r>
            <a:r>
              <a:rPr lang="fr-FR" dirty="0" err="1" smtClean="0"/>
              <a:t>also</a:t>
            </a:r>
            <a:r>
              <a:rPr lang="fr-FR" dirty="0" smtClean="0"/>
              <a:t> </a:t>
            </a:r>
            <a:r>
              <a:rPr lang="fr-FR" dirty="0" err="1" smtClean="0"/>
              <a:t>ask</a:t>
            </a:r>
            <a:r>
              <a:rPr lang="fr-FR" dirty="0" smtClean="0"/>
              <a:t> to the user to « </a:t>
            </a:r>
            <a:r>
              <a:rPr lang="fr-FR" dirty="0" err="1" smtClean="0"/>
              <a:t>fix</a:t>
            </a:r>
            <a:r>
              <a:rPr lang="fr-FR" dirty="0" smtClean="0"/>
              <a:t> » the </a:t>
            </a:r>
            <a:r>
              <a:rPr lang="fr-FR" dirty="0" err="1" smtClean="0"/>
              <a:t>counterexample</a:t>
            </a:r>
            <a:r>
              <a:rPr lang="fr-FR" dirty="0" smtClean="0"/>
              <a:t> in </a:t>
            </a:r>
            <a:r>
              <a:rPr lang="fr-FR" dirty="0" err="1" smtClean="0"/>
              <a:t>order</a:t>
            </a:r>
            <a:r>
              <a:rPr lang="fr-FR" dirty="0" smtClean="0"/>
              <a:t> to </a:t>
            </a:r>
            <a:r>
              <a:rPr lang="fr-FR" dirty="0" err="1" smtClean="0"/>
              <a:t>be</a:t>
            </a:r>
            <a:r>
              <a:rPr lang="fr-FR" dirty="0" smtClean="0"/>
              <a:t> able to compare the </a:t>
            </a:r>
            <a:r>
              <a:rPr lang="fr-FR" dirty="0" err="1" smtClean="0"/>
              <a:t>faulty</a:t>
            </a:r>
            <a:r>
              <a:rPr lang="fr-FR" dirty="0" smtClean="0"/>
              <a:t> </a:t>
            </a:r>
            <a:r>
              <a:rPr lang="fr-FR" dirty="0" err="1" smtClean="0"/>
              <a:t>example</a:t>
            </a:r>
            <a:r>
              <a:rPr lang="fr-FR" dirty="0" smtClean="0"/>
              <a:t>/</a:t>
            </a:r>
            <a:r>
              <a:rPr lang="fr-FR" dirty="0" err="1" smtClean="0"/>
              <a:t>execution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a correct one </a:t>
            </a:r>
            <a:r>
              <a:rPr lang="fr-FR" dirty="0" err="1" smtClean="0"/>
              <a:t>that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almost</a:t>
            </a:r>
            <a:r>
              <a:rPr lang="fr-FR" dirty="0" smtClean="0"/>
              <a:t> </a:t>
            </a:r>
            <a:r>
              <a:rPr lang="fr-FR" dirty="0" err="1" smtClean="0"/>
              <a:t>similar</a:t>
            </a:r>
            <a:r>
              <a:rPr lang="fr-FR" dirty="0" smtClean="0"/>
              <a:t>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77233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Ivy</a:t>
            </a:r>
            <a:r>
              <a:rPr lang="fr-FR" dirty="0" smtClean="0"/>
              <a:t> </a:t>
            </a:r>
            <a:r>
              <a:rPr lang="fr-FR" dirty="0" err="1" smtClean="0"/>
              <a:t>counterfactual</a:t>
            </a:r>
            <a:r>
              <a:rPr lang="fr-FR" dirty="0" smtClean="0"/>
              <a:t> </a:t>
            </a:r>
            <a:r>
              <a:rPr lang="fr-FR" dirty="0" err="1" smtClean="0"/>
              <a:t>analysis</a:t>
            </a:r>
            <a:r>
              <a:rPr lang="fr-FR" dirty="0"/>
              <a:t> </a:t>
            </a:r>
            <a:r>
              <a:rPr lang="fr-FR" dirty="0" smtClean="0">
                <a:sym typeface="Wingdings" panose="05000000000000000000" pitchFamily="2" charset="2"/>
              </a:rPr>
              <a:t>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3266016" y="1532805"/>
            <a:ext cx="3598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 smtClean="0"/>
              <a:t>Kappa model </a:t>
            </a:r>
            <a:r>
              <a:rPr lang="fr-FR" sz="2800" b="1" dirty="0" err="1" smtClean="0"/>
              <a:t>analysis</a:t>
            </a:r>
            <a:endParaRPr lang="fr-FR" b="1" dirty="0"/>
          </a:p>
        </p:txBody>
      </p:sp>
      <p:sp>
        <p:nvSpPr>
          <p:cNvPr id="5" name="ZoneTexte 4"/>
          <p:cNvSpPr txBox="1"/>
          <p:nvPr/>
        </p:nvSpPr>
        <p:spPr>
          <a:xfrm>
            <a:off x="7441141" y="1557970"/>
            <a:ext cx="3674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 err="1" smtClean="0"/>
              <a:t>Ivy</a:t>
            </a:r>
            <a:r>
              <a:rPr lang="fr-FR" sz="2800" b="1" dirty="0" smtClean="0"/>
              <a:t> </a:t>
            </a:r>
            <a:r>
              <a:rPr lang="fr-FR" sz="2800" b="1" dirty="0" err="1" smtClean="0"/>
              <a:t>protocol</a:t>
            </a:r>
            <a:r>
              <a:rPr lang="fr-FR" sz="2800" b="1" dirty="0" smtClean="0"/>
              <a:t> </a:t>
            </a:r>
            <a:r>
              <a:rPr lang="fr-FR" sz="2800" b="1" dirty="0" err="1" smtClean="0"/>
              <a:t>analysis</a:t>
            </a:r>
            <a:endParaRPr lang="fr-FR" b="1" dirty="0"/>
          </a:p>
        </p:txBody>
      </p:sp>
      <p:sp>
        <p:nvSpPr>
          <p:cNvPr id="6" name="ZoneTexte 5"/>
          <p:cNvSpPr txBox="1"/>
          <p:nvPr/>
        </p:nvSpPr>
        <p:spPr>
          <a:xfrm>
            <a:off x="675213" y="2269986"/>
            <a:ext cx="3259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We</a:t>
            </a:r>
            <a:r>
              <a:rPr lang="fr-FR" dirty="0" smtClean="0"/>
              <a:t> are </a:t>
            </a:r>
            <a:r>
              <a:rPr lang="fr-FR" dirty="0" err="1" smtClean="0"/>
              <a:t>interested</a:t>
            </a:r>
            <a:r>
              <a:rPr lang="fr-FR" dirty="0" smtClean="0"/>
              <a:t> in :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675212" y="3574956"/>
            <a:ext cx="3259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We</a:t>
            </a:r>
            <a:r>
              <a:rPr lang="fr-FR" dirty="0"/>
              <a:t> </a:t>
            </a:r>
            <a:r>
              <a:rPr lang="fr-FR" dirty="0" err="1" smtClean="0"/>
              <a:t>compute</a:t>
            </a:r>
            <a:r>
              <a:rPr lang="fr-FR" dirty="0" smtClean="0"/>
              <a:t> :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675212" y="5041665"/>
            <a:ext cx="3259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We</a:t>
            </a:r>
            <a:r>
              <a:rPr lang="fr-FR" dirty="0"/>
              <a:t> </a:t>
            </a:r>
            <a:r>
              <a:rPr lang="fr-FR" dirty="0" err="1" smtClean="0"/>
              <a:t>want</a:t>
            </a:r>
            <a:r>
              <a:rPr lang="fr-FR" dirty="0" smtClean="0"/>
              <a:t> to </a:t>
            </a:r>
            <a:r>
              <a:rPr lang="fr-FR" dirty="0" err="1" smtClean="0"/>
              <a:t>find</a:t>
            </a:r>
            <a:r>
              <a:rPr lang="fr-FR" dirty="0" smtClean="0"/>
              <a:t> :</a:t>
            </a:r>
            <a:endParaRPr lang="fr-FR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4880" y="2130669"/>
            <a:ext cx="1511300" cy="829572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3604682" y="2889122"/>
            <a:ext cx="3259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The </a:t>
            </a:r>
            <a:r>
              <a:rPr lang="fr-FR" dirty="0" err="1" smtClean="0"/>
              <a:t>creation</a:t>
            </a:r>
            <a:r>
              <a:rPr lang="fr-FR" dirty="0" smtClean="0"/>
              <a:t> of </a:t>
            </a:r>
            <a:r>
              <a:rPr lang="fr-FR" dirty="0" err="1" smtClean="0"/>
              <a:t>species</a:t>
            </a:r>
            <a:endParaRPr lang="fr-FR" dirty="0" smtClean="0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 rotWithShape="1">
          <a:blip r:embed="rId3"/>
          <a:srcRect r="62440" b="82942"/>
          <a:stretch/>
        </p:blipFill>
        <p:spPr>
          <a:xfrm>
            <a:off x="8174565" y="2371332"/>
            <a:ext cx="2633133" cy="172220"/>
          </a:xfrm>
          <a:prstGeom prst="rect">
            <a:avLst/>
          </a:prstGeom>
        </p:spPr>
      </p:pic>
      <p:sp>
        <p:nvSpPr>
          <p:cNvPr id="12" name="ZoneTexte 11"/>
          <p:cNvSpPr txBox="1"/>
          <p:nvPr/>
        </p:nvSpPr>
        <p:spPr>
          <a:xfrm>
            <a:off x="7382933" y="2708629"/>
            <a:ext cx="43476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The value of a formula (conjecture)</a:t>
            </a:r>
            <a:br>
              <a:rPr lang="fr-FR" dirty="0" smtClean="0"/>
            </a:br>
            <a:r>
              <a:rPr lang="fr-FR" dirty="0" err="1" smtClean="0"/>
              <a:t>after</a:t>
            </a:r>
            <a:r>
              <a:rPr lang="fr-FR" dirty="0" smtClean="0"/>
              <a:t> one </a:t>
            </a:r>
            <a:r>
              <a:rPr lang="fr-FR" dirty="0" err="1" smtClean="0"/>
              <a:t>iteration</a:t>
            </a:r>
            <a:endParaRPr lang="fr-FR" dirty="0" smtClean="0"/>
          </a:p>
        </p:txBody>
      </p:sp>
      <p:sp>
        <p:nvSpPr>
          <p:cNvPr id="14" name="ZoneTexte 13"/>
          <p:cNvSpPr txBox="1"/>
          <p:nvPr/>
        </p:nvSpPr>
        <p:spPr>
          <a:xfrm>
            <a:off x="3604682" y="3579175"/>
            <a:ext cx="34586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Two</a:t>
            </a:r>
            <a:r>
              <a:rPr lang="fr-FR" dirty="0" smtClean="0"/>
              <a:t> traces </a:t>
            </a:r>
            <a:r>
              <a:rPr lang="fr-FR" dirty="0" err="1" smtClean="0"/>
              <a:t>that</a:t>
            </a:r>
            <a:r>
              <a:rPr lang="fr-FR" dirty="0" smtClean="0"/>
              <a:t> are </a:t>
            </a:r>
            <a:r>
              <a:rPr lang="fr-FR" dirty="0" err="1" smtClean="0"/>
              <a:t>quite</a:t>
            </a:r>
            <a:r>
              <a:rPr lang="fr-FR" dirty="0" smtClean="0"/>
              <a:t> close,</a:t>
            </a:r>
          </a:p>
          <a:p>
            <a:r>
              <a:rPr lang="fr-FR" dirty="0" smtClean="0"/>
              <a:t>one </a:t>
            </a:r>
            <a:r>
              <a:rPr lang="fr-FR" dirty="0" err="1" smtClean="0"/>
              <a:t>resulting</a:t>
            </a:r>
            <a:r>
              <a:rPr lang="fr-FR" dirty="0" smtClean="0"/>
              <a:t> on the </a:t>
            </a:r>
            <a:r>
              <a:rPr lang="fr-FR" dirty="0" err="1" smtClean="0"/>
              <a:t>creation</a:t>
            </a:r>
            <a:r>
              <a:rPr lang="fr-FR" dirty="0" smtClean="0"/>
              <a:t> of the </a:t>
            </a:r>
            <a:r>
              <a:rPr lang="fr-FR" dirty="0" err="1" smtClean="0"/>
              <a:t>specie</a:t>
            </a:r>
            <a:r>
              <a:rPr lang="fr-FR" dirty="0"/>
              <a:t> </a:t>
            </a:r>
            <a:r>
              <a:rPr lang="fr-FR" dirty="0" smtClean="0"/>
              <a:t>and the </a:t>
            </a:r>
            <a:r>
              <a:rPr lang="fr-FR" dirty="0" err="1" smtClean="0"/>
              <a:t>other</a:t>
            </a:r>
            <a:r>
              <a:rPr lang="fr-FR" dirty="0" smtClean="0"/>
              <a:t> </a:t>
            </a:r>
            <a:r>
              <a:rPr lang="fr-FR" dirty="0" err="1" smtClean="0"/>
              <a:t>that</a:t>
            </a:r>
            <a:r>
              <a:rPr lang="fr-FR" dirty="0" smtClean="0"/>
              <a:t> </a:t>
            </a:r>
            <a:r>
              <a:rPr lang="fr-FR" dirty="0" err="1" smtClean="0"/>
              <a:t>fails</a:t>
            </a:r>
            <a:r>
              <a:rPr lang="fr-FR" dirty="0" smtClean="0"/>
              <a:t> to </a:t>
            </a:r>
            <a:r>
              <a:rPr lang="fr-FR" dirty="0" err="1" smtClean="0"/>
              <a:t>create</a:t>
            </a:r>
            <a:r>
              <a:rPr lang="fr-FR" dirty="0" smtClean="0"/>
              <a:t> </a:t>
            </a:r>
            <a:r>
              <a:rPr lang="fr-FR" dirty="0" err="1" smtClean="0"/>
              <a:t>this</a:t>
            </a:r>
            <a:r>
              <a:rPr lang="fr-FR" dirty="0" smtClean="0"/>
              <a:t> </a:t>
            </a:r>
            <a:r>
              <a:rPr lang="fr-FR" dirty="0" err="1" smtClean="0"/>
              <a:t>specie</a:t>
            </a:r>
            <a:endParaRPr lang="fr-FR" dirty="0"/>
          </a:p>
        </p:txBody>
      </p:sp>
      <p:sp>
        <p:nvSpPr>
          <p:cNvPr id="15" name="ZoneTexte 14"/>
          <p:cNvSpPr txBox="1"/>
          <p:nvPr/>
        </p:nvSpPr>
        <p:spPr>
          <a:xfrm>
            <a:off x="7382933" y="3579174"/>
            <a:ext cx="45550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Two</a:t>
            </a:r>
            <a:r>
              <a:rPr lang="fr-FR" dirty="0" smtClean="0"/>
              <a:t> initial states </a:t>
            </a:r>
            <a:r>
              <a:rPr lang="fr-FR" dirty="0" err="1" smtClean="0"/>
              <a:t>that</a:t>
            </a:r>
            <a:r>
              <a:rPr lang="fr-FR" dirty="0" smtClean="0"/>
              <a:t> are </a:t>
            </a:r>
            <a:r>
              <a:rPr lang="fr-FR" dirty="0" err="1" smtClean="0"/>
              <a:t>quite</a:t>
            </a:r>
            <a:r>
              <a:rPr lang="fr-FR" dirty="0" smtClean="0"/>
              <a:t> close (and </a:t>
            </a:r>
            <a:r>
              <a:rPr lang="fr-FR" dirty="0" err="1" smtClean="0"/>
              <a:t>thus</a:t>
            </a:r>
            <a:r>
              <a:rPr lang="fr-FR" dirty="0" smtClean="0"/>
              <a:t> </a:t>
            </a:r>
            <a:r>
              <a:rPr lang="fr-FR" dirty="0" err="1" smtClean="0"/>
              <a:t>two</a:t>
            </a:r>
            <a:r>
              <a:rPr lang="fr-FR" dirty="0" smtClean="0"/>
              <a:t> </a:t>
            </a:r>
            <a:r>
              <a:rPr lang="fr-FR" dirty="0" err="1" smtClean="0"/>
              <a:t>different</a:t>
            </a:r>
            <a:r>
              <a:rPr lang="fr-FR" dirty="0" smtClean="0"/>
              <a:t> </a:t>
            </a:r>
            <a:r>
              <a:rPr lang="fr-FR" dirty="0" err="1" smtClean="0"/>
              <a:t>executions</a:t>
            </a:r>
            <a:r>
              <a:rPr lang="fr-FR" dirty="0" smtClean="0"/>
              <a:t> of the </a:t>
            </a:r>
            <a:r>
              <a:rPr lang="fr-FR" dirty="0" err="1" smtClean="0"/>
              <a:t>iteration</a:t>
            </a:r>
            <a:r>
              <a:rPr lang="fr-FR" dirty="0" smtClean="0"/>
              <a:t>),</a:t>
            </a:r>
            <a:br>
              <a:rPr lang="fr-FR" dirty="0" smtClean="0"/>
            </a:br>
            <a:r>
              <a:rPr lang="fr-FR" dirty="0" smtClean="0"/>
              <a:t>one </a:t>
            </a:r>
            <a:r>
              <a:rPr lang="fr-FR" dirty="0" err="1" smtClean="0"/>
              <a:t>satisfying</a:t>
            </a:r>
            <a:r>
              <a:rPr lang="fr-FR" dirty="0" smtClean="0"/>
              <a:t> the formula at the end and the </a:t>
            </a:r>
            <a:r>
              <a:rPr lang="fr-FR" dirty="0" err="1" smtClean="0"/>
              <a:t>other</a:t>
            </a:r>
            <a:r>
              <a:rPr lang="fr-FR" dirty="0" smtClean="0"/>
              <a:t> not</a:t>
            </a:r>
            <a:endParaRPr lang="fr-FR" dirty="0"/>
          </a:p>
        </p:txBody>
      </p:sp>
      <p:sp>
        <p:nvSpPr>
          <p:cNvPr id="16" name="ZoneTexte 15"/>
          <p:cNvSpPr txBox="1"/>
          <p:nvPr/>
        </p:nvSpPr>
        <p:spPr>
          <a:xfrm>
            <a:off x="3604682" y="5041665"/>
            <a:ext cx="32596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Some</a:t>
            </a:r>
            <a:r>
              <a:rPr lang="fr-FR" dirty="0" smtClean="0"/>
              <a:t> </a:t>
            </a:r>
            <a:r>
              <a:rPr lang="fr-FR" dirty="0" err="1" smtClean="0"/>
              <a:t>events</a:t>
            </a:r>
            <a:r>
              <a:rPr lang="fr-FR" dirty="0" smtClean="0"/>
              <a:t> </a:t>
            </a:r>
            <a:r>
              <a:rPr lang="fr-FR" dirty="0" err="1" smtClean="0"/>
              <a:t>that</a:t>
            </a:r>
            <a:r>
              <a:rPr lang="fr-FR" dirty="0" smtClean="0"/>
              <a:t> are important for the </a:t>
            </a:r>
            <a:r>
              <a:rPr lang="fr-FR" dirty="0" err="1" smtClean="0"/>
              <a:t>creation</a:t>
            </a:r>
            <a:r>
              <a:rPr lang="fr-FR" dirty="0" smtClean="0"/>
              <a:t> of the </a:t>
            </a:r>
            <a:r>
              <a:rPr lang="fr-FR" dirty="0" err="1" smtClean="0"/>
              <a:t>species</a:t>
            </a:r>
            <a:endParaRPr lang="fr-FR" dirty="0"/>
          </a:p>
        </p:txBody>
      </p:sp>
      <p:sp>
        <p:nvSpPr>
          <p:cNvPr id="18" name="ZoneTexte 17"/>
          <p:cNvSpPr txBox="1"/>
          <p:nvPr/>
        </p:nvSpPr>
        <p:spPr>
          <a:xfrm>
            <a:off x="7441141" y="5041665"/>
            <a:ext cx="42894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Some</a:t>
            </a:r>
            <a:r>
              <a:rPr lang="fr-FR" dirty="0" smtClean="0"/>
              <a:t> </a:t>
            </a:r>
            <a:r>
              <a:rPr lang="fr-FR" dirty="0" err="1" smtClean="0"/>
              <a:t>constraints</a:t>
            </a:r>
            <a:r>
              <a:rPr lang="fr-FR" dirty="0" smtClean="0"/>
              <a:t> (=invariants) of the good initial state </a:t>
            </a:r>
            <a:r>
              <a:rPr lang="fr-FR" dirty="0" err="1" smtClean="0"/>
              <a:t>that</a:t>
            </a:r>
            <a:r>
              <a:rPr lang="fr-FR" dirty="0" smtClean="0"/>
              <a:t> are important to </a:t>
            </a:r>
            <a:r>
              <a:rPr lang="fr-FR" dirty="0" err="1" smtClean="0"/>
              <a:t>satisfy</a:t>
            </a:r>
            <a:r>
              <a:rPr lang="fr-FR" dirty="0" smtClean="0"/>
              <a:t> the formula at the end</a:t>
            </a:r>
            <a:endParaRPr lang="fr-FR" dirty="0"/>
          </a:p>
        </p:txBody>
      </p:sp>
      <p:cxnSp>
        <p:nvCxnSpPr>
          <p:cNvPr id="20" name="Connecteur droit 19"/>
          <p:cNvCxnSpPr/>
          <p:nvPr/>
        </p:nvCxnSpPr>
        <p:spPr>
          <a:xfrm flipH="1">
            <a:off x="516467" y="4928793"/>
            <a:ext cx="1121410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/>
          <p:nvPr/>
        </p:nvCxnSpPr>
        <p:spPr>
          <a:xfrm flipH="1">
            <a:off x="516467" y="3451465"/>
            <a:ext cx="1121410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/>
          <p:cNvCxnSpPr/>
          <p:nvPr/>
        </p:nvCxnSpPr>
        <p:spPr>
          <a:xfrm flipH="1">
            <a:off x="516466" y="2155834"/>
            <a:ext cx="1121410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5860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Let’s</a:t>
            </a:r>
            <a:r>
              <a:rPr lang="fr-FR" dirty="0" smtClean="0"/>
              <a:t> explore </a:t>
            </a:r>
            <a:r>
              <a:rPr lang="fr-FR" dirty="0" err="1" smtClean="0"/>
              <a:t>these</a:t>
            </a:r>
            <a:r>
              <a:rPr lang="fr-FR" dirty="0" smtClean="0"/>
              <a:t> </a:t>
            </a:r>
            <a:r>
              <a:rPr lang="fr-FR" dirty="0" err="1" smtClean="0"/>
              <a:t>ideas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1038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Description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838200" y="1825625"/>
            <a:ext cx="10587446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fr-FR" sz="1400" dirty="0" smtClean="0"/>
              <a:t> </a:t>
            </a:r>
            <a:r>
              <a:rPr lang="fr-FR" sz="1400" dirty="0" err="1" smtClean="0"/>
              <a:t>We</a:t>
            </a:r>
            <a:r>
              <a:rPr lang="fr-FR" sz="1400" dirty="0" smtClean="0"/>
              <a:t> </a:t>
            </a:r>
            <a:r>
              <a:rPr lang="fr-FR" sz="1400" dirty="0" err="1" smtClean="0"/>
              <a:t>only</a:t>
            </a:r>
            <a:r>
              <a:rPr lang="fr-FR" sz="1400" dirty="0" smtClean="0"/>
              <a:t> </a:t>
            </a:r>
            <a:r>
              <a:rPr lang="fr-FR" sz="1400" dirty="0" err="1" smtClean="0"/>
              <a:t>keep</a:t>
            </a:r>
            <a:r>
              <a:rPr lang="fr-FR" sz="1400" dirty="0" smtClean="0"/>
              <a:t> a (minimal) </a:t>
            </a:r>
            <a:r>
              <a:rPr lang="fr-FR" sz="1400" dirty="0" err="1" smtClean="0"/>
              <a:t>subset</a:t>
            </a:r>
            <a:r>
              <a:rPr lang="fr-FR" sz="1400" dirty="0" smtClean="0"/>
              <a:t> of </a:t>
            </a:r>
            <a:r>
              <a:rPr lang="fr-FR" sz="1400" dirty="0" err="1" smtClean="0"/>
              <a:t>constraints</a:t>
            </a:r>
            <a:r>
              <a:rPr lang="fr-FR" sz="1400" dirty="0" smtClean="0"/>
              <a:t> </a:t>
            </a:r>
            <a:r>
              <a:rPr lang="fr-FR" sz="1400" dirty="0" err="1" smtClean="0"/>
              <a:t>that</a:t>
            </a:r>
            <a:r>
              <a:rPr lang="fr-FR" sz="1400" dirty="0" smtClean="0"/>
              <a:t> </a:t>
            </a:r>
            <a:r>
              <a:rPr lang="fr-FR" sz="1400" dirty="0" err="1" smtClean="0"/>
              <a:t>is</a:t>
            </a:r>
            <a:r>
              <a:rPr lang="fr-FR" sz="1400" dirty="0" smtClean="0"/>
              <a:t> </a:t>
            </a:r>
            <a:r>
              <a:rPr lang="fr-FR" sz="1400" dirty="0" err="1" smtClean="0"/>
              <a:t>sufficient</a:t>
            </a:r>
            <a:r>
              <a:rPr lang="fr-FR" sz="1400" dirty="0" smtClean="0"/>
              <a:t> to </a:t>
            </a:r>
            <a:r>
              <a:rPr lang="fr-FR" sz="1400" dirty="0" err="1" smtClean="0"/>
              <a:t>be</a:t>
            </a:r>
            <a:r>
              <a:rPr lang="fr-FR" sz="1400" dirty="0" smtClean="0"/>
              <a:t> sure </a:t>
            </a:r>
            <a:r>
              <a:rPr lang="fr-FR" sz="1400" dirty="0" err="1" smtClean="0"/>
              <a:t>that</a:t>
            </a:r>
            <a:r>
              <a:rPr lang="fr-FR" sz="1400" dirty="0" smtClean="0"/>
              <a:t>, </a:t>
            </a:r>
            <a:r>
              <a:rPr lang="fr-FR" sz="1400" dirty="0" err="1" smtClean="0"/>
              <a:t>after</a:t>
            </a:r>
            <a:r>
              <a:rPr lang="fr-FR" sz="1400" dirty="0" smtClean="0"/>
              <a:t> the </a:t>
            </a:r>
            <a:r>
              <a:rPr lang="fr-FR" sz="1400" dirty="0" err="1" smtClean="0"/>
              <a:t>execution</a:t>
            </a:r>
            <a:r>
              <a:rPr lang="fr-FR" sz="1400" dirty="0" smtClean="0"/>
              <a:t>, the </a:t>
            </a:r>
            <a:r>
              <a:rPr lang="fr-FR" sz="1400" dirty="0" err="1" smtClean="0"/>
              <a:t>faulty</a:t>
            </a:r>
            <a:r>
              <a:rPr lang="fr-FR" sz="1400" dirty="0" smtClean="0"/>
              <a:t> conjecture </a:t>
            </a:r>
            <a:r>
              <a:rPr lang="fr-FR" sz="1400" dirty="0" err="1" smtClean="0"/>
              <a:t>is</a:t>
            </a:r>
            <a:r>
              <a:rPr lang="fr-FR" sz="1400" dirty="0" smtClean="0"/>
              <a:t> </a:t>
            </a:r>
            <a:r>
              <a:rPr lang="fr-FR" sz="1400" dirty="0" err="1" smtClean="0"/>
              <a:t>broken</a:t>
            </a:r>
            <a:r>
              <a:rPr lang="fr-FR" sz="1400" dirty="0" smtClean="0"/>
              <a:t>.</a:t>
            </a:r>
          </a:p>
          <a:p>
            <a:pPr>
              <a:lnSpc>
                <a:spcPct val="150000"/>
              </a:lnSpc>
            </a:pPr>
            <a:endParaRPr lang="fr-FR" sz="1400" dirty="0" smtClean="0"/>
          </a:p>
          <a:p>
            <a:pPr>
              <a:lnSpc>
                <a:spcPct val="150000"/>
              </a:lnSpc>
            </a:pPr>
            <a:r>
              <a:rPr lang="fr-FR" sz="1400" dirty="0"/>
              <a:t> </a:t>
            </a:r>
            <a:r>
              <a:rPr lang="fr-FR" sz="1400" dirty="0" err="1" smtClean="0"/>
              <a:t>We</a:t>
            </a:r>
            <a:r>
              <a:rPr lang="fr-FR" sz="1400" dirty="0" smtClean="0"/>
              <a:t> </a:t>
            </a:r>
            <a:r>
              <a:rPr lang="fr-FR" sz="1400" dirty="0" err="1" smtClean="0"/>
              <a:t>start</a:t>
            </a:r>
            <a:r>
              <a:rPr lang="fr-FR" sz="1400" dirty="0" smtClean="0"/>
              <a:t> </a:t>
            </a:r>
            <a:r>
              <a:rPr lang="fr-FR" sz="1400" dirty="0" err="1" smtClean="0"/>
              <a:t>with</a:t>
            </a:r>
            <a:r>
              <a:rPr lang="fr-FR" sz="1400" dirty="0" smtClean="0"/>
              <a:t> the post-</a:t>
            </a:r>
            <a:r>
              <a:rPr lang="fr-FR" sz="1400" dirty="0" err="1" smtClean="0"/>
              <a:t>execution</a:t>
            </a:r>
            <a:r>
              <a:rPr lang="fr-FR" sz="1400" dirty="0" smtClean="0"/>
              <a:t> state and </a:t>
            </a:r>
            <a:r>
              <a:rPr lang="fr-FR" sz="1400" dirty="0" err="1" smtClean="0"/>
              <a:t>highlight</a:t>
            </a:r>
            <a:r>
              <a:rPr lang="fr-FR" sz="1400" dirty="0" smtClean="0"/>
              <a:t> important </a:t>
            </a:r>
            <a:r>
              <a:rPr lang="fr-FR" sz="1400" dirty="0" err="1" smtClean="0"/>
              <a:t>constraints</a:t>
            </a:r>
            <a:r>
              <a:rPr lang="fr-FR" sz="1400" dirty="0" smtClean="0"/>
              <a:t> </a:t>
            </a:r>
            <a:r>
              <a:rPr lang="fr-FR" sz="1400" dirty="0" err="1" smtClean="0"/>
              <a:t>that</a:t>
            </a:r>
            <a:r>
              <a:rPr lang="fr-FR" sz="1400" dirty="0" smtClean="0"/>
              <a:t> </a:t>
            </a:r>
            <a:r>
              <a:rPr lang="fr-FR" sz="1400" dirty="0" err="1" smtClean="0"/>
              <a:t>allow</a:t>
            </a:r>
            <a:r>
              <a:rPr lang="fr-FR" sz="1400" dirty="0" smtClean="0"/>
              <a:t> us to </a:t>
            </a:r>
            <a:r>
              <a:rPr lang="fr-FR" sz="1400" dirty="0" err="1" smtClean="0"/>
              <a:t>determine</a:t>
            </a:r>
            <a:r>
              <a:rPr lang="fr-FR" sz="1400" dirty="0" smtClean="0"/>
              <a:t> </a:t>
            </a:r>
            <a:r>
              <a:rPr lang="fr-FR" sz="1400" dirty="0" err="1" smtClean="0"/>
              <a:t>that</a:t>
            </a:r>
            <a:r>
              <a:rPr lang="fr-FR" sz="1400" dirty="0" smtClean="0"/>
              <a:t> the conjecture </a:t>
            </a:r>
            <a:r>
              <a:rPr lang="fr-FR" sz="1400" dirty="0" err="1" smtClean="0"/>
              <a:t>is</a:t>
            </a:r>
            <a:r>
              <a:rPr lang="fr-FR" sz="1400" dirty="0" smtClean="0"/>
              <a:t> not </a:t>
            </a:r>
            <a:r>
              <a:rPr lang="fr-FR" sz="1400" dirty="0" err="1" smtClean="0"/>
              <a:t>satisfied</a:t>
            </a:r>
            <a:r>
              <a:rPr lang="fr-FR" sz="1400" dirty="0" smtClean="0"/>
              <a:t>. </a:t>
            </a:r>
            <a:r>
              <a:rPr lang="fr-FR" sz="1400" dirty="0" err="1" smtClean="0"/>
              <a:t>We</a:t>
            </a:r>
            <a:r>
              <a:rPr lang="fr-FR" sz="1400" dirty="0" smtClean="0"/>
              <a:t> </a:t>
            </a:r>
            <a:r>
              <a:rPr lang="fr-FR" sz="1400" dirty="0" err="1" smtClean="0"/>
              <a:t>only</a:t>
            </a:r>
            <a:r>
              <a:rPr lang="fr-FR" sz="1400" dirty="0" smtClean="0"/>
              <a:t> </a:t>
            </a:r>
            <a:r>
              <a:rPr lang="fr-FR" sz="1400" dirty="0" err="1" smtClean="0"/>
              <a:t>consider</a:t>
            </a:r>
            <a:r>
              <a:rPr lang="fr-FR" sz="1400" dirty="0" smtClean="0"/>
              <a:t> </a:t>
            </a:r>
            <a:r>
              <a:rPr lang="fr-FR" sz="1400" dirty="0" err="1" smtClean="0"/>
              <a:t>constraints</a:t>
            </a:r>
            <a:r>
              <a:rPr lang="fr-FR" sz="1400" dirty="0" smtClean="0"/>
              <a:t> </a:t>
            </a:r>
            <a:r>
              <a:rPr lang="fr-FR" sz="1400" dirty="0" err="1" smtClean="0"/>
              <a:t>that</a:t>
            </a:r>
            <a:r>
              <a:rPr lang="fr-FR" sz="1400" dirty="0" smtClean="0"/>
              <a:t> correspond to: variable=value, relation(values)=</a:t>
            </a:r>
            <a:r>
              <a:rPr lang="fr-FR" sz="1400" dirty="0" err="1" smtClean="0"/>
              <a:t>true</a:t>
            </a:r>
            <a:r>
              <a:rPr lang="fr-FR" sz="1400" dirty="0" smtClean="0"/>
              <a:t>/false, </a:t>
            </a:r>
            <a:r>
              <a:rPr lang="fr-FR" sz="1400" dirty="0" err="1" smtClean="0"/>
              <a:t>function</a:t>
            </a:r>
            <a:r>
              <a:rPr lang="fr-FR" sz="1400" dirty="0" smtClean="0"/>
              <a:t>(values)=value, structural (in)</a:t>
            </a:r>
            <a:r>
              <a:rPr lang="fr-FR" sz="1400" dirty="0" err="1" smtClean="0"/>
              <a:t>equalities</a:t>
            </a:r>
            <a:r>
              <a:rPr lang="fr-FR" sz="1400" dirty="0" smtClean="0"/>
              <a:t>.</a:t>
            </a:r>
          </a:p>
          <a:p>
            <a:pPr>
              <a:lnSpc>
                <a:spcPct val="150000"/>
              </a:lnSpc>
            </a:pPr>
            <a:endParaRPr lang="fr-FR" sz="1400" dirty="0" smtClean="0"/>
          </a:p>
          <a:p>
            <a:pPr>
              <a:lnSpc>
                <a:spcPct val="150000"/>
              </a:lnSpc>
            </a:pPr>
            <a:r>
              <a:rPr lang="fr-FR" sz="1400" dirty="0"/>
              <a:t> </a:t>
            </a:r>
            <a:r>
              <a:rPr lang="fr-FR" sz="1400" dirty="0" smtClean="0"/>
              <a:t> </a:t>
            </a:r>
            <a:r>
              <a:rPr lang="fr-FR" sz="1400" dirty="0" err="1" smtClean="0"/>
              <a:t>We</a:t>
            </a:r>
            <a:r>
              <a:rPr lang="fr-FR" sz="1400" dirty="0" smtClean="0"/>
              <a:t> </a:t>
            </a:r>
            <a:r>
              <a:rPr lang="fr-FR" sz="1400" dirty="0" err="1" smtClean="0"/>
              <a:t>rewind</a:t>
            </a:r>
            <a:r>
              <a:rPr lang="fr-FR" sz="1400" dirty="0" smtClean="0"/>
              <a:t> the </a:t>
            </a:r>
            <a:r>
              <a:rPr lang="fr-FR" sz="1400" dirty="0" err="1" smtClean="0"/>
              <a:t>execution</a:t>
            </a:r>
            <a:r>
              <a:rPr lang="fr-FR" sz="1400" dirty="0" smtClean="0"/>
              <a:t>. At </a:t>
            </a:r>
            <a:r>
              <a:rPr lang="fr-FR" sz="1400" dirty="0" err="1" smtClean="0"/>
              <a:t>each</a:t>
            </a:r>
            <a:r>
              <a:rPr lang="fr-FR" sz="1400" dirty="0" smtClean="0"/>
              <a:t> </a:t>
            </a:r>
            <a:r>
              <a:rPr lang="fr-FR" sz="1400" dirty="0" err="1" smtClean="0"/>
              <a:t>step</a:t>
            </a:r>
            <a:r>
              <a:rPr lang="fr-FR" sz="1400" dirty="0" smtClean="0"/>
              <a:t> </a:t>
            </a:r>
            <a:r>
              <a:rPr lang="fr-FR" sz="1400" dirty="0" err="1" smtClean="0"/>
              <a:t>we</a:t>
            </a:r>
            <a:r>
              <a:rPr lang="fr-FR" sz="1400" dirty="0" smtClean="0"/>
              <a:t> update the </a:t>
            </a:r>
            <a:r>
              <a:rPr lang="fr-FR" sz="1400" dirty="0" err="1" smtClean="0"/>
              <a:t>list</a:t>
            </a:r>
            <a:r>
              <a:rPr lang="fr-FR" sz="1400" dirty="0" smtClean="0"/>
              <a:t> of </a:t>
            </a:r>
            <a:r>
              <a:rPr lang="fr-FR" sz="1400" dirty="0" err="1" smtClean="0"/>
              <a:t>constraints</a:t>
            </a:r>
            <a:r>
              <a:rPr lang="fr-FR" sz="1400" dirty="0" smtClean="0"/>
              <a:t> and </a:t>
            </a:r>
            <a:r>
              <a:rPr lang="fr-FR" sz="1400" dirty="0" err="1" smtClean="0"/>
              <a:t>we</a:t>
            </a:r>
            <a:r>
              <a:rPr lang="fr-FR" sz="1400" dirty="0" smtClean="0"/>
              <a:t> </a:t>
            </a:r>
            <a:r>
              <a:rPr lang="fr-FR" sz="1400" dirty="0" err="1" smtClean="0"/>
              <a:t>hightlight</a:t>
            </a:r>
            <a:r>
              <a:rPr lang="fr-FR" sz="1400" dirty="0" smtClean="0"/>
              <a:t> </a:t>
            </a:r>
            <a:r>
              <a:rPr lang="fr-FR" sz="1400" dirty="0" err="1" smtClean="0"/>
              <a:t>some</a:t>
            </a:r>
            <a:r>
              <a:rPr lang="fr-FR" sz="1400" dirty="0" smtClean="0"/>
              <a:t> new </a:t>
            </a:r>
            <a:r>
              <a:rPr lang="fr-FR" sz="1400" dirty="0" err="1" smtClean="0"/>
              <a:t>constraints</a:t>
            </a:r>
            <a:r>
              <a:rPr lang="fr-FR" sz="1400" dirty="0" smtClean="0"/>
              <a:t> if </a:t>
            </a:r>
            <a:r>
              <a:rPr lang="fr-FR" sz="1400" dirty="0" err="1" smtClean="0"/>
              <a:t>needed</a:t>
            </a:r>
            <a:r>
              <a:rPr lang="fr-FR" sz="1400" dirty="0" smtClean="0"/>
              <a:t>.</a:t>
            </a:r>
          </a:p>
          <a:p>
            <a:pPr>
              <a:lnSpc>
                <a:spcPct val="150000"/>
              </a:lnSpc>
            </a:pPr>
            <a:endParaRPr lang="fr-FR" sz="1400" dirty="0"/>
          </a:p>
          <a:p>
            <a:pPr>
              <a:lnSpc>
                <a:spcPct val="150000"/>
              </a:lnSpc>
            </a:pPr>
            <a:r>
              <a:rPr lang="fr-FR" sz="1400" dirty="0" smtClean="0"/>
              <a:t> If, at </a:t>
            </a:r>
            <a:r>
              <a:rPr lang="fr-FR" sz="1400" dirty="0" err="1" smtClean="0"/>
              <a:t>some</a:t>
            </a:r>
            <a:r>
              <a:rPr lang="fr-FR" sz="1400" dirty="0" smtClean="0"/>
              <a:t> point </a:t>
            </a:r>
            <a:r>
              <a:rPr lang="fr-FR" sz="1400" dirty="0" err="1" smtClean="0"/>
              <a:t>during</a:t>
            </a:r>
            <a:r>
              <a:rPr lang="fr-FR" sz="1400" dirty="0" smtClean="0"/>
              <a:t> the </a:t>
            </a:r>
            <a:r>
              <a:rPr lang="fr-FR" sz="1400" dirty="0" err="1" smtClean="0"/>
              <a:t>rewind</a:t>
            </a:r>
            <a:r>
              <a:rPr lang="fr-FR" sz="1400" dirty="0" smtClean="0"/>
              <a:t>, </a:t>
            </a:r>
            <a:r>
              <a:rPr lang="fr-FR" sz="1400" dirty="0" err="1" smtClean="0"/>
              <a:t>we</a:t>
            </a:r>
            <a:r>
              <a:rPr lang="fr-FR" sz="1400" dirty="0" smtClean="0"/>
              <a:t> have to express a </a:t>
            </a:r>
            <a:r>
              <a:rPr lang="fr-FR" sz="1400" dirty="0" err="1" smtClean="0"/>
              <a:t>non-existance</a:t>
            </a:r>
            <a:r>
              <a:rPr lang="fr-FR" sz="1400" dirty="0" smtClean="0"/>
              <a:t> (</a:t>
            </a:r>
            <a:r>
              <a:rPr lang="fr-FR" sz="1400" dirty="0" err="1" smtClean="0"/>
              <a:t>that</a:t>
            </a:r>
            <a:r>
              <a:rPr lang="fr-FR" sz="1400" dirty="0" smtClean="0"/>
              <a:t> </a:t>
            </a:r>
            <a:r>
              <a:rPr lang="fr-FR" sz="1400" dirty="0" err="1" smtClean="0"/>
              <a:t>would</a:t>
            </a:r>
            <a:r>
              <a:rPr lang="fr-FR" sz="1400" dirty="0" smtClean="0"/>
              <a:t> </a:t>
            </a:r>
            <a:r>
              <a:rPr lang="fr-FR" sz="1400" dirty="0" err="1" smtClean="0"/>
              <a:t>require</a:t>
            </a:r>
            <a:r>
              <a:rPr lang="fr-FR" sz="1400" dirty="0" smtClean="0"/>
              <a:t> a </a:t>
            </a:r>
            <a:r>
              <a:rPr lang="fr-FR" sz="1400" dirty="0" err="1" smtClean="0"/>
              <a:t>number</a:t>
            </a:r>
            <a:r>
              <a:rPr lang="fr-FR" sz="1400" dirty="0" smtClean="0"/>
              <a:t> of </a:t>
            </a:r>
            <a:r>
              <a:rPr lang="fr-FR" sz="1400" dirty="0" err="1" smtClean="0"/>
              <a:t>constraints</a:t>
            </a:r>
            <a:r>
              <a:rPr lang="fr-FR" sz="1400" dirty="0" smtClean="0"/>
              <a:t> </a:t>
            </a:r>
            <a:r>
              <a:rPr lang="fr-FR" sz="1400" dirty="0" err="1" smtClean="0"/>
              <a:t>that</a:t>
            </a:r>
            <a:r>
              <a:rPr lang="fr-FR" sz="1400" dirty="0" smtClean="0"/>
              <a:t> </a:t>
            </a:r>
            <a:r>
              <a:rPr lang="fr-FR" sz="1400" dirty="0" err="1" smtClean="0"/>
              <a:t>depends</a:t>
            </a:r>
            <a:r>
              <a:rPr lang="fr-FR" sz="1400" dirty="0" smtClean="0"/>
              <a:t> on the structure), the user </a:t>
            </a:r>
            <a:r>
              <a:rPr lang="fr-FR" sz="1400" dirty="0" err="1" smtClean="0"/>
              <a:t>should</a:t>
            </a:r>
            <a:r>
              <a:rPr lang="fr-FR" sz="1400" dirty="0" smtClean="0"/>
              <a:t> </a:t>
            </a:r>
            <a:r>
              <a:rPr lang="fr-FR" sz="1400" dirty="0" err="1" smtClean="0"/>
              <a:t>be</a:t>
            </a:r>
            <a:r>
              <a:rPr lang="fr-FR" sz="1400" dirty="0" smtClean="0"/>
              <a:t> </a:t>
            </a:r>
            <a:r>
              <a:rPr lang="fr-FR" sz="1400" dirty="0" err="1" smtClean="0"/>
              <a:t>informed</a:t>
            </a:r>
            <a:r>
              <a:rPr lang="fr-FR" sz="1400" dirty="0" smtClean="0"/>
              <a:t> (</a:t>
            </a:r>
            <a:r>
              <a:rPr lang="fr-FR" sz="1400" dirty="0" err="1" smtClean="0"/>
              <a:t>it</a:t>
            </a:r>
            <a:r>
              <a:rPr lang="fr-FR" sz="1400" dirty="0" smtClean="0"/>
              <a:t> </a:t>
            </a:r>
            <a:r>
              <a:rPr lang="fr-FR" sz="1400" dirty="0" err="1" smtClean="0"/>
              <a:t>means</a:t>
            </a:r>
            <a:r>
              <a:rPr lang="fr-FR" sz="1400" dirty="0" smtClean="0"/>
              <a:t> </a:t>
            </a:r>
            <a:r>
              <a:rPr lang="fr-FR" sz="1400" dirty="0" err="1" smtClean="0"/>
              <a:t>that</a:t>
            </a:r>
            <a:r>
              <a:rPr lang="fr-FR" sz="1400" dirty="0" smtClean="0"/>
              <a:t> the new conjecture </a:t>
            </a:r>
            <a:r>
              <a:rPr lang="fr-FR" sz="1400" dirty="0" err="1" smtClean="0"/>
              <a:t>would</a:t>
            </a:r>
            <a:r>
              <a:rPr lang="fr-FR" sz="1400" dirty="0" smtClean="0"/>
              <a:t> </a:t>
            </a:r>
            <a:r>
              <a:rPr lang="fr-FR" sz="1400" dirty="0" err="1" smtClean="0"/>
              <a:t>need</a:t>
            </a:r>
            <a:r>
              <a:rPr lang="fr-FR" sz="1400" dirty="0" smtClean="0"/>
              <a:t> quantifier alternation). The user </a:t>
            </a:r>
            <a:r>
              <a:rPr lang="fr-FR" sz="1400" dirty="0" err="1" smtClean="0"/>
              <a:t>can</a:t>
            </a:r>
            <a:r>
              <a:rPr lang="fr-FR" sz="1400" dirty="0" smtClean="0"/>
              <a:t> </a:t>
            </a:r>
            <a:r>
              <a:rPr lang="fr-FR" sz="1400" dirty="0" err="1" smtClean="0"/>
              <a:t>then</a:t>
            </a:r>
            <a:r>
              <a:rPr lang="fr-FR" sz="1400" dirty="0" smtClean="0"/>
              <a:t> « </a:t>
            </a:r>
            <a:r>
              <a:rPr lang="fr-FR" sz="1400" dirty="0" err="1" smtClean="0"/>
              <a:t>fix</a:t>
            </a:r>
            <a:r>
              <a:rPr lang="fr-FR" sz="1400" dirty="0" smtClean="0"/>
              <a:t> » the </a:t>
            </a:r>
            <a:r>
              <a:rPr lang="fr-FR" sz="1400" dirty="0" err="1" smtClean="0"/>
              <a:t>counterexample</a:t>
            </a:r>
            <a:r>
              <a:rPr lang="fr-FR" sz="1400" dirty="0" smtClean="0"/>
              <a:t> in </a:t>
            </a:r>
            <a:r>
              <a:rPr lang="fr-FR" sz="1400" dirty="0" err="1" smtClean="0"/>
              <a:t>order</a:t>
            </a:r>
            <a:r>
              <a:rPr lang="fr-FR" sz="1400" dirty="0" smtClean="0"/>
              <a:t> to help </a:t>
            </a:r>
            <a:r>
              <a:rPr lang="fr-FR" sz="1400" dirty="0" err="1" smtClean="0"/>
              <a:t>Ivy</a:t>
            </a:r>
            <a:r>
              <a:rPr lang="fr-FR" sz="1400" dirty="0" smtClean="0"/>
              <a:t> to express a conjecture.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2191906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Example</a:t>
            </a:r>
            <a:r>
              <a:rPr lang="fr-FR" dirty="0" smtClean="0"/>
              <a:t>: a queue</a:t>
            </a:r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69919"/>
            <a:ext cx="3543300" cy="1898196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582907"/>
            <a:ext cx="3565585" cy="2947229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 rotWithShape="1">
          <a:blip r:embed="rId4"/>
          <a:srcRect r="41884"/>
          <a:stretch/>
        </p:blipFill>
        <p:spPr>
          <a:xfrm>
            <a:off x="5313332" y="2417970"/>
            <a:ext cx="6188554" cy="2551158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 rotWithShape="1">
          <a:blip r:embed="rId5"/>
          <a:srcRect t="79250" r="1930"/>
          <a:stretch/>
        </p:blipFill>
        <p:spPr>
          <a:xfrm>
            <a:off x="5452253" y="5566525"/>
            <a:ext cx="6453997" cy="963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778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necteur droit avec flèche 6"/>
          <p:cNvCxnSpPr/>
          <p:nvPr/>
        </p:nvCxnSpPr>
        <p:spPr>
          <a:xfrm>
            <a:off x="4919133" y="2112431"/>
            <a:ext cx="1400231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6" name="Groupe 5"/>
          <p:cNvGrpSpPr/>
          <p:nvPr/>
        </p:nvGrpSpPr>
        <p:grpSpPr>
          <a:xfrm>
            <a:off x="4092294" y="4267125"/>
            <a:ext cx="3565585" cy="2121237"/>
            <a:chOff x="4092294" y="4267125"/>
            <a:chExt cx="3565585" cy="2121237"/>
          </a:xfrm>
        </p:grpSpPr>
        <p:grpSp>
          <p:nvGrpSpPr>
            <p:cNvPr id="8" name="Groupe 7"/>
            <p:cNvGrpSpPr/>
            <p:nvPr/>
          </p:nvGrpSpPr>
          <p:grpSpPr>
            <a:xfrm>
              <a:off x="4092294" y="4267125"/>
              <a:ext cx="3565585" cy="2121237"/>
              <a:chOff x="7930869" y="4367569"/>
              <a:chExt cx="3565585" cy="2121237"/>
            </a:xfrm>
          </p:grpSpPr>
          <p:grpSp>
            <p:nvGrpSpPr>
              <p:cNvPr id="9" name="Groupe 8"/>
              <p:cNvGrpSpPr/>
              <p:nvPr/>
            </p:nvGrpSpPr>
            <p:grpSpPr>
              <a:xfrm>
                <a:off x="7930869" y="4639733"/>
                <a:ext cx="3565585" cy="1647997"/>
                <a:chOff x="708803" y="4563533"/>
                <a:chExt cx="3565585" cy="1647997"/>
              </a:xfrm>
            </p:grpSpPr>
            <p:pic>
              <p:nvPicPr>
                <p:cNvPr id="12" name="Image 11"/>
                <p:cNvPicPr>
                  <a:picLocks noChangeAspect="1"/>
                </p:cNvPicPr>
                <p:nvPr/>
              </p:nvPicPr>
              <p:blipFill rotWithShape="1">
                <a:blip r:embed="rId2"/>
                <a:srcRect t="44083"/>
                <a:stretch/>
              </p:blipFill>
              <p:spPr>
                <a:xfrm>
                  <a:off x="708803" y="4563533"/>
                  <a:ext cx="3565585" cy="1647997"/>
                </a:xfrm>
                <a:prstGeom prst="rect">
                  <a:avLst/>
                </a:prstGeom>
              </p:spPr>
            </p:pic>
            <p:sp>
              <p:nvSpPr>
                <p:cNvPr id="13" name="Ellipse 12"/>
                <p:cNvSpPr/>
                <p:nvPr/>
              </p:nvSpPr>
              <p:spPr>
                <a:xfrm>
                  <a:off x="810683" y="5073650"/>
                  <a:ext cx="75142" cy="79375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" name="Ellipse 13"/>
                <p:cNvSpPr/>
                <p:nvPr/>
              </p:nvSpPr>
              <p:spPr>
                <a:xfrm>
                  <a:off x="810683" y="5211762"/>
                  <a:ext cx="75142" cy="79375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5" name="Ellipse 14"/>
                <p:cNvSpPr/>
                <p:nvPr/>
              </p:nvSpPr>
              <p:spPr>
                <a:xfrm>
                  <a:off x="810683" y="5349874"/>
                  <a:ext cx="75142" cy="79375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6" name="Ellipse 15"/>
                <p:cNvSpPr/>
                <p:nvPr/>
              </p:nvSpPr>
              <p:spPr>
                <a:xfrm>
                  <a:off x="810683" y="4935538"/>
                  <a:ext cx="75142" cy="79375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7" name="Ellipse 16"/>
                <p:cNvSpPr/>
                <p:nvPr/>
              </p:nvSpPr>
              <p:spPr>
                <a:xfrm>
                  <a:off x="810683" y="5487986"/>
                  <a:ext cx="75142" cy="79375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pic>
            <p:nvPicPr>
              <p:cNvPr id="10" name="Image 9"/>
              <p:cNvPicPr>
                <a:picLocks noChangeAspect="1"/>
              </p:cNvPicPr>
              <p:nvPr/>
            </p:nvPicPr>
            <p:blipFill rotWithShape="1">
              <a:blip r:embed="rId3"/>
              <a:srcRect t="83666" b="4737"/>
              <a:stretch/>
            </p:blipFill>
            <p:spPr>
              <a:xfrm>
                <a:off x="7953154" y="4367569"/>
                <a:ext cx="3543300" cy="220133"/>
              </a:xfrm>
              <a:prstGeom prst="rect">
                <a:avLst/>
              </a:prstGeom>
            </p:spPr>
          </p:pic>
          <p:pic>
            <p:nvPicPr>
              <p:cNvPr id="11" name="Image 10"/>
              <p:cNvPicPr>
                <a:picLocks noChangeAspect="1"/>
              </p:cNvPicPr>
              <p:nvPr/>
            </p:nvPicPr>
            <p:blipFill rotWithShape="1">
              <a:blip r:embed="rId4"/>
              <a:srcRect l="3523" t="54895" r="63253" b="39131"/>
              <a:stretch/>
            </p:blipFill>
            <p:spPr>
              <a:xfrm>
                <a:off x="7958556" y="6336405"/>
                <a:ext cx="3537898" cy="152401"/>
              </a:xfrm>
              <a:prstGeom prst="rect">
                <a:avLst/>
              </a:prstGeom>
            </p:spPr>
          </p:pic>
        </p:grpSp>
        <p:sp>
          <p:nvSpPr>
            <p:cNvPr id="19" name="Ellipse 18"/>
            <p:cNvSpPr/>
            <p:nvPr/>
          </p:nvSpPr>
          <p:spPr>
            <a:xfrm>
              <a:off x="4194174" y="5702261"/>
              <a:ext cx="75142" cy="79375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pic>
        <p:nvPicPr>
          <p:cNvPr id="20" name="Image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016" y="4324917"/>
            <a:ext cx="2743583" cy="2076740"/>
          </a:xfrm>
          <a:prstGeom prst="rect">
            <a:avLst/>
          </a:prstGeom>
        </p:spPr>
      </p:pic>
      <p:pic>
        <p:nvPicPr>
          <p:cNvPr id="21" name="Image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781" y="829733"/>
            <a:ext cx="2651939" cy="2861658"/>
          </a:xfrm>
          <a:prstGeom prst="rect">
            <a:avLst/>
          </a:prstGeom>
        </p:spPr>
      </p:pic>
      <p:pic>
        <p:nvPicPr>
          <p:cNvPr id="22" name="Image 2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8720" y="435780"/>
            <a:ext cx="1991003" cy="3572374"/>
          </a:xfrm>
          <a:prstGeom prst="rect">
            <a:avLst/>
          </a:prstGeom>
        </p:spPr>
      </p:pic>
      <p:pic>
        <p:nvPicPr>
          <p:cNvPr id="23" name="Image 2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6512" y="829733"/>
            <a:ext cx="2732355" cy="2813716"/>
          </a:xfrm>
          <a:prstGeom prst="rect">
            <a:avLst/>
          </a:prstGeom>
        </p:spPr>
      </p:pic>
      <p:pic>
        <p:nvPicPr>
          <p:cNvPr id="24" name="Image 2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8867" y="435780"/>
            <a:ext cx="2210108" cy="3553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187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" name="Connecteur droit avec flèche 48"/>
          <p:cNvCxnSpPr/>
          <p:nvPr/>
        </p:nvCxnSpPr>
        <p:spPr>
          <a:xfrm>
            <a:off x="348171" y="6369311"/>
            <a:ext cx="115098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47" name="Groupe 46"/>
          <p:cNvGrpSpPr/>
          <p:nvPr/>
        </p:nvGrpSpPr>
        <p:grpSpPr>
          <a:xfrm>
            <a:off x="490956" y="4310845"/>
            <a:ext cx="3565585" cy="2121237"/>
            <a:chOff x="4092294" y="4267125"/>
            <a:chExt cx="3565585" cy="2121237"/>
          </a:xfrm>
        </p:grpSpPr>
        <p:grpSp>
          <p:nvGrpSpPr>
            <p:cNvPr id="48" name="Groupe 47"/>
            <p:cNvGrpSpPr/>
            <p:nvPr/>
          </p:nvGrpSpPr>
          <p:grpSpPr>
            <a:xfrm>
              <a:off x="4092294" y="4267125"/>
              <a:ext cx="3565585" cy="2121237"/>
              <a:chOff x="7930869" y="4367569"/>
              <a:chExt cx="3565585" cy="2121237"/>
            </a:xfrm>
          </p:grpSpPr>
          <p:grpSp>
            <p:nvGrpSpPr>
              <p:cNvPr id="53" name="Groupe 52"/>
              <p:cNvGrpSpPr/>
              <p:nvPr/>
            </p:nvGrpSpPr>
            <p:grpSpPr>
              <a:xfrm>
                <a:off x="7930869" y="4639733"/>
                <a:ext cx="3565585" cy="1647997"/>
                <a:chOff x="708803" y="4563533"/>
                <a:chExt cx="3565585" cy="1647997"/>
              </a:xfrm>
            </p:grpSpPr>
            <p:pic>
              <p:nvPicPr>
                <p:cNvPr id="56" name="Image 55"/>
                <p:cNvPicPr>
                  <a:picLocks noChangeAspect="1"/>
                </p:cNvPicPr>
                <p:nvPr/>
              </p:nvPicPr>
              <p:blipFill rotWithShape="1">
                <a:blip r:embed="rId2"/>
                <a:srcRect t="44083"/>
                <a:stretch/>
              </p:blipFill>
              <p:spPr>
                <a:xfrm>
                  <a:off x="708803" y="4563533"/>
                  <a:ext cx="3565585" cy="1647997"/>
                </a:xfrm>
                <a:prstGeom prst="rect">
                  <a:avLst/>
                </a:prstGeom>
              </p:spPr>
            </p:pic>
            <p:sp>
              <p:nvSpPr>
                <p:cNvPr id="57" name="Ellipse 56"/>
                <p:cNvSpPr/>
                <p:nvPr/>
              </p:nvSpPr>
              <p:spPr>
                <a:xfrm>
                  <a:off x="810683" y="5073650"/>
                  <a:ext cx="75142" cy="79375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8" name="Ellipse 57"/>
                <p:cNvSpPr/>
                <p:nvPr/>
              </p:nvSpPr>
              <p:spPr>
                <a:xfrm>
                  <a:off x="810683" y="5211762"/>
                  <a:ext cx="75142" cy="79375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9" name="Ellipse 58"/>
                <p:cNvSpPr/>
                <p:nvPr/>
              </p:nvSpPr>
              <p:spPr>
                <a:xfrm>
                  <a:off x="810683" y="5349874"/>
                  <a:ext cx="75142" cy="79375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0" name="Ellipse 59"/>
                <p:cNvSpPr/>
                <p:nvPr/>
              </p:nvSpPr>
              <p:spPr>
                <a:xfrm>
                  <a:off x="810683" y="4935538"/>
                  <a:ext cx="75142" cy="79375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1" name="Ellipse 60"/>
                <p:cNvSpPr/>
                <p:nvPr/>
              </p:nvSpPr>
              <p:spPr>
                <a:xfrm>
                  <a:off x="810683" y="5487986"/>
                  <a:ext cx="75142" cy="79375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pic>
            <p:nvPicPr>
              <p:cNvPr id="54" name="Image 53"/>
              <p:cNvPicPr>
                <a:picLocks noChangeAspect="1"/>
              </p:cNvPicPr>
              <p:nvPr/>
            </p:nvPicPr>
            <p:blipFill rotWithShape="1">
              <a:blip r:embed="rId3"/>
              <a:srcRect t="83666" b="4737"/>
              <a:stretch/>
            </p:blipFill>
            <p:spPr>
              <a:xfrm>
                <a:off x="7953154" y="4367569"/>
                <a:ext cx="3543300" cy="220133"/>
              </a:xfrm>
              <a:prstGeom prst="rect">
                <a:avLst/>
              </a:prstGeom>
            </p:spPr>
          </p:pic>
          <p:pic>
            <p:nvPicPr>
              <p:cNvPr id="55" name="Image 54"/>
              <p:cNvPicPr>
                <a:picLocks noChangeAspect="1"/>
              </p:cNvPicPr>
              <p:nvPr/>
            </p:nvPicPr>
            <p:blipFill rotWithShape="1">
              <a:blip r:embed="rId4"/>
              <a:srcRect l="3523" t="54895" r="63253" b="39131"/>
              <a:stretch/>
            </p:blipFill>
            <p:spPr>
              <a:xfrm>
                <a:off x="7958556" y="6336405"/>
                <a:ext cx="3537898" cy="152401"/>
              </a:xfrm>
              <a:prstGeom prst="rect">
                <a:avLst/>
              </a:prstGeom>
            </p:spPr>
          </p:pic>
        </p:grpSp>
        <p:sp>
          <p:nvSpPr>
            <p:cNvPr id="52" name="Ellipse 51"/>
            <p:cNvSpPr/>
            <p:nvPr/>
          </p:nvSpPr>
          <p:spPr>
            <a:xfrm>
              <a:off x="4194174" y="5702261"/>
              <a:ext cx="75142" cy="79375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62" name="Groupe 61"/>
          <p:cNvGrpSpPr/>
          <p:nvPr/>
        </p:nvGrpSpPr>
        <p:grpSpPr>
          <a:xfrm>
            <a:off x="4374869" y="4313611"/>
            <a:ext cx="3565585" cy="2121237"/>
            <a:chOff x="4092294" y="4267125"/>
            <a:chExt cx="3565585" cy="2121237"/>
          </a:xfrm>
        </p:grpSpPr>
        <p:grpSp>
          <p:nvGrpSpPr>
            <p:cNvPr id="63" name="Groupe 62"/>
            <p:cNvGrpSpPr/>
            <p:nvPr/>
          </p:nvGrpSpPr>
          <p:grpSpPr>
            <a:xfrm>
              <a:off x="4092294" y="4267125"/>
              <a:ext cx="3565585" cy="2121237"/>
              <a:chOff x="7930869" y="4367569"/>
              <a:chExt cx="3565585" cy="2121237"/>
            </a:xfrm>
          </p:grpSpPr>
          <p:grpSp>
            <p:nvGrpSpPr>
              <p:cNvPr id="65" name="Groupe 64"/>
              <p:cNvGrpSpPr/>
              <p:nvPr/>
            </p:nvGrpSpPr>
            <p:grpSpPr>
              <a:xfrm>
                <a:off x="7930869" y="4639733"/>
                <a:ext cx="3565585" cy="1647997"/>
                <a:chOff x="708803" y="4563533"/>
                <a:chExt cx="3565585" cy="1647997"/>
              </a:xfrm>
            </p:grpSpPr>
            <p:pic>
              <p:nvPicPr>
                <p:cNvPr id="68" name="Image 67"/>
                <p:cNvPicPr>
                  <a:picLocks noChangeAspect="1"/>
                </p:cNvPicPr>
                <p:nvPr/>
              </p:nvPicPr>
              <p:blipFill rotWithShape="1">
                <a:blip r:embed="rId2"/>
                <a:srcRect t="44083"/>
                <a:stretch/>
              </p:blipFill>
              <p:spPr>
                <a:xfrm>
                  <a:off x="708803" y="4563533"/>
                  <a:ext cx="3565585" cy="1647997"/>
                </a:xfrm>
                <a:prstGeom prst="rect">
                  <a:avLst/>
                </a:prstGeom>
              </p:spPr>
            </p:pic>
            <p:sp>
              <p:nvSpPr>
                <p:cNvPr id="69" name="Ellipse 68"/>
                <p:cNvSpPr/>
                <p:nvPr/>
              </p:nvSpPr>
              <p:spPr>
                <a:xfrm>
                  <a:off x="810683" y="5073650"/>
                  <a:ext cx="75142" cy="79375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0" name="Ellipse 69"/>
                <p:cNvSpPr/>
                <p:nvPr/>
              </p:nvSpPr>
              <p:spPr>
                <a:xfrm>
                  <a:off x="810683" y="5211762"/>
                  <a:ext cx="75142" cy="79375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1" name="Ellipse 70"/>
                <p:cNvSpPr/>
                <p:nvPr/>
              </p:nvSpPr>
              <p:spPr>
                <a:xfrm>
                  <a:off x="810683" y="5349874"/>
                  <a:ext cx="75142" cy="79375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2" name="Ellipse 71"/>
                <p:cNvSpPr/>
                <p:nvPr/>
              </p:nvSpPr>
              <p:spPr>
                <a:xfrm>
                  <a:off x="810683" y="4935538"/>
                  <a:ext cx="75142" cy="79375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3" name="Ellipse 72"/>
                <p:cNvSpPr/>
                <p:nvPr/>
              </p:nvSpPr>
              <p:spPr>
                <a:xfrm>
                  <a:off x="810683" y="5487986"/>
                  <a:ext cx="75142" cy="79375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pic>
            <p:nvPicPr>
              <p:cNvPr id="66" name="Image 65"/>
              <p:cNvPicPr>
                <a:picLocks noChangeAspect="1"/>
              </p:cNvPicPr>
              <p:nvPr/>
            </p:nvPicPr>
            <p:blipFill rotWithShape="1">
              <a:blip r:embed="rId3"/>
              <a:srcRect t="83666" b="4737"/>
              <a:stretch/>
            </p:blipFill>
            <p:spPr>
              <a:xfrm>
                <a:off x="7953154" y="4367569"/>
                <a:ext cx="3543300" cy="220133"/>
              </a:xfrm>
              <a:prstGeom prst="rect">
                <a:avLst/>
              </a:prstGeom>
            </p:spPr>
          </p:pic>
          <p:pic>
            <p:nvPicPr>
              <p:cNvPr id="67" name="Image 66"/>
              <p:cNvPicPr>
                <a:picLocks noChangeAspect="1"/>
              </p:cNvPicPr>
              <p:nvPr/>
            </p:nvPicPr>
            <p:blipFill rotWithShape="1">
              <a:blip r:embed="rId4"/>
              <a:srcRect l="3523" t="54895" r="63253" b="39131"/>
              <a:stretch/>
            </p:blipFill>
            <p:spPr>
              <a:xfrm>
                <a:off x="7958556" y="6336405"/>
                <a:ext cx="3537898" cy="152401"/>
              </a:xfrm>
              <a:prstGeom prst="rect">
                <a:avLst/>
              </a:prstGeom>
            </p:spPr>
          </p:pic>
        </p:grpSp>
        <p:sp>
          <p:nvSpPr>
            <p:cNvPr id="64" name="Ellipse 63"/>
            <p:cNvSpPr/>
            <p:nvPr/>
          </p:nvSpPr>
          <p:spPr>
            <a:xfrm>
              <a:off x="4194174" y="5702261"/>
              <a:ext cx="75142" cy="79375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30" name="Connecteur droit avec flèche 29"/>
          <p:cNvCxnSpPr/>
          <p:nvPr/>
        </p:nvCxnSpPr>
        <p:spPr>
          <a:xfrm>
            <a:off x="4282056" y="5785667"/>
            <a:ext cx="115098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82" name="Groupe 81"/>
          <p:cNvGrpSpPr/>
          <p:nvPr/>
        </p:nvGrpSpPr>
        <p:grpSpPr>
          <a:xfrm>
            <a:off x="8259358" y="4313611"/>
            <a:ext cx="3565585" cy="2121237"/>
            <a:chOff x="4092294" y="4267125"/>
            <a:chExt cx="3565585" cy="2121237"/>
          </a:xfrm>
        </p:grpSpPr>
        <p:grpSp>
          <p:nvGrpSpPr>
            <p:cNvPr id="83" name="Groupe 82"/>
            <p:cNvGrpSpPr/>
            <p:nvPr/>
          </p:nvGrpSpPr>
          <p:grpSpPr>
            <a:xfrm>
              <a:off x="4092294" y="4267125"/>
              <a:ext cx="3565585" cy="2121237"/>
              <a:chOff x="7930869" y="4367569"/>
              <a:chExt cx="3565585" cy="2121237"/>
            </a:xfrm>
          </p:grpSpPr>
          <p:grpSp>
            <p:nvGrpSpPr>
              <p:cNvPr id="85" name="Groupe 84"/>
              <p:cNvGrpSpPr/>
              <p:nvPr/>
            </p:nvGrpSpPr>
            <p:grpSpPr>
              <a:xfrm>
                <a:off x="7930869" y="4639733"/>
                <a:ext cx="3565585" cy="1647997"/>
                <a:chOff x="708803" y="4563533"/>
                <a:chExt cx="3565585" cy="1647997"/>
              </a:xfrm>
            </p:grpSpPr>
            <p:pic>
              <p:nvPicPr>
                <p:cNvPr id="88" name="Image 87"/>
                <p:cNvPicPr>
                  <a:picLocks noChangeAspect="1"/>
                </p:cNvPicPr>
                <p:nvPr/>
              </p:nvPicPr>
              <p:blipFill rotWithShape="1">
                <a:blip r:embed="rId2"/>
                <a:srcRect t="44083"/>
                <a:stretch/>
              </p:blipFill>
              <p:spPr>
                <a:xfrm>
                  <a:off x="708803" y="4563533"/>
                  <a:ext cx="3565585" cy="1647997"/>
                </a:xfrm>
                <a:prstGeom prst="rect">
                  <a:avLst/>
                </a:prstGeom>
              </p:spPr>
            </p:pic>
            <p:sp>
              <p:nvSpPr>
                <p:cNvPr id="89" name="Ellipse 88"/>
                <p:cNvSpPr/>
                <p:nvPr/>
              </p:nvSpPr>
              <p:spPr>
                <a:xfrm>
                  <a:off x="810683" y="5073650"/>
                  <a:ext cx="75142" cy="79375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0" name="Ellipse 89"/>
                <p:cNvSpPr/>
                <p:nvPr/>
              </p:nvSpPr>
              <p:spPr>
                <a:xfrm>
                  <a:off x="810683" y="5211762"/>
                  <a:ext cx="75142" cy="79375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1" name="Ellipse 90"/>
                <p:cNvSpPr/>
                <p:nvPr/>
              </p:nvSpPr>
              <p:spPr>
                <a:xfrm>
                  <a:off x="810683" y="5349874"/>
                  <a:ext cx="75142" cy="79375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2" name="Ellipse 91"/>
                <p:cNvSpPr/>
                <p:nvPr/>
              </p:nvSpPr>
              <p:spPr>
                <a:xfrm>
                  <a:off x="810683" y="4935538"/>
                  <a:ext cx="75142" cy="79375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3" name="Ellipse 92"/>
                <p:cNvSpPr/>
                <p:nvPr/>
              </p:nvSpPr>
              <p:spPr>
                <a:xfrm>
                  <a:off x="810683" y="5487986"/>
                  <a:ext cx="75142" cy="79375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pic>
            <p:nvPicPr>
              <p:cNvPr id="86" name="Image 85"/>
              <p:cNvPicPr>
                <a:picLocks noChangeAspect="1"/>
              </p:cNvPicPr>
              <p:nvPr/>
            </p:nvPicPr>
            <p:blipFill rotWithShape="1">
              <a:blip r:embed="rId3"/>
              <a:srcRect t="83666" b="4737"/>
              <a:stretch/>
            </p:blipFill>
            <p:spPr>
              <a:xfrm>
                <a:off x="7953154" y="4367569"/>
                <a:ext cx="3543300" cy="220133"/>
              </a:xfrm>
              <a:prstGeom prst="rect">
                <a:avLst/>
              </a:prstGeom>
            </p:spPr>
          </p:pic>
          <p:pic>
            <p:nvPicPr>
              <p:cNvPr id="87" name="Image 86"/>
              <p:cNvPicPr>
                <a:picLocks noChangeAspect="1"/>
              </p:cNvPicPr>
              <p:nvPr/>
            </p:nvPicPr>
            <p:blipFill rotWithShape="1">
              <a:blip r:embed="rId4"/>
              <a:srcRect l="3523" t="54895" r="63253" b="39131"/>
              <a:stretch/>
            </p:blipFill>
            <p:spPr>
              <a:xfrm>
                <a:off x="7958556" y="6336405"/>
                <a:ext cx="3537898" cy="152401"/>
              </a:xfrm>
              <a:prstGeom prst="rect">
                <a:avLst/>
              </a:prstGeom>
            </p:spPr>
          </p:pic>
        </p:grpSp>
        <p:sp>
          <p:nvSpPr>
            <p:cNvPr id="84" name="Ellipse 83"/>
            <p:cNvSpPr/>
            <p:nvPr/>
          </p:nvSpPr>
          <p:spPr>
            <a:xfrm>
              <a:off x="4194174" y="5702261"/>
              <a:ext cx="75142" cy="79375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94" name="Connecteur droit avec flèche 93"/>
          <p:cNvCxnSpPr/>
          <p:nvPr/>
        </p:nvCxnSpPr>
        <p:spPr>
          <a:xfrm>
            <a:off x="8166545" y="5557099"/>
            <a:ext cx="115098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" name="Groupe 1"/>
          <p:cNvGrpSpPr/>
          <p:nvPr/>
        </p:nvGrpSpPr>
        <p:grpSpPr>
          <a:xfrm>
            <a:off x="713581" y="526356"/>
            <a:ext cx="2345480" cy="3553321"/>
            <a:chOff x="713581" y="526356"/>
            <a:chExt cx="2345480" cy="3553321"/>
          </a:xfrm>
        </p:grpSpPr>
        <p:pic>
          <p:nvPicPr>
            <p:cNvPr id="101" name="Image 10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8953" y="526356"/>
              <a:ext cx="2210108" cy="3553321"/>
            </a:xfrm>
            <a:prstGeom prst="rect">
              <a:avLst/>
            </a:prstGeom>
          </p:spPr>
        </p:pic>
        <p:sp>
          <p:nvSpPr>
            <p:cNvPr id="76" name="Rectangle 75"/>
            <p:cNvSpPr/>
            <p:nvPr/>
          </p:nvSpPr>
          <p:spPr>
            <a:xfrm>
              <a:off x="732631" y="2127049"/>
              <a:ext cx="2038878" cy="143793"/>
            </a:xfrm>
            <a:prstGeom prst="rect">
              <a:avLst/>
            </a:prstGeom>
            <a:solidFill>
              <a:srgbClr val="70AD47">
                <a:alpha val="50196"/>
              </a:srgb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732631" y="1723513"/>
              <a:ext cx="2038878" cy="143793"/>
            </a:xfrm>
            <a:prstGeom prst="rect">
              <a:avLst/>
            </a:prstGeom>
            <a:solidFill>
              <a:srgbClr val="70AD47">
                <a:alpha val="50196"/>
              </a:srgb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732631" y="3723763"/>
              <a:ext cx="2038878" cy="143793"/>
            </a:xfrm>
            <a:prstGeom prst="rect">
              <a:avLst/>
            </a:prstGeom>
            <a:solidFill>
              <a:srgbClr val="70AD47">
                <a:alpha val="50196"/>
              </a:srgb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732631" y="918770"/>
              <a:ext cx="2038878" cy="143793"/>
            </a:xfrm>
            <a:prstGeom prst="rect">
              <a:avLst/>
            </a:prstGeom>
            <a:solidFill>
              <a:srgbClr val="70AD47">
                <a:alpha val="50196"/>
              </a:srgb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713581" y="3195245"/>
              <a:ext cx="2038878" cy="143793"/>
            </a:xfrm>
            <a:prstGeom prst="rect">
              <a:avLst/>
            </a:prstGeom>
            <a:solidFill>
              <a:srgbClr val="70AD47">
                <a:alpha val="50196"/>
              </a:srgb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732631" y="652070"/>
              <a:ext cx="2038878" cy="143793"/>
            </a:xfrm>
            <a:prstGeom prst="rect">
              <a:avLst/>
            </a:prstGeom>
            <a:solidFill>
              <a:srgbClr val="70AD47">
                <a:alpha val="50196"/>
              </a:srgb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3" name="Groupe 2"/>
          <p:cNvGrpSpPr/>
          <p:nvPr/>
        </p:nvGrpSpPr>
        <p:grpSpPr>
          <a:xfrm>
            <a:off x="4551891" y="526356"/>
            <a:ext cx="2345480" cy="3553321"/>
            <a:chOff x="4551891" y="526356"/>
            <a:chExt cx="2345480" cy="3553321"/>
          </a:xfrm>
        </p:grpSpPr>
        <p:pic>
          <p:nvPicPr>
            <p:cNvPr id="108" name="Image 10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87263" y="526356"/>
              <a:ext cx="2210108" cy="3553321"/>
            </a:xfrm>
            <a:prstGeom prst="rect">
              <a:avLst/>
            </a:prstGeom>
          </p:spPr>
        </p:pic>
        <p:sp>
          <p:nvSpPr>
            <p:cNvPr id="109" name="Rectangle 108"/>
            <p:cNvSpPr/>
            <p:nvPr/>
          </p:nvSpPr>
          <p:spPr>
            <a:xfrm>
              <a:off x="4570941" y="2127049"/>
              <a:ext cx="2038878" cy="143793"/>
            </a:xfrm>
            <a:prstGeom prst="rect">
              <a:avLst/>
            </a:prstGeom>
            <a:solidFill>
              <a:srgbClr val="70AD47">
                <a:alpha val="25098"/>
              </a:srgb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4570941" y="1723513"/>
              <a:ext cx="2038878" cy="143793"/>
            </a:xfrm>
            <a:prstGeom prst="rect">
              <a:avLst/>
            </a:prstGeom>
            <a:solidFill>
              <a:srgbClr val="70AD47">
                <a:alpha val="25098"/>
              </a:srgb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4570941" y="3723763"/>
              <a:ext cx="2038878" cy="143793"/>
            </a:xfrm>
            <a:prstGeom prst="rect">
              <a:avLst/>
            </a:prstGeom>
            <a:solidFill>
              <a:srgbClr val="70AD47">
                <a:alpha val="25098"/>
              </a:srgb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4551891" y="3195245"/>
              <a:ext cx="2038878" cy="143793"/>
            </a:xfrm>
            <a:prstGeom prst="rect">
              <a:avLst/>
            </a:prstGeom>
            <a:solidFill>
              <a:srgbClr val="70AD47">
                <a:alpha val="25098"/>
              </a:srgb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15" name="Image 114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6200" r="95303" b="69511"/>
            <a:stretch/>
          </p:blipFill>
          <p:spPr>
            <a:xfrm>
              <a:off x="4684431" y="928688"/>
              <a:ext cx="103812" cy="152400"/>
            </a:xfrm>
            <a:prstGeom prst="rect">
              <a:avLst/>
            </a:prstGeom>
          </p:spPr>
        </p:pic>
        <p:pic>
          <p:nvPicPr>
            <p:cNvPr id="116" name="Image 115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1135" r="95217" b="84791"/>
            <a:stretch/>
          </p:blipFill>
          <p:spPr>
            <a:xfrm>
              <a:off x="4685384" y="796960"/>
              <a:ext cx="105717" cy="144779"/>
            </a:xfrm>
            <a:prstGeom prst="rect">
              <a:avLst/>
            </a:prstGeom>
          </p:spPr>
        </p:pic>
        <p:sp>
          <p:nvSpPr>
            <p:cNvPr id="114" name="Rectangle 113"/>
            <p:cNvSpPr/>
            <p:nvPr/>
          </p:nvSpPr>
          <p:spPr>
            <a:xfrm>
              <a:off x="4570941" y="652070"/>
              <a:ext cx="2038878" cy="143793"/>
            </a:xfrm>
            <a:prstGeom prst="rect">
              <a:avLst/>
            </a:prstGeom>
            <a:solidFill>
              <a:srgbClr val="70AD47">
                <a:alpha val="25098"/>
              </a:srgb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4" name="Groupe 3"/>
          <p:cNvGrpSpPr/>
          <p:nvPr/>
        </p:nvGrpSpPr>
        <p:grpSpPr>
          <a:xfrm>
            <a:off x="8525573" y="536887"/>
            <a:ext cx="2345480" cy="3553321"/>
            <a:chOff x="8525573" y="536887"/>
            <a:chExt cx="2345480" cy="3553321"/>
          </a:xfrm>
        </p:grpSpPr>
        <p:grpSp>
          <p:nvGrpSpPr>
            <p:cNvPr id="117" name="Groupe 116"/>
            <p:cNvGrpSpPr/>
            <p:nvPr/>
          </p:nvGrpSpPr>
          <p:grpSpPr>
            <a:xfrm>
              <a:off x="8525573" y="536887"/>
              <a:ext cx="2345480" cy="3553321"/>
              <a:chOff x="4551891" y="526356"/>
              <a:chExt cx="2345480" cy="3553321"/>
            </a:xfrm>
          </p:grpSpPr>
          <p:pic>
            <p:nvPicPr>
              <p:cNvPr id="118" name="Image 117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87263" y="526356"/>
                <a:ext cx="2210108" cy="3553321"/>
              </a:xfrm>
              <a:prstGeom prst="rect">
                <a:avLst/>
              </a:prstGeom>
            </p:spPr>
          </p:pic>
          <p:sp>
            <p:nvSpPr>
              <p:cNvPr id="119" name="Rectangle 118"/>
              <p:cNvSpPr/>
              <p:nvPr/>
            </p:nvSpPr>
            <p:spPr>
              <a:xfrm>
                <a:off x="4570941" y="2127049"/>
                <a:ext cx="2038878" cy="143793"/>
              </a:xfrm>
              <a:prstGeom prst="rect">
                <a:avLst/>
              </a:prstGeom>
              <a:solidFill>
                <a:srgbClr val="70AD47">
                  <a:alpha val="25098"/>
                </a:srgb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20" name="Rectangle 119"/>
              <p:cNvSpPr/>
              <p:nvPr/>
            </p:nvSpPr>
            <p:spPr>
              <a:xfrm>
                <a:off x="4570941" y="1723513"/>
                <a:ext cx="2038878" cy="143793"/>
              </a:xfrm>
              <a:prstGeom prst="rect">
                <a:avLst/>
              </a:prstGeom>
              <a:solidFill>
                <a:srgbClr val="70AD47">
                  <a:alpha val="25098"/>
                </a:srgb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21" name="Rectangle 120"/>
              <p:cNvSpPr/>
              <p:nvPr/>
            </p:nvSpPr>
            <p:spPr>
              <a:xfrm>
                <a:off x="4570941" y="3723763"/>
                <a:ext cx="2038878" cy="143793"/>
              </a:xfrm>
              <a:prstGeom prst="rect">
                <a:avLst/>
              </a:prstGeom>
              <a:solidFill>
                <a:srgbClr val="70AD47">
                  <a:alpha val="25098"/>
                </a:srgb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4551891" y="3195245"/>
                <a:ext cx="2038878" cy="143793"/>
              </a:xfrm>
              <a:prstGeom prst="rect">
                <a:avLst/>
              </a:prstGeom>
              <a:solidFill>
                <a:srgbClr val="70AD47">
                  <a:alpha val="25098"/>
                </a:srgb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123" name="Image 122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6200" r="95303" b="69511"/>
              <a:stretch/>
            </p:blipFill>
            <p:spPr>
              <a:xfrm>
                <a:off x="4684431" y="928688"/>
                <a:ext cx="103812" cy="152400"/>
              </a:xfrm>
              <a:prstGeom prst="rect">
                <a:avLst/>
              </a:prstGeom>
            </p:spPr>
          </p:pic>
          <p:pic>
            <p:nvPicPr>
              <p:cNvPr id="124" name="Image 123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1135" r="95217" b="84791"/>
              <a:stretch/>
            </p:blipFill>
            <p:spPr>
              <a:xfrm>
                <a:off x="4685384" y="796960"/>
                <a:ext cx="105717" cy="144779"/>
              </a:xfrm>
              <a:prstGeom prst="rect">
                <a:avLst/>
              </a:prstGeom>
            </p:spPr>
          </p:pic>
          <p:sp>
            <p:nvSpPr>
              <p:cNvPr id="125" name="Rectangle 124"/>
              <p:cNvSpPr/>
              <p:nvPr/>
            </p:nvSpPr>
            <p:spPr>
              <a:xfrm>
                <a:off x="4570941" y="652070"/>
                <a:ext cx="2038878" cy="143793"/>
              </a:xfrm>
              <a:prstGeom prst="rect">
                <a:avLst/>
              </a:prstGeom>
              <a:solidFill>
                <a:srgbClr val="70AD47">
                  <a:alpha val="25098"/>
                </a:srgb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127" name="Rectangle 126"/>
            <p:cNvSpPr/>
            <p:nvPr/>
          </p:nvSpPr>
          <p:spPr>
            <a:xfrm>
              <a:off x="8544623" y="2807442"/>
              <a:ext cx="2038878" cy="143793"/>
            </a:xfrm>
            <a:prstGeom prst="rect">
              <a:avLst/>
            </a:prstGeom>
            <a:solidFill>
              <a:srgbClr val="70AD47">
                <a:alpha val="50196"/>
              </a:srgb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2589713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 2"/>
          <p:cNvGrpSpPr/>
          <p:nvPr/>
        </p:nvGrpSpPr>
        <p:grpSpPr>
          <a:xfrm>
            <a:off x="478492" y="4296678"/>
            <a:ext cx="3565585" cy="2121237"/>
            <a:chOff x="4092294" y="4267125"/>
            <a:chExt cx="3565585" cy="2121237"/>
          </a:xfrm>
        </p:grpSpPr>
        <p:grpSp>
          <p:nvGrpSpPr>
            <p:cNvPr id="4" name="Groupe 3"/>
            <p:cNvGrpSpPr/>
            <p:nvPr/>
          </p:nvGrpSpPr>
          <p:grpSpPr>
            <a:xfrm>
              <a:off x="4092294" y="4267125"/>
              <a:ext cx="3565585" cy="2121237"/>
              <a:chOff x="7930869" y="4367569"/>
              <a:chExt cx="3565585" cy="2121237"/>
            </a:xfrm>
          </p:grpSpPr>
          <p:grpSp>
            <p:nvGrpSpPr>
              <p:cNvPr id="6" name="Groupe 5"/>
              <p:cNvGrpSpPr/>
              <p:nvPr/>
            </p:nvGrpSpPr>
            <p:grpSpPr>
              <a:xfrm>
                <a:off x="7930869" y="4639733"/>
                <a:ext cx="3565585" cy="1647997"/>
                <a:chOff x="708803" y="4563533"/>
                <a:chExt cx="3565585" cy="1647997"/>
              </a:xfrm>
            </p:grpSpPr>
            <p:pic>
              <p:nvPicPr>
                <p:cNvPr id="9" name="Image 8"/>
                <p:cNvPicPr>
                  <a:picLocks noChangeAspect="1"/>
                </p:cNvPicPr>
                <p:nvPr/>
              </p:nvPicPr>
              <p:blipFill rotWithShape="1">
                <a:blip r:embed="rId2"/>
                <a:srcRect t="44083"/>
                <a:stretch/>
              </p:blipFill>
              <p:spPr>
                <a:xfrm>
                  <a:off x="708803" y="4563533"/>
                  <a:ext cx="3565585" cy="1647997"/>
                </a:xfrm>
                <a:prstGeom prst="rect">
                  <a:avLst/>
                </a:prstGeom>
              </p:spPr>
            </p:pic>
            <p:sp>
              <p:nvSpPr>
                <p:cNvPr id="10" name="Ellipse 9"/>
                <p:cNvSpPr/>
                <p:nvPr/>
              </p:nvSpPr>
              <p:spPr>
                <a:xfrm>
                  <a:off x="810683" y="5073650"/>
                  <a:ext cx="75142" cy="79375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" name="Ellipse 10"/>
                <p:cNvSpPr/>
                <p:nvPr/>
              </p:nvSpPr>
              <p:spPr>
                <a:xfrm>
                  <a:off x="810683" y="5211762"/>
                  <a:ext cx="75142" cy="79375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" name="Ellipse 11"/>
                <p:cNvSpPr/>
                <p:nvPr/>
              </p:nvSpPr>
              <p:spPr>
                <a:xfrm>
                  <a:off x="810683" y="5349874"/>
                  <a:ext cx="75142" cy="79375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" name="Ellipse 12"/>
                <p:cNvSpPr/>
                <p:nvPr/>
              </p:nvSpPr>
              <p:spPr>
                <a:xfrm>
                  <a:off x="810683" y="4935538"/>
                  <a:ext cx="75142" cy="79375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" name="Ellipse 13"/>
                <p:cNvSpPr/>
                <p:nvPr/>
              </p:nvSpPr>
              <p:spPr>
                <a:xfrm>
                  <a:off x="810683" y="5487986"/>
                  <a:ext cx="75142" cy="79375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pic>
            <p:nvPicPr>
              <p:cNvPr id="7" name="Image 6"/>
              <p:cNvPicPr>
                <a:picLocks noChangeAspect="1"/>
              </p:cNvPicPr>
              <p:nvPr/>
            </p:nvPicPr>
            <p:blipFill rotWithShape="1">
              <a:blip r:embed="rId3"/>
              <a:srcRect t="83666" b="4737"/>
              <a:stretch/>
            </p:blipFill>
            <p:spPr>
              <a:xfrm>
                <a:off x="7953154" y="4367569"/>
                <a:ext cx="3543300" cy="220133"/>
              </a:xfrm>
              <a:prstGeom prst="rect">
                <a:avLst/>
              </a:prstGeom>
            </p:spPr>
          </p:pic>
          <p:pic>
            <p:nvPicPr>
              <p:cNvPr id="8" name="Image 7"/>
              <p:cNvPicPr>
                <a:picLocks noChangeAspect="1"/>
              </p:cNvPicPr>
              <p:nvPr/>
            </p:nvPicPr>
            <p:blipFill rotWithShape="1">
              <a:blip r:embed="rId4"/>
              <a:srcRect l="3523" t="54895" r="63253" b="39131"/>
              <a:stretch/>
            </p:blipFill>
            <p:spPr>
              <a:xfrm>
                <a:off x="7958556" y="6336405"/>
                <a:ext cx="3537898" cy="152401"/>
              </a:xfrm>
              <a:prstGeom prst="rect">
                <a:avLst/>
              </a:prstGeom>
            </p:spPr>
          </p:pic>
        </p:grpSp>
        <p:sp>
          <p:nvSpPr>
            <p:cNvPr id="5" name="Ellipse 4"/>
            <p:cNvSpPr/>
            <p:nvPr/>
          </p:nvSpPr>
          <p:spPr>
            <a:xfrm>
              <a:off x="4194174" y="5702261"/>
              <a:ext cx="75142" cy="79375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16" name="Connecteur droit avec flèche 15"/>
          <p:cNvCxnSpPr/>
          <p:nvPr/>
        </p:nvCxnSpPr>
        <p:spPr>
          <a:xfrm>
            <a:off x="385679" y="5392840"/>
            <a:ext cx="115098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31" name="Groupe 30"/>
          <p:cNvGrpSpPr/>
          <p:nvPr/>
        </p:nvGrpSpPr>
        <p:grpSpPr>
          <a:xfrm>
            <a:off x="4491494" y="4294564"/>
            <a:ext cx="3565585" cy="2121237"/>
            <a:chOff x="4092294" y="4267125"/>
            <a:chExt cx="3565585" cy="2121237"/>
          </a:xfrm>
        </p:grpSpPr>
        <p:grpSp>
          <p:nvGrpSpPr>
            <p:cNvPr id="32" name="Groupe 31"/>
            <p:cNvGrpSpPr/>
            <p:nvPr/>
          </p:nvGrpSpPr>
          <p:grpSpPr>
            <a:xfrm>
              <a:off x="4092294" y="4267125"/>
              <a:ext cx="3565585" cy="2121237"/>
              <a:chOff x="7930869" y="4367569"/>
              <a:chExt cx="3565585" cy="2121237"/>
            </a:xfrm>
          </p:grpSpPr>
          <p:grpSp>
            <p:nvGrpSpPr>
              <p:cNvPr id="35" name="Groupe 34"/>
              <p:cNvGrpSpPr/>
              <p:nvPr/>
            </p:nvGrpSpPr>
            <p:grpSpPr>
              <a:xfrm>
                <a:off x="7930869" y="4639733"/>
                <a:ext cx="3565585" cy="1647997"/>
                <a:chOff x="708803" y="4563533"/>
                <a:chExt cx="3565585" cy="1647997"/>
              </a:xfrm>
            </p:grpSpPr>
            <p:pic>
              <p:nvPicPr>
                <p:cNvPr id="38" name="Image 37"/>
                <p:cNvPicPr>
                  <a:picLocks noChangeAspect="1"/>
                </p:cNvPicPr>
                <p:nvPr/>
              </p:nvPicPr>
              <p:blipFill rotWithShape="1">
                <a:blip r:embed="rId2"/>
                <a:srcRect t="44083"/>
                <a:stretch/>
              </p:blipFill>
              <p:spPr>
                <a:xfrm>
                  <a:off x="708803" y="4563533"/>
                  <a:ext cx="3565585" cy="1647997"/>
                </a:xfrm>
                <a:prstGeom prst="rect">
                  <a:avLst/>
                </a:prstGeom>
              </p:spPr>
            </p:pic>
            <p:sp>
              <p:nvSpPr>
                <p:cNvPr id="39" name="Ellipse 38"/>
                <p:cNvSpPr/>
                <p:nvPr/>
              </p:nvSpPr>
              <p:spPr>
                <a:xfrm>
                  <a:off x="810683" y="5073650"/>
                  <a:ext cx="75142" cy="79375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0" name="Ellipse 39"/>
                <p:cNvSpPr/>
                <p:nvPr/>
              </p:nvSpPr>
              <p:spPr>
                <a:xfrm>
                  <a:off x="810683" y="5211762"/>
                  <a:ext cx="75142" cy="79375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1" name="Ellipse 40"/>
                <p:cNvSpPr/>
                <p:nvPr/>
              </p:nvSpPr>
              <p:spPr>
                <a:xfrm>
                  <a:off x="810683" y="5349874"/>
                  <a:ext cx="75142" cy="79375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2" name="Ellipse 41"/>
                <p:cNvSpPr/>
                <p:nvPr/>
              </p:nvSpPr>
              <p:spPr>
                <a:xfrm>
                  <a:off x="810683" y="4935538"/>
                  <a:ext cx="75142" cy="79375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3" name="Ellipse 42"/>
                <p:cNvSpPr/>
                <p:nvPr/>
              </p:nvSpPr>
              <p:spPr>
                <a:xfrm>
                  <a:off x="810683" y="5487986"/>
                  <a:ext cx="75142" cy="79375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pic>
            <p:nvPicPr>
              <p:cNvPr id="36" name="Image 35"/>
              <p:cNvPicPr>
                <a:picLocks noChangeAspect="1"/>
              </p:cNvPicPr>
              <p:nvPr/>
            </p:nvPicPr>
            <p:blipFill rotWithShape="1">
              <a:blip r:embed="rId3"/>
              <a:srcRect t="83666" b="4737"/>
              <a:stretch/>
            </p:blipFill>
            <p:spPr>
              <a:xfrm>
                <a:off x="7953154" y="4367569"/>
                <a:ext cx="3543300" cy="220133"/>
              </a:xfrm>
              <a:prstGeom prst="rect">
                <a:avLst/>
              </a:prstGeom>
            </p:spPr>
          </p:pic>
          <p:pic>
            <p:nvPicPr>
              <p:cNvPr id="37" name="Image 36"/>
              <p:cNvPicPr>
                <a:picLocks noChangeAspect="1"/>
              </p:cNvPicPr>
              <p:nvPr/>
            </p:nvPicPr>
            <p:blipFill rotWithShape="1">
              <a:blip r:embed="rId4"/>
              <a:srcRect l="3523" t="54895" r="63253" b="39131"/>
              <a:stretch/>
            </p:blipFill>
            <p:spPr>
              <a:xfrm>
                <a:off x="7958556" y="6336405"/>
                <a:ext cx="3537898" cy="152401"/>
              </a:xfrm>
              <a:prstGeom prst="rect">
                <a:avLst/>
              </a:prstGeom>
            </p:spPr>
          </p:pic>
        </p:grpSp>
        <p:sp>
          <p:nvSpPr>
            <p:cNvPr id="34" name="Ellipse 33"/>
            <p:cNvSpPr/>
            <p:nvPr/>
          </p:nvSpPr>
          <p:spPr>
            <a:xfrm>
              <a:off x="4194174" y="5702261"/>
              <a:ext cx="75142" cy="79375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44" name="Connecteur droit avec flèche 43"/>
          <p:cNvCxnSpPr/>
          <p:nvPr/>
        </p:nvCxnSpPr>
        <p:spPr>
          <a:xfrm>
            <a:off x="4398681" y="5254644"/>
            <a:ext cx="115098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45" name="Groupe 44"/>
          <p:cNvGrpSpPr/>
          <p:nvPr/>
        </p:nvGrpSpPr>
        <p:grpSpPr>
          <a:xfrm>
            <a:off x="8412877" y="4294564"/>
            <a:ext cx="3565585" cy="2121237"/>
            <a:chOff x="4092294" y="4267125"/>
            <a:chExt cx="3565585" cy="2121237"/>
          </a:xfrm>
        </p:grpSpPr>
        <p:grpSp>
          <p:nvGrpSpPr>
            <p:cNvPr id="46" name="Groupe 45"/>
            <p:cNvGrpSpPr/>
            <p:nvPr/>
          </p:nvGrpSpPr>
          <p:grpSpPr>
            <a:xfrm>
              <a:off x="4092294" y="4267125"/>
              <a:ext cx="3565585" cy="2121237"/>
              <a:chOff x="7930869" y="4367569"/>
              <a:chExt cx="3565585" cy="2121237"/>
            </a:xfrm>
          </p:grpSpPr>
          <p:grpSp>
            <p:nvGrpSpPr>
              <p:cNvPr id="48" name="Groupe 47"/>
              <p:cNvGrpSpPr/>
              <p:nvPr/>
            </p:nvGrpSpPr>
            <p:grpSpPr>
              <a:xfrm>
                <a:off x="7930869" y="4639733"/>
                <a:ext cx="3565585" cy="1647997"/>
                <a:chOff x="708803" y="4563533"/>
                <a:chExt cx="3565585" cy="1647997"/>
              </a:xfrm>
            </p:grpSpPr>
            <p:pic>
              <p:nvPicPr>
                <p:cNvPr id="51" name="Image 50"/>
                <p:cNvPicPr>
                  <a:picLocks noChangeAspect="1"/>
                </p:cNvPicPr>
                <p:nvPr/>
              </p:nvPicPr>
              <p:blipFill rotWithShape="1">
                <a:blip r:embed="rId2"/>
                <a:srcRect t="44083"/>
                <a:stretch/>
              </p:blipFill>
              <p:spPr>
                <a:xfrm>
                  <a:off x="708803" y="4563533"/>
                  <a:ext cx="3565585" cy="1647997"/>
                </a:xfrm>
                <a:prstGeom prst="rect">
                  <a:avLst/>
                </a:prstGeom>
              </p:spPr>
            </p:pic>
            <p:sp>
              <p:nvSpPr>
                <p:cNvPr id="52" name="Ellipse 51"/>
                <p:cNvSpPr/>
                <p:nvPr/>
              </p:nvSpPr>
              <p:spPr>
                <a:xfrm>
                  <a:off x="810683" y="5073650"/>
                  <a:ext cx="75142" cy="79375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3" name="Ellipse 52"/>
                <p:cNvSpPr/>
                <p:nvPr/>
              </p:nvSpPr>
              <p:spPr>
                <a:xfrm>
                  <a:off x="810683" y="5211762"/>
                  <a:ext cx="75142" cy="79375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4" name="Ellipse 53"/>
                <p:cNvSpPr/>
                <p:nvPr/>
              </p:nvSpPr>
              <p:spPr>
                <a:xfrm>
                  <a:off x="810683" y="5349874"/>
                  <a:ext cx="75142" cy="79375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5" name="Ellipse 54"/>
                <p:cNvSpPr/>
                <p:nvPr/>
              </p:nvSpPr>
              <p:spPr>
                <a:xfrm>
                  <a:off x="810683" y="4935538"/>
                  <a:ext cx="75142" cy="79375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6" name="Ellipse 55"/>
                <p:cNvSpPr/>
                <p:nvPr/>
              </p:nvSpPr>
              <p:spPr>
                <a:xfrm>
                  <a:off x="810683" y="5487986"/>
                  <a:ext cx="75142" cy="79375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pic>
            <p:nvPicPr>
              <p:cNvPr id="49" name="Image 48"/>
              <p:cNvPicPr>
                <a:picLocks noChangeAspect="1"/>
              </p:cNvPicPr>
              <p:nvPr/>
            </p:nvPicPr>
            <p:blipFill rotWithShape="1">
              <a:blip r:embed="rId3"/>
              <a:srcRect t="83666" b="4737"/>
              <a:stretch/>
            </p:blipFill>
            <p:spPr>
              <a:xfrm>
                <a:off x="7953154" y="4367569"/>
                <a:ext cx="3543300" cy="220133"/>
              </a:xfrm>
              <a:prstGeom prst="rect">
                <a:avLst/>
              </a:prstGeom>
            </p:spPr>
          </p:pic>
          <p:pic>
            <p:nvPicPr>
              <p:cNvPr id="50" name="Image 49"/>
              <p:cNvPicPr>
                <a:picLocks noChangeAspect="1"/>
              </p:cNvPicPr>
              <p:nvPr/>
            </p:nvPicPr>
            <p:blipFill rotWithShape="1">
              <a:blip r:embed="rId4"/>
              <a:srcRect l="3523" t="54895" r="63253" b="39131"/>
              <a:stretch/>
            </p:blipFill>
            <p:spPr>
              <a:xfrm>
                <a:off x="7958556" y="6336405"/>
                <a:ext cx="3537898" cy="152401"/>
              </a:xfrm>
              <a:prstGeom prst="rect">
                <a:avLst/>
              </a:prstGeom>
            </p:spPr>
          </p:pic>
        </p:grpSp>
        <p:sp>
          <p:nvSpPr>
            <p:cNvPr id="47" name="Ellipse 46"/>
            <p:cNvSpPr/>
            <p:nvPr/>
          </p:nvSpPr>
          <p:spPr>
            <a:xfrm>
              <a:off x="4194174" y="5702261"/>
              <a:ext cx="75142" cy="79375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57" name="Connecteur droit avec flèche 56"/>
          <p:cNvCxnSpPr/>
          <p:nvPr/>
        </p:nvCxnSpPr>
        <p:spPr>
          <a:xfrm>
            <a:off x="8297779" y="5116532"/>
            <a:ext cx="115098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05" name="Groupe 104"/>
          <p:cNvGrpSpPr/>
          <p:nvPr/>
        </p:nvGrpSpPr>
        <p:grpSpPr>
          <a:xfrm>
            <a:off x="736240" y="460687"/>
            <a:ext cx="2345480" cy="3553321"/>
            <a:chOff x="736240" y="460687"/>
            <a:chExt cx="2345480" cy="3553321"/>
          </a:xfrm>
        </p:grpSpPr>
        <p:grpSp>
          <p:nvGrpSpPr>
            <p:cNvPr id="26" name="Groupe 25"/>
            <p:cNvGrpSpPr/>
            <p:nvPr/>
          </p:nvGrpSpPr>
          <p:grpSpPr>
            <a:xfrm>
              <a:off x="736240" y="460687"/>
              <a:ext cx="2345480" cy="3553321"/>
              <a:chOff x="736240" y="460687"/>
              <a:chExt cx="2345480" cy="3553321"/>
            </a:xfrm>
          </p:grpSpPr>
          <p:pic>
            <p:nvPicPr>
              <p:cNvPr id="61" name="Image 60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71612" y="460687"/>
                <a:ext cx="2210108" cy="3553321"/>
              </a:xfrm>
              <a:prstGeom prst="rect">
                <a:avLst/>
              </a:prstGeom>
            </p:spPr>
          </p:pic>
          <p:sp>
            <p:nvSpPr>
              <p:cNvPr id="62" name="Rectangle 61"/>
              <p:cNvSpPr/>
              <p:nvPr/>
            </p:nvSpPr>
            <p:spPr>
              <a:xfrm>
                <a:off x="755290" y="2061380"/>
                <a:ext cx="2038878" cy="143793"/>
              </a:xfrm>
              <a:prstGeom prst="rect">
                <a:avLst/>
              </a:prstGeom>
              <a:solidFill>
                <a:srgbClr val="70AD47">
                  <a:alpha val="25098"/>
                </a:srgb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755290" y="3658094"/>
                <a:ext cx="2038878" cy="143793"/>
              </a:xfrm>
              <a:prstGeom prst="rect">
                <a:avLst/>
              </a:prstGeom>
              <a:solidFill>
                <a:srgbClr val="70AD47">
                  <a:alpha val="25098"/>
                </a:srgb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736240" y="3129576"/>
                <a:ext cx="2038878" cy="143793"/>
              </a:xfrm>
              <a:prstGeom prst="rect">
                <a:avLst/>
              </a:prstGeom>
              <a:solidFill>
                <a:srgbClr val="70AD47">
                  <a:alpha val="25098"/>
                </a:srgb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66" name="Image 65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6200" r="95303" b="69511"/>
              <a:stretch/>
            </p:blipFill>
            <p:spPr>
              <a:xfrm>
                <a:off x="868780" y="863019"/>
                <a:ext cx="103812" cy="152400"/>
              </a:xfrm>
              <a:prstGeom prst="rect">
                <a:avLst/>
              </a:prstGeom>
            </p:spPr>
          </p:pic>
          <p:pic>
            <p:nvPicPr>
              <p:cNvPr id="67" name="Image 66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1135" r="95217" b="84791"/>
              <a:stretch/>
            </p:blipFill>
            <p:spPr>
              <a:xfrm>
                <a:off x="869733" y="731291"/>
                <a:ext cx="105717" cy="144779"/>
              </a:xfrm>
              <a:prstGeom prst="rect">
                <a:avLst/>
              </a:prstGeom>
            </p:spPr>
          </p:pic>
          <p:sp>
            <p:nvSpPr>
              <p:cNvPr id="68" name="Rectangle 67"/>
              <p:cNvSpPr/>
              <p:nvPr/>
            </p:nvSpPr>
            <p:spPr>
              <a:xfrm>
                <a:off x="755290" y="586401"/>
                <a:ext cx="2038878" cy="143793"/>
              </a:xfrm>
              <a:prstGeom prst="rect">
                <a:avLst/>
              </a:prstGeom>
              <a:solidFill>
                <a:srgbClr val="70AD47">
                  <a:alpha val="25098"/>
                </a:srgb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71" name="Image 70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6200" r="95303" b="69511"/>
              <a:stretch/>
            </p:blipFill>
            <p:spPr>
              <a:xfrm>
                <a:off x="866875" y="1664018"/>
                <a:ext cx="103812" cy="152400"/>
              </a:xfrm>
              <a:prstGeom prst="rect">
                <a:avLst/>
              </a:prstGeom>
            </p:spPr>
          </p:pic>
          <p:sp>
            <p:nvSpPr>
              <p:cNvPr id="60" name="Rectangle 59"/>
              <p:cNvSpPr/>
              <p:nvPr/>
            </p:nvSpPr>
            <p:spPr>
              <a:xfrm>
                <a:off x="755290" y="2731242"/>
                <a:ext cx="2038878" cy="143793"/>
              </a:xfrm>
              <a:prstGeom prst="rect">
                <a:avLst/>
              </a:prstGeom>
              <a:solidFill>
                <a:srgbClr val="70AD47">
                  <a:alpha val="25098"/>
                </a:srgb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70" name="Image 69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1135" r="95217" b="84791"/>
              <a:stretch/>
            </p:blipFill>
            <p:spPr>
              <a:xfrm>
                <a:off x="866875" y="1264698"/>
                <a:ext cx="105717" cy="144779"/>
              </a:xfrm>
              <a:prstGeom prst="rect">
                <a:avLst/>
              </a:prstGeom>
            </p:spPr>
          </p:pic>
          <p:sp>
            <p:nvSpPr>
              <p:cNvPr id="63" name="Rectangle 62"/>
              <p:cNvSpPr/>
              <p:nvPr/>
            </p:nvSpPr>
            <p:spPr>
              <a:xfrm>
                <a:off x="755290" y="1657844"/>
                <a:ext cx="2038878" cy="143793"/>
              </a:xfrm>
              <a:prstGeom prst="rect">
                <a:avLst/>
              </a:prstGeom>
              <a:solidFill>
                <a:srgbClr val="70AD47">
                  <a:alpha val="25098"/>
                </a:srgb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98" name="Rectangle 97"/>
            <p:cNvSpPr/>
            <p:nvPr/>
          </p:nvSpPr>
          <p:spPr>
            <a:xfrm>
              <a:off x="736240" y="3401104"/>
              <a:ext cx="2038878" cy="143793"/>
            </a:xfrm>
            <a:prstGeom prst="rect">
              <a:avLst/>
            </a:prstGeom>
            <a:solidFill>
              <a:srgbClr val="70AD47">
                <a:alpha val="50196"/>
              </a:srgb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100" name="Connecteur droit avec flèche 99"/>
          <p:cNvCxnSpPr>
            <a:stCxn id="101" idx="1"/>
          </p:cNvCxnSpPr>
          <p:nvPr/>
        </p:nvCxnSpPr>
        <p:spPr>
          <a:xfrm flipH="1">
            <a:off x="2794168" y="3209275"/>
            <a:ext cx="445920" cy="259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ZoneTexte 100"/>
          <p:cNvSpPr txBox="1"/>
          <p:nvPr/>
        </p:nvSpPr>
        <p:spPr>
          <a:xfrm>
            <a:off x="3240088" y="2516777"/>
            <a:ext cx="149611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If the </a:t>
            </a:r>
            <a:r>
              <a:rPr lang="fr-FR" sz="1400" dirty="0" err="1" smtClean="0"/>
              <a:t>spec</a:t>
            </a:r>
            <a:r>
              <a:rPr lang="fr-FR" sz="1400" dirty="0" smtClean="0"/>
              <a:t> of </a:t>
            </a:r>
            <a:r>
              <a:rPr lang="fr-FR" sz="1400" dirty="0" err="1" smtClean="0"/>
              <a:t>incr.next</a:t>
            </a:r>
            <a:r>
              <a:rPr lang="fr-FR" sz="1400" dirty="0" smtClean="0"/>
              <a:t> </a:t>
            </a:r>
            <a:r>
              <a:rPr lang="fr-FR" sz="1400" dirty="0" err="1" smtClean="0"/>
              <a:t>was</a:t>
            </a:r>
            <a:r>
              <a:rPr lang="fr-FR" sz="1400" dirty="0" smtClean="0"/>
              <a:t> more </a:t>
            </a:r>
            <a:r>
              <a:rPr lang="fr-FR" sz="1400" dirty="0" err="1" smtClean="0"/>
              <a:t>precise</a:t>
            </a:r>
            <a:r>
              <a:rPr lang="fr-FR" sz="1400" dirty="0" smtClean="0"/>
              <a:t>, </a:t>
            </a:r>
            <a:r>
              <a:rPr lang="fr-FR" sz="1400" dirty="0" err="1" smtClean="0"/>
              <a:t>incr.succ</a:t>
            </a:r>
            <a:r>
              <a:rPr lang="fr-FR" sz="1400" dirty="0" smtClean="0"/>
              <a:t>(0,1) </a:t>
            </a:r>
            <a:r>
              <a:rPr lang="fr-FR" sz="1400" dirty="0" err="1" smtClean="0"/>
              <a:t>should</a:t>
            </a:r>
            <a:r>
              <a:rPr lang="fr-FR" sz="1400" dirty="0" smtClean="0"/>
              <a:t> </a:t>
            </a:r>
            <a:r>
              <a:rPr lang="fr-FR" sz="1400" dirty="0" err="1" smtClean="0"/>
              <a:t>also</a:t>
            </a:r>
            <a:r>
              <a:rPr lang="fr-FR" sz="1400" dirty="0" smtClean="0"/>
              <a:t> </a:t>
            </a:r>
            <a:r>
              <a:rPr lang="fr-FR" sz="1400" dirty="0" err="1" smtClean="0"/>
              <a:t>be</a:t>
            </a:r>
            <a:r>
              <a:rPr lang="fr-FR" sz="1400" dirty="0" smtClean="0"/>
              <a:t> </a:t>
            </a:r>
            <a:r>
              <a:rPr lang="fr-FR" sz="1400" dirty="0" err="1" smtClean="0"/>
              <a:t>highlighted</a:t>
            </a:r>
            <a:r>
              <a:rPr lang="fr-FR" sz="1400" dirty="0" smtClean="0"/>
              <a:t>.</a:t>
            </a:r>
            <a:endParaRPr lang="fr-FR" sz="1400" dirty="0"/>
          </a:p>
        </p:txBody>
      </p:sp>
      <p:grpSp>
        <p:nvGrpSpPr>
          <p:cNvPr id="104" name="Groupe 103"/>
          <p:cNvGrpSpPr/>
          <p:nvPr/>
        </p:nvGrpSpPr>
        <p:grpSpPr>
          <a:xfrm>
            <a:off x="4668516" y="460686"/>
            <a:ext cx="2345480" cy="3553321"/>
            <a:chOff x="4668516" y="460686"/>
            <a:chExt cx="2345480" cy="3553321"/>
          </a:xfrm>
        </p:grpSpPr>
        <p:grpSp>
          <p:nvGrpSpPr>
            <p:cNvPr id="72" name="Groupe 71"/>
            <p:cNvGrpSpPr/>
            <p:nvPr/>
          </p:nvGrpSpPr>
          <p:grpSpPr>
            <a:xfrm>
              <a:off x="4668516" y="460686"/>
              <a:ext cx="2345480" cy="3553321"/>
              <a:chOff x="736240" y="460687"/>
              <a:chExt cx="2345480" cy="3553321"/>
            </a:xfrm>
          </p:grpSpPr>
          <p:pic>
            <p:nvPicPr>
              <p:cNvPr id="73" name="Image 72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71612" y="460687"/>
                <a:ext cx="2210108" cy="3553321"/>
              </a:xfrm>
              <a:prstGeom prst="rect">
                <a:avLst/>
              </a:prstGeom>
            </p:spPr>
          </p:pic>
          <p:sp>
            <p:nvSpPr>
              <p:cNvPr id="74" name="Rectangle 73"/>
              <p:cNvSpPr/>
              <p:nvPr/>
            </p:nvSpPr>
            <p:spPr>
              <a:xfrm>
                <a:off x="755290" y="2061380"/>
                <a:ext cx="2038878" cy="143793"/>
              </a:xfrm>
              <a:prstGeom prst="rect">
                <a:avLst/>
              </a:prstGeom>
              <a:solidFill>
                <a:srgbClr val="70AD47">
                  <a:alpha val="25098"/>
                </a:srgb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755290" y="3658094"/>
                <a:ext cx="2038878" cy="143793"/>
              </a:xfrm>
              <a:prstGeom prst="rect">
                <a:avLst/>
              </a:prstGeom>
              <a:solidFill>
                <a:srgbClr val="70AD47">
                  <a:alpha val="25098"/>
                </a:srgb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736240" y="3129576"/>
                <a:ext cx="2038878" cy="143793"/>
              </a:xfrm>
              <a:prstGeom prst="rect">
                <a:avLst/>
              </a:prstGeom>
              <a:solidFill>
                <a:srgbClr val="70AD47">
                  <a:alpha val="25098"/>
                </a:srgb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77" name="Image 76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6200" r="95303" b="69511"/>
              <a:stretch/>
            </p:blipFill>
            <p:spPr>
              <a:xfrm>
                <a:off x="868780" y="863019"/>
                <a:ext cx="103812" cy="152400"/>
              </a:xfrm>
              <a:prstGeom prst="rect">
                <a:avLst/>
              </a:prstGeom>
            </p:spPr>
          </p:pic>
          <p:pic>
            <p:nvPicPr>
              <p:cNvPr id="78" name="Image 77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1135" r="95217" b="84791"/>
              <a:stretch/>
            </p:blipFill>
            <p:spPr>
              <a:xfrm>
                <a:off x="869733" y="731291"/>
                <a:ext cx="105717" cy="144779"/>
              </a:xfrm>
              <a:prstGeom prst="rect">
                <a:avLst/>
              </a:prstGeom>
            </p:spPr>
          </p:pic>
          <p:sp>
            <p:nvSpPr>
              <p:cNvPr id="79" name="Rectangle 78"/>
              <p:cNvSpPr/>
              <p:nvPr/>
            </p:nvSpPr>
            <p:spPr>
              <a:xfrm>
                <a:off x="755290" y="586401"/>
                <a:ext cx="2038878" cy="143793"/>
              </a:xfrm>
              <a:prstGeom prst="rect">
                <a:avLst/>
              </a:prstGeom>
              <a:solidFill>
                <a:srgbClr val="70AD47">
                  <a:alpha val="25098"/>
                </a:srgb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81" name="Image 80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6200" r="95303" b="69511"/>
              <a:stretch/>
            </p:blipFill>
            <p:spPr>
              <a:xfrm>
                <a:off x="866875" y="1664018"/>
                <a:ext cx="103812" cy="152400"/>
              </a:xfrm>
              <a:prstGeom prst="rect">
                <a:avLst/>
              </a:prstGeom>
            </p:spPr>
          </p:pic>
          <p:sp>
            <p:nvSpPr>
              <p:cNvPr id="82" name="Rectangle 81"/>
              <p:cNvSpPr/>
              <p:nvPr/>
            </p:nvSpPr>
            <p:spPr>
              <a:xfrm>
                <a:off x="755290" y="2731242"/>
                <a:ext cx="2038878" cy="143793"/>
              </a:xfrm>
              <a:prstGeom prst="rect">
                <a:avLst/>
              </a:prstGeom>
              <a:solidFill>
                <a:srgbClr val="70AD47">
                  <a:alpha val="25098"/>
                </a:srgb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83" name="Image 82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1135" r="95217" b="84791"/>
              <a:stretch/>
            </p:blipFill>
            <p:spPr>
              <a:xfrm>
                <a:off x="866875" y="1264698"/>
                <a:ext cx="105717" cy="144779"/>
              </a:xfrm>
              <a:prstGeom prst="rect">
                <a:avLst/>
              </a:prstGeom>
            </p:spPr>
          </p:pic>
          <p:sp>
            <p:nvSpPr>
              <p:cNvPr id="84" name="Rectangle 83"/>
              <p:cNvSpPr/>
              <p:nvPr/>
            </p:nvSpPr>
            <p:spPr>
              <a:xfrm>
                <a:off x="755290" y="1657844"/>
                <a:ext cx="2038878" cy="143793"/>
              </a:xfrm>
              <a:prstGeom prst="rect">
                <a:avLst/>
              </a:prstGeom>
              <a:solidFill>
                <a:srgbClr val="70AD47">
                  <a:alpha val="25098"/>
                </a:srgb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103" name="Rectangle 102"/>
            <p:cNvSpPr/>
            <p:nvPr/>
          </p:nvSpPr>
          <p:spPr>
            <a:xfrm>
              <a:off x="4687566" y="3396216"/>
              <a:ext cx="2038878" cy="143793"/>
            </a:xfrm>
            <a:prstGeom prst="rect">
              <a:avLst/>
            </a:prstGeom>
            <a:solidFill>
              <a:srgbClr val="70AD47">
                <a:alpha val="25098"/>
              </a:srgb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07" name="Groupe 106"/>
          <p:cNvGrpSpPr/>
          <p:nvPr/>
        </p:nvGrpSpPr>
        <p:grpSpPr>
          <a:xfrm>
            <a:off x="8736164" y="586400"/>
            <a:ext cx="2345480" cy="3553321"/>
            <a:chOff x="8736164" y="586400"/>
            <a:chExt cx="2345480" cy="3553321"/>
          </a:xfrm>
        </p:grpSpPr>
        <p:grpSp>
          <p:nvGrpSpPr>
            <p:cNvPr id="85" name="Groupe 84"/>
            <p:cNvGrpSpPr/>
            <p:nvPr/>
          </p:nvGrpSpPr>
          <p:grpSpPr>
            <a:xfrm>
              <a:off x="8736164" y="586400"/>
              <a:ext cx="2345480" cy="3553321"/>
              <a:chOff x="736240" y="460687"/>
              <a:chExt cx="2345480" cy="3553321"/>
            </a:xfrm>
          </p:grpSpPr>
          <p:pic>
            <p:nvPicPr>
              <p:cNvPr id="86" name="Image 85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71612" y="460687"/>
                <a:ext cx="2210108" cy="3553321"/>
              </a:xfrm>
              <a:prstGeom prst="rect">
                <a:avLst/>
              </a:prstGeom>
            </p:spPr>
          </p:pic>
          <p:sp>
            <p:nvSpPr>
              <p:cNvPr id="87" name="Rectangle 86"/>
              <p:cNvSpPr/>
              <p:nvPr/>
            </p:nvSpPr>
            <p:spPr>
              <a:xfrm>
                <a:off x="755290" y="2061380"/>
                <a:ext cx="2038878" cy="143793"/>
              </a:xfrm>
              <a:prstGeom prst="rect">
                <a:avLst/>
              </a:prstGeom>
              <a:solidFill>
                <a:srgbClr val="70AD47">
                  <a:alpha val="25098"/>
                </a:srgb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88" name="Rectangle 87"/>
              <p:cNvSpPr/>
              <p:nvPr/>
            </p:nvSpPr>
            <p:spPr>
              <a:xfrm>
                <a:off x="755290" y="3658094"/>
                <a:ext cx="2038878" cy="143793"/>
              </a:xfrm>
              <a:prstGeom prst="rect">
                <a:avLst/>
              </a:prstGeom>
              <a:solidFill>
                <a:srgbClr val="70AD47">
                  <a:alpha val="25098"/>
                </a:srgb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89" name="Rectangle 88"/>
              <p:cNvSpPr/>
              <p:nvPr/>
            </p:nvSpPr>
            <p:spPr>
              <a:xfrm>
                <a:off x="736240" y="3129576"/>
                <a:ext cx="2038878" cy="143793"/>
              </a:xfrm>
              <a:prstGeom prst="rect">
                <a:avLst/>
              </a:prstGeom>
              <a:solidFill>
                <a:srgbClr val="70AD47">
                  <a:alpha val="25098"/>
                </a:srgb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90" name="Image 89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6200" r="95303" b="69511"/>
              <a:stretch/>
            </p:blipFill>
            <p:spPr>
              <a:xfrm>
                <a:off x="868780" y="863019"/>
                <a:ext cx="103812" cy="152400"/>
              </a:xfrm>
              <a:prstGeom prst="rect">
                <a:avLst/>
              </a:prstGeom>
            </p:spPr>
          </p:pic>
          <p:pic>
            <p:nvPicPr>
              <p:cNvPr id="91" name="Image 90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1135" r="95217" b="84791"/>
              <a:stretch/>
            </p:blipFill>
            <p:spPr>
              <a:xfrm>
                <a:off x="869733" y="731291"/>
                <a:ext cx="105717" cy="144779"/>
              </a:xfrm>
              <a:prstGeom prst="rect">
                <a:avLst/>
              </a:prstGeom>
            </p:spPr>
          </p:pic>
          <p:sp>
            <p:nvSpPr>
              <p:cNvPr id="92" name="Rectangle 91"/>
              <p:cNvSpPr/>
              <p:nvPr/>
            </p:nvSpPr>
            <p:spPr>
              <a:xfrm>
                <a:off x="755290" y="586401"/>
                <a:ext cx="2038878" cy="143793"/>
              </a:xfrm>
              <a:prstGeom prst="rect">
                <a:avLst/>
              </a:prstGeom>
              <a:solidFill>
                <a:srgbClr val="70AD47">
                  <a:alpha val="25098"/>
                </a:srgb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94" name="Image 93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6200" r="95303" b="69511"/>
              <a:stretch/>
            </p:blipFill>
            <p:spPr>
              <a:xfrm>
                <a:off x="866875" y="1664018"/>
                <a:ext cx="103812" cy="152400"/>
              </a:xfrm>
              <a:prstGeom prst="rect">
                <a:avLst/>
              </a:prstGeom>
            </p:spPr>
          </p:pic>
          <p:sp>
            <p:nvSpPr>
              <p:cNvPr id="95" name="Rectangle 94"/>
              <p:cNvSpPr/>
              <p:nvPr/>
            </p:nvSpPr>
            <p:spPr>
              <a:xfrm>
                <a:off x="755290" y="2731242"/>
                <a:ext cx="2038878" cy="143793"/>
              </a:xfrm>
              <a:prstGeom prst="rect">
                <a:avLst/>
              </a:prstGeom>
              <a:solidFill>
                <a:srgbClr val="70AD47">
                  <a:alpha val="25098"/>
                </a:srgb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96" name="Image 95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1135" r="95217" b="84791"/>
              <a:stretch/>
            </p:blipFill>
            <p:spPr>
              <a:xfrm>
                <a:off x="866875" y="1264698"/>
                <a:ext cx="105717" cy="144779"/>
              </a:xfrm>
              <a:prstGeom prst="rect">
                <a:avLst/>
              </a:prstGeom>
            </p:spPr>
          </p:pic>
          <p:sp>
            <p:nvSpPr>
              <p:cNvPr id="97" name="Rectangle 96"/>
              <p:cNvSpPr/>
              <p:nvPr/>
            </p:nvSpPr>
            <p:spPr>
              <a:xfrm>
                <a:off x="755290" y="1657844"/>
                <a:ext cx="2038878" cy="143793"/>
              </a:xfrm>
              <a:prstGeom prst="rect">
                <a:avLst/>
              </a:prstGeom>
              <a:solidFill>
                <a:srgbClr val="70AD47">
                  <a:alpha val="25098"/>
                </a:srgb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106" name="Rectangle 105"/>
            <p:cNvSpPr/>
            <p:nvPr/>
          </p:nvSpPr>
          <p:spPr>
            <a:xfrm>
              <a:off x="8736164" y="3515529"/>
              <a:ext cx="2038878" cy="143793"/>
            </a:xfrm>
            <a:prstGeom prst="rect">
              <a:avLst/>
            </a:prstGeom>
            <a:solidFill>
              <a:srgbClr val="70AD47">
                <a:alpha val="25098"/>
              </a:srgb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4081498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Checking</a:t>
            </a:r>
            <a:r>
              <a:rPr lang="fr-FR" dirty="0" smtClean="0"/>
              <a:t> an inductive invariant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Or </a:t>
            </a:r>
            <a:r>
              <a:rPr lang="fr-FR" dirty="0" err="1" smtClean="0"/>
              <a:t>finding</a:t>
            </a:r>
            <a:r>
              <a:rPr lang="fr-FR" dirty="0" smtClean="0"/>
              <a:t> </a:t>
            </a:r>
            <a:r>
              <a:rPr lang="fr-FR" dirty="0"/>
              <a:t>a </a:t>
            </a:r>
            <a:r>
              <a:rPr lang="fr-FR" dirty="0" err="1"/>
              <a:t>counterexample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37682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 2"/>
          <p:cNvGrpSpPr/>
          <p:nvPr/>
        </p:nvGrpSpPr>
        <p:grpSpPr>
          <a:xfrm>
            <a:off x="478492" y="4296678"/>
            <a:ext cx="3565585" cy="2121237"/>
            <a:chOff x="4092294" y="4267125"/>
            <a:chExt cx="3565585" cy="2121237"/>
          </a:xfrm>
        </p:grpSpPr>
        <p:grpSp>
          <p:nvGrpSpPr>
            <p:cNvPr id="4" name="Groupe 3"/>
            <p:cNvGrpSpPr/>
            <p:nvPr/>
          </p:nvGrpSpPr>
          <p:grpSpPr>
            <a:xfrm>
              <a:off x="4092294" y="4267125"/>
              <a:ext cx="3565585" cy="2121237"/>
              <a:chOff x="7930869" y="4367569"/>
              <a:chExt cx="3565585" cy="2121237"/>
            </a:xfrm>
          </p:grpSpPr>
          <p:grpSp>
            <p:nvGrpSpPr>
              <p:cNvPr id="6" name="Groupe 5"/>
              <p:cNvGrpSpPr/>
              <p:nvPr/>
            </p:nvGrpSpPr>
            <p:grpSpPr>
              <a:xfrm>
                <a:off x="7930869" y="4639733"/>
                <a:ext cx="3565585" cy="1647997"/>
                <a:chOff x="708803" y="4563533"/>
                <a:chExt cx="3565585" cy="1647997"/>
              </a:xfrm>
            </p:grpSpPr>
            <p:pic>
              <p:nvPicPr>
                <p:cNvPr id="9" name="Image 8"/>
                <p:cNvPicPr>
                  <a:picLocks noChangeAspect="1"/>
                </p:cNvPicPr>
                <p:nvPr/>
              </p:nvPicPr>
              <p:blipFill rotWithShape="1">
                <a:blip r:embed="rId2"/>
                <a:srcRect t="44083"/>
                <a:stretch/>
              </p:blipFill>
              <p:spPr>
                <a:xfrm>
                  <a:off x="708803" y="4563533"/>
                  <a:ext cx="3565585" cy="1647997"/>
                </a:xfrm>
                <a:prstGeom prst="rect">
                  <a:avLst/>
                </a:prstGeom>
              </p:spPr>
            </p:pic>
            <p:sp>
              <p:nvSpPr>
                <p:cNvPr id="10" name="Ellipse 9"/>
                <p:cNvSpPr/>
                <p:nvPr/>
              </p:nvSpPr>
              <p:spPr>
                <a:xfrm>
                  <a:off x="810683" y="5073650"/>
                  <a:ext cx="75142" cy="79375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" name="Ellipse 10"/>
                <p:cNvSpPr/>
                <p:nvPr/>
              </p:nvSpPr>
              <p:spPr>
                <a:xfrm>
                  <a:off x="810683" y="5211762"/>
                  <a:ext cx="75142" cy="79375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" name="Ellipse 11"/>
                <p:cNvSpPr/>
                <p:nvPr/>
              </p:nvSpPr>
              <p:spPr>
                <a:xfrm>
                  <a:off x="810683" y="5349874"/>
                  <a:ext cx="75142" cy="79375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" name="Ellipse 12"/>
                <p:cNvSpPr/>
                <p:nvPr/>
              </p:nvSpPr>
              <p:spPr>
                <a:xfrm>
                  <a:off x="810683" y="4935538"/>
                  <a:ext cx="75142" cy="79375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" name="Ellipse 13"/>
                <p:cNvSpPr/>
                <p:nvPr/>
              </p:nvSpPr>
              <p:spPr>
                <a:xfrm>
                  <a:off x="810683" y="5487986"/>
                  <a:ext cx="75142" cy="79375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pic>
            <p:nvPicPr>
              <p:cNvPr id="7" name="Image 6"/>
              <p:cNvPicPr>
                <a:picLocks noChangeAspect="1"/>
              </p:cNvPicPr>
              <p:nvPr/>
            </p:nvPicPr>
            <p:blipFill rotWithShape="1">
              <a:blip r:embed="rId3"/>
              <a:srcRect t="83666" b="4737"/>
              <a:stretch/>
            </p:blipFill>
            <p:spPr>
              <a:xfrm>
                <a:off x="7953154" y="4367569"/>
                <a:ext cx="3543300" cy="220133"/>
              </a:xfrm>
              <a:prstGeom prst="rect">
                <a:avLst/>
              </a:prstGeom>
            </p:spPr>
          </p:pic>
          <p:pic>
            <p:nvPicPr>
              <p:cNvPr id="8" name="Image 7"/>
              <p:cNvPicPr>
                <a:picLocks noChangeAspect="1"/>
              </p:cNvPicPr>
              <p:nvPr/>
            </p:nvPicPr>
            <p:blipFill rotWithShape="1">
              <a:blip r:embed="rId4"/>
              <a:srcRect l="3523" t="54895" r="63253" b="39131"/>
              <a:stretch/>
            </p:blipFill>
            <p:spPr>
              <a:xfrm>
                <a:off x="7958556" y="6336405"/>
                <a:ext cx="3537898" cy="152401"/>
              </a:xfrm>
              <a:prstGeom prst="rect">
                <a:avLst/>
              </a:prstGeom>
            </p:spPr>
          </p:pic>
        </p:grpSp>
        <p:sp>
          <p:nvSpPr>
            <p:cNvPr id="5" name="Ellipse 4"/>
            <p:cNvSpPr/>
            <p:nvPr/>
          </p:nvSpPr>
          <p:spPr>
            <a:xfrm>
              <a:off x="4194174" y="5702261"/>
              <a:ext cx="75142" cy="79375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16" name="Connecteur droit avec flèche 15"/>
          <p:cNvCxnSpPr/>
          <p:nvPr/>
        </p:nvCxnSpPr>
        <p:spPr>
          <a:xfrm>
            <a:off x="385679" y="4978420"/>
            <a:ext cx="115098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ZoneTexte 1"/>
          <p:cNvSpPr txBox="1"/>
          <p:nvPr/>
        </p:nvSpPr>
        <p:spPr>
          <a:xfrm>
            <a:off x="3136366" y="571228"/>
            <a:ext cx="8556006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err="1" smtClean="0"/>
              <a:t>Finally</a:t>
            </a:r>
            <a:r>
              <a:rPr lang="fr-FR" sz="1600" dirty="0" smtClean="0"/>
              <a:t>, by </a:t>
            </a:r>
            <a:r>
              <a:rPr lang="fr-FR" sz="1600" dirty="0" err="1" smtClean="0"/>
              <a:t>generalizing</a:t>
            </a:r>
            <a:r>
              <a:rPr lang="fr-FR" sz="1600" dirty="0" smtClean="0"/>
              <a:t>, </a:t>
            </a:r>
            <a:r>
              <a:rPr lang="fr-FR" sz="1600" dirty="0" err="1" smtClean="0"/>
              <a:t>we</a:t>
            </a:r>
            <a:r>
              <a:rPr lang="fr-FR" sz="1600" dirty="0" smtClean="0"/>
              <a:t> </a:t>
            </a:r>
            <a:r>
              <a:rPr lang="fr-FR" sz="1600" dirty="0" err="1" smtClean="0"/>
              <a:t>obtain</a:t>
            </a:r>
            <a:r>
              <a:rPr lang="fr-FR" sz="1600" dirty="0" smtClean="0"/>
              <a:t> the </a:t>
            </a:r>
            <a:r>
              <a:rPr lang="fr-FR" sz="1600" dirty="0" err="1" smtClean="0"/>
              <a:t>following</a:t>
            </a:r>
            <a:r>
              <a:rPr lang="fr-FR" sz="1600" dirty="0" smtClean="0"/>
              <a:t> conjecture:</a:t>
            </a:r>
          </a:p>
          <a:p>
            <a:endParaRPr lang="fr-FR" sz="1600" dirty="0"/>
          </a:p>
          <a:p>
            <a:r>
              <a:rPr lang="fr-FR" sz="1600" dirty="0" smtClean="0"/>
              <a:t>∃A,B. content(A,B) &amp; </a:t>
            </a:r>
            <a:r>
              <a:rPr lang="fr-FR" sz="1600" dirty="0" err="1" smtClean="0"/>
              <a:t>content_f</a:t>
            </a:r>
            <a:r>
              <a:rPr lang="fr-FR" sz="1600" dirty="0" smtClean="0"/>
              <a:t>(B)~=A &amp; </a:t>
            </a:r>
            <a:r>
              <a:rPr lang="fr-FR" sz="1600" dirty="0" err="1" smtClean="0"/>
              <a:t>first_e</a:t>
            </a:r>
            <a:r>
              <a:rPr lang="fr-FR" sz="1600" dirty="0" smtClean="0"/>
              <a:t> &lt; </a:t>
            </a:r>
            <a:r>
              <a:rPr lang="fr-FR" sz="1600" dirty="0" err="1" smtClean="0"/>
              <a:t>next_e</a:t>
            </a:r>
            <a:r>
              <a:rPr lang="fr-FR" sz="1600" dirty="0" smtClean="0"/>
              <a:t> &amp; B &lt; </a:t>
            </a:r>
            <a:r>
              <a:rPr lang="fr-FR" sz="1600" dirty="0" err="1" smtClean="0"/>
              <a:t>next_e</a:t>
            </a:r>
            <a:r>
              <a:rPr lang="fr-FR" sz="1600" dirty="0" smtClean="0"/>
              <a:t> &amp; </a:t>
            </a:r>
            <a:r>
              <a:rPr lang="fr-FR" sz="1600" dirty="0" err="1" smtClean="0"/>
              <a:t>first_e</a:t>
            </a:r>
            <a:r>
              <a:rPr lang="fr-FR" sz="1600" dirty="0" smtClean="0"/>
              <a:t> &lt; B</a:t>
            </a:r>
          </a:p>
          <a:p>
            <a:endParaRPr lang="fr-FR" sz="1600" dirty="0" smtClean="0"/>
          </a:p>
          <a:p>
            <a:r>
              <a:rPr lang="fr-FR" sz="1600" dirty="0" err="1" smtClean="0"/>
              <a:t>We</a:t>
            </a:r>
            <a:r>
              <a:rPr lang="fr-FR" sz="1600" dirty="0" smtClean="0"/>
              <a:t> </a:t>
            </a:r>
            <a:r>
              <a:rPr lang="fr-FR" sz="1600" dirty="0" err="1" smtClean="0"/>
              <a:t>negate</a:t>
            </a:r>
            <a:r>
              <a:rPr lang="fr-FR" sz="1600" dirty="0" smtClean="0"/>
              <a:t> </a:t>
            </a:r>
            <a:r>
              <a:rPr lang="fr-FR" sz="1600" dirty="0" err="1" smtClean="0"/>
              <a:t>it</a:t>
            </a:r>
            <a:r>
              <a:rPr lang="fr-FR" sz="1600" dirty="0" smtClean="0"/>
              <a:t>:</a:t>
            </a:r>
          </a:p>
          <a:p>
            <a:endParaRPr lang="fr-FR" sz="1600" dirty="0"/>
          </a:p>
          <a:p>
            <a:r>
              <a:rPr lang="fr-FR" sz="1600" dirty="0" smtClean="0"/>
              <a:t>∀A,B. ~ (content(A,B</a:t>
            </a:r>
            <a:r>
              <a:rPr lang="fr-FR" sz="1600" dirty="0"/>
              <a:t>) &amp;</a:t>
            </a:r>
            <a:r>
              <a:rPr lang="fr-FR" sz="1600" dirty="0" smtClean="0"/>
              <a:t> </a:t>
            </a:r>
            <a:r>
              <a:rPr lang="fr-FR" sz="1600" dirty="0" err="1"/>
              <a:t>content_f</a:t>
            </a:r>
            <a:r>
              <a:rPr lang="fr-FR" sz="1600" dirty="0"/>
              <a:t>(B</a:t>
            </a:r>
            <a:r>
              <a:rPr lang="fr-FR" sz="1600" dirty="0" smtClean="0"/>
              <a:t>)~=</a:t>
            </a:r>
            <a:r>
              <a:rPr lang="fr-FR" sz="1600" dirty="0"/>
              <a:t>A</a:t>
            </a:r>
            <a:r>
              <a:rPr lang="fr-FR" sz="1600" dirty="0" smtClean="0"/>
              <a:t> </a:t>
            </a:r>
            <a:r>
              <a:rPr lang="fr-FR" sz="1600" dirty="0"/>
              <a:t>&amp; </a:t>
            </a:r>
            <a:r>
              <a:rPr lang="fr-FR" sz="1600" dirty="0" err="1"/>
              <a:t>first_e</a:t>
            </a:r>
            <a:r>
              <a:rPr lang="fr-FR" sz="1600" dirty="0"/>
              <a:t> &lt; </a:t>
            </a:r>
            <a:r>
              <a:rPr lang="fr-FR" sz="1600" dirty="0" err="1"/>
              <a:t>next_e</a:t>
            </a:r>
            <a:r>
              <a:rPr lang="fr-FR" sz="1600" dirty="0"/>
              <a:t> &amp; B &lt; </a:t>
            </a:r>
            <a:r>
              <a:rPr lang="fr-FR" sz="1600" dirty="0" err="1"/>
              <a:t>next_e</a:t>
            </a:r>
            <a:r>
              <a:rPr lang="fr-FR" sz="1600" dirty="0"/>
              <a:t> &amp; </a:t>
            </a:r>
            <a:r>
              <a:rPr lang="fr-FR" sz="1600" dirty="0" err="1" smtClean="0"/>
              <a:t>first_e</a:t>
            </a:r>
            <a:r>
              <a:rPr lang="fr-FR" sz="1600" dirty="0" smtClean="0"/>
              <a:t> </a:t>
            </a:r>
            <a:r>
              <a:rPr lang="fr-FR" sz="1600" dirty="0"/>
              <a:t>&lt; </a:t>
            </a:r>
            <a:r>
              <a:rPr lang="fr-FR" sz="1600" dirty="0" smtClean="0"/>
              <a:t>B)</a:t>
            </a:r>
          </a:p>
          <a:p>
            <a:endParaRPr lang="fr-FR" sz="1600" dirty="0"/>
          </a:p>
          <a:p>
            <a:r>
              <a:rPr lang="fr-FR" sz="1600" dirty="0"/>
              <a:t>∀</a:t>
            </a:r>
            <a:r>
              <a:rPr lang="fr-FR" sz="1600" dirty="0" smtClean="0"/>
              <a:t>A,B. </a:t>
            </a:r>
            <a:r>
              <a:rPr lang="fr-FR" sz="1600" dirty="0" err="1" smtClean="0"/>
              <a:t>first_e</a:t>
            </a:r>
            <a:r>
              <a:rPr lang="fr-FR" sz="1600" dirty="0" smtClean="0"/>
              <a:t> &lt; B &amp; B &lt; </a:t>
            </a:r>
            <a:r>
              <a:rPr lang="fr-FR" sz="1600" dirty="0" err="1" smtClean="0"/>
              <a:t>next_e</a:t>
            </a:r>
            <a:r>
              <a:rPr lang="fr-FR" sz="1600" dirty="0" smtClean="0"/>
              <a:t> </a:t>
            </a:r>
            <a:r>
              <a:rPr lang="fr-FR" sz="1600" dirty="0"/>
              <a:t>&amp; content(A,B</a:t>
            </a:r>
            <a:r>
              <a:rPr lang="fr-FR" sz="1600" dirty="0" smtClean="0"/>
              <a:t>) </a:t>
            </a:r>
            <a:r>
              <a:rPr lang="fr-FR" sz="1600" dirty="0"/>
              <a:t>-&gt; </a:t>
            </a:r>
            <a:r>
              <a:rPr lang="fr-FR" sz="1600" dirty="0" err="1"/>
              <a:t>content_f</a:t>
            </a:r>
            <a:r>
              <a:rPr lang="fr-FR" sz="1600" dirty="0"/>
              <a:t>(B) </a:t>
            </a:r>
            <a:r>
              <a:rPr lang="fr-FR" sz="1600" dirty="0" smtClean="0"/>
              <a:t>= </a:t>
            </a:r>
            <a:r>
              <a:rPr lang="fr-FR" sz="1600" dirty="0"/>
              <a:t>A </a:t>
            </a:r>
            <a:endParaRPr lang="fr-FR" sz="1600" dirty="0" smtClean="0"/>
          </a:p>
          <a:p>
            <a:endParaRPr lang="fr-FR" sz="1600" dirty="0"/>
          </a:p>
          <a:p>
            <a:r>
              <a:rPr lang="fr-FR" sz="1600" dirty="0" smtClean="0"/>
              <a:t>This conjecture </a:t>
            </a:r>
            <a:r>
              <a:rPr lang="fr-FR" sz="1600" dirty="0" err="1" smtClean="0"/>
              <a:t>is</a:t>
            </a:r>
            <a:r>
              <a:rPr lang="fr-FR" sz="1600" dirty="0" smtClean="0"/>
              <a:t> </a:t>
            </a:r>
            <a:r>
              <a:rPr lang="fr-FR" sz="1600" dirty="0" err="1" smtClean="0"/>
              <a:t>true</a:t>
            </a:r>
            <a:r>
              <a:rPr lang="fr-FR" sz="1600" dirty="0" smtClean="0"/>
              <a:t> and </a:t>
            </a:r>
            <a:r>
              <a:rPr lang="fr-FR" sz="1600" dirty="0" err="1" smtClean="0"/>
              <a:t>exclude</a:t>
            </a:r>
            <a:r>
              <a:rPr lang="fr-FR" sz="1600" dirty="0" smtClean="0"/>
              <a:t> all states </a:t>
            </a:r>
            <a:r>
              <a:rPr lang="fr-FR" sz="1600" dirty="0" err="1" smtClean="0"/>
              <a:t>that</a:t>
            </a:r>
            <a:r>
              <a:rPr lang="fr-FR" sz="1600" dirty="0" smtClean="0"/>
              <a:t> </a:t>
            </a:r>
            <a:r>
              <a:rPr lang="fr-FR" sz="1600" dirty="0" err="1" smtClean="0"/>
              <a:t>contain</a:t>
            </a:r>
            <a:r>
              <a:rPr lang="fr-FR" sz="1600" dirty="0" smtClean="0"/>
              <a:t> </a:t>
            </a:r>
            <a:r>
              <a:rPr lang="fr-FR" sz="1600" dirty="0" err="1" smtClean="0"/>
              <a:t>this</a:t>
            </a:r>
            <a:r>
              <a:rPr lang="fr-FR" sz="1600" dirty="0" smtClean="0"/>
              <a:t> </a:t>
            </a:r>
            <a:r>
              <a:rPr lang="fr-FR" sz="1600" dirty="0" err="1" smtClean="0"/>
              <a:t>counterexample</a:t>
            </a:r>
            <a:r>
              <a:rPr lang="fr-FR" sz="1600" dirty="0" smtClean="0"/>
              <a:t>.</a:t>
            </a:r>
            <a:endParaRPr lang="fr-FR" sz="1600" dirty="0"/>
          </a:p>
        </p:txBody>
      </p:sp>
      <p:grpSp>
        <p:nvGrpSpPr>
          <p:cNvPr id="15" name="Groupe 14"/>
          <p:cNvGrpSpPr/>
          <p:nvPr/>
        </p:nvGrpSpPr>
        <p:grpSpPr>
          <a:xfrm>
            <a:off x="655514" y="445514"/>
            <a:ext cx="2345480" cy="3553321"/>
            <a:chOff x="655514" y="445514"/>
            <a:chExt cx="2345480" cy="3553321"/>
          </a:xfrm>
        </p:grpSpPr>
        <p:grpSp>
          <p:nvGrpSpPr>
            <p:cNvPr id="58" name="Groupe 57"/>
            <p:cNvGrpSpPr/>
            <p:nvPr/>
          </p:nvGrpSpPr>
          <p:grpSpPr>
            <a:xfrm>
              <a:off x="655514" y="445514"/>
              <a:ext cx="2345480" cy="3553321"/>
              <a:chOff x="736240" y="460687"/>
              <a:chExt cx="2345480" cy="3553321"/>
            </a:xfrm>
          </p:grpSpPr>
          <p:pic>
            <p:nvPicPr>
              <p:cNvPr id="59" name="Image 58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71612" y="460687"/>
                <a:ext cx="2210108" cy="3553321"/>
              </a:xfrm>
              <a:prstGeom prst="rect">
                <a:avLst/>
              </a:prstGeom>
            </p:spPr>
          </p:pic>
          <p:sp>
            <p:nvSpPr>
              <p:cNvPr id="60" name="Rectangle 59"/>
              <p:cNvSpPr/>
              <p:nvPr/>
            </p:nvSpPr>
            <p:spPr>
              <a:xfrm>
                <a:off x="755290" y="2061380"/>
                <a:ext cx="2038878" cy="143793"/>
              </a:xfrm>
              <a:prstGeom prst="rect">
                <a:avLst/>
              </a:prstGeom>
              <a:solidFill>
                <a:srgbClr val="70AD47">
                  <a:alpha val="25098"/>
                </a:srgb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755290" y="3658094"/>
                <a:ext cx="2038878" cy="143793"/>
              </a:xfrm>
              <a:prstGeom prst="rect">
                <a:avLst/>
              </a:prstGeom>
              <a:solidFill>
                <a:srgbClr val="70AD47">
                  <a:alpha val="25098"/>
                </a:srgb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736240" y="3129576"/>
                <a:ext cx="2038878" cy="143793"/>
              </a:xfrm>
              <a:prstGeom prst="rect">
                <a:avLst/>
              </a:prstGeom>
              <a:solidFill>
                <a:srgbClr val="70AD47">
                  <a:alpha val="25098"/>
                </a:srgb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63" name="Image 62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6200" r="95303" b="69511"/>
              <a:stretch/>
            </p:blipFill>
            <p:spPr>
              <a:xfrm>
                <a:off x="868780" y="863019"/>
                <a:ext cx="103812" cy="152400"/>
              </a:xfrm>
              <a:prstGeom prst="rect">
                <a:avLst/>
              </a:prstGeom>
            </p:spPr>
          </p:pic>
          <p:pic>
            <p:nvPicPr>
              <p:cNvPr id="64" name="Image 63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1135" r="95217" b="84791"/>
              <a:stretch/>
            </p:blipFill>
            <p:spPr>
              <a:xfrm>
                <a:off x="869733" y="731291"/>
                <a:ext cx="105717" cy="144779"/>
              </a:xfrm>
              <a:prstGeom prst="rect">
                <a:avLst/>
              </a:prstGeom>
            </p:spPr>
          </p:pic>
          <p:sp>
            <p:nvSpPr>
              <p:cNvPr id="65" name="Rectangle 64"/>
              <p:cNvSpPr/>
              <p:nvPr/>
            </p:nvSpPr>
            <p:spPr>
              <a:xfrm>
                <a:off x="755290" y="586401"/>
                <a:ext cx="2038878" cy="143793"/>
              </a:xfrm>
              <a:prstGeom prst="rect">
                <a:avLst/>
              </a:prstGeom>
              <a:solidFill>
                <a:srgbClr val="70AD47">
                  <a:alpha val="25098"/>
                </a:srgb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67" name="Image 66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6200" r="95303" b="69511"/>
              <a:stretch/>
            </p:blipFill>
            <p:spPr>
              <a:xfrm>
                <a:off x="866875" y="1664018"/>
                <a:ext cx="103812" cy="152400"/>
              </a:xfrm>
              <a:prstGeom prst="rect">
                <a:avLst/>
              </a:prstGeom>
            </p:spPr>
          </p:pic>
          <p:sp>
            <p:nvSpPr>
              <p:cNvPr id="68" name="Rectangle 67"/>
              <p:cNvSpPr/>
              <p:nvPr/>
            </p:nvSpPr>
            <p:spPr>
              <a:xfrm>
                <a:off x="755290" y="2731242"/>
                <a:ext cx="2038878" cy="143793"/>
              </a:xfrm>
              <a:prstGeom prst="rect">
                <a:avLst/>
              </a:prstGeom>
              <a:solidFill>
                <a:srgbClr val="70AD47">
                  <a:alpha val="25098"/>
                </a:srgb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69" name="Image 68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1135" r="95217" b="84791"/>
              <a:stretch/>
            </p:blipFill>
            <p:spPr>
              <a:xfrm>
                <a:off x="866875" y="1264698"/>
                <a:ext cx="105717" cy="144779"/>
              </a:xfrm>
              <a:prstGeom prst="rect">
                <a:avLst/>
              </a:prstGeom>
            </p:spPr>
          </p:pic>
          <p:sp>
            <p:nvSpPr>
              <p:cNvPr id="70" name="Rectangle 69"/>
              <p:cNvSpPr/>
              <p:nvPr/>
            </p:nvSpPr>
            <p:spPr>
              <a:xfrm>
                <a:off x="755290" y="1657844"/>
                <a:ext cx="2038878" cy="143793"/>
              </a:xfrm>
              <a:prstGeom prst="rect">
                <a:avLst/>
              </a:prstGeom>
              <a:solidFill>
                <a:srgbClr val="70AD47">
                  <a:alpha val="25098"/>
                </a:srgb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73" name="Rectangle 72"/>
            <p:cNvSpPr/>
            <p:nvPr/>
          </p:nvSpPr>
          <p:spPr>
            <a:xfrm>
              <a:off x="674564" y="3371318"/>
              <a:ext cx="2038878" cy="143793"/>
            </a:xfrm>
            <a:prstGeom prst="rect">
              <a:avLst/>
            </a:prstGeom>
            <a:solidFill>
              <a:srgbClr val="70AD47">
                <a:alpha val="25098"/>
              </a:srgb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71" name="Rectangle 70"/>
          <p:cNvSpPr/>
          <p:nvPr/>
        </p:nvSpPr>
        <p:spPr>
          <a:xfrm>
            <a:off x="674564" y="3510839"/>
            <a:ext cx="2038878" cy="143793"/>
          </a:xfrm>
          <a:prstGeom prst="rect">
            <a:avLst/>
          </a:prstGeom>
          <a:solidFill>
            <a:srgbClr val="70AD47">
              <a:alpha val="50196"/>
            </a:srgb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2307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Let’s</a:t>
            </a:r>
            <a:r>
              <a:rPr lang="fr-FR" dirty="0" smtClean="0"/>
              <a:t> continue…</a:t>
            </a: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5302" y="1382986"/>
            <a:ext cx="2626379" cy="3078947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652" y="1584625"/>
            <a:ext cx="2010056" cy="3600953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2907" y="1584625"/>
            <a:ext cx="2513353" cy="2877308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0592" y="1584625"/>
            <a:ext cx="1981477" cy="3610479"/>
          </a:xfrm>
          <a:prstGeom prst="rect">
            <a:avLst/>
          </a:prstGeom>
        </p:spPr>
      </p:pic>
      <p:cxnSp>
        <p:nvCxnSpPr>
          <p:cNvPr id="9" name="Connecteur droit avec flèche 8"/>
          <p:cNvCxnSpPr/>
          <p:nvPr/>
        </p:nvCxnSpPr>
        <p:spPr>
          <a:xfrm>
            <a:off x="5066466" y="3438131"/>
            <a:ext cx="1400231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1" name="Groupe 10"/>
          <p:cNvGrpSpPr/>
          <p:nvPr/>
        </p:nvGrpSpPr>
        <p:grpSpPr>
          <a:xfrm>
            <a:off x="5430027" y="4601166"/>
            <a:ext cx="3565585" cy="2121237"/>
            <a:chOff x="7930869" y="4367569"/>
            <a:chExt cx="3565585" cy="2121237"/>
          </a:xfrm>
        </p:grpSpPr>
        <p:grpSp>
          <p:nvGrpSpPr>
            <p:cNvPr id="13" name="Groupe 12"/>
            <p:cNvGrpSpPr/>
            <p:nvPr/>
          </p:nvGrpSpPr>
          <p:grpSpPr>
            <a:xfrm>
              <a:off x="7930869" y="4639733"/>
              <a:ext cx="3565585" cy="1647997"/>
              <a:chOff x="708803" y="4563533"/>
              <a:chExt cx="3565585" cy="1647997"/>
            </a:xfrm>
          </p:grpSpPr>
          <p:pic>
            <p:nvPicPr>
              <p:cNvPr id="16" name="Image 15"/>
              <p:cNvPicPr>
                <a:picLocks noChangeAspect="1"/>
              </p:cNvPicPr>
              <p:nvPr/>
            </p:nvPicPr>
            <p:blipFill rotWithShape="1">
              <a:blip r:embed="rId6"/>
              <a:srcRect t="44083"/>
              <a:stretch/>
            </p:blipFill>
            <p:spPr>
              <a:xfrm>
                <a:off x="708803" y="4563533"/>
                <a:ext cx="3565585" cy="1647997"/>
              </a:xfrm>
              <a:prstGeom prst="rect">
                <a:avLst/>
              </a:prstGeom>
            </p:spPr>
          </p:pic>
          <p:sp>
            <p:nvSpPr>
              <p:cNvPr id="17" name="Ellipse 16"/>
              <p:cNvSpPr/>
              <p:nvPr/>
            </p:nvSpPr>
            <p:spPr>
              <a:xfrm>
                <a:off x="810683" y="5073650"/>
                <a:ext cx="75142" cy="79375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8" name="Ellipse 17"/>
              <p:cNvSpPr/>
              <p:nvPr/>
            </p:nvSpPr>
            <p:spPr>
              <a:xfrm>
                <a:off x="810683" y="5211762"/>
                <a:ext cx="75142" cy="79375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9" name="Ellipse 18"/>
              <p:cNvSpPr/>
              <p:nvPr/>
            </p:nvSpPr>
            <p:spPr>
              <a:xfrm>
                <a:off x="810683" y="5349874"/>
                <a:ext cx="75142" cy="79375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0" name="Ellipse 19"/>
              <p:cNvSpPr/>
              <p:nvPr/>
            </p:nvSpPr>
            <p:spPr>
              <a:xfrm>
                <a:off x="810683" y="4935538"/>
                <a:ext cx="75142" cy="79375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1" name="Ellipse 20"/>
              <p:cNvSpPr/>
              <p:nvPr/>
            </p:nvSpPr>
            <p:spPr>
              <a:xfrm>
                <a:off x="810683" y="5487986"/>
                <a:ext cx="75142" cy="79375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pic>
          <p:nvPicPr>
            <p:cNvPr id="14" name="Image 13"/>
            <p:cNvPicPr>
              <a:picLocks noChangeAspect="1"/>
            </p:cNvPicPr>
            <p:nvPr/>
          </p:nvPicPr>
          <p:blipFill rotWithShape="1">
            <a:blip r:embed="rId7"/>
            <a:srcRect t="83666" b="4737"/>
            <a:stretch/>
          </p:blipFill>
          <p:spPr>
            <a:xfrm>
              <a:off x="7953154" y="4367569"/>
              <a:ext cx="3543300" cy="220133"/>
            </a:xfrm>
            <a:prstGeom prst="rect">
              <a:avLst/>
            </a:prstGeom>
          </p:spPr>
        </p:pic>
        <p:pic>
          <p:nvPicPr>
            <p:cNvPr id="15" name="Image 14"/>
            <p:cNvPicPr>
              <a:picLocks noChangeAspect="1"/>
            </p:cNvPicPr>
            <p:nvPr/>
          </p:nvPicPr>
          <p:blipFill rotWithShape="1">
            <a:blip r:embed="rId8"/>
            <a:srcRect l="3523" t="54895" r="63253" b="39131"/>
            <a:stretch/>
          </p:blipFill>
          <p:spPr>
            <a:xfrm>
              <a:off x="7958556" y="6336405"/>
              <a:ext cx="3537898" cy="152401"/>
            </a:xfrm>
            <a:prstGeom prst="rect">
              <a:avLst/>
            </a:prstGeom>
          </p:spPr>
        </p:pic>
      </p:grpSp>
      <p:pic>
        <p:nvPicPr>
          <p:cNvPr id="22" name="Image 2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3749" y="4658958"/>
            <a:ext cx="2743583" cy="2076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06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Image 7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259" y="497776"/>
            <a:ext cx="1981477" cy="3610479"/>
          </a:xfrm>
          <a:prstGeom prst="rect">
            <a:avLst/>
          </a:prstGeom>
        </p:spPr>
      </p:pic>
      <p:cxnSp>
        <p:nvCxnSpPr>
          <p:cNvPr id="49" name="Connecteur droit avec flèche 48"/>
          <p:cNvCxnSpPr/>
          <p:nvPr/>
        </p:nvCxnSpPr>
        <p:spPr>
          <a:xfrm>
            <a:off x="348171" y="6369311"/>
            <a:ext cx="115098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48" name="Groupe 47"/>
          <p:cNvGrpSpPr/>
          <p:nvPr/>
        </p:nvGrpSpPr>
        <p:grpSpPr>
          <a:xfrm>
            <a:off x="490956" y="4310845"/>
            <a:ext cx="3565585" cy="2121237"/>
            <a:chOff x="7930869" y="4367569"/>
            <a:chExt cx="3565585" cy="2121237"/>
          </a:xfrm>
        </p:grpSpPr>
        <p:grpSp>
          <p:nvGrpSpPr>
            <p:cNvPr id="53" name="Groupe 52"/>
            <p:cNvGrpSpPr/>
            <p:nvPr/>
          </p:nvGrpSpPr>
          <p:grpSpPr>
            <a:xfrm>
              <a:off x="7930869" y="4639733"/>
              <a:ext cx="3565585" cy="1647997"/>
              <a:chOff x="708803" y="4563533"/>
              <a:chExt cx="3565585" cy="1647997"/>
            </a:xfrm>
          </p:grpSpPr>
          <p:pic>
            <p:nvPicPr>
              <p:cNvPr id="56" name="Image 55"/>
              <p:cNvPicPr>
                <a:picLocks noChangeAspect="1"/>
              </p:cNvPicPr>
              <p:nvPr/>
            </p:nvPicPr>
            <p:blipFill rotWithShape="1">
              <a:blip r:embed="rId3"/>
              <a:srcRect t="44083"/>
              <a:stretch/>
            </p:blipFill>
            <p:spPr>
              <a:xfrm>
                <a:off x="708803" y="4563533"/>
                <a:ext cx="3565585" cy="1647997"/>
              </a:xfrm>
              <a:prstGeom prst="rect">
                <a:avLst/>
              </a:prstGeom>
            </p:spPr>
          </p:pic>
          <p:sp>
            <p:nvSpPr>
              <p:cNvPr id="57" name="Ellipse 56"/>
              <p:cNvSpPr/>
              <p:nvPr/>
            </p:nvSpPr>
            <p:spPr>
              <a:xfrm>
                <a:off x="810683" y="5073650"/>
                <a:ext cx="75142" cy="79375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8" name="Ellipse 57"/>
              <p:cNvSpPr/>
              <p:nvPr/>
            </p:nvSpPr>
            <p:spPr>
              <a:xfrm>
                <a:off x="810683" y="5211762"/>
                <a:ext cx="75142" cy="79375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9" name="Ellipse 58"/>
              <p:cNvSpPr/>
              <p:nvPr/>
            </p:nvSpPr>
            <p:spPr>
              <a:xfrm>
                <a:off x="810683" y="5349874"/>
                <a:ext cx="75142" cy="79375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0" name="Ellipse 59"/>
              <p:cNvSpPr/>
              <p:nvPr/>
            </p:nvSpPr>
            <p:spPr>
              <a:xfrm>
                <a:off x="810683" y="4935538"/>
                <a:ext cx="75142" cy="79375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1" name="Ellipse 60"/>
              <p:cNvSpPr/>
              <p:nvPr/>
            </p:nvSpPr>
            <p:spPr>
              <a:xfrm>
                <a:off x="810683" y="5487986"/>
                <a:ext cx="75142" cy="79375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pic>
          <p:nvPicPr>
            <p:cNvPr id="54" name="Image 53"/>
            <p:cNvPicPr>
              <a:picLocks noChangeAspect="1"/>
            </p:cNvPicPr>
            <p:nvPr/>
          </p:nvPicPr>
          <p:blipFill rotWithShape="1">
            <a:blip r:embed="rId4"/>
            <a:srcRect t="83666" b="4737"/>
            <a:stretch/>
          </p:blipFill>
          <p:spPr>
            <a:xfrm>
              <a:off x="7953154" y="4367569"/>
              <a:ext cx="3543300" cy="220133"/>
            </a:xfrm>
            <a:prstGeom prst="rect">
              <a:avLst/>
            </a:prstGeom>
          </p:spPr>
        </p:pic>
        <p:pic>
          <p:nvPicPr>
            <p:cNvPr id="55" name="Image 54"/>
            <p:cNvPicPr>
              <a:picLocks noChangeAspect="1"/>
            </p:cNvPicPr>
            <p:nvPr/>
          </p:nvPicPr>
          <p:blipFill rotWithShape="1">
            <a:blip r:embed="rId5"/>
            <a:srcRect l="3523" t="54895" r="63253" b="39131"/>
            <a:stretch/>
          </p:blipFill>
          <p:spPr>
            <a:xfrm>
              <a:off x="7958556" y="6336405"/>
              <a:ext cx="3537898" cy="152401"/>
            </a:xfrm>
            <a:prstGeom prst="rect">
              <a:avLst/>
            </a:prstGeom>
          </p:spPr>
        </p:pic>
      </p:grpSp>
      <p:sp>
        <p:nvSpPr>
          <p:cNvPr id="76" name="Rectangle 75"/>
          <p:cNvSpPr/>
          <p:nvPr/>
        </p:nvSpPr>
        <p:spPr>
          <a:xfrm>
            <a:off x="732631" y="2127049"/>
            <a:ext cx="2038878" cy="143793"/>
          </a:xfrm>
          <a:prstGeom prst="rect">
            <a:avLst/>
          </a:prstGeom>
          <a:solidFill>
            <a:srgbClr val="70AD47">
              <a:alpha val="50196"/>
            </a:srgb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3" name="Rectangle 102"/>
          <p:cNvSpPr/>
          <p:nvPr/>
        </p:nvSpPr>
        <p:spPr>
          <a:xfrm>
            <a:off x="732631" y="1723513"/>
            <a:ext cx="2038878" cy="143793"/>
          </a:xfrm>
          <a:prstGeom prst="rect">
            <a:avLst/>
          </a:prstGeom>
          <a:solidFill>
            <a:srgbClr val="70AD47">
              <a:alpha val="50196"/>
            </a:srgb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4" name="Rectangle 103"/>
          <p:cNvSpPr/>
          <p:nvPr/>
        </p:nvSpPr>
        <p:spPr>
          <a:xfrm>
            <a:off x="732631" y="3723763"/>
            <a:ext cx="2038878" cy="143793"/>
          </a:xfrm>
          <a:prstGeom prst="rect">
            <a:avLst/>
          </a:prstGeom>
          <a:solidFill>
            <a:srgbClr val="70AD47">
              <a:alpha val="50196"/>
            </a:srgb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5" name="Rectangle 104"/>
          <p:cNvSpPr/>
          <p:nvPr/>
        </p:nvSpPr>
        <p:spPr>
          <a:xfrm>
            <a:off x="732631" y="781941"/>
            <a:ext cx="2038878" cy="143793"/>
          </a:xfrm>
          <a:prstGeom prst="rect">
            <a:avLst/>
          </a:prstGeom>
          <a:solidFill>
            <a:srgbClr val="70AD47">
              <a:alpha val="50196"/>
            </a:srgb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6" name="Rectangle 105"/>
          <p:cNvSpPr/>
          <p:nvPr/>
        </p:nvSpPr>
        <p:spPr>
          <a:xfrm>
            <a:off x="713581" y="3195245"/>
            <a:ext cx="2038878" cy="143793"/>
          </a:xfrm>
          <a:prstGeom prst="rect">
            <a:avLst/>
          </a:prstGeom>
          <a:solidFill>
            <a:srgbClr val="70AD47">
              <a:alpha val="50196"/>
            </a:srgb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7" name="Rectangle 106"/>
          <p:cNvSpPr/>
          <p:nvPr/>
        </p:nvSpPr>
        <p:spPr>
          <a:xfrm>
            <a:off x="732631" y="652070"/>
            <a:ext cx="2038878" cy="143793"/>
          </a:xfrm>
          <a:prstGeom prst="rect">
            <a:avLst/>
          </a:prstGeom>
          <a:solidFill>
            <a:srgbClr val="70AD47">
              <a:alpha val="50196"/>
            </a:srgb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5" name="Espace réservé du contenu 2"/>
          <p:cNvSpPr txBox="1">
            <a:spLocks/>
          </p:cNvSpPr>
          <p:nvPr/>
        </p:nvSpPr>
        <p:spPr>
          <a:xfrm>
            <a:off x="3928533" y="1014714"/>
            <a:ext cx="7907867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 This time,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would</a:t>
            </a:r>
            <a:r>
              <a:rPr lang="fr-FR" dirty="0" smtClean="0"/>
              <a:t> have to express the non-existence of an </a:t>
            </a:r>
            <a:r>
              <a:rPr lang="fr-FR" dirty="0" err="1" smtClean="0"/>
              <a:t>element</a:t>
            </a:r>
            <a:r>
              <a:rPr lang="fr-FR" dirty="0" smtClean="0"/>
              <a:t> </a:t>
            </a:r>
            <a:r>
              <a:rPr lang="fr-FR" dirty="0" err="1" smtClean="0"/>
              <a:t>nf</a:t>
            </a:r>
            <a:r>
              <a:rPr lang="fr-FR" dirty="0" smtClean="0"/>
              <a:t> </a:t>
            </a:r>
            <a:r>
              <a:rPr lang="fr-FR" dirty="0" err="1" smtClean="0"/>
              <a:t>such</a:t>
            </a:r>
            <a:r>
              <a:rPr lang="fr-FR" dirty="0" smtClean="0"/>
              <a:t> </a:t>
            </a:r>
            <a:r>
              <a:rPr lang="fr-FR" dirty="0" err="1" smtClean="0"/>
              <a:t>that</a:t>
            </a:r>
            <a:r>
              <a:rPr lang="fr-FR" dirty="0" smtClean="0"/>
              <a:t> content(</a:t>
            </a:r>
            <a:r>
              <a:rPr lang="fr-FR" dirty="0" err="1" smtClean="0"/>
              <a:t>nf</a:t>
            </a:r>
            <a:r>
              <a:rPr lang="fr-FR" dirty="0" smtClean="0"/>
              <a:t>, </a:t>
            </a:r>
            <a:r>
              <a:rPr lang="fr-FR" dirty="0" err="1" smtClean="0"/>
              <a:t>first_e</a:t>
            </a:r>
            <a:r>
              <a:rPr lang="fr-FR" dirty="0" smtClean="0"/>
              <a:t>)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true</a:t>
            </a:r>
            <a:r>
              <a:rPr lang="fr-FR" dirty="0" smtClean="0"/>
              <a:t>.</a:t>
            </a:r>
          </a:p>
          <a:p>
            <a:endParaRPr lang="fr-FR" dirty="0" smtClean="0"/>
          </a:p>
          <a:p>
            <a:r>
              <a:rPr lang="fr-FR" dirty="0" smtClean="0"/>
              <a:t>  It </a:t>
            </a:r>
            <a:r>
              <a:rPr lang="fr-FR" dirty="0" err="1" smtClean="0"/>
              <a:t>is</a:t>
            </a:r>
            <a:r>
              <a:rPr lang="fr-FR" dirty="0" smtClean="0"/>
              <a:t> not possible </a:t>
            </a:r>
            <a:r>
              <a:rPr lang="fr-FR" dirty="0" err="1" smtClean="0"/>
              <a:t>without</a:t>
            </a:r>
            <a:r>
              <a:rPr lang="fr-FR" dirty="0" smtClean="0"/>
              <a:t> quantifier alternation (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would</a:t>
            </a:r>
            <a:r>
              <a:rPr lang="fr-FR" dirty="0" smtClean="0"/>
              <a:t> have to </a:t>
            </a:r>
            <a:r>
              <a:rPr lang="fr-FR" dirty="0" err="1" smtClean="0"/>
              <a:t>highlight</a:t>
            </a:r>
            <a:r>
              <a:rPr lang="fr-FR" dirty="0" smtClean="0"/>
              <a:t> a </a:t>
            </a:r>
            <a:r>
              <a:rPr lang="fr-FR" dirty="0" err="1" smtClean="0"/>
              <a:t>potentially</a:t>
            </a:r>
            <a:r>
              <a:rPr lang="fr-FR" dirty="0" smtClean="0"/>
              <a:t> </a:t>
            </a:r>
            <a:r>
              <a:rPr lang="fr-FR" dirty="0" err="1" smtClean="0"/>
              <a:t>infinite</a:t>
            </a:r>
            <a:r>
              <a:rPr lang="fr-FR" dirty="0" smtClean="0"/>
              <a:t> </a:t>
            </a:r>
            <a:r>
              <a:rPr lang="fr-FR" dirty="0" err="1" smtClean="0"/>
              <a:t>number</a:t>
            </a:r>
            <a:r>
              <a:rPr lang="fr-FR" dirty="0" smtClean="0"/>
              <a:t> of </a:t>
            </a:r>
            <a:r>
              <a:rPr lang="fr-FR" dirty="0" err="1" smtClean="0"/>
              <a:t>constraints</a:t>
            </a:r>
            <a:r>
              <a:rPr lang="fr-FR" dirty="0" smtClean="0"/>
              <a:t>), </a:t>
            </a:r>
            <a:r>
              <a:rPr lang="fr-FR" dirty="0" err="1" smtClean="0"/>
              <a:t>so</a:t>
            </a:r>
            <a:r>
              <a:rPr lang="fr-FR" dirty="0" smtClean="0"/>
              <a:t>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just</a:t>
            </a:r>
            <a:r>
              <a:rPr lang="fr-FR" dirty="0" smtClean="0"/>
              <a:t> ignore </a:t>
            </a:r>
            <a:r>
              <a:rPr lang="fr-FR" dirty="0" err="1" smtClean="0"/>
              <a:t>it</a:t>
            </a:r>
            <a:r>
              <a:rPr lang="fr-FR" dirty="0" smtClean="0"/>
              <a:t>.</a:t>
            </a:r>
          </a:p>
          <a:p>
            <a:endParaRPr lang="fr-FR" dirty="0"/>
          </a:p>
          <a:p>
            <a:r>
              <a:rPr lang="fr-FR" dirty="0" smtClean="0"/>
              <a:t>  For </a:t>
            </a:r>
            <a:r>
              <a:rPr lang="fr-FR" dirty="0" err="1" smtClean="0"/>
              <a:t>this</a:t>
            </a:r>
            <a:r>
              <a:rPr lang="fr-FR" dirty="0" smtClean="0"/>
              <a:t> </a:t>
            </a:r>
            <a:r>
              <a:rPr lang="fr-FR" dirty="0" err="1" smtClean="0"/>
              <a:t>reason</a:t>
            </a:r>
            <a:r>
              <a:rPr lang="fr-FR" dirty="0" smtClean="0"/>
              <a:t>, the conjecture </a:t>
            </a:r>
            <a:r>
              <a:rPr lang="fr-FR" dirty="0" err="1" smtClean="0"/>
              <a:t>generated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likely</a:t>
            </a:r>
            <a:r>
              <a:rPr lang="fr-FR" dirty="0" smtClean="0"/>
              <a:t> to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wrong</a:t>
            </a:r>
            <a:r>
              <a:rPr lang="fr-FR" dirty="0" smtClean="0"/>
              <a:t> (</a:t>
            </a:r>
            <a:r>
              <a:rPr lang="fr-FR" dirty="0" err="1" smtClean="0"/>
              <a:t>too</a:t>
            </a:r>
            <a:r>
              <a:rPr lang="fr-FR" dirty="0" smtClean="0"/>
              <a:t> </a:t>
            </a:r>
            <a:r>
              <a:rPr lang="fr-FR" dirty="0" err="1" smtClean="0"/>
              <a:t>general</a:t>
            </a:r>
            <a:r>
              <a:rPr lang="fr-FR" dirty="0" smtClean="0"/>
              <a:t>), </a:t>
            </a:r>
            <a:r>
              <a:rPr lang="fr-FR" dirty="0" err="1" smtClean="0"/>
              <a:t>so</a:t>
            </a:r>
            <a:r>
              <a:rPr lang="fr-FR" dirty="0" smtClean="0"/>
              <a:t> the user </a:t>
            </a:r>
            <a:r>
              <a:rPr lang="fr-FR" dirty="0" err="1" smtClean="0"/>
              <a:t>should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informed</a:t>
            </a:r>
            <a:r>
              <a:rPr lang="fr-FR" dirty="0" smtClean="0"/>
              <a:t>. He </a:t>
            </a:r>
            <a:r>
              <a:rPr lang="fr-FR" dirty="0" err="1" smtClean="0"/>
              <a:t>can</a:t>
            </a:r>
            <a:r>
              <a:rPr lang="fr-FR" dirty="0" smtClean="0"/>
              <a:t> </a:t>
            </a:r>
            <a:r>
              <a:rPr lang="fr-FR" dirty="0" err="1" smtClean="0"/>
              <a:t>then</a:t>
            </a:r>
            <a:r>
              <a:rPr lang="fr-FR" dirty="0" smtClean="0"/>
              <a:t> </a:t>
            </a:r>
            <a:r>
              <a:rPr lang="fr-FR" dirty="0" err="1" smtClean="0"/>
              <a:t>choose</a:t>
            </a:r>
            <a:r>
              <a:rPr lang="fr-FR" dirty="0" smtClean="0"/>
              <a:t> to </a:t>
            </a:r>
            <a:r>
              <a:rPr lang="fr-FR" dirty="0" err="1" smtClean="0"/>
              <a:t>provide</a:t>
            </a:r>
            <a:r>
              <a:rPr lang="fr-FR" dirty="0" smtClean="0"/>
              <a:t> </a:t>
            </a:r>
            <a:r>
              <a:rPr lang="fr-FR" dirty="0" err="1" smtClean="0"/>
              <a:t>Ivy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a « </a:t>
            </a:r>
            <a:r>
              <a:rPr lang="fr-FR" dirty="0" err="1" smtClean="0"/>
              <a:t>fix</a:t>
            </a:r>
            <a:r>
              <a:rPr lang="fr-FR" dirty="0" smtClean="0"/>
              <a:t> » of the </a:t>
            </a:r>
            <a:r>
              <a:rPr lang="fr-FR" dirty="0" err="1" smtClean="0"/>
              <a:t>counterexample</a:t>
            </a:r>
            <a:r>
              <a:rPr lang="fr-FR" dirty="0" smtClean="0"/>
              <a:t> in </a:t>
            </a:r>
            <a:r>
              <a:rPr lang="fr-FR" dirty="0" err="1" smtClean="0"/>
              <a:t>order</a:t>
            </a:r>
            <a:r>
              <a:rPr lang="fr-FR" dirty="0" smtClean="0"/>
              <a:t> to </a:t>
            </a:r>
            <a:r>
              <a:rPr lang="fr-FR" dirty="0" err="1" smtClean="0"/>
              <a:t>refine</a:t>
            </a:r>
            <a:r>
              <a:rPr lang="fr-FR" dirty="0" smtClean="0"/>
              <a:t> the conjecture.</a:t>
            </a:r>
          </a:p>
        </p:txBody>
      </p:sp>
    </p:spTree>
    <p:extLst>
      <p:ext uri="{BB962C8B-B14F-4D97-AF65-F5344CB8AC3E}">
        <p14:creationId xmlns:p14="http://schemas.microsoft.com/office/powerpoint/2010/main" val="3654223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126" y="523889"/>
            <a:ext cx="2010056" cy="3600953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354504" y="2138238"/>
            <a:ext cx="2038878" cy="143793"/>
          </a:xfrm>
          <a:prstGeom prst="rect">
            <a:avLst/>
          </a:prstGeom>
          <a:solidFill>
            <a:srgbClr val="70AD47">
              <a:alpha val="25098"/>
            </a:srgb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/>
          <p:cNvSpPr/>
          <p:nvPr/>
        </p:nvSpPr>
        <p:spPr>
          <a:xfrm>
            <a:off x="354504" y="3729803"/>
            <a:ext cx="2038878" cy="143793"/>
          </a:xfrm>
          <a:prstGeom prst="rect">
            <a:avLst/>
          </a:prstGeom>
          <a:solidFill>
            <a:srgbClr val="70AD47">
              <a:alpha val="25098"/>
            </a:srgb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Rectangle 25"/>
          <p:cNvSpPr/>
          <p:nvPr/>
        </p:nvSpPr>
        <p:spPr>
          <a:xfrm>
            <a:off x="354504" y="3191116"/>
            <a:ext cx="2038878" cy="143793"/>
          </a:xfrm>
          <a:prstGeom prst="rect">
            <a:avLst/>
          </a:prstGeom>
          <a:solidFill>
            <a:srgbClr val="70AD47">
              <a:alpha val="25098"/>
            </a:srgb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ectangle 28"/>
          <p:cNvSpPr/>
          <p:nvPr/>
        </p:nvSpPr>
        <p:spPr>
          <a:xfrm>
            <a:off x="354504" y="667644"/>
            <a:ext cx="2038878" cy="143793"/>
          </a:xfrm>
          <a:prstGeom prst="rect">
            <a:avLst/>
          </a:prstGeom>
          <a:solidFill>
            <a:srgbClr val="70AD47">
              <a:alpha val="25098"/>
            </a:srgb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Rectangle 30"/>
          <p:cNvSpPr/>
          <p:nvPr/>
        </p:nvSpPr>
        <p:spPr>
          <a:xfrm>
            <a:off x="354504" y="3594477"/>
            <a:ext cx="2038878" cy="143793"/>
          </a:xfrm>
          <a:prstGeom prst="rect">
            <a:avLst/>
          </a:prstGeom>
          <a:solidFill>
            <a:srgbClr val="70AD47">
              <a:alpha val="25098"/>
            </a:srgb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Rectangle 32"/>
          <p:cNvSpPr/>
          <p:nvPr/>
        </p:nvSpPr>
        <p:spPr>
          <a:xfrm>
            <a:off x="354504" y="1331812"/>
            <a:ext cx="2038878" cy="143793"/>
          </a:xfrm>
          <a:prstGeom prst="rect">
            <a:avLst/>
          </a:prstGeom>
          <a:solidFill>
            <a:srgbClr val="70AD47">
              <a:alpha val="25098"/>
            </a:srgb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/>
          <p:cNvSpPr/>
          <p:nvPr/>
        </p:nvSpPr>
        <p:spPr>
          <a:xfrm>
            <a:off x="348171" y="3462050"/>
            <a:ext cx="2038878" cy="143793"/>
          </a:xfrm>
          <a:prstGeom prst="rect">
            <a:avLst/>
          </a:prstGeom>
          <a:solidFill>
            <a:srgbClr val="70AD47">
              <a:alpha val="25098"/>
            </a:srgb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6" name="Groupe 35"/>
          <p:cNvGrpSpPr/>
          <p:nvPr/>
        </p:nvGrpSpPr>
        <p:grpSpPr>
          <a:xfrm>
            <a:off x="4999123" y="1800101"/>
            <a:ext cx="3565585" cy="2121237"/>
            <a:chOff x="7930869" y="4367569"/>
            <a:chExt cx="3565585" cy="2121237"/>
          </a:xfrm>
        </p:grpSpPr>
        <p:grpSp>
          <p:nvGrpSpPr>
            <p:cNvPr id="37" name="Groupe 36"/>
            <p:cNvGrpSpPr/>
            <p:nvPr/>
          </p:nvGrpSpPr>
          <p:grpSpPr>
            <a:xfrm>
              <a:off x="7930869" y="4639733"/>
              <a:ext cx="3565585" cy="1647997"/>
              <a:chOff x="708803" y="4563533"/>
              <a:chExt cx="3565585" cy="1647997"/>
            </a:xfrm>
          </p:grpSpPr>
          <p:pic>
            <p:nvPicPr>
              <p:cNvPr id="40" name="Image 39"/>
              <p:cNvPicPr>
                <a:picLocks noChangeAspect="1"/>
              </p:cNvPicPr>
              <p:nvPr/>
            </p:nvPicPr>
            <p:blipFill rotWithShape="1">
              <a:blip r:embed="rId3"/>
              <a:srcRect t="44083"/>
              <a:stretch/>
            </p:blipFill>
            <p:spPr>
              <a:xfrm>
                <a:off x="708803" y="4563533"/>
                <a:ext cx="3565585" cy="1647997"/>
              </a:xfrm>
              <a:prstGeom prst="rect">
                <a:avLst/>
              </a:prstGeom>
            </p:spPr>
          </p:pic>
          <p:sp>
            <p:nvSpPr>
              <p:cNvPr id="41" name="Ellipse 40"/>
              <p:cNvSpPr/>
              <p:nvPr/>
            </p:nvSpPr>
            <p:spPr>
              <a:xfrm>
                <a:off x="810683" y="5073650"/>
                <a:ext cx="75142" cy="79375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2" name="Ellipse 41"/>
              <p:cNvSpPr/>
              <p:nvPr/>
            </p:nvSpPr>
            <p:spPr>
              <a:xfrm>
                <a:off x="810683" y="5211762"/>
                <a:ext cx="75142" cy="79375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3" name="Ellipse 42"/>
              <p:cNvSpPr/>
              <p:nvPr/>
            </p:nvSpPr>
            <p:spPr>
              <a:xfrm>
                <a:off x="810683" y="5349874"/>
                <a:ext cx="75142" cy="79375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4" name="Ellipse 43"/>
              <p:cNvSpPr/>
              <p:nvPr/>
            </p:nvSpPr>
            <p:spPr>
              <a:xfrm>
                <a:off x="810683" y="4935538"/>
                <a:ext cx="75142" cy="79375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5" name="Ellipse 44"/>
              <p:cNvSpPr/>
              <p:nvPr/>
            </p:nvSpPr>
            <p:spPr>
              <a:xfrm>
                <a:off x="810683" y="5487986"/>
                <a:ext cx="75142" cy="79375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pic>
          <p:nvPicPr>
            <p:cNvPr id="38" name="Image 37"/>
            <p:cNvPicPr>
              <a:picLocks noChangeAspect="1"/>
            </p:cNvPicPr>
            <p:nvPr/>
          </p:nvPicPr>
          <p:blipFill rotWithShape="1">
            <a:blip r:embed="rId4"/>
            <a:srcRect t="83666" b="4737"/>
            <a:stretch/>
          </p:blipFill>
          <p:spPr>
            <a:xfrm>
              <a:off x="7953154" y="4367569"/>
              <a:ext cx="3543300" cy="220133"/>
            </a:xfrm>
            <a:prstGeom prst="rect">
              <a:avLst/>
            </a:prstGeom>
          </p:spPr>
        </p:pic>
        <p:pic>
          <p:nvPicPr>
            <p:cNvPr id="39" name="Image 38"/>
            <p:cNvPicPr>
              <a:picLocks noChangeAspect="1"/>
            </p:cNvPicPr>
            <p:nvPr/>
          </p:nvPicPr>
          <p:blipFill rotWithShape="1">
            <a:blip r:embed="rId5"/>
            <a:srcRect l="3523" t="54895" r="63253" b="39131"/>
            <a:stretch/>
          </p:blipFill>
          <p:spPr>
            <a:xfrm>
              <a:off x="7958556" y="6336405"/>
              <a:ext cx="3537898" cy="152401"/>
            </a:xfrm>
            <a:prstGeom prst="rect">
              <a:avLst/>
            </a:prstGeom>
          </p:spPr>
        </p:pic>
      </p:grpSp>
      <p:cxnSp>
        <p:nvCxnSpPr>
          <p:cNvPr id="35" name="Connecteur droit avec flèche 34"/>
          <p:cNvCxnSpPr/>
          <p:nvPr/>
        </p:nvCxnSpPr>
        <p:spPr>
          <a:xfrm>
            <a:off x="4941574" y="2483957"/>
            <a:ext cx="115098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6" name="ZoneTexte 45"/>
          <p:cNvSpPr txBox="1"/>
          <p:nvPr/>
        </p:nvSpPr>
        <p:spPr>
          <a:xfrm>
            <a:off x="3647238" y="811437"/>
            <a:ext cx="75955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The user </a:t>
            </a:r>
            <a:r>
              <a:rPr lang="fr-FR" dirty="0" err="1" smtClean="0"/>
              <a:t>chooses</a:t>
            </a:r>
            <a:r>
              <a:rPr lang="fr-FR" dirty="0" smtClean="0"/>
              <a:t> to </a:t>
            </a:r>
            <a:r>
              <a:rPr lang="fr-FR" dirty="0" err="1" smtClean="0"/>
              <a:t>fix</a:t>
            </a:r>
            <a:r>
              <a:rPr lang="fr-FR" dirty="0" smtClean="0"/>
              <a:t> </a:t>
            </a:r>
            <a:r>
              <a:rPr lang="fr-FR" dirty="0" err="1" smtClean="0"/>
              <a:t>this</a:t>
            </a:r>
            <a:r>
              <a:rPr lang="fr-FR" dirty="0" smtClean="0"/>
              <a:t> </a:t>
            </a:r>
            <a:r>
              <a:rPr lang="fr-FR" dirty="0" err="1" smtClean="0"/>
              <a:t>counterexample</a:t>
            </a:r>
            <a:r>
              <a:rPr lang="fr-FR" dirty="0" smtClean="0"/>
              <a:t> by setting content(1,1) to </a:t>
            </a:r>
            <a:r>
              <a:rPr lang="fr-FR" dirty="0" err="1" smtClean="0"/>
              <a:t>true</a:t>
            </a:r>
            <a:r>
              <a:rPr lang="fr-FR" dirty="0" smtClean="0"/>
              <a:t>.</a:t>
            </a:r>
          </a:p>
          <a:p>
            <a:r>
              <a:rPr lang="fr-FR" dirty="0" err="1" smtClean="0"/>
              <a:t>Then</a:t>
            </a:r>
            <a:r>
              <a:rPr lang="fr-FR" dirty="0" smtClean="0"/>
              <a:t>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highlight</a:t>
            </a:r>
            <a:r>
              <a:rPr lang="fr-FR" dirty="0" smtClean="0"/>
              <a:t> </a:t>
            </a:r>
            <a:r>
              <a:rPr lang="fr-FR" dirty="0" err="1" smtClean="0"/>
              <a:t>constraints</a:t>
            </a:r>
            <a:r>
              <a:rPr lang="fr-FR" dirty="0" smtClean="0"/>
              <a:t> </a:t>
            </a:r>
            <a:r>
              <a:rPr lang="fr-FR" dirty="0" err="1" smtClean="0"/>
              <a:t>that</a:t>
            </a:r>
            <a:r>
              <a:rPr lang="fr-FR" dirty="0" smtClean="0"/>
              <a:t> </a:t>
            </a:r>
            <a:r>
              <a:rPr lang="fr-FR" dirty="0" err="1" smtClean="0"/>
              <a:t>ensure</a:t>
            </a:r>
            <a:r>
              <a:rPr lang="fr-FR" dirty="0" smtClean="0"/>
              <a:t> </a:t>
            </a:r>
            <a:r>
              <a:rPr lang="fr-FR" dirty="0" err="1" smtClean="0"/>
              <a:t>that</a:t>
            </a:r>
            <a:r>
              <a:rPr lang="fr-FR" dirty="0" smtClean="0"/>
              <a:t> the conjecture </a:t>
            </a:r>
            <a:r>
              <a:rPr lang="fr-FR" dirty="0" err="1" smtClean="0"/>
              <a:t>stays</a:t>
            </a:r>
            <a:r>
              <a:rPr lang="fr-FR" dirty="0" smtClean="0"/>
              <a:t> </a:t>
            </a:r>
            <a:r>
              <a:rPr lang="fr-FR" dirty="0" err="1" smtClean="0"/>
              <a:t>true</a:t>
            </a:r>
            <a:r>
              <a:rPr lang="fr-FR" dirty="0" smtClean="0"/>
              <a:t>.</a:t>
            </a:r>
            <a:endParaRPr lang="fr-FR" dirty="0"/>
          </a:p>
        </p:txBody>
      </p:sp>
      <p:grpSp>
        <p:nvGrpSpPr>
          <p:cNvPr id="49" name="Groupe 48"/>
          <p:cNvGrpSpPr/>
          <p:nvPr/>
        </p:nvGrpSpPr>
        <p:grpSpPr>
          <a:xfrm>
            <a:off x="8995741" y="1723948"/>
            <a:ext cx="2010056" cy="3600953"/>
            <a:chOff x="5689749" y="1579301"/>
            <a:chExt cx="2010056" cy="3600953"/>
          </a:xfrm>
        </p:grpSpPr>
        <p:pic>
          <p:nvPicPr>
            <p:cNvPr id="47" name="Image 4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89749" y="1579301"/>
              <a:ext cx="2010056" cy="3600953"/>
            </a:xfrm>
            <a:prstGeom prst="rect">
              <a:avLst/>
            </a:prstGeom>
          </p:spPr>
        </p:pic>
        <p:sp>
          <p:nvSpPr>
            <p:cNvPr id="48" name="Rectangle 47"/>
            <p:cNvSpPr/>
            <p:nvPr/>
          </p:nvSpPr>
          <p:spPr>
            <a:xfrm>
              <a:off x="5730240" y="3873596"/>
              <a:ext cx="95794" cy="8880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50" name="Rectangle 49"/>
          <p:cNvSpPr/>
          <p:nvPr/>
        </p:nvSpPr>
        <p:spPr>
          <a:xfrm>
            <a:off x="8837741" y="3352219"/>
            <a:ext cx="2038878" cy="143793"/>
          </a:xfrm>
          <a:prstGeom prst="rect">
            <a:avLst/>
          </a:prstGeom>
          <a:solidFill>
            <a:srgbClr val="70AD47">
              <a:alpha val="25098"/>
            </a:srgb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Rectangle 50"/>
          <p:cNvSpPr/>
          <p:nvPr/>
        </p:nvSpPr>
        <p:spPr>
          <a:xfrm>
            <a:off x="8837741" y="4943784"/>
            <a:ext cx="2038878" cy="143793"/>
          </a:xfrm>
          <a:prstGeom prst="rect">
            <a:avLst/>
          </a:prstGeom>
          <a:solidFill>
            <a:srgbClr val="70AD47">
              <a:alpha val="25098"/>
            </a:srgb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Rectangle 51"/>
          <p:cNvSpPr/>
          <p:nvPr/>
        </p:nvSpPr>
        <p:spPr>
          <a:xfrm>
            <a:off x="8837741" y="4405097"/>
            <a:ext cx="2038878" cy="143793"/>
          </a:xfrm>
          <a:prstGeom prst="rect">
            <a:avLst/>
          </a:prstGeom>
          <a:solidFill>
            <a:srgbClr val="70AD47">
              <a:alpha val="25098"/>
            </a:srgb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Rectangle 53"/>
          <p:cNvSpPr/>
          <p:nvPr/>
        </p:nvSpPr>
        <p:spPr>
          <a:xfrm>
            <a:off x="8837741" y="4808458"/>
            <a:ext cx="2038878" cy="143793"/>
          </a:xfrm>
          <a:prstGeom prst="rect">
            <a:avLst/>
          </a:prstGeom>
          <a:solidFill>
            <a:srgbClr val="70AD47">
              <a:alpha val="25098"/>
            </a:srgb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Rectangle 54"/>
          <p:cNvSpPr/>
          <p:nvPr/>
        </p:nvSpPr>
        <p:spPr>
          <a:xfrm>
            <a:off x="8837741" y="2545793"/>
            <a:ext cx="2038878" cy="143793"/>
          </a:xfrm>
          <a:prstGeom prst="rect">
            <a:avLst/>
          </a:prstGeom>
          <a:solidFill>
            <a:srgbClr val="70AD47">
              <a:alpha val="25098"/>
            </a:srgb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Rectangle 55"/>
          <p:cNvSpPr/>
          <p:nvPr/>
        </p:nvSpPr>
        <p:spPr>
          <a:xfrm>
            <a:off x="8831408" y="4676031"/>
            <a:ext cx="2038878" cy="143793"/>
          </a:xfrm>
          <a:prstGeom prst="rect">
            <a:avLst/>
          </a:prstGeom>
          <a:solidFill>
            <a:srgbClr val="70AD47">
              <a:alpha val="25098"/>
            </a:srgb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" name="Rectangle 56"/>
          <p:cNvSpPr/>
          <p:nvPr/>
        </p:nvSpPr>
        <p:spPr>
          <a:xfrm>
            <a:off x="8831408" y="4001736"/>
            <a:ext cx="2038878" cy="143793"/>
          </a:xfrm>
          <a:prstGeom prst="rect">
            <a:avLst/>
          </a:prstGeom>
          <a:solidFill>
            <a:srgbClr val="70AD47">
              <a:alpha val="25098"/>
            </a:srgb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8" name="Groupe 57"/>
          <p:cNvGrpSpPr/>
          <p:nvPr/>
        </p:nvGrpSpPr>
        <p:grpSpPr>
          <a:xfrm>
            <a:off x="643356" y="4463245"/>
            <a:ext cx="3565585" cy="2121237"/>
            <a:chOff x="7930869" y="4367569"/>
            <a:chExt cx="3565585" cy="2121237"/>
          </a:xfrm>
        </p:grpSpPr>
        <p:grpSp>
          <p:nvGrpSpPr>
            <p:cNvPr id="59" name="Groupe 58"/>
            <p:cNvGrpSpPr/>
            <p:nvPr/>
          </p:nvGrpSpPr>
          <p:grpSpPr>
            <a:xfrm>
              <a:off x="7930869" y="4639733"/>
              <a:ext cx="3565585" cy="1647997"/>
              <a:chOff x="708803" y="4563533"/>
              <a:chExt cx="3565585" cy="1647997"/>
            </a:xfrm>
          </p:grpSpPr>
          <p:pic>
            <p:nvPicPr>
              <p:cNvPr id="62" name="Image 61"/>
              <p:cNvPicPr>
                <a:picLocks noChangeAspect="1"/>
              </p:cNvPicPr>
              <p:nvPr/>
            </p:nvPicPr>
            <p:blipFill rotWithShape="1">
              <a:blip r:embed="rId3"/>
              <a:srcRect t="44083"/>
              <a:stretch/>
            </p:blipFill>
            <p:spPr>
              <a:xfrm>
                <a:off x="708803" y="4563533"/>
                <a:ext cx="3565585" cy="1647997"/>
              </a:xfrm>
              <a:prstGeom prst="rect">
                <a:avLst/>
              </a:prstGeom>
            </p:spPr>
          </p:pic>
          <p:sp>
            <p:nvSpPr>
              <p:cNvPr id="63" name="Ellipse 62"/>
              <p:cNvSpPr/>
              <p:nvPr/>
            </p:nvSpPr>
            <p:spPr>
              <a:xfrm>
                <a:off x="810683" y="5073650"/>
                <a:ext cx="75142" cy="79375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4" name="Ellipse 63"/>
              <p:cNvSpPr/>
              <p:nvPr/>
            </p:nvSpPr>
            <p:spPr>
              <a:xfrm>
                <a:off x="810683" y="5211762"/>
                <a:ext cx="75142" cy="79375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5" name="Ellipse 64"/>
              <p:cNvSpPr/>
              <p:nvPr/>
            </p:nvSpPr>
            <p:spPr>
              <a:xfrm>
                <a:off x="810683" y="5349874"/>
                <a:ext cx="75142" cy="79375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6" name="Ellipse 65"/>
              <p:cNvSpPr/>
              <p:nvPr/>
            </p:nvSpPr>
            <p:spPr>
              <a:xfrm>
                <a:off x="810683" y="4935538"/>
                <a:ext cx="75142" cy="79375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7" name="Ellipse 66"/>
              <p:cNvSpPr/>
              <p:nvPr/>
            </p:nvSpPr>
            <p:spPr>
              <a:xfrm>
                <a:off x="810683" y="5487986"/>
                <a:ext cx="75142" cy="79375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pic>
          <p:nvPicPr>
            <p:cNvPr id="60" name="Image 59"/>
            <p:cNvPicPr>
              <a:picLocks noChangeAspect="1"/>
            </p:cNvPicPr>
            <p:nvPr/>
          </p:nvPicPr>
          <p:blipFill rotWithShape="1">
            <a:blip r:embed="rId4"/>
            <a:srcRect t="83666" b="4737"/>
            <a:stretch/>
          </p:blipFill>
          <p:spPr>
            <a:xfrm>
              <a:off x="7953154" y="4367569"/>
              <a:ext cx="3543300" cy="220133"/>
            </a:xfrm>
            <a:prstGeom prst="rect">
              <a:avLst/>
            </a:prstGeom>
          </p:spPr>
        </p:pic>
        <p:pic>
          <p:nvPicPr>
            <p:cNvPr id="61" name="Image 60"/>
            <p:cNvPicPr>
              <a:picLocks noChangeAspect="1"/>
            </p:cNvPicPr>
            <p:nvPr/>
          </p:nvPicPr>
          <p:blipFill rotWithShape="1">
            <a:blip r:embed="rId5"/>
            <a:srcRect l="3523" t="54895" r="63253" b="39131"/>
            <a:stretch/>
          </p:blipFill>
          <p:spPr>
            <a:xfrm>
              <a:off x="7958556" y="6336405"/>
              <a:ext cx="3537898" cy="152401"/>
            </a:xfrm>
            <a:prstGeom prst="rect">
              <a:avLst/>
            </a:prstGeom>
          </p:spPr>
        </p:pic>
      </p:grpSp>
      <p:cxnSp>
        <p:nvCxnSpPr>
          <p:cNvPr id="68" name="Connecteur droit avec flèche 67"/>
          <p:cNvCxnSpPr/>
          <p:nvPr/>
        </p:nvCxnSpPr>
        <p:spPr>
          <a:xfrm>
            <a:off x="543025" y="5147100"/>
            <a:ext cx="115098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348171" y="791604"/>
            <a:ext cx="2038878" cy="143793"/>
          </a:xfrm>
          <a:prstGeom prst="rect">
            <a:avLst/>
          </a:prstGeom>
          <a:solidFill>
            <a:srgbClr val="70AD47">
              <a:alpha val="25098"/>
            </a:srgb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Ellipse 52"/>
          <p:cNvSpPr/>
          <p:nvPr/>
        </p:nvSpPr>
        <p:spPr>
          <a:xfrm>
            <a:off x="5101003" y="3255534"/>
            <a:ext cx="75142" cy="79375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7986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366" y="2741309"/>
            <a:ext cx="2010056" cy="3600953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369744" y="4355658"/>
            <a:ext cx="2038878" cy="143793"/>
          </a:xfrm>
          <a:prstGeom prst="rect">
            <a:avLst/>
          </a:prstGeom>
          <a:solidFill>
            <a:srgbClr val="70AD47">
              <a:alpha val="25098"/>
            </a:srgb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/>
          <p:cNvSpPr/>
          <p:nvPr/>
        </p:nvSpPr>
        <p:spPr>
          <a:xfrm>
            <a:off x="369744" y="5947223"/>
            <a:ext cx="2038878" cy="143793"/>
          </a:xfrm>
          <a:prstGeom prst="rect">
            <a:avLst/>
          </a:prstGeom>
          <a:solidFill>
            <a:srgbClr val="70AD47">
              <a:alpha val="25098"/>
            </a:srgb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Rectangle 25"/>
          <p:cNvSpPr/>
          <p:nvPr/>
        </p:nvSpPr>
        <p:spPr>
          <a:xfrm>
            <a:off x="369744" y="5408536"/>
            <a:ext cx="2038878" cy="143793"/>
          </a:xfrm>
          <a:prstGeom prst="rect">
            <a:avLst/>
          </a:prstGeom>
          <a:solidFill>
            <a:srgbClr val="70AD47">
              <a:alpha val="25098"/>
            </a:srgb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ectangle 28"/>
          <p:cNvSpPr/>
          <p:nvPr/>
        </p:nvSpPr>
        <p:spPr>
          <a:xfrm>
            <a:off x="369744" y="2885064"/>
            <a:ext cx="2038878" cy="143793"/>
          </a:xfrm>
          <a:prstGeom prst="rect">
            <a:avLst/>
          </a:prstGeom>
          <a:solidFill>
            <a:schemeClr val="accent2">
              <a:lumMod val="60000"/>
              <a:lumOff val="40000"/>
              <a:alpha val="25098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Rectangle 30"/>
          <p:cNvSpPr/>
          <p:nvPr/>
        </p:nvSpPr>
        <p:spPr>
          <a:xfrm>
            <a:off x="369744" y="5811897"/>
            <a:ext cx="2038878" cy="143793"/>
          </a:xfrm>
          <a:prstGeom prst="rect">
            <a:avLst/>
          </a:prstGeom>
          <a:solidFill>
            <a:srgbClr val="70AD47">
              <a:alpha val="25098"/>
            </a:srgb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Rectangle 32"/>
          <p:cNvSpPr/>
          <p:nvPr/>
        </p:nvSpPr>
        <p:spPr>
          <a:xfrm>
            <a:off x="369744" y="3549232"/>
            <a:ext cx="2038878" cy="143793"/>
          </a:xfrm>
          <a:prstGeom prst="rect">
            <a:avLst/>
          </a:prstGeom>
          <a:solidFill>
            <a:srgbClr val="70AD47">
              <a:alpha val="25098"/>
            </a:srgb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/>
          <p:cNvSpPr/>
          <p:nvPr/>
        </p:nvSpPr>
        <p:spPr>
          <a:xfrm>
            <a:off x="363411" y="5679470"/>
            <a:ext cx="2038878" cy="143793"/>
          </a:xfrm>
          <a:prstGeom prst="rect">
            <a:avLst/>
          </a:prstGeom>
          <a:solidFill>
            <a:srgbClr val="70AD47">
              <a:alpha val="25098"/>
            </a:srgb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ZoneTexte 45"/>
          <p:cNvSpPr txBox="1"/>
          <p:nvPr/>
        </p:nvSpPr>
        <p:spPr>
          <a:xfrm>
            <a:off x="507798" y="766305"/>
            <a:ext cx="110669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Then</a:t>
            </a:r>
            <a:r>
              <a:rPr lang="fr-FR" dirty="0" smtClean="0"/>
              <a:t> </a:t>
            </a:r>
            <a:r>
              <a:rPr lang="fr-FR" dirty="0" err="1" smtClean="0"/>
              <a:t>we</a:t>
            </a:r>
            <a:r>
              <a:rPr lang="fr-FR" dirty="0" smtClean="0"/>
              <a:t> compare the </a:t>
            </a:r>
            <a:r>
              <a:rPr lang="fr-FR" dirty="0" err="1" smtClean="0"/>
              <a:t>highlighted</a:t>
            </a:r>
            <a:r>
              <a:rPr lang="fr-FR" dirty="0" smtClean="0"/>
              <a:t> </a:t>
            </a:r>
            <a:r>
              <a:rPr lang="fr-FR" dirty="0" err="1" smtClean="0"/>
              <a:t>constraints</a:t>
            </a:r>
            <a:r>
              <a:rPr lang="fr-FR" dirty="0" smtClean="0"/>
              <a:t> of the </a:t>
            </a:r>
            <a:r>
              <a:rPr lang="fr-FR" dirty="0" err="1" smtClean="0"/>
              <a:t>two</a:t>
            </a:r>
            <a:r>
              <a:rPr lang="fr-FR" dirty="0" smtClean="0"/>
              <a:t> </a:t>
            </a:r>
            <a:r>
              <a:rPr lang="fr-FR" dirty="0" err="1" smtClean="0"/>
              <a:t>examples</a:t>
            </a:r>
            <a:r>
              <a:rPr lang="fr-FR" dirty="0" smtClean="0"/>
              <a:t>. If </a:t>
            </a:r>
            <a:r>
              <a:rPr lang="fr-FR" dirty="0" err="1" smtClean="0"/>
              <a:t>there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contradictory</a:t>
            </a:r>
            <a:r>
              <a:rPr lang="fr-FR" dirty="0" smtClean="0"/>
              <a:t> </a:t>
            </a:r>
            <a:r>
              <a:rPr lang="fr-FR" dirty="0" err="1" smtClean="0"/>
              <a:t>highlighted</a:t>
            </a:r>
            <a:r>
              <a:rPr lang="fr-FR" dirty="0" smtClean="0"/>
              <a:t> </a:t>
            </a:r>
            <a:r>
              <a:rPr lang="fr-FR" dirty="0" err="1" smtClean="0"/>
              <a:t>constraints</a:t>
            </a:r>
            <a:r>
              <a:rPr lang="fr-FR" dirty="0" smtClean="0"/>
              <a:t>,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should</a:t>
            </a:r>
            <a:r>
              <a:rPr lang="fr-FR" dirty="0" smtClean="0"/>
              <a:t> </a:t>
            </a:r>
            <a:r>
              <a:rPr lang="fr-FR" dirty="0" err="1" smtClean="0"/>
              <a:t>ask</a:t>
            </a:r>
            <a:r>
              <a:rPr lang="fr-FR" dirty="0" smtClean="0"/>
              <a:t> the user an </a:t>
            </a:r>
            <a:r>
              <a:rPr lang="fr-FR" dirty="0" err="1" smtClean="0"/>
              <a:t>other</a:t>
            </a:r>
            <a:r>
              <a:rPr lang="fr-FR" dirty="0" smtClean="0"/>
              <a:t> </a:t>
            </a:r>
            <a:r>
              <a:rPr lang="fr-FR" dirty="0" err="1" smtClean="0"/>
              <a:t>fix</a:t>
            </a:r>
            <a:r>
              <a:rPr lang="fr-FR" dirty="0" smtClean="0"/>
              <a:t> </a:t>
            </a:r>
            <a:r>
              <a:rPr lang="fr-FR" dirty="0" err="1" smtClean="0"/>
              <a:t>because</a:t>
            </a:r>
            <a:r>
              <a:rPr lang="fr-FR" dirty="0" smtClean="0"/>
              <a:t> </a:t>
            </a:r>
            <a:r>
              <a:rPr lang="fr-FR" dirty="0" err="1" smtClean="0"/>
              <a:t>this</a:t>
            </a:r>
            <a:r>
              <a:rPr lang="fr-FR" dirty="0" smtClean="0"/>
              <a:t> one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unexploitable</a:t>
            </a:r>
            <a:r>
              <a:rPr lang="fr-FR" dirty="0" smtClean="0"/>
              <a:t>.</a:t>
            </a:r>
          </a:p>
          <a:p>
            <a:endParaRPr lang="fr-FR" dirty="0"/>
          </a:p>
          <a:p>
            <a:r>
              <a:rPr lang="fr-FR" dirty="0" smtClean="0"/>
              <a:t>The conjecture </a:t>
            </a:r>
            <a:r>
              <a:rPr lang="fr-FR" dirty="0" err="1" smtClean="0"/>
              <a:t>that</a:t>
            </a:r>
            <a:r>
              <a:rPr lang="fr-FR" dirty="0" smtClean="0"/>
              <a:t> </a:t>
            </a:r>
            <a:r>
              <a:rPr lang="fr-FR" dirty="0" err="1" smtClean="0"/>
              <a:t>will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proposed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/>
              <a:t> </a:t>
            </a:r>
            <a:r>
              <a:rPr lang="fr-FR" dirty="0" smtClean="0"/>
              <a:t>of the </a:t>
            </a:r>
            <a:r>
              <a:rPr lang="fr-FR" dirty="0" err="1" smtClean="0"/>
              <a:t>form</a:t>
            </a:r>
            <a:r>
              <a:rPr lang="fr-FR" dirty="0" smtClean="0"/>
              <a:t>:</a:t>
            </a:r>
            <a:br>
              <a:rPr lang="fr-FR" dirty="0" smtClean="0"/>
            </a:br>
            <a:r>
              <a:rPr lang="fr-FR" dirty="0" smtClean="0"/>
              <a:t>∀ … . </a:t>
            </a:r>
            <a:r>
              <a:rPr lang="fr-FR" dirty="0" err="1" smtClean="0"/>
              <a:t>conjunction</a:t>
            </a:r>
            <a:r>
              <a:rPr lang="fr-FR" dirty="0" smtClean="0"/>
              <a:t> of </a:t>
            </a:r>
            <a:r>
              <a:rPr lang="fr-FR" dirty="0" err="1" smtClean="0"/>
              <a:t>green&amp;red</a:t>
            </a:r>
            <a:r>
              <a:rPr lang="fr-FR" dirty="0" smtClean="0"/>
              <a:t> </a:t>
            </a:r>
            <a:r>
              <a:rPr lang="fr-FR" dirty="0" err="1" smtClean="0"/>
              <a:t>constraints</a:t>
            </a:r>
            <a:r>
              <a:rPr lang="fr-FR" dirty="0" smtClean="0"/>
              <a:t> -&gt; conjonction of </a:t>
            </a:r>
            <a:r>
              <a:rPr lang="fr-FR" dirty="0" err="1" smtClean="0"/>
              <a:t>blue</a:t>
            </a:r>
            <a:r>
              <a:rPr lang="fr-FR" dirty="0" smtClean="0"/>
              <a:t> </a:t>
            </a:r>
            <a:r>
              <a:rPr lang="fr-FR" dirty="0" err="1" smtClean="0"/>
              <a:t>constraints</a:t>
            </a:r>
            <a:endParaRPr lang="fr-FR" dirty="0"/>
          </a:p>
        </p:txBody>
      </p:sp>
      <p:grpSp>
        <p:nvGrpSpPr>
          <p:cNvPr id="49" name="Groupe 48"/>
          <p:cNvGrpSpPr/>
          <p:nvPr/>
        </p:nvGrpSpPr>
        <p:grpSpPr>
          <a:xfrm>
            <a:off x="3135961" y="2741309"/>
            <a:ext cx="2010056" cy="3600953"/>
            <a:chOff x="5689749" y="1579301"/>
            <a:chExt cx="2010056" cy="3600953"/>
          </a:xfrm>
        </p:grpSpPr>
        <p:pic>
          <p:nvPicPr>
            <p:cNvPr id="47" name="Image 4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89749" y="1579301"/>
              <a:ext cx="2010056" cy="3600953"/>
            </a:xfrm>
            <a:prstGeom prst="rect">
              <a:avLst/>
            </a:prstGeom>
          </p:spPr>
        </p:pic>
        <p:sp>
          <p:nvSpPr>
            <p:cNvPr id="48" name="Rectangle 47"/>
            <p:cNvSpPr/>
            <p:nvPr/>
          </p:nvSpPr>
          <p:spPr>
            <a:xfrm>
              <a:off x="5730240" y="3873596"/>
              <a:ext cx="95794" cy="8880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50" name="Rectangle 49"/>
          <p:cNvSpPr/>
          <p:nvPr/>
        </p:nvSpPr>
        <p:spPr>
          <a:xfrm>
            <a:off x="2977961" y="4369580"/>
            <a:ext cx="2038878" cy="143793"/>
          </a:xfrm>
          <a:prstGeom prst="rect">
            <a:avLst/>
          </a:prstGeom>
          <a:solidFill>
            <a:srgbClr val="70AD47">
              <a:alpha val="25098"/>
            </a:srgb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Rectangle 50"/>
          <p:cNvSpPr/>
          <p:nvPr/>
        </p:nvSpPr>
        <p:spPr>
          <a:xfrm>
            <a:off x="2977961" y="5961145"/>
            <a:ext cx="2038878" cy="143793"/>
          </a:xfrm>
          <a:prstGeom prst="rect">
            <a:avLst/>
          </a:prstGeom>
          <a:solidFill>
            <a:srgbClr val="70AD47">
              <a:alpha val="25098"/>
            </a:srgb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Rectangle 51"/>
          <p:cNvSpPr/>
          <p:nvPr/>
        </p:nvSpPr>
        <p:spPr>
          <a:xfrm>
            <a:off x="2977961" y="5422458"/>
            <a:ext cx="2038878" cy="143793"/>
          </a:xfrm>
          <a:prstGeom prst="rect">
            <a:avLst/>
          </a:prstGeom>
          <a:solidFill>
            <a:srgbClr val="70AD47">
              <a:alpha val="25098"/>
            </a:srgb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Rectangle 53"/>
          <p:cNvSpPr/>
          <p:nvPr/>
        </p:nvSpPr>
        <p:spPr>
          <a:xfrm>
            <a:off x="2977961" y="5825819"/>
            <a:ext cx="2038878" cy="143793"/>
          </a:xfrm>
          <a:prstGeom prst="rect">
            <a:avLst/>
          </a:prstGeom>
          <a:solidFill>
            <a:srgbClr val="70AD47">
              <a:alpha val="25098"/>
            </a:srgb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Rectangle 54"/>
          <p:cNvSpPr/>
          <p:nvPr/>
        </p:nvSpPr>
        <p:spPr>
          <a:xfrm>
            <a:off x="2977961" y="3563154"/>
            <a:ext cx="2038878" cy="143793"/>
          </a:xfrm>
          <a:prstGeom prst="rect">
            <a:avLst/>
          </a:prstGeom>
          <a:solidFill>
            <a:srgbClr val="70AD47">
              <a:alpha val="25098"/>
            </a:srgb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Rectangle 55"/>
          <p:cNvSpPr/>
          <p:nvPr/>
        </p:nvSpPr>
        <p:spPr>
          <a:xfrm>
            <a:off x="2971628" y="5693392"/>
            <a:ext cx="2038878" cy="143793"/>
          </a:xfrm>
          <a:prstGeom prst="rect">
            <a:avLst/>
          </a:prstGeom>
          <a:solidFill>
            <a:srgbClr val="70AD47">
              <a:alpha val="25098"/>
            </a:srgb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" name="Rectangle 56"/>
          <p:cNvSpPr/>
          <p:nvPr/>
        </p:nvSpPr>
        <p:spPr>
          <a:xfrm>
            <a:off x="2971628" y="5019097"/>
            <a:ext cx="2038878" cy="143793"/>
          </a:xfrm>
          <a:prstGeom prst="rect">
            <a:avLst/>
          </a:prstGeom>
          <a:solidFill>
            <a:schemeClr val="accent1">
              <a:lumMod val="60000"/>
              <a:lumOff val="40000"/>
              <a:alpha val="25098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/>
          <p:cNvSpPr txBox="1"/>
          <p:nvPr/>
        </p:nvSpPr>
        <p:spPr>
          <a:xfrm>
            <a:off x="5416732" y="3178628"/>
            <a:ext cx="66185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∀A,B</a:t>
            </a:r>
            <a:r>
              <a:rPr lang="fr-FR" dirty="0" smtClean="0"/>
              <a:t>. </a:t>
            </a:r>
            <a:r>
              <a:rPr lang="fr-FR" dirty="0" err="1" smtClean="0"/>
              <a:t>content_f</a:t>
            </a:r>
            <a:r>
              <a:rPr lang="fr-FR" dirty="0" smtClean="0"/>
              <a:t>(B) = A &amp; A ~= first &amp; </a:t>
            </a:r>
            <a:r>
              <a:rPr lang="fr-FR" dirty="0" err="1" smtClean="0"/>
              <a:t>first_e</a:t>
            </a:r>
            <a:r>
              <a:rPr lang="fr-FR" dirty="0" smtClean="0"/>
              <a:t> &lt; B &amp; B &lt; </a:t>
            </a:r>
            <a:r>
              <a:rPr lang="fr-FR" dirty="0" err="1" smtClean="0"/>
              <a:t>next_e</a:t>
            </a:r>
            <a:endParaRPr lang="fr-FR" dirty="0" smtClean="0"/>
          </a:p>
          <a:p>
            <a:r>
              <a:rPr lang="fr-FR" dirty="0" smtClean="0"/>
              <a:t>-&gt; content(A,B)</a:t>
            </a:r>
          </a:p>
          <a:p>
            <a:endParaRPr lang="fr-FR" dirty="0"/>
          </a:p>
          <a:p>
            <a:r>
              <a:rPr lang="fr-FR" dirty="0" smtClean="0"/>
              <a:t>∀B. </a:t>
            </a:r>
            <a:r>
              <a:rPr lang="fr-FR" dirty="0" err="1" smtClean="0"/>
              <a:t>content_f</a:t>
            </a:r>
            <a:r>
              <a:rPr lang="fr-FR" dirty="0" smtClean="0"/>
              <a:t>(B) </a:t>
            </a:r>
            <a:r>
              <a:rPr lang="fr-FR" dirty="0"/>
              <a:t>~= first &amp; </a:t>
            </a:r>
            <a:r>
              <a:rPr lang="fr-FR" dirty="0" err="1"/>
              <a:t>first_e</a:t>
            </a:r>
            <a:r>
              <a:rPr lang="fr-FR" dirty="0"/>
              <a:t> &lt; B &amp; B &lt; </a:t>
            </a:r>
            <a:r>
              <a:rPr lang="fr-FR" dirty="0" err="1"/>
              <a:t>next_e</a:t>
            </a:r>
            <a:endParaRPr lang="fr-FR" dirty="0"/>
          </a:p>
          <a:p>
            <a:r>
              <a:rPr lang="fr-FR" dirty="0"/>
              <a:t>-&gt; </a:t>
            </a:r>
            <a:r>
              <a:rPr lang="fr-FR" dirty="0" smtClean="0"/>
              <a:t>content(</a:t>
            </a:r>
            <a:r>
              <a:rPr lang="fr-FR" dirty="0" err="1"/>
              <a:t>content_f</a:t>
            </a:r>
            <a:r>
              <a:rPr lang="fr-FR" dirty="0"/>
              <a:t>(B)</a:t>
            </a:r>
            <a:r>
              <a:rPr lang="fr-FR" dirty="0" smtClean="0"/>
              <a:t>,</a:t>
            </a:r>
            <a:r>
              <a:rPr lang="fr-FR" dirty="0"/>
              <a:t>B</a:t>
            </a:r>
            <a:r>
              <a:rPr lang="fr-FR" dirty="0" smtClean="0"/>
              <a:t>) </a:t>
            </a:r>
            <a:endParaRPr lang="fr-FR" dirty="0"/>
          </a:p>
          <a:p>
            <a:endParaRPr lang="fr-FR" dirty="0"/>
          </a:p>
        </p:txBody>
      </p:sp>
      <p:sp>
        <p:nvSpPr>
          <p:cNvPr id="34" name="Rectangle 33"/>
          <p:cNvSpPr/>
          <p:nvPr/>
        </p:nvSpPr>
        <p:spPr>
          <a:xfrm>
            <a:off x="363411" y="3018941"/>
            <a:ext cx="2038878" cy="143793"/>
          </a:xfrm>
          <a:prstGeom prst="rect">
            <a:avLst/>
          </a:prstGeom>
          <a:solidFill>
            <a:schemeClr val="accent2">
              <a:lumMod val="60000"/>
              <a:lumOff val="40000"/>
              <a:alpha val="25098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6674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96759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Weakest</a:t>
            </a:r>
            <a:r>
              <a:rPr lang="fr-FR" dirty="0" smtClean="0"/>
              <a:t> </a:t>
            </a:r>
            <a:r>
              <a:rPr lang="fr-FR" dirty="0" err="1" smtClean="0"/>
              <a:t>preconditions</a:t>
            </a:r>
            <a:r>
              <a:rPr lang="fr-FR" dirty="0" smtClean="0"/>
              <a:t> &amp; Inductive invariant</a:t>
            </a:r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334154"/>
            <a:ext cx="4538571" cy="2898245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4941" y="3136371"/>
            <a:ext cx="4539584" cy="2096028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6445" y="2584979"/>
            <a:ext cx="3076575" cy="33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149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Some</a:t>
            </a:r>
            <a:r>
              <a:rPr lang="fr-FR" dirty="0" smtClean="0"/>
              <a:t> </a:t>
            </a:r>
            <a:r>
              <a:rPr lang="fr-FR" dirty="0" err="1" smtClean="0"/>
              <a:t>theorems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9567" y="3497261"/>
            <a:ext cx="4825937" cy="626006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1189567" y="1614488"/>
            <a:ext cx="9042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Restrictions: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Quantifier-free updates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i="1" dirty="0" smtClean="0"/>
              <a:t>Assumes</a:t>
            </a:r>
            <a:r>
              <a:rPr lang="fr-FR" dirty="0" smtClean="0"/>
              <a:t> are </a:t>
            </a:r>
            <a:r>
              <a:rPr lang="fr-FR" dirty="0" err="1" smtClean="0"/>
              <a:t>always</a:t>
            </a:r>
            <a:r>
              <a:rPr lang="fr-FR" dirty="0" smtClean="0"/>
              <a:t> of the </a:t>
            </a:r>
            <a:r>
              <a:rPr lang="fr-FR" dirty="0" err="1" smtClean="0"/>
              <a:t>form</a:t>
            </a:r>
            <a:r>
              <a:rPr lang="fr-FR" dirty="0" smtClean="0"/>
              <a:t> ∃</a:t>
            </a:r>
            <a:r>
              <a:rPr lang="fr-FR" dirty="0"/>
              <a:t>* ∀</a:t>
            </a:r>
            <a:r>
              <a:rPr lang="fr-FR" dirty="0" smtClean="0"/>
              <a:t>*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 smtClean="0"/>
              <a:t>Function</a:t>
            </a:r>
            <a:r>
              <a:rPr lang="fr-FR" dirty="0" smtClean="0"/>
              <a:t> </a:t>
            </a:r>
            <a:r>
              <a:rPr lang="fr-FR" dirty="0" err="1" smtClean="0"/>
              <a:t>symbols</a:t>
            </a:r>
            <a:r>
              <a:rPr lang="fr-FR" dirty="0" smtClean="0"/>
              <a:t> are </a:t>
            </a:r>
            <a:r>
              <a:rPr lang="fr-FR" dirty="0" err="1" smtClean="0"/>
              <a:t>stratified</a:t>
            </a:r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r>
              <a:rPr lang="fr-FR" dirty="0" smtClean="0"/>
              <a:t>Under </a:t>
            </a:r>
            <a:r>
              <a:rPr lang="fr-FR" dirty="0" err="1" smtClean="0"/>
              <a:t>these</a:t>
            </a:r>
            <a:r>
              <a:rPr lang="fr-FR" dirty="0" smtClean="0"/>
              <a:t> conditions, </a:t>
            </a:r>
            <a:r>
              <a:rPr lang="fr-FR" dirty="0" err="1" smtClean="0"/>
              <a:t>we</a:t>
            </a:r>
            <a:r>
              <a:rPr lang="fr-FR" dirty="0" smtClean="0"/>
              <a:t> have: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138" y="4364947"/>
            <a:ext cx="4533268" cy="1231520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6256867" y="5492221"/>
            <a:ext cx="55710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So </a:t>
            </a:r>
            <a:r>
              <a:rPr lang="fr-FR" sz="2400" dirty="0" err="1" smtClean="0"/>
              <a:t>we</a:t>
            </a:r>
            <a:r>
              <a:rPr lang="fr-FR" sz="2400" dirty="0" smtClean="0"/>
              <a:t> </a:t>
            </a:r>
            <a:r>
              <a:rPr lang="fr-FR" sz="2400" dirty="0" err="1" smtClean="0"/>
              <a:t>can</a:t>
            </a:r>
            <a:r>
              <a:rPr lang="fr-FR" sz="2400" dirty="0" smtClean="0"/>
              <a:t> </a:t>
            </a:r>
            <a:r>
              <a:rPr lang="fr-FR" sz="2400" dirty="0" err="1" smtClean="0"/>
              <a:t>compute</a:t>
            </a:r>
            <a:r>
              <a:rPr lang="fr-FR" sz="2400" dirty="0" smtClean="0"/>
              <a:t> </a:t>
            </a:r>
            <a:r>
              <a:rPr lang="fr-FR" sz="2400" dirty="0" err="1" smtClean="0"/>
              <a:t>weakest</a:t>
            </a:r>
            <a:r>
              <a:rPr lang="fr-FR" sz="2400" dirty="0" smtClean="0"/>
              <a:t> </a:t>
            </a:r>
            <a:r>
              <a:rPr lang="fr-FR" sz="2400" dirty="0" err="1" smtClean="0"/>
              <a:t>preconditions</a:t>
            </a:r>
            <a:r>
              <a:rPr lang="fr-FR" sz="2400" dirty="0" smtClean="0"/>
              <a:t> (</a:t>
            </a:r>
            <a:r>
              <a:rPr lang="fr-FR" sz="2400" dirty="0" err="1" smtClean="0"/>
              <a:t>wp</a:t>
            </a:r>
            <a:r>
              <a:rPr lang="fr-FR" sz="2400" dirty="0" smtClean="0"/>
              <a:t>) for </a:t>
            </a:r>
            <a:r>
              <a:rPr lang="fr-FR" sz="2400" dirty="0"/>
              <a:t>∀</a:t>
            </a:r>
            <a:r>
              <a:rPr lang="fr-FR" sz="2400" dirty="0" smtClean="0"/>
              <a:t>*∃* conjectures!</a:t>
            </a:r>
          </a:p>
        </p:txBody>
      </p:sp>
    </p:spTree>
    <p:extLst>
      <p:ext uri="{BB962C8B-B14F-4D97-AF65-F5344CB8AC3E}">
        <p14:creationId xmlns:p14="http://schemas.microsoft.com/office/powerpoint/2010/main" val="3403103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Constraints</a:t>
            </a:r>
            <a:r>
              <a:rPr lang="fr-FR" dirty="0" smtClean="0"/>
              <a:t> on conjectures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fr-FR" dirty="0" smtClean="0"/>
              <a:t> In </a:t>
            </a:r>
            <a:r>
              <a:rPr lang="fr-FR" dirty="0" err="1" smtClean="0"/>
              <a:t>order</a:t>
            </a:r>
            <a:r>
              <a:rPr lang="fr-FR" dirty="0" smtClean="0"/>
              <a:t> to </a:t>
            </a:r>
            <a:r>
              <a:rPr lang="fr-FR" dirty="0" err="1" smtClean="0"/>
              <a:t>find</a:t>
            </a:r>
            <a:r>
              <a:rPr lang="fr-FR" dirty="0" smtClean="0"/>
              <a:t> an inductive invariant, </a:t>
            </a:r>
            <a:r>
              <a:rPr lang="fr-FR" dirty="0" err="1" smtClean="0"/>
              <a:t>why</a:t>
            </a:r>
            <a:r>
              <a:rPr lang="fr-FR" dirty="0" smtClean="0"/>
              <a:t> </a:t>
            </a:r>
            <a:r>
              <a:rPr lang="fr-FR" dirty="0" err="1" smtClean="0"/>
              <a:t>can’t</a:t>
            </a:r>
            <a:r>
              <a:rPr lang="fr-FR" dirty="0" smtClean="0"/>
              <a:t>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just</a:t>
            </a:r>
            <a:r>
              <a:rPr lang="fr-FR" dirty="0" smtClean="0"/>
              <a:t> </a:t>
            </a:r>
            <a:r>
              <a:rPr lang="fr-FR" dirty="0" err="1" smtClean="0"/>
              <a:t>compute</a:t>
            </a:r>
            <a:r>
              <a:rPr lang="fr-FR" dirty="0" smtClean="0"/>
              <a:t> the </a:t>
            </a:r>
            <a:r>
              <a:rPr lang="fr-FR" dirty="0" err="1" smtClean="0"/>
              <a:t>wp</a:t>
            </a:r>
            <a:r>
              <a:rPr lang="fr-FR" dirty="0" smtClean="0"/>
              <a:t> of the </a:t>
            </a:r>
            <a:r>
              <a:rPr lang="fr-FR" dirty="0" err="1" smtClean="0"/>
              <a:t>desired</a:t>
            </a:r>
            <a:r>
              <a:rPr lang="fr-FR" dirty="0" smtClean="0"/>
              <a:t> conjecture </a:t>
            </a:r>
            <a:r>
              <a:rPr lang="fr-FR" dirty="0" err="1" smtClean="0"/>
              <a:t>until</a:t>
            </a:r>
            <a:r>
              <a:rPr lang="fr-FR" dirty="0" smtClean="0"/>
              <a:t>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reach</a:t>
            </a:r>
            <a:r>
              <a:rPr lang="fr-FR" dirty="0" smtClean="0"/>
              <a:t> a conjecture </a:t>
            </a:r>
            <a:r>
              <a:rPr lang="fr-FR" dirty="0" err="1" smtClean="0"/>
              <a:t>that</a:t>
            </a:r>
            <a:r>
              <a:rPr lang="fr-FR" dirty="0" smtClean="0"/>
              <a:t> </a:t>
            </a:r>
            <a:r>
              <a:rPr lang="fr-FR" dirty="0" err="1" smtClean="0"/>
              <a:t>imply</a:t>
            </a:r>
            <a:r>
              <a:rPr lang="fr-FR" dirty="0" smtClean="0"/>
              <a:t> </a:t>
            </a:r>
            <a:r>
              <a:rPr lang="fr-FR" dirty="0" err="1" smtClean="0"/>
              <a:t>it’s</a:t>
            </a:r>
            <a:r>
              <a:rPr lang="fr-FR" dirty="0" smtClean="0"/>
              <a:t> </a:t>
            </a:r>
            <a:r>
              <a:rPr lang="fr-FR" dirty="0" err="1" smtClean="0"/>
              <a:t>wp</a:t>
            </a:r>
            <a:r>
              <a:rPr lang="fr-FR" dirty="0" smtClean="0"/>
              <a:t>?</a:t>
            </a:r>
          </a:p>
          <a:p>
            <a:pPr lvl="1">
              <a:lnSpc>
                <a:spcPct val="150000"/>
              </a:lnSpc>
            </a:pPr>
            <a:r>
              <a:rPr lang="fr-FR" dirty="0"/>
              <a:t> </a:t>
            </a:r>
            <a:r>
              <a:rPr lang="fr-FR" dirty="0" smtClean="0"/>
              <a:t>Can </a:t>
            </a:r>
            <a:r>
              <a:rPr lang="fr-FR" dirty="0" err="1" smtClean="0"/>
              <a:t>take</a:t>
            </a:r>
            <a:r>
              <a:rPr lang="fr-FR" dirty="0" smtClean="0"/>
              <a:t> an </a:t>
            </a:r>
            <a:r>
              <a:rPr lang="fr-FR" dirty="0" err="1" smtClean="0"/>
              <a:t>infinite</a:t>
            </a:r>
            <a:r>
              <a:rPr lang="fr-FR" dirty="0" smtClean="0"/>
              <a:t> </a:t>
            </a:r>
            <a:r>
              <a:rPr lang="fr-FR" dirty="0" err="1" smtClean="0"/>
              <a:t>number</a:t>
            </a:r>
            <a:r>
              <a:rPr lang="fr-FR" dirty="0" smtClean="0"/>
              <a:t> of </a:t>
            </a:r>
            <a:r>
              <a:rPr lang="fr-FR" dirty="0" err="1" smtClean="0"/>
              <a:t>iterations</a:t>
            </a:r>
            <a:endParaRPr lang="fr-FR" dirty="0" smtClean="0"/>
          </a:p>
          <a:p>
            <a:pPr lvl="1">
              <a:lnSpc>
                <a:spcPct val="150000"/>
              </a:lnSpc>
            </a:pPr>
            <a:r>
              <a:rPr lang="fr-FR" dirty="0"/>
              <a:t> </a:t>
            </a:r>
            <a:r>
              <a:rPr lang="fr-FR" dirty="0" err="1" smtClean="0"/>
              <a:t>Weakest</a:t>
            </a:r>
            <a:r>
              <a:rPr lang="fr-FR" dirty="0" smtClean="0"/>
              <a:t> </a:t>
            </a:r>
            <a:r>
              <a:rPr lang="fr-FR" dirty="0" err="1" smtClean="0"/>
              <a:t>preconditions</a:t>
            </a:r>
            <a:r>
              <a:rPr lang="fr-FR" dirty="0" smtClean="0"/>
              <a:t> are of the </a:t>
            </a:r>
            <a:r>
              <a:rPr lang="fr-FR" dirty="0" err="1" smtClean="0"/>
              <a:t>form</a:t>
            </a:r>
            <a:r>
              <a:rPr lang="fr-FR" dirty="0" smtClean="0"/>
              <a:t> ∀*</a:t>
            </a:r>
            <a:r>
              <a:rPr lang="fr-FR" dirty="0"/>
              <a:t> ∃</a:t>
            </a:r>
            <a:r>
              <a:rPr lang="fr-FR" dirty="0" smtClean="0"/>
              <a:t>*, and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can’t</a:t>
            </a:r>
            <a:r>
              <a:rPr lang="fr-FR" dirty="0" smtClean="0"/>
              <a:t> </a:t>
            </a:r>
            <a:r>
              <a:rPr lang="fr-FR" dirty="0" err="1" smtClean="0"/>
              <a:t>decide</a:t>
            </a:r>
            <a:r>
              <a:rPr lang="fr-FR" dirty="0" smtClean="0"/>
              <a:t> the implication </a:t>
            </a:r>
            <a:r>
              <a:rPr lang="fr-FR" dirty="0" err="1" smtClean="0"/>
              <a:t>between</a:t>
            </a:r>
            <a:r>
              <a:rPr lang="fr-FR" dirty="0" smtClean="0"/>
              <a:t> </a:t>
            </a:r>
            <a:r>
              <a:rPr lang="fr-FR" dirty="0" err="1" smtClean="0"/>
              <a:t>two</a:t>
            </a:r>
            <a:r>
              <a:rPr lang="fr-FR" dirty="0" smtClean="0"/>
              <a:t> </a:t>
            </a:r>
            <a:r>
              <a:rPr lang="fr-FR" dirty="0"/>
              <a:t>∀* ∃</a:t>
            </a:r>
            <a:r>
              <a:rPr lang="fr-FR" dirty="0" smtClean="0"/>
              <a:t>* formulas (</a:t>
            </a:r>
            <a:r>
              <a:rPr lang="fr-FR" dirty="0" err="1" smtClean="0"/>
              <a:t>only</a:t>
            </a:r>
            <a:r>
              <a:rPr lang="fr-FR" dirty="0" smtClean="0"/>
              <a:t> </a:t>
            </a:r>
            <a:r>
              <a:rPr lang="fr-FR" dirty="0" err="1" smtClean="0"/>
              <a:t>between</a:t>
            </a:r>
            <a:r>
              <a:rPr lang="fr-FR" dirty="0" smtClean="0"/>
              <a:t> </a:t>
            </a:r>
            <a:r>
              <a:rPr lang="fr-FR" dirty="0"/>
              <a:t>∀* ∃</a:t>
            </a:r>
            <a:r>
              <a:rPr lang="fr-FR" dirty="0" smtClean="0"/>
              <a:t>* formulas and </a:t>
            </a:r>
            <a:r>
              <a:rPr lang="fr-FR" dirty="0"/>
              <a:t>∃* </a:t>
            </a:r>
            <a:r>
              <a:rPr lang="fr-FR" dirty="0" smtClean="0"/>
              <a:t>∀* formulas)</a:t>
            </a:r>
          </a:p>
          <a:p>
            <a:pPr marL="457200" lvl="1" indent="0">
              <a:lnSpc>
                <a:spcPct val="150000"/>
              </a:lnSpc>
              <a:buNone/>
            </a:pPr>
            <a:endParaRPr lang="fr-FR" dirty="0" smtClean="0"/>
          </a:p>
          <a:p>
            <a:pPr>
              <a:lnSpc>
                <a:spcPct val="150000"/>
              </a:lnSpc>
            </a:pPr>
            <a:r>
              <a:rPr lang="fr-FR" dirty="0"/>
              <a:t> </a:t>
            </a:r>
            <a:r>
              <a:rPr lang="fr-FR" dirty="0" smtClean="0"/>
              <a:t>So </a:t>
            </a:r>
            <a:r>
              <a:rPr lang="fr-FR" dirty="0" err="1" smtClean="0"/>
              <a:t>we</a:t>
            </a:r>
            <a:r>
              <a:rPr lang="fr-FR" dirty="0" smtClean="0"/>
              <a:t> must have conjectures </a:t>
            </a:r>
            <a:r>
              <a:rPr lang="fr-FR" dirty="0" err="1" smtClean="0"/>
              <a:t>without</a:t>
            </a:r>
            <a:r>
              <a:rPr lang="fr-FR" dirty="0" smtClean="0"/>
              <a:t> quantifier alternation in </a:t>
            </a:r>
            <a:r>
              <a:rPr lang="fr-FR" dirty="0" err="1" smtClean="0"/>
              <a:t>order</a:t>
            </a:r>
            <a:r>
              <a:rPr lang="fr-FR" dirty="0" smtClean="0"/>
              <a:t> to </a:t>
            </a:r>
            <a:r>
              <a:rPr lang="fr-FR" dirty="0" err="1" smtClean="0"/>
              <a:t>be</a:t>
            </a:r>
            <a:r>
              <a:rPr lang="fr-FR" dirty="0" smtClean="0"/>
              <a:t> able to </a:t>
            </a:r>
            <a:r>
              <a:rPr lang="fr-FR" dirty="0" err="1" smtClean="0"/>
              <a:t>compute</a:t>
            </a:r>
            <a:r>
              <a:rPr lang="fr-FR" dirty="0" smtClean="0"/>
              <a:t> </a:t>
            </a:r>
            <a:r>
              <a:rPr lang="fr-FR" dirty="0" err="1" smtClean="0"/>
              <a:t>their</a:t>
            </a:r>
            <a:r>
              <a:rPr lang="fr-FR" dirty="0" smtClean="0"/>
              <a:t> </a:t>
            </a:r>
            <a:r>
              <a:rPr lang="fr-FR" dirty="0" err="1" smtClean="0"/>
              <a:t>wp</a:t>
            </a:r>
            <a:r>
              <a:rPr lang="fr-FR" dirty="0" smtClean="0"/>
              <a:t> AND to </a:t>
            </a:r>
            <a:r>
              <a:rPr lang="fr-FR" dirty="0" err="1" smtClean="0"/>
              <a:t>decide</a:t>
            </a:r>
            <a:r>
              <a:rPr lang="fr-FR" dirty="0"/>
              <a:t> </a:t>
            </a:r>
            <a:r>
              <a:rPr lang="fr-FR" dirty="0" smtClean="0"/>
              <a:t>the implication.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64354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Generating</a:t>
            </a:r>
            <a:r>
              <a:rPr lang="fr-FR" dirty="0" smtClean="0"/>
              <a:t> a </a:t>
            </a:r>
            <a:r>
              <a:rPr lang="fr-FR" dirty="0" err="1" smtClean="0"/>
              <a:t>counterexample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fr-FR" dirty="0" smtClean="0"/>
              <a:t> If IVY </a:t>
            </a:r>
            <a:r>
              <a:rPr lang="fr-FR" dirty="0" err="1" smtClean="0"/>
              <a:t>finds</a:t>
            </a:r>
            <a:r>
              <a:rPr lang="fr-FR" dirty="0" smtClean="0"/>
              <a:t> </a:t>
            </a:r>
            <a:r>
              <a:rPr lang="fr-FR" dirty="0" err="1" smtClean="0"/>
              <a:t>that</a:t>
            </a:r>
            <a:r>
              <a:rPr lang="fr-FR" dirty="0" smtClean="0"/>
              <a:t> </a:t>
            </a:r>
            <a:r>
              <a:rPr lang="fr-FR" dirty="0" err="1" smtClean="0"/>
              <a:t>our</a:t>
            </a:r>
            <a:r>
              <a:rPr lang="fr-FR" dirty="0" smtClean="0"/>
              <a:t> invariant </a:t>
            </a:r>
            <a:r>
              <a:rPr lang="fr-FR" dirty="0" err="1" smtClean="0"/>
              <a:t>implies</a:t>
            </a:r>
            <a:r>
              <a:rPr lang="fr-FR" dirty="0" smtClean="0"/>
              <a:t> </a:t>
            </a:r>
            <a:r>
              <a:rPr lang="fr-FR" dirty="0" err="1" smtClean="0"/>
              <a:t>its</a:t>
            </a:r>
            <a:r>
              <a:rPr lang="fr-FR" dirty="0" smtClean="0"/>
              <a:t> </a:t>
            </a:r>
            <a:r>
              <a:rPr lang="fr-FR" dirty="0" err="1" smtClean="0"/>
              <a:t>wp</a:t>
            </a:r>
            <a:r>
              <a:rPr lang="fr-FR" dirty="0" smtClean="0"/>
              <a:t>, </a:t>
            </a:r>
            <a:r>
              <a:rPr lang="fr-FR" dirty="0" err="1" smtClean="0"/>
              <a:t>then</a:t>
            </a:r>
            <a:r>
              <a:rPr lang="fr-FR" dirty="0" smtClean="0"/>
              <a:t> </a:t>
            </a:r>
            <a:r>
              <a:rPr lang="fr-FR" dirty="0" err="1" smtClean="0"/>
              <a:t>it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an inductive invariant.</a:t>
            </a:r>
          </a:p>
          <a:p>
            <a:pPr>
              <a:lnSpc>
                <a:spcPct val="150000"/>
              </a:lnSpc>
            </a:pPr>
            <a:endParaRPr lang="fr-FR" dirty="0"/>
          </a:p>
          <a:p>
            <a:pPr>
              <a:lnSpc>
                <a:spcPct val="150000"/>
              </a:lnSpc>
            </a:pPr>
            <a:r>
              <a:rPr lang="fr-FR" dirty="0" smtClean="0"/>
              <a:t> </a:t>
            </a:r>
            <a:r>
              <a:rPr lang="fr-FR" dirty="0" err="1" smtClean="0"/>
              <a:t>Otherwise</a:t>
            </a:r>
            <a:r>
              <a:rPr lang="fr-FR" dirty="0" smtClean="0"/>
              <a:t>, IVY </a:t>
            </a:r>
            <a:r>
              <a:rPr lang="fr-FR" dirty="0" err="1" smtClean="0"/>
              <a:t>is</a:t>
            </a:r>
            <a:r>
              <a:rPr lang="fr-FR" dirty="0" smtClean="0"/>
              <a:t> able to </a:t>
            </a:r>
            <a:r>
              <a:rPr lang="fr-FR" dirty="0" err="1" smtClean="0"/>
              <a:t>find</a:t>
            </a:r>
            <a:r>
              <a:rPr lang="fr-FR" dirty="0" smtClean="0"/>
              <a:t> a minimal structure </a:t>
            </a:r>
            <a:r>
              <a:rPr lang="fr-FR" dirty="0" err="1" smtClean="0"/>
              <a:t>that</a:t>
            </a:r>
            <a:r>
              <a:rPr lang="fr-FR" dirty="0" smtClean="0"/>
              <a:t> </a:t>
            </a:r>
            <a:r>
              <a:rPr lang="fr-FR" dirty="0" err="1" smtClean="0"/>
              <a:t>satisfy</a:t>
            </a:r>
            <a:r>
              <a:rPr lang="fr-FR" dirty="0" smtClean="0"/>
              <a:t> the invariant but not </a:t>
            </a:r>
            <a:r>
              <a:rPr lang="fr-FR" dirty="0" err="1" smtClean="0"/>
              <a:t>its</a:t>
            </a:r>
            <a:r>
              <a:rPr lang="fr-FR" dirty="0" smtClean="0"/>
              <a:t> </a:t>
            </a:r>
            <a:r>
              <a:rPr lang="fr-FR" dirty="0" err="1" smtClean="0"/>
              <a:t>wp</a:t>
            </a:r>
            <a:r>
              <a:rPr lang="fr-FR" dirty="0" smtClean="0"/>
              <a:t>: </a:t>
            </a:r>
            <a:r>
              <a:rPr lang="fr-FR" dirty="0" err="1" smtClean="0"/>
              <a:t>it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the </a:t>
            </a:r>
            <a:r>
              <a:rPr lang="fr-FR" dirty="0" err="1" smtClean="0"/>
              <a:t>counterexample</a:t>
            </a:r>
            <a:r>
              <a:rPr lang="fr-FR" dirty="0" smtClean="0"/>
              <a:t> </a:t>
            </a:r>
            <a:r>
              <a:rPr lang="fr-FR" dirty="0" err="1" smtClean="0"/>
              <a:t>that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shown</a:t>
            </a:r>
            <a:r>
              <a:rPr lang="fr-FR" dirty="0" smtClean="0"/>
              <a:t> to the user.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77073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Counterexample</a:t>
            </a:r>
            <a:r>
              <a:rPr lang="fr-FR" dirty="0" smtClean="0"/>
              <a:t> </a:t>
            </a:r>
            <a:r>
              <a:rPr lang="fr-FR" dirty="0" err="1" smtClean="0"/>
              <a:t>generalization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0319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Why</a:t>
            </a:r>
            <a:r>
              <a:rPr lang="fr-FR" dirty="0" smtClean="0"/>
              <a:t> ? 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fr-FR" dirty="0" smtClean="0"/>
              <a:t> </a:t>
            </a:r>
            <a:r>
              <a:rPr lang="fr-FR" dirty="0" err="1" smtClean="0"/>
              <a:t>Why</a:t>
            </a:r>
            <a:r>
              <a:rPr lang="fr-FR" dirty="0" smtClean="0"/>
              <a:t> </a:t>
            </a:r>
            <a:r>
              <a:rPr lang="fr-FR" dirty="0" err="1" smtClean="0"/>
              <a:t>does</a:t>
            </a:r>
            <a:r>
              <a:rPr lang="fr-FR" dirty="0" smtClean="0"/>
              <a:t> </a:t>
            </a:r>
            <a:r>
              <a:rPr lang="fr-FR" dirty="0" err="1" smtClean="0"/>
              <a:t>Ivy</a:t>
            </a:r>
            <a:r>
              <a:rPr lang="fr-FR" dirty="0" smtClean="0"/>
              <a:t> </a:t>
            </a:r>
            <a:r>
              <a:rPr lang="fr-FR" dirty="0" err="1" smtClean="0"/>
              <a:t>try</a:t>
            </a:r>
            <a:r>
              <a:rPr lang="fr-FR" dirty="0" smtClean="0"/>
              <a:t> to </a:t>
            </a:r>
            <a:r>
              <a:rPr lang="fr-FR" dirty="0" err="1" smtClean="0"/>
              <a:t>generalize</a:t>
            </a:r>
            <a:r>
              <a:rPr lang="fr-FR" dirty="0" smtClean="0"/>
              <a:t> a </a:t>
            </a:r>
            <a:r>
              <a:rPr lang="fr-FR" dirty="0" err="1" smtClean="0"/>
              <a:t>specific</a:t>
            </a:r>
            <a:r>
              <a:rPr lang="fr-FR" dirty="0" smtClean="0"/>
              <a:t> </a:t>
            </a:r>
            <a:r>
              <a:rPr lang="fr-FR" dirty="0" err="1" smtClean="0"/>
              <a:t>counterexample</a:t>
            </a:r>
            <a:r>
              <a:rPr lang="fr-FR" dirty="0" smtClean="0"/>
              <a:t> </a:t>
            </a:r>
            <a:r>
              <a:rPr lang="fr-FR" dirty="0" err="1" smtClean="0"/>
              <a:t>generated</a:t>
            </a:r>
            <a:r>
              <a:rPr lang="fr-FR" dirty="0" smtClean="0"/>
              <a:t> </a:t>
            </a:r>
            <a:r>
              <a:rPr lang="fr-FR" dirty="0" err="1" smtClean="0"/>
              <a:t>from</a:t>
            </a:r>
            <a:r>
              <a:rPr lang="fr-FR" dirty="0" smtClean="0"/>
              <a:t> a </a:t>
            </a:r>
            <a:r>
              <a:rPr lang="fr-FR" dirty="0" err="1" smtClean="0"/>
              <a:t>general</a:t>
            </a:r>
            <a:r>
              <a:rPr lang="fr-FR" dirty="0" smtClean="0"/>
              <a:t> </a:t>
            </a:r>
            <a:r>
              <a:rPr lang="fr-FR" dirty="0" err="1" smtClean="0"/>
              <a:t>wp</a:t>
            </a:r>
            <a:r>
              <a:rPr lang="fr-FR" dirty="0" smtClean="0"/>
              <a:t> </a:t>
            </a:r>
            <a:r>
              <a:rPr lang="fr-FR" dirty="0" err="1" smtClean="0"/>
              <a:t>instead</a:t>
            </a:r>
            <a:r>
              <a:rPr lang="fr-FR" dirty="0" smtClean="0"/>
              <a:t> of </a:t>
            </a:r>
            <a:r>
              <a:rPr lang="fr-FR" dirty="0" err="1" smtClean="0"/>
              <a:t>directly</a:t>
            </a:r>
            <a:r>
              <a:rPr lang="fr-FR" dirty="0" smtClean="0"/>
              <a:t> </a:t>
            </a:r>
            <a:r>
              <a:rPr lang="fr-FR" dirty="0" err="1" smtClean="0"/>
              <a:t>using</a:t>
            </a:r>
            <a:r>
              <a:rPr lang="fr-FR" dirty="0" smtClean="0"/>
              <a:t> </a:t>
            </a:r>
            <a:r>
              <a:rPr lang="fr-FR" dirty="0" err="1" smtClean="0"/>
              <a:t>this</a:t>
            </a:r>
            <a:r>
              <a:rPr lang="fr-FR" dirty="0" smtClean="0"/>
              <a:t> </a:t>
            </a:r>
            <a:r>
              <a:rPr lang="fr-FR" dirty="0" err="1" smtClean="0"/>
              <a:t>wp</a:t>
            </a:r>
            <a:r>
              <a:rPr lang="fr-FR" dirty="0"/>
              <a:t> </a:t>
            </a:r>
            <a:r>
              <a:rPr lang="fr-FR" dirty="0" smtClean="0"/>
              <a:t>?</a:t>
            </a:r>
          </a:p>
          <a:p>
            <a:pPr>
              <a:lnSpc>
                <a:spcPct val="120000"/>
              </a:lnSpc>
            </a:pPr>
            <a:endParaRPr lang="fr-FR" dirty="0" smtClean="0"/>
          </a:p>
          <a:p>
            <a:pPr>
              <a:lnSpc>
                <a:spcPct val="120000"/>
              </a:lnSpc>
            </a:pPr>
            <a:r>
              <a:rPr lang="fr-FR" dirty="0" smtClean="0"/>
              <a:t> </a:t>
            </a:r>
            <a:r>
              <a:rPr lang="fr-FR" dirty="0" err="1" smtClean="0"/>
              <a:t>We</a:t>
            </a:r>
            <a:r>
              <a:rPr lang="fr-FR" dirty="0" smtClean="0"/>
              <a:t> have </a:t>
            </a:r>
            <a:r>
              <a:rPr lang="fr-FR" dirty="0" err="1" smtClean="0"/>
              <a:t>seen</a:t>
            </a:r>
            <a:r>
              <a:rPr lang="fr-FR" dirty="0" smtClean="0"/>
              <a:t> </a:t>
            </a:r>
            <a:r>
              <a:rPr lang="fr-FR" dirty="0" err="1" smtClean="0"/>
              <a:t>that</a:t>
            </a:r>
            <a:r>
              <a:rPr lang="fr-FR" dirty="0" smtClean="0"/>
              <a:t>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can’t</a:t>
            </a:r>
            <a:r>
              <a:rPr lang="fr-FR" dirty="0" smtClean="0"/>
              <a:t> </a:t>
            </a:r>
            <a:r>
              <a:rPr lang="fr-FR" dirty="0" err="1" smtClean="0"/>
              <a:t>directly</a:t>
            </a:r>
            <a:r>
              <a:rPr lang="fr-FR" dirty="0" smtClean="0"/>
              <a:t> use a </a:t>
            </a:r>
            <a:r>
              <a:rPr lang="fr-FR" dirty="0" err="1" smtClean="0"/>
              <a:t>wp</a:t>
            </a:r>
            <a:r>
              <a:rPr lang="fr-FR" dirty="0" smtClean="0"/>
              <a:t> as a new conjecture in </a:t>
            </a:r>
            <a:r>
              <a:rPr lang="fr-FR" dirty="0" err="1" smtClean="0"/>
              <a:t>order</a:t>
            </a:r>
            <a:r>
              <a:rPr lang="fr-FR" dirty="0" smtClean="0"/>
              <a:t> to </a:t>
            </a:r>
            <a:r>
              <a:rPr lang="fr-FR" dirty="0" err="1" smtClean="0"/>
              <a:t>strengthen</a:t>
            </a:r>
            <a:r>
              <a:rPr lang="fr-FR" dirty="0" smtClean="0"/>
              <a:t> the invariant, </a:t>
            </a:r>
            <a:r>
              <a:rPr lang="fr-FR" dirty="0" err="1" smtClean="0"/>
              <a:t>because</a:t>
            </a:r>
            <a:r>
              <a:rPr lang="fr-FR" dirty="0" smtClean="0"/>
              <a:t> </a:t>
            </a:r>
            <a:r>
              <a:rPr lang="fr-FR" dirty="0" err="1" smtClean="0"/>
              <a:t>it</a:t>
            </a:r>
            <a:r>
              <a:rPr lang="fr-FR" dirty="0" smtClean="0"/>
              <a:t> has not the right </a:t>
            </a:r>
            <a:r>
              <a:rPr lang="fr-FR" dirty="0" err="1" smtClean="0"/>
              <a:t>form</a:t>
            </a:r>
            <a:r>
              <a:rPr lang="fr-FR" dirty="0" smtClean="0"/>
              <a:t> (</a:t>
            </a:r>
            <a:r>
              <a:rPr lang="fr-FR" dirty="0" err="1" smtClean="0"/>
              <a:t>it</a:t>
            </a:r>
            <a:r>
              <a:rPr lang="fr-FR" dirty="0" smtClean="0"/>
              <a:t> </a:t>
            </a:r>
            <a:r>
              <a:rPr lang="fr-FR" dirty="0" err="1" smtClean="0"/>
              <a:t>can’t</a:t>
            </a:r>
            <a:r>
              <a:rPr lang="fr-FR" dirty="0" smtClean="0"/>
              <a:t> have quantifier alternation).</a:t>
            </a:r>
          </a:p>
          <a:p>
            <a:pPr>
              <a:lnSpc>
                <a:spcPct val="120000"/>
              </a:lnSpc>
            </a:pPr>
            <a:endParaRPr lang="fr-FR" dirty="0"/>
          </a:p>
          <a:p>
            <a:pPr>
              <a:lnSpc>
                <a:spcPct val="120000"/>
              </a:lnSpc>
            </a:pP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a </a:t>
            </a:r>
            <a:r>
              <a:rPr lang="fr-FR" dirty="0" err="1" smtClean="0"/>
              <a:t>universally</a:t>
            </a:r>
            <a:r>
              <a:rPr lang="fr-FR" dirty="0" smtClean="0"/>
              <a:t> </a:t>
            </a:r>
            <a:r>
              <a:rPr lang="fr-FR" dirty="0" err="1" smtClean="0"/>
              <a:t>quantified</a:t>
            </a:r>
            <a:r>
              <a:rPr lang="fr-FR" dirty="0" smtClean="0"/>
              <a:t> conjecture,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can</a:t>
            </a:r>
            <a:r>
              <a:rPr lang="fr-FR" dirty="0" smtClean="0"/>
              <a:t> </a:t>
            </a:r>
            <a:r>
              <a:rPr lang="fr-FR" dirty="0" err="1" smtClean="0"/>
              <a:t>only</a:t>
            </a:r>
            <a:r>
              <a:rPr lang="fr-FR" dirty="0" smtClean="0"/>
              <a:t> ban states </a:t>
            </a:r>
            <a:r>
              <a:rPr lang="fr-FR" dirty="0" err="1" smtClean="0"/>
              <a:t>depending</a:t>
            </a:r>
            <a:r>
              <a:rPr lang="fr-FR" dirty="0" smtClean="0"/>
              <a:t> on </a:t>
            </a:r>
            <a:r>
              <a:rPr lang="fr-FR" dirty="0" err="1" smtClean="0"/>
              <a:t>whether</a:t>
            </a:r>
            <a:r>
              <a:rPr lang="fr-FR" dirty="0" smtClean="0"/>
              <a:t> or not </a:t>
            </a:r>
            <a:r>
              <a:rPr lang="fr-FR" dirty="0" err="1" smtClean="0"/>
              <a:t>they</a:t>
            </a:r>
            <a:r>
              <a:rPr lang="fr-FR" dirty="0" smtClean="0"/>
              <a:t> </a:t>
            </a:r>
            <a:r>
              <a:rPr lang="fr-FR" dirty="0" err="1" smtClean="0"/>
              <a:t>own</a:t>
            </a:r>
            <a:r>
              <a:rPr lang="fr-FR" dirty="0" smtClean="0"/>
              <a:t> a substructure </a:t>
            </a:r>
            <a:r>
              <a:rPr lang="fr-FR" dirty="0" err="1" smtClean="0"/>
              <a:t>matching</a:t>
            </a:r>
            <a:r>
              <a:rPr lang="fr-FR" dirty="0" smtClean="0"/>
              <a:t> a </a:t>
            </a:r>
            <a:r>
              <a:rPr lang="fr-FR" dirty="0" err="1" smtClean="0"/>
              <a:t>specific</a:t>
            </a:r>
            <a:r>
              <a:rPr lang="fr-FR" dirty="0" smtClean="0"/>
              <a:t> pattern.</a:t>
            </a:r>
            <a:br>
              <a:rPr lang="fr-FR" dirty="0" smtClean="0"/>
            </a:br>
            <a:r>
              <a:rPr lang="fr-FR" dirty="0" smtClean="0"/>
              <a:t>For </a:t>
            </a:r>
            <a:r>
              <a:rPr lang="fr-FR" dirty="0" err="1" smtClean="0"/>
              <a:t>this</a:t>
            </a:r>
            <a:r>
              <a:rPr lang="fr-FR" dirty="0" smtClean="0"/>
              <a:t> </a:t>
            </a:r>
            <a:r>
              <a:rPr lang="fr-FR" dirty="0" err="1" smtClean="0"/>
              <a:t>reason</a:t>
            </a:r>
            <a:r>
              <a:rPr lang="fr-FR" dirty="0" smtClean="0"/>
              <a:t>, </a:t>
            </a:r>
            <a:r>
              <a:rPr lang="fr-FR" dirty="0" err="1" smtClean="0"/>
              <a:t>reasoning</a:t>
            </a:r>
            <a:r>
              <a:rPr lang="fr-FR" dirty="0" smtClean="0"/>
              <a:t> on a </a:t>
            </a:r>
            <a:r>
              <a:rPr lang="fr-FR" dirty="0" err="1" smtClean="0"/>
              <a:t>specific</a:t>
            </a:r>
            <a:r>
              <a:rPr lang="fr-FR" dirty="0" smtClean="0"/>
              <a:t> </a:t>
            </a:r>
            <a:r>
              <a:rPr lang="fr-FR" dirty="0" err="1" smtClean="0"/>
              <a:t>counterexample</a:t>
            </a:r>
            <a:r>
              <a:rPr lang="fr-FR" dirty="0" smtClean="0"/>
              <a:t> </a:t>
            </a:r>
            <a:r>
              <a:rPr lang="fr-FR" err="1" smtClean="0"/>
              <a:t>is</a:t>
            </a:r>
            <a:r>
              <a:rPr lang="fr-FR" smtClean="0"/>
              <a:t> not </a:t>
            </a:r>
            <a:r>
              <a:rPr lang="fr-FR" dirty="0" smtClean="0"/>
              <a:t>restrictive</a:t>
            </a:r>
            <a:r>
              <a:rPr lang="fr-FR" dirty="0"/>
              <a:t>.</a:t>
            </a:r>
            <a:endParaRPr lang="fr-FR" dirty="0" smtClean="0"/>
          </a:p>
          <a:p>
            <a:pPr>
              <a:lnSpc>
                <a:spcPct val="120000"/>
              </a:lnSpc>
            </a:pPr>
            <a:endParaRPr lang="fr-FR" dirty="0" smtClean="0"/>
          </a:p>
          <a:p>
            <a:pPr>
              <a:lnSpc>
                <a:spcPct val="120000"/>
              </a:lnSpc>
            </a:pPr>
            <a:r>
              <a:rPr lang="fr-FR" dirty="0" err="1" smtClean="0"/>
              <a:t>Using</a:t>
            </a:r>
            <a:r>
              <a:rPr lang="fr-FR" dirty="0" smtClean="0"/>
              <a:t> a </a:t>
            </a:r>
            <a:r>
              <a:rPr lang="fr-FR" dirty="0" err="1" smtClean="0"/>
              <a:t>concrete</a:t>
            </a:r>
            <a:r>
              <a:rPr lang="fr-FR" dirty="0" smtClean="0"/>
              <a:t> </a:t>
            </a:r>
            <a:r>
              <a:rPr lang="fr-FR" dirty="0" err="1" smtClean="0"/>
              <a:t>counterexample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also</a:t>
            </a:r>
            <a:r>
              <a:rPr lang="fr-FR" dirty="0" smtClean="0"/>
              <a:t> more user-</a:t>
            </a:r>
            <a:r>
              <a:rPr lang="fr-FR" dirty="0" err="1" smtClean="0"/>
              <a:t>friendly</a:t>
            </a:r>
            <a:r>
              <a:rPr lang="fr-FR" dirty="0" smtClean="0"/>
              <a:t> </a:t>
            </a:r>
            <a:r>
              <a:rPr lang="fr-FR" dirty="0" err="1" smtClean="0"/>
              <a:t>than</a:t>
            </a:r>
            <a:r>
              <a:rPr lang="fr-FR" dirty="0" smtClean="0"/>
              <a:t> an abstract formula, and </a:t>
            </a:r>
            <a:r>
              <a:rPr lang="fr-FR" dirty="0" err="1" smtClean="0"/>
              <a:t>so</a:t>
            </a:r>
            <a:r>
              <a:rPr lang="fr-FR" dirty="0" smtClean="0"/>
              <a:t> the user </a:t>
            </a:r>
            <a:r>
              <a:rPr lang="fr-FR" dirty="0" err="1" smtClean="0"/>
              <a:t>can</a:t>
            </a:r>
            <a:r>
              <a:rPr lang="fr-FR" dirty="0" smtClean="0"/>
              <a:t> help IVY to </a:t>
            </a:r>
            <a:r>
              <a:rPr lang="fr-FR" dirty="0" err="1" smtClean="0"/>
              <a:t>find</a:t>
            </a:r>
            <a:r>
              <a:rPr lang="fr-FR" dirty="0" smtClean="0"/>
              <a:t> the right invariant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27025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Current</a:t>
            </a:r>
            <a:r>
              <a:rPr lang="fr-FR" dirty="0" smtClean="0"/>
              <a:t> </a:t>
            </a:r>
            <a:r>
              <a:rPr lang="fr-FR" dirty="0" err="1" smtClean="0"/>
              <a:t>method</a:t>
            </a:r>
            <a:r>
              <a:rPr lang="fr-FR" dirty="0" smtClean="0"/>
              <a:t> of </a:t>
            </a:r>
            <a:r>
              <a:rPr lang="fr-FR" dirty="0" err="1" smtClean="0"/>
              <a:t>generalization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397933" y="1856847"/>
            <a:ext cx="2108200" cy="42899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List of </a:t>
            </a:r>
            <a:r>
              <a:rPr lang="fr-FR" dirty="0" err="1" smtClean="0"/>
              <a:t>constraints</a:t>
            </a:r>
            <a:r>
              <a:rPr lang="fr-FR" dirty="0" smtClean="0"/>
              <a:t> on variables, relations and </a:t>
            </a:r>
            <a:r>
              <a:rPr lang="fr-FR" dirty="0" err="1" smtClean="0"/>
              <a:t>functions</a:t>
            </a:r>
            <a:r>
              <a:rPr lang="fr-FR" dirty="0" smtClean="0"/>
              <a:t>.</a:t>
            </a:r>
          </a:p>
          <a:p>
            <a:pPr algn="ctr"/>
            <a:endParaRPr lang="fr-FR" dirty="0"/>
          </a:p>
          <a:p>
            <a:pPr algn="ctr"/>
            <a:endParaRPr lang="fr-FR" dirty="0" smtClean="0"/>
          </a:p>
          <a:p>
            <a:pPr algn="ctr"/>
            <a:r>
              <a:rPr lang="fr-FR" dirty="0" err="1" smtClean="0"/>
              <a:t>Specific</a:t>
            </a:r>
            <a:r>
              <a:rPr lang="fr-FR" dirty="0" smtClean="0"/>
              <a:t> to the structure of the </a:t>
            </a:r>
            <a:r>
              <a:rPr lang="fr-FR" dirty="0" err="1" smtClean="0"/>
              <a:t>counterexample</a:t>
            </a:r>
            <a:endParaRPr lang="fr-FR" dirty="0" smtClean="0"/>
          </a:p>
        </p:txBody>
      </p:sp>
      <p:sp>
        <p:nvSpPr>
          <p:cNvPr id="6" name="Rectangle 5"/>
          <p:cNvSpPr/>
          <p:nvPr/>
        </p:nvSpPr>
        <p:spPr>
          <a:xfrm>
            <a:off x="5537200" y="1856846"/>
            <a:ext cx="2108200" cy="42899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Generalization</a:t>
            </a:r>
            <a:r>
              <a:rPr lang="fr-FR" dirty="0" smtClean="0"/>
              <a:t> to </a:t>
            </a:r>
            <a:r>
              <a:rPr lang="fr-FR" dirty="0" err="1" smtClean="0"/>
              <a:t>any</a:t>
            </a:r>
            <a:r>
              <a:rPr lang="fr-FR" dirty="0" smtClean="0"/>
              <a:t> structure </a:t>
            </a:r>
            <a:r>
              <a:rPr lang="fr-FR" dirty="0" err="1" smtClean="0"/>
              <a:t>that</a:t>
            </a:r>
            <a:r>
              <a:rPr lang="fr-FR" dirty="0" smtClean="0"/>
              <a:t> </a:t>
            </a:r>
            <a:r>
              <a:rPr lang="fr-FR" dirty="0" err="1" smtClean="0"/>
              <a:t>contains</a:t>
            </a:r>
            <a:r>
              <a:rPr lang="fr-FR" dirty="0" smtClean="0"/>
              <a:t> </a:t>
            </a:r>
            <a:r>
              <a:rPr lang="fr-FR" dirty="0" err="1" smtClean="0"/>
              <a:t>this</a:t>
            </a:r>
            <a:r>
              <a:rPr lang="fr-FR" dirty="0" smtClean="0"/>
              <a:t> substructure.</a:t>
            </a:r>
          </a:p>
          <a:p>
            <a:pPr algn="ctr"/>
            <a:endParaRPr lang="fr-FR" dirty="0"/>
          </a:p>
          <a:p>
            <a:pPr algn="ctr"/>
            <a:r>
              <a:rPr lang="fr-FR" dirty="0" err="1" smtClean="0"/>
              <a:t>Named</a:t>
            </a:r>
            <a:r>
              <a:rPr lang="fr-FR" dirty="0" smtClean="0"/>
              <a:t> values are </a:t>
            </a:r>
            <a:r>
              <a:rPr lang="fr-FR" dirty="0" err="1" smtClean="0"/>
              <a:t>replaced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an </a:t>
            </a:r>
            <a:r>
              <a:rPr lang="fr-FR" dirty="0" err="1" smtClean="0"/>
              <a:t>existentially</a:t>
            </a:r>
            <a:r>
              <a:rPr lang="fr-FR" dirty="0" smtClean="0"/>
              <a:t> </a:t>
            </a:r>
            <a:r>
              <a:rPr lang="fr-FR" dirty="0" err="1" smtClean="0"/>
              <a:t>quantified</a:t>
            </a:r>
            <a:r>
              <a:rPr lang="fr-FR" dirty="0" smtClean="0"/>
              <a:t> variable.</a:t>
            </a: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8995" y="1856847"/>
            <a:ext cx="1815293" cy="4289953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9131579" y="1856847"/>
            <a:ext cx="2108200" cy="42899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The </a:t>
            </a:r>
            <a:r>
              <a:rPr lang="fr-FR" dirty="0" err="1" smtClean="0"/>
              <a:t>whole</a:t>
            </a:r>
            <a:r>
              <a:rPr lang="fr-FR" dirty="0" smtClean="0"/>
              <a:t> </a:t>
            </a:r>
            <a:r>
              <a:rPr lang="fr-FR" dirty="0" err="1" smtClean="0"/>
              <a:t>thing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negated</a:t>
            </a:r>
            <a:r>
              <a:rPr lang="fr-FR" dirty="0" smtClean="0"/>
              <a:t> </a:t>
            </a:r>
            <a:r>
              <a:rPr lang="fr-FR" dirty="0" err="1" smtClean="0"/>
              <a:t>because</a:t>
            </a:r>
            <a:r>
              <a:rPr lang="fr-FR" dirty="0" smtClean="0"/>
              <a:t>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don’t</a:t>
            </a:r>
            <a:r>
              <a:rPr lang="fr-FR" dirty="0" smtClean="0"/>
              <a:t> </a:t>
            </a:r>
            <a:r>
              <a:rPr lang="fr-FR" dirty="0" err="1" smtClean="0"/>
              <a:t>want</a:t>
            </a:r>
            <a:r>
              <a:rPr lang="fr-FR" dirty="0" smtClean="0"/>
              <a:t> </a:t>
            </a:r>
            <a:r>
              <a:rPr lang="fr-FR" dirty="0" err="1" smtClean="0"/>
              <a:t>this</a:t>
            </a:r>
            <a:r>
              <a:rPr lang="fr-FR" dirty="0" smtClean="0"/>
              <a:t> </a:t>
            </a:r>
            <a:r>
              <a:rPr lang="fr-FR" dirty="0" err="1" smtClean="0"/>
              <a:t>substrcture</a:t>
            </a:r>
            <a:r>
              <a:rPr lang="fr-FR" dirty="0" smtClean="0"/>
              <a:t> to </a:t>
            </a:r>
            <a:r>
              <a:rPr lang="fr-FR" dirty="0" err="1" smtClean="0"/>
              <a:t>exist</a:t>
            </a:r>
            <a:r>
              <a:rPr lang="fr-FR" dirty="0" smtClean="0"/>
              <a:t> (</a:t>
            </a:r>
            <a:r>
              <a:rPr lang="fr-FR" dirty="0" err="1" smtClean="0"/>
              <a:t>it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a </a:t>
            </a:r>
            <a:r>
              <a:rPr lang="fr-FR" dirty="0" err="1" smtClean="0"/>
              <a:t>counterexample</a:t>
            </a:r>
            <a:r>
              <a:rPr lang="fr-FR" dirty="0" smtClean="0"/>
              <a:t>).</a:t>
            </a:r>
          </a:p>
        </p:txBody>
      </p:sp>
      <p:cxnSp>
        <p:nvCxnSpPr>
          <p:cNvPr id="11" name="Connecteur droit avec flèche 10"/>
          <p:cNvCxnSpPr/>
          <p:nvPr/>
        </p:nvCxnSpPr>
        <p:spPr>
          <a:xfrm flipV="1">
            <a:off x="4440738" y="4001822"/>
            <a:ext cx="948266" cy="8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/>
          <p:cNvCxnSpPr/>
          <p:nvPr/>
        </p:nvCxnSpPr>
        <p:spPr>
          <a:xfrm>
            <a:off x="7721850" y="4001822"/>
            <a:ext cx="12951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6982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1469</TotalTime>
  <Words>1064</Words>
  <Application>Microsoft Office PowerPoint</Application>
  <PresentationFormat>Grand écran</PresentationFormat>
  <Paragraphs>107</Paragraphs>
  <Slides>25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Wingdings</vt:lpstr>
      <vt:lpstr>Thème Office</vt:lpstr>
      <vt:lpstr>Finding an inductive invariant</vt:lpstr>
      <vt:lpstr>Checking an inductive invariant</vt:lpstr>
      <vt:lpstr>Weakest preconditions &amp; Inductive invariant</vt:lpstr>
      <vt:lpstr>Some theorems</vt:lpstr>
      <vt:lpstr>Constraints on conjectures</vt:lpstr>
      <vt:lpstr>Generating a counterexample</vt:lpstr>
      <vt:lpstr>Counterexample generalization</vt:lpstr>
      <vt:lpstr>Why ? </vt:lpstr>
      <vt:lpstr>Current method of generalization</vt:lpstr>
      <vt:lpstr>Minimization</vt:lpstr>
      <vt:lpstr>Remarks</vt:lpstr>
      <vt:lpstr>Some ideas</vt:lpstr>
      <vt:lpstr>Ivy counterfactual analysis </vt:lpstr>
      <vt:lpstr>Let’s explore these ideas</vt:lpstr>
      <vt:lpstr>Description</vt:lpstr>
      <vt:lpstr>Example: a queue</vt:lpstr>
      <vt:lpstr>Présentation PowerPoint</vt:lpstr>
      <vt:lpstr>Présentation PowerPoint</vt:lpstr>
      <vt:lpstr>Présentation PowerPoint</vt:lpstr>
      <vt:lpstr>Présentation PowerPoint</vt:lpstr>
      <vt:lpstr>Let’s continue…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Counterexample generalization</dc:title>
  <dc:creator>Mickael Laurent</dc:creator>
  <cp:lastModifiedBy>Mickael Laurent</cp:lastModifiedBy>
  <cp:revision>238</cp:revision>
  <dcterms:created xsi:type="dcterms:W3CDTF">2018-03-20T14:21:31Z</dcterms:created>
  <dcterms:modified xsi:type="dcterms:W3CDTF">2018-03-28T19:02:20Z</dcterms:modified>
</cp:coreProperties>
</file>