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1" r:id="rId14"/>
    <p:sldId id="263" r:id="rId15"/>
    <p:sldId id="275" r:id="rId16"/>
    <p:sldId id="272" r:id="rId17"/>
    <p:sldId id="276" r:id="rId18"/>
    <p:sldId id="274" r:id="rId19"/>
    <p:sldId id="277" r:id="rId20"/>
    <p:sldId id="278" r:id="rId21"/>
    <p:sldId id="280" r:id="rId22"/>
    <p:sldId id="281" r:id="rId23"/>
    <p:sldId id="279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species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explore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87446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keep</a:t>
            </a:r>
            <a:r>
              <a:rPr lang="fr-FR" sz="1400" dirty="0" smtClean="0"/>
              <a:t> a (minimal) </a:t>
            </a:r>
            <a:r>
              <a:rPr lang="fr-FR" sz="1400" dirty="0" err="1" smtClean="0"/>
              <a:t>subset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sufficient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sure </a:t>
            </a:r>
            <a:r>
              <a:rPr lang="fr-FR" sz="1400" dirty="0" err="1" smtClean="0"/>
              <a:t>that</a:t>
            </a:r>
            <a:r>
              <a:rPr lang="fr-FR" sz="1400" dirty="0" smtClean="0"/>
              <a:t>, </a:t>
            </a:r>
            <a:r>
              <a:rPr lang="fr-FR" sz="1400" dirty="0" err="1" smtClean="0"/>
              <a:t>after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, the </a:t>
            </a:r>
            <a:r>
              <a:rPr lang="fr-FR" sz="1400" dirty="0" err="1" smtClean="0"/>
              <a:t>faulty</a:t>
            </a:r>
            <a:r>
              <a:rPr lang="fr-FR" sz="1400" dirty="0" smtClean="0"/>
              <a:t>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broken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start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post-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 state and </a:t>
            </a:r>
            <a:r>
              <a:rPr lang="fr-FR" sz="1400" dirty="0" err="1" smtClean="0"/>
              <a:t>highlight</a:t>
            </a:r>
            <a:r>
              <a:rPr lang="fr-FR" sz="1400" dirty="0" smtClean="0"/>
              <a:t> important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allow</a:t>
            </a:r>
            <a:r>
              <a:rPr lang="fr-FR" sz="1400" dirty="0" smtClean="0"/>
              <a:t> us to </a:t>
            </a:r>
            <a:r>
              <a:rPr lang="fr-FR" sz="1400" dirty="0" err="1" smtClean="0"/>
              <a:t>determine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not </a:t>
            </a:r>
            <a:r>
              <a:rPr lang="fr-FR" sz="1400" dirty="0" err="1" smtClean="0"/>
              <a:t>satisfied</a:t>
            </a:r>
            <a:r>
              <a:rPr lang="fr-FR" sz="1400" dirty="0" smtClean="0"/>
              <a:t>.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</a:t>
            </a:r>
            <a:r>
              <a:rPr lang="fr-FR" sz="1400" dirty="0" smtClean="0"/>
              <a:t>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correspond to: variable=value, relation(values)=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/false,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(values)=value, structural </a:t>
            </a:r>
            <a:r>
              <a:rPr lang="fr-FR" sz="1400" dirty="0" err="1" smtClean="0"/>
              <a:t>inequalities</a:t>
            </a:r>
            <a:r>
              <a:rPr lang="fr-FR" sz="1400" dirty="0" smtClean="0"/>
              <a:t> </a:t>
            </a:r>
            <a:r>
              <a:rPr lang="fr-FR" sz="1400" dirty="0" smtClean="0"/>
              <a:t>on values</a:t>
            </a:r>
            <a:r>
              <a:rPr lang="fr-FR" sz="1400" dirty="0" smtClean="0"/>
              <a:t>.</a:t>
            </a:r>
            <a:endParaRPr lang="fr-FR" sz="1400" dirty="0" smtClean="0"/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rewind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. At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update the </a:t>
            </a:r>
            <a:r>
              <a:rPr lang="fr-FR" sz="1400" dirty="0" err="1" smtClean="0"/>
              <a:t>list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and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hightlight</a:t>
            </a:r>
            <a:r>
              <a:rPr lang="fr-FR" sz="1400" dirty="0" smtClean="0"/>
              <a:t> </a:t>
            </a:r>
            <a:r>
              <a:rPr lang="fr-FR" sz="1400" dirty="0" err="1" smtClean="0"/>
              <a:t>some</a:t>
            </a:r>
            <a:r>
              <a:rPr lang="fr-FR" sz="1400" dirty="0" smtClean="0"/>
              <a:t> new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if </a:t>
            </a:r>
            <a:r>
              <a:rPr lang="fr-FR" sz="1400" dirty="0" err="1" smtClean="0"/>
              <a:t>needed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smtClean="0"/>
              <a:t> If, at </a:t>
            </a:r>
            <a:r>
              <a:rPr lang="fr-FR" sz="1400" dirty="0" err="1" smtClean="0"/>
              <a:t>some</a:t>
            </a:r>
            <a:r>
              <a:rPr lang="fr-FR" sz="1400" dirty="0" smtClean="0"/>
              <a:t> point </a:t>
            </a:r>
            <a:r>
              <a:rPr lang="fr-FR" sz="1400" dirty="0" err="1" smtClean="0"/>
              <a:t>during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rewind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have to express a </a:t>
            </a:r>
            <a:r>
              <a:rPr lang="fr-FR" sz="1400" dirty="0" err="1" smtClean="0"/>
              <a:t>non-existance</a:t>
            </a:r>
            <a:r>
              <a:rPr lang="fr-FR" sz="1400" dirty="0" smtClean="0"/>
              <a:t> (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</a:t>
            </a:r>
            <a:r>
              <a:rPr lang="fr-FR" sz="1400" dirty="0" smtClean="0"/>
              <a:t> a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depends</a:t>
            </a:r>
            <a:r>
              <a:rPr lang="fr-FR" sz="1400" dirty="0" smtClean="0"/>
              <a:t> on the structure), the user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informed</a:t>
            </a:r>
            <a:r>
              <a:rPr lang="fr-FR" sz="1400" dirty="0" smtClean="0"/>
              <a:t> (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means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new conjecture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quantifier alternation). The user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then</a:t>
            </a:r>
            <a:r>
              <a:rPr lang="fr-FR" sz="1400" dirty="0" smtClean="0"/>
              <a:t> « </a:t>
            </a:r>
            <a:r>
              <a:rPr lang="fr-FR" sz="1400" dirty="0" err="1" smtClean="0"/>
              <a:t>fix</a:t>
            </a:r>
            <a:r>
              <a:rPr lang="fr-FR" sz="1400" dirty="0" smtClean="0"/>
              <a:t> » the </a:t>
            </a:r>
            <a:r>
              <a:rPr lang="fr-FR" sz="1400" dirty="0" err="1" smtClean="0"/>
              <a:t>counterexample</a:t>
            </a:r>
            <a:r>
              <a:rPr lang="fr-FR" sz="1400" dirty="0" smtClean="0"/>
              <a:t> in </a:t>
            </a:r>
            <a:r>
              <a:rPr lang="fr-FR" sz="1400" dirty="0" err="1" smtClean="0"/>
              <a:t>order</a:t>
            </a:r>
            <a:r>
              <a:rPr lang="fr-FR" sz="1400" dirty="0" smtClean="0"/>
              <a:t> to help </a:t>
            </a:r>
            <a:r>
              <a:rPr lang="fr-FR" sz="1400" dirty="0" err="1" smtClean="0"/>
              <a:t>Ivy</a:t>
            </a:r>
            <a:r>
              <a:rPr lang="fr-FR" sz="1400" dirty="0" smtClean="0"/>
              <a:t> to express a conjecture.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092294" y="4267125"/>
            <a:ext cx="3565585" cy="2121237"/>
            <a:chOff x="4092294" y="4267125"/>
            <a:chExt cx="3565585" cy="2121237"/>
          </a:xfrm>
        </p:grpSpPr>
        <p:grpSp>
          <p:nvGrpSpPr>
            <p:cNvPr id="8" name="Groupe 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3" name="Ellipse 12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19" name="Ellipse 18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" y="4324917"/>
            <a:ext cx="2743583" cy="207674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" y="829733"/>
            <a:ext cx="2651939" cy="286165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20" y="435780"/>
            <a:ext cx="1991003" cy="357237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2" y="829733"/>
            <a:ext cx="2732355" cy="28137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67" y="435780"/>
            <a:ext cx="221010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490956" y="4310845"/>
            <a:ext cx="3565585" cy="2121237"/>
            <a:chOff x="4092294" y="4267125"/>
            <a:chExt cx="3565585" cy="21212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7" name="Ellipse 56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2" name="Ellipse 51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374869" y="4313611"/>
            <a:ext cx="3565585" cy="2121237"/>
            <a:chOff x="4092294" y="4267125"/>
            <a:chExt cx="3565585" cy="2121237"/>
          </a:xfrm>
        </p:grpSpPr>
        <p:grpSp>
          <p:nvGrpSpPr>
            <p:cNvPr id="63" name="Groupe 6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69" name="Ellipse 6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64" name="Ellipse 6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4282056" y="578566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8259358" y="4313611"/>
            <a:ext cx="3565585" cy="2121237"/>
            <a:chOff x="4092294" y="4267125"/>
            <a:chExt cx="3565585" cy="2121237"/>
          </a:xfrm>
        </p:grpSpPr>
        <p:grpSp>
          <p:nvGrpSpPr>
            <p:cNvPr id="83" name="Groupe 8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88" name="Image 8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89" name="Ellipse 8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6" name="Image 8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84" name="Ellipse 8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8166545" y="5557099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713581" y="526356"/>
            <a:ext cx="2345480" cy="3553321"/>
            <a:chOff x="713581" y="526356"/>
            <a:chExt cx="2345480" cy="3553321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53" y="526356"/>
              <a:ext cx="2210108" cy="355332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732631" y="2127049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2631" y="172351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2631" y="372376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2631" y="9187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81" y="3195245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2631" y="6520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551891" y="526356"/>
            <a:ext cx="2345480" cy="3553321"/>
            <a:chOff x="4551891" y="526356"/>
            <a:chExt cx="2345480" cy="3553321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263" y="526356"/>
              <a:ext cx="2210108" cy="355332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4570941" y="212704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70941" y="172351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70941" y="372376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51891" y="3195245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5" name="Imag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 r="95303" b="69511"/>
            <a:stretch/>
          </p:blipFill>
          <p:spPr>
            <a:xfrm>
              <a:off x="4684431" y="928688"/>
              <a:ext cx="103812" cy="152400"/>
            </a:xfrm>
            <a:prstGeom prst="rect">
              <a:avLst/>
            </a:prstGeom>
          </p:spPr>
        </p:pic>
        <p:pic>
          <p:nvPicPr>
            <p:cNvPr id="116" name="Imag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5" r="95217" b="84791"/>
            <a:stretch/>
          </p:blipFill>
          <p:spPr>
            <a:xfrm>
              <a:off x="4685384" y="796960"/>
              <a:ext cx="105717" cy="144779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4570941" y="652070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525573" y="536887"/>
            <a:ext cx="2345480" cy="3553321"/>
            <a:chOff x="8525573" y="536887"/>
            <a:chExt cx="2345480" cy="3553321"/>
          </a:xfrm>
        </p:grpSpPr>
        <p:grpSp>
          <p:nvGrpSpPr>
            <p:cNvPr id="117" name="Groupe 116"/>
            <p:cNvGrpSpPr/>
            <p:nvPr/>
          </p:nvGrpSpPr>
          <p:grpSpPr>
            <a:xfrm>
              <a:off x="8525573" y="536887"/>
              <a:ext cx="2345480" cy="3553321"/>
              <a:chOff x="4551891" y="526356"/>
              <a:chExt cx="2345480" cy="3553321"/>
            </a:xfrm>
          </p:grpSpPr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263" y="526356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4570941" y="2127049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70941" y="172351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0941" y="372376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1891" y="3195245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3" name="Image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4684431" y="928688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124" name="Image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4685384" y="796960"/>
                <a:ext cx="105717" cy="144779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4570941" y="65207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8544623" y="2807442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539284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491494" y="4294564"/>
            <a:ext cx="3565585" cy="2121237"/>
            <a:chOff x="4092294" y="4267125"/>
            <a:chExt cx="3565585" cy="2121237"/>
          </a:xfrm>
        </p:grpSpPr>
        <p:grpSp>
          <p:nvGrpSpPr>
            <p:cNvPr id="32" name="Groupe 31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38" name="Image 3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39" name="Ellipse 3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36" name="Image 3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34" name="Ellipse 3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>
            <a:off x="4398681" y="5254644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8412877" y="4294564"/>
            <a:ext cx="3565585" cy="2121237"/>
            <a:chOff x="4092294" y="4267125"/>
            <a:chExt cx="3565585" cy="2121237"/>
          </a:xfrm>
        </p:grpSpPr>
        <p:grpSp>
          <p:nvGrpSpPr>
            <p:cNvPr id="46" name="Groupe 45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1" name="Imag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2" name="Ellipse 51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49" name="Image 48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47" name="Ellipse 46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8297779" y="5116532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/>
          <p:cNvGrpSpPr/>
          <p:nvPr/>
        </p:nvGrpSpPr>
        <p:grpSpPr>
          <a:xfrm>
            <a:off x="736240" y="460687"/>
            <a:ext cx="2345480" cy="3553321"/>
            <a:chOff x="736240" y="460687"/>
            <a:chExt cx="2345480" cy="3553321"/>
          </a:xfrm>
        </p:grpSpPr>
        <p:grpSp>
          <p:nvGrpSpPr>
            <p:cNvPr id="26" name="Groupe 25"/>
            <p:cNvGrpSpPr/>
            <p:nvPr/>
          </p:nvGrpSpPr>
          <p:grpSpPr>
            <a:xfrm>
              <a:off x="736240" y="460687"/>
              <a:ext cx="2345480" cy="3553321"/>
              <a:chOff x="736240" y="460687"/>
              <a:chExt cx="2345480" cy="3553321"/>
            </a:xfrm>
          </p:grpSpPr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736240" y="3401104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avec flèche 99"/>
          <p:cNvCxnSpPr>
            <a:stCxn id="101" idx="1"/>
          </p:cNvCxnSpPr>
          <p:nvPr/>
        </p:nvCxnSpPr>
        <p:spPr>
          <a:xfrm flipH="1">
            <a:off x="2794168" y="3209275"/>
            <a:ext cx="445920" cy="25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3240088" y="2516777"/>
            <a:ext cx="149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If the </a:t>
            </a:r>
            <a:r>
              <a:rPr lang="fr-FR" sz="1400" dirty="0" err="1" smtClean="0"/>
              <a:t>spec</a:t>
            </a:r>
            <a:r>
              <a:rPr lang="fr-FR" sz="1400" dirty="0" smtClean="0"/>
              <a:t> of </a:t>
            </a:r>
            <a:r>
              <a:rPr lang="fr-FR" sz="1400" dirty="0" err="1" smtClean="0"/>
              <a:t>incr.next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more </a:t>
            </a:r>
            <a:r>
              <a:rPr lang="fr-FR" sz="1400" dirty="0" err="1" smtClean="0"/>
              <a:t>precise</a:t>
            </a:r>
            <a:r>
              <a:rPr lang="fr-FR" sz="1400" dirty="0" smtClean="0"/>
              <a:t>, </a:t>
            </a:r>
            <a:r>
              <a:rPr lang="fr-FR" sz="1400" dirty="0" err="1" smtClean="0"/>
              <a:t>incr.succ</a:t>
            </a:r>
            <a:r>
              <a:rPr lang="fr-FR" sz="1400" dirty="0" smtClean="0"/>
              <a:t>(0,1)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also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highlighted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grpSp>
        <p:nvGrpSpPr>
          <p:cNvPr id="104" name="Groupe 103"/>
          <p:cNvGrpSpPr/>
          <p:nvPr/>
        </p:nvGrpSpPr>
        <p:grpSpPr>
          <a:xfrm>
            <a:off x="4668516" y="460686"/>
            <a:ext cx="2345480" cy="3553321"/>
            <a:chOff x="4668516" y="460686"/>
            <a:chExt cx="2345480" cy="3553321"/>
          </a:xfrm>
        </p:grpSpPr>
        <p:grpSp>
          <p:nvGrpSpPr>
            <p:cNvPr id="72" name="Groupe 71"/>
            <p:cNvGrpSpPr/>
            <p:nvPr/>
          </p:nvGrpSpPr>
          <p:grpSpPr>
            <a:xfrm>
              <a:off x="4668516" y="460686"/>
              <a:ext cx="2345480" cy="3553321"/>
              <a:chOff x="736240" y="460687"/>
              <a:chExt cx="2345480" cy="3553321"/>
            </a:xfrm>
          </p:grpSpPr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74" name="Rectangle 73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7" name="Image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78" name="Image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687566" y="3396216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8736164" y="586400"/>
            <a:ext cx="2345480" cy="3553321"/>
            <a:chOff x="8736164" y="586400"/>
            <a:chExt cx="2345480" cy="3553321"/>
          </a:xfrm>
        </p:grpSpPr>
        <p:grpSp>
          <p:nvGrpSpPr>
            <p:cNvPr id="85" name="Groupe 84"/>
            <p:cNvGrpSpPr/>
            <p:nvPr/>
          </p:nvGrpSpPr>
          <p:grpSpPr>
            <a:xfrm>
              <a:off x="8736164" y="586400"/>
              <a:ext cx="2345480" cy="3553321"/>
              <a:chOff x="736240" y="460687"/>
              <a:chExt cx="2345480" cy="3553321"/>
            </a:xfrm>
          </p:grpSpPr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0" name="Image 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91" name="Image 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4" name="Image 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6" name="Image 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736164" y="351552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814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497842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136366" y="571228"/>
            <a:ext cx="85560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Finally</a:t>
            </a:r>
            <a:r>
              <a:rPr lang="fr-FR" sz="1600" dirty="0" smtClean="0"/>
              <a:t>, by </a:t>
            </a:r>
            <a:r>
              <a:rPr lang="fr-FR" sz="1600" dirty="0" err="1" smtClean="0"/>
              <a:t>generalizing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the </a:t>
            </a:r>
            <a:r>
              <a:rPr lang="fr-FR" sz="1600" dirty="0" err="1" smtClean="0"/>
              <a:t>following</a:t>
            </a:r>
            <a:r>
              <a:rPr lang="fr-FR" sz="1600" dirty="0" smtClean="0"/>
              <a:t> conjecture:</a:t>
            </a:r>
          </a:p>
          <a:p>
            <a:endParaRPr lang="fr-FR" sz="1600" dirty="0"/>
          </a:p>
          <a:p>
            <a:r>
              <a:rPr lang="fr-FR" sz="1600" dirty="0" smtClean="0"/>
              <a:t>∃A,B. content(A,B) &amp; </a:t>
            </a:r>
            <a:r>
              <a:rPr lang="fr-FR" sz="1600" dirty="0" err="1" smtClean="0"/>
              <a:t>content_f</a:t>
            </a:r>
            <a:r>
              <a:rPr lang="fr-FR" sz="1600" dirty="0" smtClean="0"/>
              <a:t>(B)~=A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negate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r>
              <a:rPr lang="fr-FR" sz="1600" dirty="0" smtClean="0"/>
              <a:t>∀A,B. ~ (content(A,B</a:t>
            </a:r>
            <a:r>
              <a:rPr lang="fr-FR" sz="1600" dirty="0"/>
              <a:t>) &amp;</a:t>
            </a:r>
            <a:r>
              <a:rPr lang="fr-FR" sz="1600" dirty="0" smtClean="0"/>
              <a:t> </a:t>
            </a:r>
            <a:r>
              <a:rPr lang="fr-FR" sz="1600" dirty="0" err="1"/>
              <a:t>content_f</a:t>
            </a:r>
            <a:r>
              <a:rPr lang="fr-FR" sz="1600" dirty="0"/>
              <a:t>(B</a:t>
            </a:r>
            <a:r>
              <a:rPr lang="fr-FR" sz="1600" dirty="0" smtClean="0"/>
              <a:t>)~=</a:t>
            </a:r>
            <a:r>
              <a:rPr lang="fr-FR" sz="1600" dirty="0"/>
              <a:t>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first_e</a:t>
            </a:r>
            <a:r>
              <a:rPr lang="fr-FR" sz="1600" dirty="0"/>
              <a:t> &lt; </a:t>
            </a:r>
            <a:r>
              <a:rPr lang="fr-FR" sz="1600" dirty="0" err="1"/>
              <a:t>next_e</a:t>
            </a:r>
            <a:r>
              <a:rPr lang="fr-FR" sz="1600" dirty="0"/>
              <a:t> &amp; B &lt; </a:t>
            </a:r>
            <a:r>
              <a:rPr lang="fr-FR" sz="1600" dirty="0" err="1"/>
              <a:t>next_e</a:t>
            </a:r>
            <a:r>
              <a:rPr lang="fr-FR" sz="1600" dirty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</a:t>
            </a:r>
            <a:r>
              <a:rPr lang="fr-FR" sz="1600" dirty="0"/>
              <a:t>&lt; </a:t>
            </a:r>
            <a:r>
              <a:rPr lang="fr-FR" sz="1600" dirty="0" smtClean="0"/>
              <a:t>B)</a:t>
            </a:r>
          </a:p>
          <a:p>
            <a:endParaRPr lang="fr-FR" sz="1600" dirty="0"/>
          </a:p>
          <a:p>
            <a:r>
              <a:rPr lang="fr-FR" sz="1600" dirty="0"/>
              <a:t>∀</a:t>
            </a:r>
            <a:r>
              <a:rPr lang="fr-FR" sz="1600" dirty="0" smtClean="0"/>
              <a:t>A,B.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</a:t>
            </a:r>
            <a:r>
              <a:rPr lang="fr-FR" sz="1600" dirty="0"/>
              <a:t>&amp; content(A,B</a:t>
            </a:r>
            <a:r>
              <a:rPr lang="fr-FR" sz="1600" dirty="0" smtClean="0"/>
              <a:t>) </a:t>
            </a:r>
            <a:r>
              <a:rPr lang="fr-FR" sz="1600" dirty="0"/>
              <a:t>-&gt; </a:t>
            </a:r>
            <a:r>
              <a:rPr lang="fr-FR" sz="1600" dirty="0" err="1"/>
              <a:t>content_f</a:t>
            </a:r>
            <a:r>
              <a:rPr lang="fr-FR" sz="1600" dirty="0"/>
              <a:t>(B) </a:t>
            </a:r>
            <a:r>
              <a:rPr lang="fr-FR" sz="1600" dirty="0" smtClean="0"/>
              <a:t>= </a:t>
            </a:r>
            <a:r>
              <a:rPr lang="fr-FR" sz="1600" dirty="0"/>
              <a:t>A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This conjecture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true</a:t>
            </a:r>
            <a:r>
              <a:rPr lang="fr-FR" sz="1600" dirty="0" smtClean="0"/>
              <a:t> and </a:t>
            </a:r>
            <a:r>
              <a:rPr lang="fr-FR" sz="1600" dirty="0" err="1" smtClean="0"/>
              <a:t>exclude</a:t>
            </a:r>
            <a:r>
              <a:rPr lang="fr-FR" sz="1600" dirty="0" smtClean="0"/>
              <a:t> all states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counterexample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655514" y="445514"/>
            <a:ext cx="2345480" cy="3553321"/>
            <a:chOff x="655514" y="445514"/>
            <a:chExt cx="2345480" cy="3553321"/>
          </a:xfrm>
        </p:grpSpPr>
        <p:grpSp>
          <p:nvGrpSpPr>
            <p:cNvPr id="58" name="Groupe 57"/>
            <p:cNvGrpSpPr/>
            <p:nvPr/>
          </p:nvGrpSpPr>
          <p:grpSpPr>
            <a:xfrm>
              <a:off x="655514" y="445514"/>
              <a:ext cx="2345480" cy="3553321"/>
              <a:chOff x="736240" y="460687"/>
              <a:chExt cx="2345480" cy="3553321"/>
            </a:xfrm>
          </p:grpSpPr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9" name="Image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674564" y="3371318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74564" y="351083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continue…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02" y="1382986"/>
            <a:ext cx="2626379" cy="3078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2" y="1584625"/>
            <a:ext cx="2010056" cy="36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07" y="1584625"/>
            <a:ext cx="2513353" cy="28773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2" y="1584625"/>
            <a:ext cx="1981477" cy="3610479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066466" y="34381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>
            <a:off x="5430027" y="4601166"/>
            <a:ext cx="3565585" cy="2121237"/>
            <a:chOff x="7930869" y="4367569"/>
            <a:chExt cx="3565585" cy="2121237"/>
          </a:xfrm>
        </p:grpSpPr>
        <p:grpSp>
          <p:nvGrpSpPr>
            <p:cNvPr id="13" name="Groupe 1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6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17" name="Ellipse 1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7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8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49" y="4658958"/>
            <a:ext cx="2743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9" y="497776"/>
            <a:ext cx="1981477" cy="3610479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0956" y="4310845"/>
            <a:ext cx="3565585" cy="2121237"/>
            <a:chOff x="7930869" y="4367569"/>
            <a:chExt cx="3565585" cy="2121237"/>
          </a:xfrm>
        </p:grpSpPr>
        <p:grpSp>
          <p:nvGrpSpPr>
            <p:cNvPr id="53" name="Groupe 5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57" name="Ellipse 5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54" name="Image 53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732631" y="212704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32631" y="172351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732631" y="372376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732631" y="781941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713581" y="3195245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732631" y="652070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space réservé du contenu 2"/>
          <p:cNvSpPr txBox="1">
            <a:spLocks/>
          </p:cNvSpPr>
          <p:nvPr/>
        </p:nvSpPr>
        <p:spPr>
          <a:xfrm>
            <a:off x="3911600" y="1471914"/>
            <a:ext cx="7907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This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express the non-existence of an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nf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content(</a:t>
            </a:r>
            <a:r>
              <a:rPr lang="fr-FR" dirty="0" err="1" smtClean="0"/>
              <a:t>nf</a:t>
            </a:r>
            <a:r>
              <a:rPr lang="fr-FR" dirty="0" smtClean="0"/>
              <a:t>, </a:t>
            </a:r>
            <a:r>
              <a:rPr lang="fr-FR" dirty="0" err="1" smtClean="0"/>
              <a:t>first_e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 It </a:t>
            </a:r>
            <a:r>
              <a:rPr lang="fr-FR" dirty="0" err="1" smtClean="0"/>
              <a:t>is</a:t>
            </a:r>
            <a:r>
              <a:rPr lang="fr-FR" dirty="0" smtClean="0"/>
              <a:t> not possible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</a:t>
            </a:r>
            <a:r>
              <a:rPr lang="fr-FR" dirty="0" err="1" smtClean="0"/>
              <a:t>highlight</a:t>
            </a:r>
            <a:r>
              <a:rPr lang="fr-FR" dirty="0" smtClean="0"/>
              <a:t> a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),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Ignore </a:t>
            </a:r>
            <a:r>
              <a:rPr lang="fr-FR" dirty="0" err="1" smtClean="0"/>
              <a:t>it</a:t>
            </a:r>
            <a:r>
              <a:rPr lang="fr-FR" dirty="0" smtClean="0"/>
              <a:t> for </a:t>
            </a:r>
            <a:r>
              <a:rPr lang="fr-FR" dirty="0" err="1" smtClean="0"/>
              <a:t>now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/>
              <a:t>, the conjecture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wrong</a:t>
            </a:r>
            <a:r>
              <a:rPr lang="fr-FR" dirty="0"/>
              <a:t> (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 smtClean="0"/>
              <a:t>). The user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 and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« </a:t>
            </a:r>
            <a:r>
              <a:rPr lang="fr-FR" dirty="0" err="1" smtClean="0"/>
              <a:t>fix</a:t>
            </a:r>
            <a:r>
              <a:rPr lang="fr-FR" dirty="0" smtClean="0"/>
              <a:t> » of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refine</a:t>
            </a:r>
            <a:r>
              <a:rPr lang="fr-FR" dirty="0" smtClean="0"/>
              <a:t> the conjecture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slide).</a:t>
            </a:r>
          </a:p>
          <a:p>
            <a:pPr lvl="1"/>
            <a:endParaRPr lang="fr-FR" dirty="0"/>
          </a:p>
          <a:p>
            <a:pPr marL="914400" lvl="1" indent="-457200">
              <a:buFont typeface="+mj-lt"/>
              <a:buAutoNum type="arabicPeriod" startAt="2"/>
            </a:pPr>
            <a:r>
              <a:rPr lang="fr-FR" dirty="0" smtClean="0"/>
              <a:t>Propose an invariant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alternation.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2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6" y="52388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54504" y="213823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54504" y="372980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54504" y="319111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54504" y="66764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54504" y="359447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54504" y="133181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8171" y="346205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5007590" y="2677651"/>
            <a:ext cx="3565585" cy="2121237"/>
            <a:chOff x="7930869" y="4367569"/>
            <a:chExt cx="3565585" cy="2121237"/>
          </a:xfrm>
        </p:grpSpPr>
        <p:grpSp>
          <p:nvGrpSpPr>
            <p:cNvPr id="37" name="Groupe 36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35" name="Connecteur droit avec flèche 34"/>
          <p:cNvCxnSpPr/>
          <p:nvPr/>
        </p:nvCxnSpPr>
        <p:spPr>
          <a:xfrm>
            <a:off x="4950041" y="336150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655705" y="1688987"/>
            <a:ext cx="75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user </a:t>
            </a:r>
            <a:r>
              <a:rPr lang="fr-FR" dirty="0" err="1" smtClean="0"/>
              <a:t>chooses</a:t>
            </a:r>
            <a:r>
              <a:rPr lang="fr-FR" dirty="0" smtClean="0"/>
              <a:t> to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by setting content(1,1) to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stays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9004208" y="2601498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8846208" y="422976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8846208" y="582133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846208" y="528264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846208" y="568600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846208" y="342334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839875" y="5553581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839875" y="487928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/>
          <p:cNvGrpSpPr/>
          <p:nvPr/>
        </p:nvGrpSpPr>
        <p:grpSpPr>
          <a:xfrm>
            <a:off x="643356" y="4463245"/>
            <a:ext cx="3565585" cy="2121237"/>
            <a:chOff x="7930869" y="4367569"/>
            <a:chExt cx="3565585" cy="2121237"/>
          </a:xfrm>
        </p:grpSpPr>
        <p:grpSp>
          <p:nvGrpSpPr>
            <p:cNvPr id="59" name="Groupe 58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62" name="Image 61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63" name="Ellipse 62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68" name="Connecteur droit avec flèche 67"/>
          <p:cNvCxnSpPr/>
          <p:nvPr/>
        </p:nvCxnSpPr>
        <p:spPr>
          <a:xfrm>
            <a:off x="543025" y="514710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48171" y="79160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109470" y="4133084"/>
            <a:ext cx="75142" cy="793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647913" y="823434"/>
            <a:ext cx="67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 1: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879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" y="274130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69744" y="43556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69744" y="594722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69744" y="540853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69744" y="2885064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69744" y="581189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69744" y="354923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63411" y="567947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07798" y="766305"/>
            <a:ext cx="1106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compare the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. 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contradictory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the user an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unexploitable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of the </a:t>
            </a:r>
            <a:r>
              <a:rPr lang="fr-FR" dirty="0" err="1" smtClean="0"/>
              <a:t>form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∀ … . </a:t>
            </a:r>
            <a:r>
              <a:rPr lang="fr-FR" dirty="0" err="1" smtClean="0"/>
              <a:t>conjunction</a:t>
            </a:r>
            <a:r>
              <a:rPr lang="fr-FR" dirty="0" smtClean="0"/>
              <a:t> of </a:t>
            </a:r>
            <a:r>
              <a:rPr lang="fr-FR" dirty="0" err="1" smtClean="0"/>
              <a:t>green&amp;red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-&gt; conjonction of </a:t>
            </a:r>
            <a:r>
              <a:rPr lang="fr-FR" dirty="0" err="1" smtClean="0"/>
              <a:t>blue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135961" y="2741309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77961" y="436958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2977961" y="5961145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977961" y="54224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977961" y="582581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977961" y="356315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971628" y="569339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2971628" y="5019097"/>
            <a:ext cx="2038878" cy="143793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416732" y="3178628"/>
            <a:ext cx="661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∀A,B</a:t>
            </a:r>
            <a:r>
              <a:rPr lang="fr-FR" dirty="0" smtClean="0"/>
              <a:t>. </a:t>
            </a:r>
            <a:r>
              <a:rPr lang="fr-FR" dirty="0" err="1" smtClean="0"/>
              <a:t>content_f</a:t>
            </a:r>
            <a:r>
              <a:rPr lang="fr-FR" dirty="0" smtClean="0"/>
              <a:t>(B) = A &amp; A ~= first &amp; </a:t>
            </a:r>
            <a:r>
              <a:rPr lang="fr-FR" dirty="0" err="1" smtClean="0"/>
              <a:t>first_e</a:t>
            </a:r>
            <a:r>
              <a:rPr lang="fr-FR" dirty="0" smtClean="0"/>
              <a:t> &lt; B &amp; B &lt; </a:t>
            </a:r>
            <a:r>
              <a:rPr lang="fr-FR" dirty="0" err="1" smtClean="0"/>
              <a:t>next_e</a:t>
            </a:r>
            <a:endParaRPr lang="fr-FR" dirty="0" smtClean="0"/>
          </a:p>
          <a:p>
            <a:r>
              <a:rPr lang="fr-FR" dirty="0" smtClean="0"/>
              <a:t>-&gt; content(A,B)</a:t>
            </a:r>
          </a:p>
          <a:p>
            <a:endParaRPr lang="fr-FR" dirty="0"/>
          </a:p>
          <a:p>
            <a:r>
              <a:rPr lang="fr-FR" dirty="0" smtClean="0"/>
              <a:t>∀B. </a:t>
            </a:r>
            <a:r>
              <a:rPr lang="fr-FR" dirty="0" err="1" smtClean="0"/>
              <a:t>content_f</a:t>
            </a:r>
            <a:r>
              <a:rPr lang="fr-FR" dirty="0" smtClean="0"/>
              <a:t>(B) </a:t>
            </a:r>
            <a:r>
              <a:rPr lang="fr-FR" dirty="0"/>
              <a:t>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content(</a:t>
            </a:r>
            <a:r>
              <a:rPr lang="fr-FR" dirty="0" err="1"/>
              <a:t>content_f</a:t>
            </a:r>
            <a:r>
              <a:rPr lang="fr-FR" dirty="0"/>
              <a:t>(B)</a:t>
            </a:r>
            <a:r>
              <a:rPr lang="fr-FR" dirty="0" smtClean="0"/>
              <a:t>,</a:t>
            </a:r>
            <a:r>
              <a:rPr lang="fr-FR" dirty="0"/>
              <a:t>B</a:t>
            </a:r>
            <a:r>
              <a:rPr lang="fr-FR" dirty="0" smtClean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63411" y="3018941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6331" y="933500"/>
            <a:ext cx="67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 2: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2603822" y="3010622"/>
            <a:ext cx="6667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∀</a:t>
            </a:r>
            <a:r>
              <a:rPr lang="fr-FR" dirty="0" smtClean="0"/>
              <a:t>B,C</a:t>
            </a:r>
            <a:r>
              <a:rPr lang="fr-FR" dirty="0"/>
              <a:t>. </a:t>
            </a:r>
            <a:r>
              <a:rPr lang="fr-FR" dirty="0" err="1"/>
              <a:t>succ</a:t>
            </a:r>
            <a:r>
              <a:rPr lang="fr-FR" dirty="0"/>
              <a:t>(</a:t>
            </a:r>
            <a:r>
              <a:rPr lang="fr-FR" dirty="0" err="1"/>
              <a:t>first_e,C</a:t>
            </a:r>
            <a:r>
              <a:rPr lang="fr-FR" dirty="0"/>
              <a:t>) </a:t>
            </a:r>
            <a:r>
              <a:rPr lang="fr-FR" dirty="0" smtClean="0"/>
              <a:t>&amp; </a:t>
            </a:r>
            <a:r>
              <a:rPr lang="fr-FR" dirty="0" err="1" smtClean="0"/>
              <a:t>content_f</a:t>
            </a:r>
            <a:r>
              <a:rPr lang="fr-FR" dirty="0" smtClean="0"/>
              <a:t>(B</a:t>
            </a:r>
            <a:r>
              <a:rPr lang="fr-FR" dirty="0"/>
              <a:t>) 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∃A. &amp; content(A,C)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6331" y="1892372"/>
            <a:ext cx="110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the second option, the invariant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7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1100</Words>
  <Application>Microsoft Office PowerPoint</Application>
  <PresentationFormat>Grand écran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Ivy counterfactual analysis </vt:lpstr>
      <vt:lpstr>Let’s explore these ideas</vt:lpstr>
      <vt:lpstr>Description</vt:lpstr>
      <vt:lpstr>Example: a queue</vt:lpstr>
      <vt:lpstr>Présentation PowerPoint</vt:lpstr>
      <vt:lpstr>Présentation PowerPoint</vt:lpstr>
      <vt:lpstr>Présentation PowerPoint</vt:lpstr>
      <vt:lpstr>Présentation PowerPoint</vt:lpstr>
      <vt:lpstr>Let’s continue…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253</cp:revision>
  <dcterms:created xsi:type="dcterms:W3CDTF">2018-03-20T14:21:31Z</dcterms:created>
  <dcterms:modified xsi:type="dcterms:W3CDTF">2018-05-03T03:46:23Z</dcterms:modified>
</cp:coreProperties>
</file>